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sldIdLst>
    <p:sldId id="278" r:id="rId5"/>
    <p:sldId id="279" r:id="rId6"/>
    <p:sldId id="280" r:id="rId7"/>
    <p:sldId id="281" r:id="rId8"/>
    <p:sldId id="290" r:id="rId9"/>
    <p:sldId id="297" r:id="rId10"/>
    <p:sldId id="301" r:id="rId11"/>
    <p:sldId id="298" r:id="rId12"/>
    <p:sldId id="302" r:id="rId13"/>
    <p:sldId id="299" r:id="rId14"/>
    <p:sldId id="296" r:id="rId15"/>
    <p:sldId id="300" r:id="rId16"/>
    <p:sldId id="292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48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902794"/>
            <a:ext cx="5385816" cy="1225296"/>
          </a:xfrm>
        </p:spPr>
        <p:txBody>
          <a:bodyPr/>
          <a:lstStyle/>
          <a:p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cene</a:t>
            </a:r>
            <a:r>
              <a:rPr lang="en-US" dirty="0"/>
              <a:t> </a:t>
            </a:r>
            <a:r>
              <a:rPr lang="en-US" dirty="0" err="1"/>
              <a:t>automobila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Mr</a:t>
            </a:r>
            <a:r>
              <a:rPr lang="sr-Latn-RS" dirty="0"/>
              <a:t>đa Miloš, sv34/2022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A4A1-0266-C9F3-D59D-56952CA6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DECEB5-EAC5-F703-C41D-9E998063781E}"/>
              </a:ext>
            </a:extLst>
          </p:cNvPr>
          <p:cNvSpPr/>
          <p:nvPr/>
        </p:nvSpPr>
        <p:spPr>
          <a:xfrm>
            <a:off x="4110228" y="1521069"/>
            <a:ext cx="7328564" cy="45807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D6171-DFFE-09ED-51F1-BAA58956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28" y="347472"/>
            <a:ext cx="6766560" cy="768096"/>
          </a:xfrm>
        </p:spPr>
        <p:txBody>
          <a:bodyPr/>
          <a:lstStyle/>
          <a:p>
            <a:r>
              <a:rPr lang="sr-Latn-RS" dirty="0"/>
              <a:t>Grafik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0AE76-2098-6528-F9EA-CAA7EE4F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6CFBE-EB33-4CFE-CF0B-1726D0BD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92336" y="1633493"/>
            <a:ext cx="7156696" cy="43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6AFA9-B044-56F4-2B20-09477805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A900-70DA-3AB5-1148-71597F98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 nearest neighbors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B44A813-4C67-2453-268E-5106EF37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5BAD71-D86C-E4A5-06BE-F44EA730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9747" y="2343444"/>
            <a:ext cx="3822192" cy="411480"/>
          </a:xfrm>
        </p:spPr>
        <p:txBody>
          <a:bodyPr/>
          <a:lstStyle/>
          <a:p>
            <a:r>
              <a:rPr lang="sr-Latn-RS" dirty="0"/>
              <a:t>Algoritam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E8B9223-A1D4-74F5-3030-EC6C04A7E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879" y="3160567"/>
            <a:ext cx="3741928" cy="36845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r-Latn-RS" b="0" dirty="0">
                <a:effectLst/>
                <a:latin typeface="Consolas" panose="020B0609020204030204" pitchFamily="49" charset="0"/>
              </a:rPr>
              <a:t>Klasifikacija - </a:t>
            </a:r>
            <a:r>
              <a:rPr lang="en-US" b="0" dirty="0">
                <a:effectLst/>
                <a:latin typeface="Consolas" panose="020B0609020204030204" pitchFamily="49" charset="0"/>
              </a:rPr>
              <a:t>Za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svaki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novi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podatak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algoritam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identifikuje</a:t>
            </a:r>
            <a:r>
              <a:rPr lang="en-US" b="0" dirty="0">
                <a:effectLst/>
                <a:latin typeface="Consolas" panose="020B0609020204030204" pitchFamily="49" charset="0"/>
              </a:rPr>
              <a:t> k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najbližih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suseda</a:t>
            </a:r>
            <a:r>
              <a:rPr lang="en-US" b="0" dirty="0">
                <a:effectLst/>
                <a:latin typeface="Consolas" panose="020B0609020204030204" pitchFamily="49" charset="0"/>
              </a:rPr>
              <a:t> u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trening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skupu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koristeći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neku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meru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udaljenosti</a:t>
            </a:r>
            <a:r>
              <a:rPr lang="en-US" b="0" dirty="0"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npr</a:t>
            </a:r>
            <a:r>
              <a:rPr lang="en-US" b="0" dirty="0">
                <a:effectLst/>
                <a:latin typeface="Consolas" panose="020B0609020204030204" pitchFamily="49" charset="0"/>
              </a:rPr>
              <a:t>.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euklidska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udaljenost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b="0" dirty="0">
                <a:effectLst/>
                <a:latin typeface="Consolas" panose="020B0609020204030204" pitchFamily="49" charset="0"/>
              </a:rPr>
              <a:t>Regresija - </a:t>
            </a:r>
            <a:r>
              <a:rPr lang="en-US" b="0" dirty="0">
                <a:effectLst/>
                <a:latin typeface="Consolas" panose="020B0609020204030204" pitchFamily="49" charset="0"/>
              </a:rPr>
              <a:t>Za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regresiju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uzima</a:t>
            </a:r>
            <a:r>
              <a:rPr lang="en-US" b="0" dirty="0">
                <a:effectLst/>
                <a:latin typeface="Consolas" panose="020B0609020204030204" pitchFamily="49" charset="0"/>
              </a:rPr>
              <a:t> se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srednja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vrednost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numeričkih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vrednosti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ciljne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promenljive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među</a:t>
            </a:r>
            <a:r>
              <a:rPr lang="en-US" b="0" dirty="0">
                <a:effectLst/>
                <a:latin typeface="Consolas" panose="020B0609020204030204" pitchFamily="49" charset="0"/>
              </a:rPr>
              <a:t> k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najbližih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suseda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r-Latn-RS" baseline="-25000" dirty="0"/>
          </a:p>
        </p:txBody>
      </p:sp>
    </p:spTree>
    <p:extLst>
      <p:ext uri="{BB962C8B-B14F-4D97-AF65-F5344CB8AC3E}">
        <p14:creationId xmlns:p14="http://schemas.microsoft.com/office/powerpoint/2010/main" val="147246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92641-D108-1A38-991C-05B84A9C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A23CF7-0B80-09C1-F101-68607A0FF655}"/>
              </a:ext>
            </a:extLst>
          </p:cNvPr>
          <p:cNvSpPr/>
          <p:nvPr/>
        </p:nvSpPr>
        <p:spPr>
          <a:xfrm>
            <a:off x="4110228" y="1521069"/>
            <a:ext cx="7328564" cy="45807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7E0B0-8439-43F6-FD1D-52257FEE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28" y="347472"/>
            <a:ext cx="6766560" cy="768096"/>
          </a:xfrm>
        </p:spPr>
        <p:txBody>
          <a:bodyPr/>
          <a:lstStyle/>
          <a:p>
            <a:r>
              <a:rPr lang="sr-Latn-RS" dirty="0"/>
              <a:t>Grafik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84B3-D41D-6A0E-EEF1-DA699044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3C6E2-C842-C9DA-EE85-3A59D612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56733" y="1633493"/>
            <a:ext cx="7027902" cy="43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0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0E60B6-74CD-65EF-9784-636E90C7CBBA}"/>
              </a:ext>
            </a:extLst>
          </p:cNvPr>
          <p:cNvSpPr/>
          <p:nvPr/>
        </p:nvSpPr>
        <p:spPr>
          <a:xfrm>
            <a:off x="943583" y="126460"/>
            <a:ext cx="7052553" cy="44066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480" y="5414804"/>
            <a:ext cx="6766560" cy="768096"/>
          </a:xfrm>
        </p:spPr>
        <p:txBody>
          <a:bodyPr/>
          <a:lstStyle/>
          <a:p>
            <a:r>
              <a:rPr lang="sr-Latn-RS" dirty="0"/>
              <a:t>zaključak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C6A9A-3090-0984-C088-5F4B1A0A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58" y="249522"/>
            <a:ext cx="6766561" cy="41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095244"/>
            <a:ext cx="4169664" cy="667512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Sadržaj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Uvod</a:t>
            </a:r>
            <a:r>
              <a:rPr lang="en-US" dirty="0"/>
              <a:t>​</a:t>
            </a:r>
          </a:p>
          <a:p>
            <a:r>
              <a:rPr lang="sr-Latn-RS" dirty="0"/>
              <a:t>Podaci</a:t>
            </a:r>
            <a:endParaRPr lang="en-US" dirty="0"/>
          </a:p>
          <a:p>
            <a:r>
              <a:rPr lang="sr-Latn-RS" dirty="0"/>
              <a:t>Modeli</a:t>
            </a:r>
            <a:endParaRPr lang="en-US" dirty="0"/>
          </a:p>
          <a:p>
            <a:r>
              <a:rPr lang="sr-Latn-RS" dirty="0"/>
              <a:t>Rezultati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304" y="1536192"/>
            <a:ext cx="6766560" cy="768096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304" y="3108452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Zadatak – Pronaći što bolji model na osnovu mere koju koristimo</a:t>
            </a:r>
          </a:p>
          <a:p>
            <a:endParaRPr lang="sr-Latn-R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Mera – Prilagođeni r</a:t>
            </a:r>
            <a:r>
              <a:rPr lang="sr-Latn-RS" sz="1600" normalizeH="1" baseline="30000" dirty="0"/>
              <a:t>2 </a:t>
            </a:r>
          </a:p>
          <a:p>
            <a:endParaRPr lang="sr-Latn-R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Modeli – LinearRegression, RandomForest, DecisionTree, KNearestNeighbors</a:t>
            </a:r>
          </a:p>
          <a:p>
            <a:endParaRPr lang="sr-Latn-R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Hiperparametri, outlier-i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endParaRPr lang="en-US" normalizeH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773" y="1980626"/>
            <a:ext cx="6400800" cy="768096"/>
          </a:xfrm>
        </p:spPr>
        <p:txBody>
          <a:bodyPr/>
          <a:lstStyle/>
          <a:p>
            <a:r>
              <a:rPr lang="sr-Latn-R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podaci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315" y="3353386"/>
            <a:ext cx="6400800" cy="263417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Brand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Model_</a:t>
            </a:r>
            <a:r>
              <a:rPr lang="sr-Latn-R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year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Milage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Fuel</a:t>
            </a:r>
            <a:r>
              <a:rPr lang="sr-Latn-R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_</a:t>
            </a:r>
            <a:r>
              <a:rPr lang="sr-Latn-R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type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Transimission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Ext_col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Int_col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Accident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Engine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66F776E-2777-EBF7-F9E9-52BB00AD8DF9}"/>
              </a:ext>
            </a:extLst>
          </p:cNvPr>
          <p:cNvSpPr/>
          <p:nvPr/>
        </p:nvSpPr>
        <p:spPr>
          <a:xfrm>
            <a:off x="6532684" y="4688058"/>
            <a:ext cx="105507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D72BF-DA3D-065B-32B9-6C44A665CBA8}"/>
              </a:ext>
            </a:extLst>
          </p:cNvPr>
          <p:cNvSpPr txBox="1"/>
          <p:nvPr/>
        </p:nvSpPr>
        <p:spPr>
          <a:xfrm>
            <a:off x="8129535" y="3242432"/>
            <a:ext cx="4501873" cy="3170099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r>
              <a:rPr lang="sr-Latn-RS" sz="4000" dirty="0">
                <a:solidFill>
                  <a:schemeClr val="accent6"/>
                </a:solidFill>
              </a:rPr>
              <a:t>P</a:t>
            </a:r>
          </a:p>
          <a:p>
            <a:r>
              <a:rPr lang="sr-Latn-RS" sz="4000" dirty="0">
                <a:solidFill>
                  <a:schemeClr val="accent6"/>
                </a:solidFill>
              </a:rPr>
              <a:t>R</a:t>
            </a:r>
          </a:p>
          <a:p>
            <a:r>
              <a:rPr lang="sr-Latn-RS" sz="4000" dirty="0">
                <a:solidFill>
                  <a:schemeClr val="accent6"/>
                </a:solidFill>
              </a:rPr>
              <a:t>I</a:t>
            </a:r>
          </a:p>
          <a:p>
            <a:r>
              <a:rPr lang="sr-Latn-RS" sz="4000" dirty="0">
                <a:solidFill>
                  <a:schemeClr val="accent6"/>
                </a:solidFill>
              </a:rPr>
              <a:t>C</a:t>
            </a:r>
          </a:p>
          <a:p>
            <a:r>
              <a:rPr lang="sr-Latn-RS" sz="4000" dirty="0">
                <a:solidFill>
                  <a:schemeClr val="accent6"/>
                </a:solidFill>
              </a:rPr>
              <a:t>E</a:t>
            </a:r>
            <a:endParaRPr lang="en-US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Decision tree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9747" y="2343444"/>
            <a:ext cx="3822192" cy="411480"/>
          </a:xfrm>
        </p:spPr>
        <p:txBody>
          <a:bodyPr/>
          <a:lstStyle/>
          <a:p>
            <a:r>
              <a:rPr lang="sr-Latn-RS" dirty="0"/>
              <a:t>Algoritam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879" y="3160567"/>
            <a:ext cx="3741928" cy="36845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/>
              <a:t>Izbor predefinisanog uslova – počinjemo od korena i pravimo uslove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Podela podatak – U zavisnosti od ispunjenja uslova podaci se dele na dva podskupa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Rekurzija – Postupak se rekurzivno ponavalja za svaki novi čvor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Formiranje listova stable – Kriterijum zaustavljanja jeste maksimalna dubina stabla ili određen broj podataka u čvoru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9A6117-9619-D9F4-0068-80FED6A24BE8}"/>
              </a:ext>
            </a:extLst>
          </p:cNvPr>
          <p:cNvSpPr/>
          <p:nvPr/>
        </p:nvSpPr>
        <p:spPr>
          <a:xfrm>
            <a:off x="4110228" y="1521069"/>
            <a:ext cx="7328564" cy="45807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9346-C363-58CB-193B-B81E1260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28" y="347472"/>
            <a:ext cx="6766560" cy="768096"/>
          </a:xfrm>
        </p:spPr>
        <p:txBody>
          <a:bodyPr/>
          <a:lstStyle/>
          <a:p>
            <a:r>
              <a:rPr lang="sr-Latn-RS" dirty="0"/>
              <a:t>Grafik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5A0D2-6F45-6825-6A13-B4ACD9D7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6DA0D-B355-BEA6-92DB-634C18CD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36" y="1617831"/>
            <a:ext cx="7156696" cy="43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82C79-9D3A-4A26-76CE-6E41EDBB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0A0D-94AE-EE54-D197-3000BB49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Random forest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DFE9AA5-0949-5AA4-CEB7-0C448262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F7539A-4CBB-6E06-CC68-F0E080A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9747" y="2343444"/>
            <a:ext cx="3822192" cy="411480"/>
          </a:xfrm>
        </p:spPr>
        <p:txBody>
          <a:bodyPr/>
          <a:lstStyle/>
          <a:p>
            <a:r>
              <a:rPr lang="sr-Latn-RS" dirty="0"/>
              <a:t>Algoritam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03BFD2-FA44-BEBC-50EC-9B62D0C1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879" y="3160567"/>
            <a:ext cx="3741928" cy="36845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/>
              <a:t>Pristup kombinovanjem – korišćenje više stabala odlučivanja</a:t>
            </a:r>
            <a:r>
              <a:rPr lang="en-US" dirty="0"/>
              <a:t> </a:t>
            </a: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Slučajan odabir podataka i atributa pri kreiranju svakog stabla odlučivanja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/>
              <a:t>bootstrap + aggregation = bagging</a:t>
            </a:r>
            <a:endParaRPr lang="sr-Latn-RS" dirty="0"/>
          </a:p>
          <a:p>
            <a:pPr>
              <a:buFont typeface="+mj-lt"/>
              <a:buAutoNum type="arabicPeriod"/>
            </a:pPr>
            <a:r>
              <a:rPr lang="sr-Latn-RS" dirty="0"/>
              <a:t>Glasanje, zbor rešenja – svako stablo ima svoj rezultat, najbolji rezultat kao rešenje algoritma jeste izabran izlaz koji je većinom predviđen od strane pojedinačnih stabala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>
              <a:buFont typeface="+mj-lt"/>
              <a:buAutoNum type="arabicPeriod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750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57150-DC3D-EF68-E6F6-571072CB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CE291E-85CE-2D10-44C1-17D8DE5F8575}"/>
              </a:ext>
            </a:extLst>
          </p:cNvPr>
          <p:cNvSpPr/>
          <p:nvPr/>
        </p:nvSpPr>
        <p:spPr>
          <a:xfrm>
            <a:off x="4110228" y="1521069"/>
            <a:ext cx="7328564" cy="45807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B21D-0A64-505E-ACA7-A973702B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28" y="347472"/>
            <a:ext cx="6766560" cy="768096"/>
          </a:xfrm>
        </p:spPr>
        <p:txBody>
          <a:bodyPr/>
          <a:lstStyle/>
          <a:p>
            <a:r>
              <a:rPr lang="sr-Latn-RS" dirty="0"/>
              <a:t>Grafik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FF719-E157-A3E1-33C5-A683D508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AAE54-54DB-B87C-5094-41FD197B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9192" y="1617831"/>
            <a:ext cx="7102984" cy="43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CAA2-F244-184B-4FDA-3B695F9E9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33A5-D6F4-E8EC-7ED8-DBD5148D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Linear regression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46D0BD3-9C35-9DDB-21B3-D153B2BA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D5B6BF-1B4F-10D6-53CE-95689FAD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9747" y="2343444"/>
            <a:ext cx="3822192" cy="411480"/>
          </a:xfrm>
        </p:spPr>
        <p:txBody>
          <a:bodyPr/>
          <a:lstStyle/>
          <a:p>
            <a:r>
              <a:rPr lang="sr-Latn-RS" dirty="0"/>
              <a:t>Algoritam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02B658-AC3B-D894-A9E6-F89427F9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879" y="3160567"/>
            <a:ext cx="3741928" cy="36845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y = b0 + b1*X1 + b2*X2 + … + bn*</a:t>
            </a:r>
            <a:r>
              <a:rPr lang="en-US" dirty="0" err="1"/>
              <a:t>Xn</a:t>
            </a:r>
            <a:endParaRPr lang="en-US" dirty="0"/>
          </a:p>
          <a:p>
            <a:pPr marL="0" indent="0">
              <a:buNone/>
            </a:pPr>
            <a:endParaRPr lang="en-US" baseline="-25000" dirty="0"/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zavisna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promenljiva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b0 je intercept 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pomak</a:t>
            </a:r>
            <a:r>
              <a:rPr lang="en-US" b="0" dirty="0"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modela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tj</a:t>
            </a:r>
            <a:r>
              <a:rPr lang="en-US" b="0" dirty="0">
                <a:effectLst/>
                <a:latin typeface="Consolas" panose="020B0609020204030204" pitchFamily="49" charset="0"/>
              </a:rPr>
              <a:t>.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vrednost</a:t>
            </a:r>
            <a:r>
              <a:rPr lang="en-US" b="0" dirty="0">
                <a:effectLst/>
                <a:latin typeface="Consolas" panose="020B0609020204030204" pitchFamily="49" charset="0"/>
              </a:rPr>
              <a:t> 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kada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sve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nezavisne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promenljive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Xn</a:t>
            </a:r>
            <a:r>
              <a:rPr lang="en-US" b="0" dirty="0"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jednake</a:t>
            </a:r>
            <a:r>
              <a:rPr lang="en-US" b="0" dirty="0">
                <a:effectLst/>
                <a:latin typeface="Consolas" panose="020B0609020204030204" pitchFamily="49" charset="0"/>
              </a:rPr>
              <a:t> 0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b1, b2, ... bn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koeficijenti</a:t>
            </a:r>
            <a:r>
              <a:rPr lang="en-US" b="0" dirty="0">
                <a:effectLst/>
                <a:latin typeface="Consolas" panose="020B0609020204030204" pitchFamily="49" charset="0"/>
              </a:rPr>
              <a:t> koji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stoje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uz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nezavisne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promenljive</a:t>
            </a:r>
            <a:r>
              <a:rPr lang="en-US" b="0" dirty="0">
                <a:effectLst/>
                <a:latin typeface="Consolas" panose="020B0609020204030204" pitchFamily="49" charset="0"/>
              </a:rPr>
              <a:t>.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Minimizovati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zbir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kvadratnih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gre</a:t>
            </a:r>
            <a:r>
              <a:rPr lang="sr-Latn-RS" dirty="0">
                <a:latin typeface="Consolas" panose="020B0609020204030204" pitchFamily="49" charset="0"/>
              </a:rPr>
              <a:t>šaka.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effectLst/>
                <a:latin typeface="Consolas" panose="020B0609020204030204" pitchFamily="49" charset="0"/>
              </a:rPr>
              <a:t>x1, x2, ...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xn</a:t>
            </a:r>
            <a:r>
              <a:rPr lang="es-ES" b="0" dirty="0">
                <a:effectLst/>
                <a:latin typeface="Consolas" panose="020B0609020204030204" pitchFamily="49" charset="0"/>
              </a:rPr>
              <a:t> su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nezavisne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promenljive</a:t>
            </a:r>
            <a:endParaRPr lang="es-E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r-Latn-RS" baseline="-25000" dirty="0"/>
          </a:p>
        </p:txBody>
      </p:sp>
    </p:spTree>
    <p:extLst>
      <p:ext uri="{BB962C8B-B14F-4D97-AF65-F5344CB8AC3E}">
        <p14:creationId xmlns:p14="http://schemas.microsoft.com/office/powerpoint/2010/main" val="376827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{07F0A4B7-4AC5-4639-A5FF-16B479EB5781}tf78438558_win32</Template>
  <TotalTime>688</TotalTime>
  <Words>310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Consolas</vt:lpstr>
      <vt:lpstr>Sabon Next LT</vt:lpstr>
      <vt:lpstr>Office Theme</vt:lpstr>
      <vt:lpstr>Predikcija cene automobila </vt:lpstr>
      <vt:lpstr>Sadržaj</vt:lpstr>
      <vt:lpstr>Uvod</vt:lpstr>
      <vt:lpstr>podaci</vt:lpstr>
      <vt:lpstr>Decision tree</vt:lpstr>
      <vt:lpstr>Grafik</vt:lpstr>
      <vt:lpstr>Random forest</vt:lpstr>
      <vt:lpstr>Grafik</vt:lpstr>
      <vt:lpstr>Linear regression</vt:lpstr>
      <vt:lpstr>Grafik</vt:lpstr>
      <vt:lpstr>K nearest neighbors</vt:lpstr>
      <vt:lpstr>Grafik</vt:lpstr>
      <vt:lpstr>zaključak 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cene automobila </dc:title>
  <dc:subject/>
  <dc:creator>Admin</dc:creator>
  <cp:lastModifiedBy>Admin</cp:lastModifiedBy>
  <cp:revision>3</cp:revision>
  <dcterms:created xsi:type="dcterms:W3CDTF">2024-02-05T00:46:44Z</dcterms:created>
  <dcterms:modified xsi:type="dcterms:W3CDTF">2024-02-05T12:15:09Z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