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71" r:id="rId3"/>
    <p:sldId id="274" r:id="rId4"/>
    <p:sldId id="276" r:id="rId5"/>
    <p:sldId id="273" r:id="rId6"/>
    <p:sldId id="280" r:id="rId7"/>
    <p:sldId id="279" r:id="rId8"/>
    <p:sldId id="281" r:id="rId9"/>
    <p:sldId id="282" r:id="rId10"/>
    <p:sldId id="283" r:id="rId11"/>
    <p:sldId id="294" r:id="rId12"/>
    <p:sldId id="284" r:id="rId13"/>
    <p:sldId id="292" r:id="rId14"/>
    <p:sldId id="285" r:id="rId15"/>
    <p:sldId id="293" r:id="rId16"/>
    <p:sldId id="295" r:id="rId17"/>
    <p:sldId id="286" r:id="rId18"/>
    <p:sldId id="296" r:id="rId19"/>
    <p:sldId id="287" r:id="rId20"/>
    <p:sldId id="291" r:id="rId21"/>
    <p:sldId id="288" r:id="rId22"/>
    <p:sldId id="289" r:id="rId23"/>
    <p:sldId id="290" r:id="rId24"/>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0" autoAdjust="0"/>
    <p:restoredTop sz="77424" autoAdjust="0"/>
  </p:normalViewPr>
  <p:slideViewPr>
    <p:cSldViewPr snapToGrid="0">
      <p:cViewPr>
        <p:scale>
          <a:sx n="55" d="100"/>
          <a:sy n="55" d="100"/>
        </p:scale>
        <p:origin x="144" y="5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02.04.19</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02.04.19</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Sehr geehrter Herr Koch, liebe Barbara, lieber David, ich möchte Sie rechtherzlich zu unserem 1. Meilensteintermin begrüßen</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Das Open-Source-CRM-Tool richtet sich eher an Non-Profit-Organisationen. Es erfordert einen eigenen Server und es hat eine sehr große Funktionsvielfalt. </a:t>
            </a:r>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11</a:t>
            </a:fld>
            <a:endParaRPr lang="de-AT"/>
          </a:p>
        </p:txBody>
      </p:sp>
    </p:spTree>
    <p:extLst>
      <p:ext uri="{BB962C8B-B14F-4D97-AF65-F5344CB8AC3E}">
        <p14:creationId xmlns:p14="http://schemas.microsoft.com/office/powerpoint/2010/main" val="19710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Wir werden Interviews durchführen mit den Personen, die mit dem CRM System arbeiten, um einen Überblick zu bekommen, was auf jeden Fall vorhanden sein sollte und was nicht. </a:t>
            </a:r>
          </a:p>
          <a:p>
            <a:endParaRPr lang="de-AT" dirty="0"/>
          </a:p>
          <a:p>
            <a:r>
              <a:rPr lang="de-AT" dirty="0"/>
              <a:t>Wir haben eine Unterteilung in 4 Module </a:t>
            </a:r>
            <a:r>
              <a:rPr lang="de-AT" dirty="0" err="1"/>
              <a:t>gemcht</a:t>
            </a:r>
            <a:r>
              <a:rPr lang="de-AT" dirty="0"/>
              <a:t>: 1. Modul : </a:t>
            </a:r>
            <a:r>
              <a:rPr lang="de-AT" dirty="0" err="1"/>
              <a:t>Contacts</a:t>
            </a:r>
            <a:r>
              <a:rPr lang="de-AT" dirty="0"/>
              <a:t>, </a:t>
            </a:r>
            <a:r>
              <a:rPr lang="de-AT" dirty="0" err="1"/>
              <a:t>accounts</a:t>
            </a:r>
            <a:r>
              <a:rPr lang="de-AT" dirty="0"/>
              <a:t>, </a:t>
            </a:r>
            <a:r>
              <a:rPr lang="de-AT" dirty="0" err="1"/>
              <a:t>relationship</a:t>
            </a:r>
            <a:r>
              <a:rPr lang="de-AT" dirty="0"/>
              <a:t> </a:t>
            </a:r>
            <a:r>
              <a:rPr lang="de-AT" dirty="0" err="1"/>
              <a:t>management</a:t>
            </a:r>
            <a:endParaRPr lang="de-AT" dirty="0"/>
          </a:p>
          <a:p>
            <a:r>
              <a:rPr lang="de-AT" dirty="0"/>
              <a:t>2. Modul : Marketing</a:t>
            </a:r>
          </a:p>
          <a:p>
            <a:r>
              <a:rPr lang="de-AT" dirty="0"/>
              <a:t>3. Modul: Analyse und Reporting</a:t>
            </a:r>
          </a:p>
          <a:p>
            <a:r>
              <a:rPr lang="de-AT" dirty="0"/>
              <a:t>4. Modul: Administration</a:t>
            </a:r>
          </a:p>
          <a:p>
            <a:endParaRPr lang="de-AT" dirty="0"/>
          </a:p>
          <a:p>
            <a:r>
              <a:rPr lang="de-AT" dirty="0"/>
              <a:t>Am Ende des Interviews gibt es noch eine Wunschliste, wo jeder noch ergänzen kann, was er noch gerne im System hätte, das wir nicht bereits angesprochen haben. </a:t>
            </a:r>
          </a:p>
        </p:txBody>
      </p:sp>
      <p:sp>
        <p:nvSpPr>
          <p:cNvPr id="4" name="Foliennummernplatzhalter 3"/>
          <p:cNvSpPr>
            <a:spLocks noGrp="1"/>
          </p:cNvSpPr>
          <p:nvPr>
            <p:ph type="sldNum" sz="quarter" idx="10"/>
          </p:nvPr>
        </p:nvSpPr>
        <p:spPr/>
        <p:txBody>
          <a:bodyPr/>
          <a:lstStyle/>
          <a:p>
            <a:fld id="{BEF2A079-E7F8-4A78-8EEA-DD00A8D5DE37}" type="slidenum">
              <a:rPr lang="de-AT" smtClean="0"/>
              <a:t>12</a:t>
            </a:fld>
            <a:endParaRPr lang="de-AT"/>
          </a:p>
        </p:txBody>
      </p:sp>
    </p:spTree>
    <p:extLst>
      <p:ext uri="{BB962C8B-B14F-4D97-AF65-F5344CB8AC3E}">
        <p14:creationId xmlns:p14="http://schemas.microsoft.com/office/powerpoint/2010/main" val="2522814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werde wir die Module und jeweils immer eine Frage dazu uns anschauen. </a:t>
            </a:r>
          </a:p>
          <a:p>
            <a:endParaRPr lang="de-DE" dirty="0"/>
          </a:p>
          <a:p>
            <a:pPr marL="285750" indent="-285750">
              <a:buFont typeface="Arial" panose="020B0604020202020204" pitchFamily="34" charset="0"/>
              <a:buChar char="•"/>
            </a:pPr>
            <a:r>
              <a:rPr lang="de-DE" dirty="0"/>
              <a:t>Das Modul </a:t>
            </a:r>
            <a:r>
              <a:rPr lang="en" dirty="0"/>
              <a:t>CONTACTS, ACCOUNTS, RELATIONSHIP MANAGEMENT </a:t>
            </a:r>
            <a:r>
              <a:rPr lang="en" dirty="0" err="1"/>
              <a:t>untergliedert</a:t>
            </a:r>
            <a:r>
              <a:rPr lang="en" dirty="0"/>
              <a:t> </a:t>
            </a:r>
            <a:r>
              <a:rPr lang="en" dirty="0" err="1"/>
              <a:t>sich</a:t>
            </a:r>
            <a:r>
              <a:rPr lang="en" dirty="0"/>
              <a:t> in die 4 </a:t>
            </a:r>
            <a:r>
              <a:rPr lang="en" dirty="0" err="1"/>
              <a:t>Unterpunkte</a:t>
            </a:r>
            <a:r>
              <a:rPr lang="en" dirty="0"/>
              <a:t>: Company Data Management</a:t>
            </a:r>
          </a:p>
          <a:p>
            <a:endParaRPr lang="en" dirty="0"/>
          </a:p>
          <a:p>
            <a:pPr marL="285750" indent="-285750">
              <a:buFont typeface="Arial" panose="020B0604020202020204" pitchFamily="34" charset="0"/>
              <a:buChar char="•"/>
            </a:pPr>
            <a:r>
              <a:rPr lang="en" dirty="0"/>
              <a:t>Contacts Management</a:t>
            </a:r>
          </a:p>
          <a:p>
            <a:endParaRPr lang="en" dirty="0"/>
          </a:p>
          <a:p>
            <a:pPr marL="285750" indent="-285750">
              <a:buFont typeface="Arial" panose="020B0604020202020204" pitchFamily="34" charset="0"/>
              <a:buChar char="•"/>
            </a:pPr>
            <a:r>
              <a:rPr lang="en" dirty="0"/>
              <a:t>Address Management</a:t>
            </a:r>
          </a:p>
          <a:p>
            <a:endParaRPr lang="en" dirty="0"/>
          </a:p>
          <a:p>
            <a:pPr marL="285750" indent="-285750">
              <a:buFont typeface="Arial" panose="020B0604020202020204" pitchFamily="34" charset="0"/>
              <a:buChar char="•"/>
            </a:pPr>
            <a:r>
              <a:rPr lang="en" dirty="0"/>
              <a:t>Linkage of Customer and Contact Data</a:t>
            </a:r>
          </a:p>
          <a:p>
            <a:endParaRPr lang="de-DE" dirty="0"/>
          </a:p>
          <a:p>
            <a:r>
              <a:rPr lang="de-DE" dirty="0"/>
              <a:t>Frage: ,…</a:t>
            </a:r>
          </a:p>
        </p:txBody>
      </p:sp>
      <p:sp>
        <p:nvSpPr>
          <p:cNvPr id="4" name="Foliennummernplatzhalter 3"/>
          <p:cNvSpPr>
            <a:spLocks noGrp="1"/>
          </p:cNvSpPr>
          <p:nvPr>
            <p:ph type="sldNum" sz="quarter" idx="5"/>
          </p:nvPr>
        </p:nvSpPr>
        <p:spPr/>
        <p:txBody>
          <a:bodyPr/>
          <a:lstStyle/>
          <a:p>
            <a:fld id="{BEF2A079-E7F8-4A78-8EEA-DD00A8D5DE37}" type="slidenum">
              <a:rPr lang="de-AT" smtClean="0"/>
              <a:t>13</a:t>
            </a:fld>
            <a:endParaRPr lang="de-AT"/>
          </a:p>
        </p:txBody>
      </p:sp>
    </p:spTree>
    <p:extLst>
      <p:ext uri="{BB962C8B-B14F-4D97-AF65-F5344CB8AC3E}">
        <p14:creationId xmlns:p14="http://schemas.microsoft.com/office/powerpoint/2010/main" val="4181776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85788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16</a:t>
            </a:fld>
            <a:endParaRPr lang="de-AT"/>
          </a:p>
        </p:txBody>
      </p:sp>
    </p:spTree>
    <p:extLst>
      <p:ext uri="{BB962C8B-B14F-4D97-AF65-F5344CB8AC3E}">
        <p14:creationId xmlns:p14="http://schemas.microsoft.com/office/powerpoint/2010/main" val="387642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17</a:t>
            </a:fld>
            <a:endParaRPr lang="de-AT"/>
          </a:p>
        </p:txBody>
      </p:sp>
    </p:spTree>
    <p:extLst>
      <p:ext uri="{BB962C8B-B14F-4D97-AF65-F5344CB8AC3E}">
        <p14:creationId xmlns:p14="http://schemas.microsoft.com/office/powerpoint/2010/main" val="224007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Anfangs werde ich unser Team kurz vorstellen, </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danach b</a:t>
            </a:r>
            <a:r>
              <a:rPr lang="de-AT" dirty="0"/>
              <a:t>ei der Themenvorstellung werde ich unser Thema genauer vorstellen und den Grund der Arbeit erläutern.</a:t>
            </a:r>
          </a:p>
          <a:p>
            <a:r>
              <a:rPr lang="de-AT" dirty="0">
                <a:sym typeface="Wingdings" panose="05000000000000000000" pitchFamily="2" charset="2"/>
              </a:rPr>
              <a:t>Nach der Themenvorstellung springen wir auch schon zum Inhalt des 1. Meilensteins rüber, der sich aus der Literaturrecherche, Marktrecherche und dem Plan zur Erhebung der Anforderungen ergibt. </a:t>
            </a:r>
          </a:p>
          <a:p>
            <a:r>
              <a:rPr lang="de-AT" dirty="0">
                <a:sym typeface="Wingdings" panose="05000000000000000000" pitchFamily="2" charset="2"/>
              </a:rPr>
              <a:t>Daraufhin werden wir uns den Projektplan, sowie Kommunikationsplan kurz ansehen und dann sind wir schon fast am Ende angelangt, wo wir offene Punkte und nächste Schritte besprechen werden und ganz am Ende gibt es noch eine Diskussionsrunde. </a:t>
            </a:r>
          </a:p>
          <a:p>
            <a:endParaRPr lang="de-AT" dirty="0">
              <a:sym typeface="Wingdings" panose="05000000000000000000" pitchFamily="2" charset="2"/>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Unser Projektteam besteht aus 5 Personen: Maja </a:t>
            </a:r>
            <a:r>
              <a:rPr lang="de-AT" dirty="0" err="1"/>
              <a:t>Dusanic</a:t>
            </a:r>
            <a:r>
              <a:rPr lang="de-AT" dirty="0"/>
              <a:t>, </a:t>
            </a:r>
            <a:r>
              <a:rPr lang="de-AT" dirty="0" err="1"/>
              <a:t>Merisa</a:t>
            </a:r>
            <a:r>
              <a:rPr lang="de-AT" dirty="0"/>
              <a:t> </a:t>
            </a:r>
            <a:r>
              <a:rPr lang="de-AT" dirty="0" err="1"/>
              <a:t>Pargan</a:t>
            </a:r>
            <a:r>
              <a:rPr lang="de-AT" dirty="0"/>
              <a:t>, Milos Tomic, Ivan Samardzic, der heute leider nicht da sein konnte und meine Wenigkeit Anel Ljutic</a:t>
            </a:r>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207539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Unser Thema </a:t>
            </a:r>
            <a:r>
              <a:rPr lang="de-AT" dirty="0">
                <a:sym typeface="Wingdings" pitchFamily="2" charset="2"/>
              </a:rPr>
              <a:t> Evaluierung einer CRM-Lösung</a:t>
            </a:r>
          </a:p>
          <a:p>
            <a:r>
              <a:rPr lang="de-AT" dirty="0">
                <a:sym typeface="Wingdings" pitchFamily="2" charset="2"/>
              </a:rPr>
              <a:t>Das Institut für Wirtschaftsinformatik – Information Engineering nutzt derzeit ein CRM-System, das vor allem dafür genutzt wird, Einladungen zu den Events wie </a:t>
            </a:r>
            <a:r>
              <a:rPr lang="de-AT" dirty="0" err="1">
                <a:sym typeface="Wingdings" pitchFamily="2" charset="2"/>
              </a:rPr>
              <a:t>zB</a:t>
            </a:r>
            <a:r>
              <a:rPr lang="de-AT" dirty="0">
                <a:sym typeface="Wingdings" pitchFamily="2" charset="2"/>
              </a:rPr>
              <a:t>. dem Business-Science-Brunch oder dem Abschlussevent zu managen. Jedoch entspricht das Modul zur Verwaltung von Events nicht den aktuellen Anforderungen, sondern muss mit temporären Workarounds angepasst werden  </a:t>
            </a:r>
            <a:r>
              <a:rPr lang="de-AT" dirty="0" err="1">
                <a:sym typeface="Wingdings" pitchFamily="2" charset="2"/>
              </a:rPr>
              <a:t>zb</a:t>
            </a:r>
            <a:r>
              <a:rPr lang="de-AT" dirty="0">
                <a:sym typeface="Wingdings" pitchFamily="2" charset="2"/>
              </a:rPr>
              <a:t> beim Import oder Export der Gäste.</a:t>
            </a:r>
            <a:br>
              <a:rPr lang="de-AT" sz="1200" kern="1200" dirty="0">
                <a:solidFill>
                  <a:schemeClr val="tx1"/>
                </a:solidFill>
                <a:effectLst/>
                <a:latin typeface="+mn-lt"/>
                <a:ea typeface="+mn-ea"/>
                <a:cs typeface="+mn-cs"/>
              </a:rPr>
            </a:br>
            <a:endParaRPr lang="de-AT"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 Die eingesetzte Lösung ist Open Source und kann daher beliebig erweitert werden und unsere Aufgabe ist es, dass wir uns überlegen ob wir die bestehende CRM-Lösung überarbeiten, eine neue CRM-Lösung entwickeln oder generell ein neues Event-Management-Tool einrichten, dieses jedoch auch </a:t>
            </a:r>
            <a:r>
              <a:rPr lang="de-AT" sz="1200" kern="1200" dirty="0" err="1">
                <a:solidFill>
                  <a:schemeClr val="tx1"/>
                </a:solidFill>
                <a:effectLst/>
                <a:latin typeface="+mn-lt"/>
                <a:ea typeface="+mn-ea"/>
                <a:cs typeface="+mn-cs"/>
              </a:rPr>
              <a:t>OpenSource</a:t>
            </a:r>
            <a:r>
              <a:rPr lang="de-AT" sz="1200" kern="1200" dirty="0">
                <a:solidFill>
                  <a:schemeClr val="tx1"/>
                </a:solidFill>
                <a:effectLst/>
                <a:latin typeface="+mn-lt"/>
                <a:ea typeface="+mn-ea"/>
                <a:cs typeface="+mn-cs"/>
              </a:rPr>
              <a:t> sein sollte. </a:t>
            </a:r>
          </a:p>
          <a:p>
            <a:endParaRPr lang="de-AT" dirty="0">
              <a:sym typeface="Wingdings" pitchFamily="2" charset="2"/>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3492378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Zum Inhalt </a:t>
            </a:r>
            <a:r>
              <a:rPr lang="de-DE" dirty="0">
                <a:sym typeface="Wingdings" pitchFamily="2" charset="2"/>
              </a:rPr>
              <a:t> Es wurden Literaturrecherchen zu Open-Source-Software gemacht, zu </a:t>
            </a:r>
            <a:r>
              <a:rPr lang="de-DE" dirty="0" err="1">
                <a:sym typeface="Wingdings" pitchFamily="2" charset="2"/>
              </a:rPr>
              <a:t>Make</a:t>
            </a:r>
            <a:r>
              <a:rPr lang="de-DE" dirty="0">
                <a:sym typeface="Wingdings" pitchFamily="2" charset="2"/>
              </a:rPr>
              <a:t> </a:t>
            </a:r>
            <a:r>
              <a:rPr lang="de-DE" dirty="0" err="1">
                <a:sym typeface="Wingdings" pitchFamily="2" charset="2"/>
              </a:rPr>
              <a:t>or</a:t>
            </a:r>
            <a:r>
              <a:rPr lang="de-DE" dirty="0">
                <a:sym typeface="Wingdings" pitchFamily="2" charset="2"/>
              </a:rPr>
              <a:t> </a:t>
            </a:r>
            <a:r>
              <a:rPr lang="de-DE" dirty="0" err="1">
                <a:sym typeface="Wingdings" pitchFamily="2" charset="2"/>
              </a:rPr>
              <a:t>Buy</a:t>
            </a:r>
            <a:r>
              <a:rPr lang="de-DE" dirty="0">
                <a:sym typeface="Wingdings" pitchFamily="2" charset="2"/>
              </a:rPr>
              <a:t> Entscheidungen und generell zu CRM-Systemen</a:t>
            </a:r>
          </a:p>
          <a:p>
            <a:endParaRPr lang="de-DE" dirty="0">
              <a:sym typeface="Wingdings" pitchFamily="2" charset="2"/>
            </a:endParaRPr>
          </a:p>
          <a:p>
            <a:r>
              <a:rPr lang="de-DE" dirty="0">
                <a:sym typeface="Wingdings" pitchFamily="2" charset="2"/>
              </a:rPr>
              <a:t>Wir haben auch eine Marktrecherche zu Open-Source-CRM-Systemen gemacht, wo wir auf 2 genauer eingehen werden, weil diese am besten für uns infrage kommen würden</a:t>
            </a:r>
          </a:p>
          <a:p>
            <a:endParaRPr lang="de-DE" dirty="0">
              <a:sym typeface="Wingdings" pitchFamily="2" charset="2"/>
            </a:endParaRPr>
          </a:p>
          <a:p>
            <a:r>
              <a:rPr lang="de-DE" dirty="0">
                <a:sym typeface="Wingdings" pitchFamily="2" charset="2"/>
              </a:rPr>
              <a:t>Und zu gut </a:t>
            </a:r>
            <a:r>
              <a:rPr lang="de-DE" dirty="0" err="1">
                <a:sym typeface="Wingdings" pitchFamily="2" charset="2"/>
              </a:rPr>
              <a:t>erletzt</a:t>
            </a:r>
            <a:r>
              <a:rPr lang="de-DE" dirty="0">
                <a:sym typeface="Wingdings" pitchFamily="2" charset="2"/>
              </a:rPr>
              <a:t> haben wir beim Plan zur Erhebung der Anforderungen ein Interview verfasst, auf dieses wir dann im Laufe der Präsentation noch kurz eingehen werden. </a:t>
            </a:r>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6</a:t>
            </a:fld>
            <a:endParaRPr lang="de-AT"/>
          </a:p>
        </p:txBody>
      </p:sp>
    </p:spTree>
    <p:extLst>
      <p:ext uri="{BB962C8B-B14F-4D97-AF65-F5344CB8AC3E}">
        <p14:creationId xmlns:p14="http://schemas.microsoft.com/office/powerpoint/2010/main" val="517328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Quellcode einer Open-Source SW ist öffentlich und frei verfügbar. Eine OS-SW ist nicht konkurrenzfähig und setzt eine urheberrechtliche Lizenz ein. Wie ich bereits erwähnt habe ist eine </a:t>
            </a:r>
            <a:r>
              <a:rPr lang="de-DE" dirty="0" err="1"/>
              <a:t>OpenSource</a:t>
            </a:r>
            <a:r>
              <a:rPr lang="de-DE" dirty="0"/>
              <a:t> Software beliebig erweiterbar und setzt in den meisten Fällen keine Anschaffungskosten voraus, ein weiterer Vorteil ist, dass der Code immer wieder verwendet werden kann.</a:t>
            </a:r>
          </a:p>
          <a:p>
            <a:r>
              <a:rPr lang="de-DE" dirty="0"/>
              <a:t>Die größten Nachteile einer Open-Source-SW sind: Keine Technische Unterstützung wird garantiert und es gibt Sicherheitsbedenken </a:t>
            </a:r>
            <a:r>
              <a:rPr lang="de-DE" dirty="0">
                <a:sym typeface="Wingdings" pitchFamily="2" charset="2"/>
              </a:rPr>
              <a:t> fehlende vertragliche Beziehungen. </a:t>
            </a:r>
          </a:p>
          <a:p>
            <a:endParaRPr lang="de-DE" dirty="0">
              <a:sym typeface="Wingdings" pitchFamily="2" charset="2"/>
            </a:endParaRPr>
          </a:p>
          <a:p>
            <a:r>
              <a:rPr lang="de-DE" dirty="0">
                <a:sym typeface="Wingdings" pitchFamily="2" charset="2"/>
              </a:rPr>
              <a:t>Bei der </a:t>
            </a:r>
            <a:r>
              <a:rPr lang="de-DE" dirty="0" err="1">
                <a:sym typeface="Wingdings" pitchFamily="2" charset="2"/>
              </a:rPr>
              <a:t>Make</a:t>
            </a:r>
            <a:r>
              <a:rPr lang="de-DE" dirty="0">
                <a:sym typeface="Wingdings" pitchFamily="2" charset="2"/>
              </a:rPr>
              <a:t> </a:t>
            </a:r>
            <a:r>
              <a:rPr lang="de-DE" dirty="0" err="1">
                <a:sym typeface="Wingdings" pitchFamily="2" charset="2"/>
              </a:rPr>
              <a:t>or</a:t>
            </a:r>
            <a:r>
              <a:rPr lang="de-DE" dirty="0">
                <a:sym typeface="Wingdings" pitchFamily="2" charset="2"/>
              </a:rPr>
              <a:t> </a:t>
            </a:r>
            <a:r>
              <a:rPr lang="de-DE" dirty="0" err="1">
                <a:sym typeface="Wingdings" pitchFamily="2" charset="2"/>
              </a:rPr>
              <a:t>Buy</a:t>
            </a:r>
            <a:r>
              <a:rPr lang="de-DE" dirty="0">
                <a:sym typeface="Wingdings" pitchFamily="2" charset="2"/>
              </a:rPr>
              <a:t> Literaturrecherche waren die wichtigsten Begriffe: die Strategie des Unternehmens, Kosten  Welche Ressourcen haben wir zur Verfügung und welche Ressourcen sind realistisch? Und welche Anforderungen müssen erfüllt sein. Jedoch hat sich bei unserem Projekt ergeben, dass wir statt dem </a:t>
            </a:r>
            <a:r>
              <a:rPr lang="de-DE" dirty="0" err="1">
                <a:sym typeface="Wingdings" pitchFamily="2" charset="2"/>
              </a:rPr>
              <a:t>Make</a:t>
            </a:r>
            <a:r>
              <a:rPr lang="de-DE" dirty="0">
                <a:sym typeface="Wingdings" pitchFamily="2" charset="2"/>
              </a:rPr>
              <a:t> </a:t>
            </a:r>
            <a:r>
              <a:rPr lang="de-DE" dirty="0" err="1">
                <a:sym typeface="Wingdings" pitchFamily="2" charset="2"/>
              </a:rPr>
              <a:t>or</a:t>
            </a:r>
            <a:r>
              <a:rPr lang="de-DE" dirty="0">
                <a:sym typeface="Wingdings" pitchFamily="2" charset="2"/>
              </a:rPr>
              <a:t> </a:t>
            </a:r>
            <a:r>
              <a:rPr lang="de-DE" dirty="0" err="1">
                <a:sym typeface="Wingdings" pitchFamily="2" charset="2"/>
              </a:rPr>
              <a:t>Buy</a:t>
            </a:r>
            <a:r>
              <a:rPr lang="de-DE" dirty="0">
                <a:sym typeface="Wingdings" pitchFamily="2" charset="2"/>
              </a:rPr>
              <a:t> festlegen, ob wir an der jetzigen CRM-Lösung weiterarbeiten oder eine neue entwickeln.</a:t>
            </a:r>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7</a:t>
            </a:fld>
            <a:endParaRPr lang="de-AT"/>
          </a:p>
        </p:txBody>
      </p:sp>
    </p:spTree>
    <p:extLst>
      <p:ext uri="{BB962C8B-B14F-4D97-AF65-F5344CB8AC3E}">
        <p14:creationId xmlns:p14="http://schemas.microsoft.com/office/powerpoint/2010/main" val="1698394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Die Abkürzung CRM steht für Customer </a:t>
            </a:r>
            <a:r>
              <a:rPr lang="de-AT" dirty="0" err="1"/>
              <a:t>Relationship</a:t>
            </a:r>
            <a:r>
              <a:rPr lang="de-AT" dirty="0"/>
              <a:t> Management und soll eine bessere Kundenbindung durch effektives Management von Kundenbeziehungen realisieren. </a:t>
            </a:r>
          </a:p>
          <a:p>
            <a:endParaRPr lang="de-AT" dirty="0"/>
          </a:p>
          <a:p>
            <a:r>
              <a:rPr lang="de-DE" sz="1200" i="1" kern="1200" dirty="0">
                <a:solidFill>
                  <a:schemeClr val="tx1"/>
                </a:solidFill>
                <a:effectLst/>
                <a:latin typeface="+mn-lt"/>
                <a:ea typeface="+mn-ea"/>
                <a:cs typeface="+mn-cs"/>
              </a:rPr>
              <a:t>Schlussendlich</a:t>
            </a:r>
            <a:r>
              <a:rPr lang="de-DE" sz="1200" kern="1200" dirty="0">
                <a:solidFill>
                  <a:schemeClr val="tx1"/>
                </a:solidFill>
                <a:effectLst/>
                <a:latin typeface="+mn-lt"/>
                <a:ea typeface="+mn-ea"/>
                <a:cs typeface="+mn-cs"/>
              </a:rPr>
              <a:t> soll man unter CRM eine funktionsübergreifende, kundenorientierte, technologieintegrierte Strategie für das Geschäftsprozessmanagement, die Beziehungen maximiert und die gesamte Organisation umfasst, verstehen</a:t>
            </a:r>
            <a:r>
              <a:rPr lang="de-AT" sz="1200" kern="1200" dirty="0">
                <a:solidFill>
                  <a:schemeClr val="tx1"/>
                </a:solidFill>
                <a:effectLst/>
                <a:latin typeface="+mn-lt"/>
                <a:ea typeface="+mn-ea"/>
                <a:cs typeface="+mn-cs"/>
              </a:rPr>
              <a:t>.</a:t>
            </a:r>
          </a:p>
          <a:p>
            <a:endParaRPr lang="de-AT"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CRM verknüpft die Front-Office und Back-Office Funktionen und nutzt daher Marketing, Betrieb, Vertrieb, Kundenservice, Personal, Forschung und Entwicklung, Finanzen sowie Informationstechnologie um die Rentabilität der Kundeninteraktionen zu maximieren. </a:t>
            </a:r>
          </a:p>
          <a:p>
            <a:endParaRPr lang="de-AT"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Die größten Vorteile für Unternehmen, die CRM implementieren sind: Bessere Aussichten für die Rentabilität einer Organisation und die Wettbewerbsfähigkeit steigt </a:t>
            </a:r>
            <a:r>
              <a:rPr lang="de-AT" sz="1200" kern="1200" dirty="0">
                <a:solidFill>
                  <a:schemeClr val="tx1"/>
                </a:solidFill>
                <a:effectLst/>
                <a:latin typeface="+mn-lt"/>
                <a:ea typeface="+mn-ea"/>
                <a:cs typeface="+mn-cs"/>
                <a:sym typeface="Wingdings" pitchFamily="2" charset="2"/>
              </a:rPr>
              <a:t> was sich in höheren Einnahmen und niedrigeren Betriebskosten auswirkt, da effektiver und effizienter gearbeitet wird. </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385215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Bei der Marktrecherche zu CRM haben wir einige CRM Lösungen gefunden, die interessant für uns wären. 2 davon schauen wir uns genauer an: zum einen das 1CRM und zum </a:t>
            </a:r>
            <a:r>
              <a:rPr lang="de-AT" dirty="0" err="1"/>
              <a:t>aderen</a:t>
            </a:r>
            <a:r>
              <a:rPr lang="de-AT" dirty="0"/>
              <a:t> das </a:t>
            </a:r>
            <a:r>
              <a:rPr lang="de-AT" dirty="0" err="1"/>
              <a:t>CiviCRM</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33470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Das 1Crm ist eine all in </a:t>
            </a:r>
            <a:r>
              <a:rPr lang="de-AT" dirty="0" err="1"/>
              <a:t>one</a:t>
            </a:r>
            <a:r>
              <a:rPr lang="de-AT" dirty="0"/>
              <a:t> Lösung</a:t>
            </a:r>
          </a:p>
          <a:p>
            <a:endParaRPr lang="de-AT" dirty="0"/>
          </a:p>
          <a:p>
            <a:r>
              <a:rPr lang="de-AT" dirty="0"/>
              <a:t>Es ist für kleinere bis mittlere Unternehmen gedacht, das auf einen eigenen Server betrieben wird. </a:t>
            </a:r>
          </a:p>
          <a:p>
            <a:endParaRPr lang="de-AT" dirty="0"/>
          </a:p>
          <a:p>
            <a:endParaRPr lang="de-AT" dirty="0"/>
          </a:p>
          <a:p>
            <a:r>
              <a:rPr lang="de-AT" dirty="0"/>
              <a:t>Es können maximal 750 Kunden angelegt werden, und der Speicher ist unbegrenzt</a:t>
            </a:r>
          </a:p>
          <a:p>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Größten Vorteile sind: Großer Funktionsumfang, hohe Lizenzierung und einfache Personalisierung durch Drag und Drop</a:t>
            </a: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706370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cid:c82fbee5-b421-4314-1e2a-9d3a9d133fcb@yahoo.com"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516" y="1337534"/>
            <a:ext cx="7938000" cy="4502762"/>
          </a:xfrm>
        </p:spPr>
        <p:txBody>
          <a:bodyPr/>
          <a:lstStyle/>
          <a:p>
            <a:endParaRPr lang="de-AT" dirty="0"/>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Marktrecherche zu </a:t>
            </a:r>
            <a:r>
              <a:rPr lang="de-AT" dirty="0" err="1"/>
              <a:t>crm</a:t>
            </a:r>
            <a:endParaRPr lang="de-AT" dirty="0"/>
          </a:p>
        </p:txBody>
      </p:sp>
      <p:pic>
        <p:nvPicPr>
          <p:cNvPr id="7" name="Grafik 6">
            <a:extLst>
              <a:ext uri="{FF2B5EF4-FFF2-40B4-BE49-F238E27FC236}">
                <a16:creationId xmlns:a16="http://schemas.microsoft.com/office/drawing/2014/main" id="{E65C9133-F2E6-C04F-AB1B-FB82F713D2EA}"/>
              </a:ext>
            </a:extLst>
          </p:cNvPr>
          <p:cNvPicPr/>
          <p:nvPr/>
        </p:nvPicPr>
        <p:blipFill>
          <a:blip r:embed="rId3">
            <a:extLst>
              <a:ext uri="{28A0092B-C50C-407E-A947-70E740481C1C}">
                <a14:useLocalDpi xmlns:a14="http://schemas.microsoft.com/office/drawing/2010/main" val="0"/>
              </a:ext>
            </a:extLst>
          </a:blip>
          <a:stretch>
            <a:fillRect/>
          </a:stretch>
        </p:blipFill>
        <p:spPr>
          <a:xfrm>
            <a:off x="638724" y="1702993"/>
            <a:ext cx="2752725" cy="781050"/>
          </a:xfrm>
          <a:prstGeom prst="rect">
            <a:avLst/>
          </a:prstGeom>
        </p:spPr>
      </p:pic>
      <p:sp>
        <p:nvSpPr>
          <p:cNvPr id="8" name="Rechteck 7">
            <a:extLst>
              <a:ext uri="{FF2B5EF4-FFF2-40B4-BE49-F238E27FC236}">
                <a16:creationId xmlns:a16="http://schemas.microsoft.com/office/drawing/2014/main" id="{C7A3CE5E-ED0D-644A-B83D-C6DF2E0E79E7}"/>
              </a:ext>
            </a:extLst>
          </p:cNvPr>
          <p:cNvSpPr/>
          <p:nvPr/>
        </p:nvSpPr>
        <p:spPr>
          <a:xfrm>
            <a:off x="1244600" y="2944377"/>
            <a:ext cx="4572000" cy="2225225"/>
          </a:xfrm>
          <a:prstGeom prst="rect">
            <a:avLst/>
          </a:prstGeom>
        </p:spPr>
        <p:txBody>
          <a:bodyPr>
            <a:spAutoFit/>
          </a:bodyPr>
          <a:lstStyle/>
          <a:p>
            <a:pPr marL="285750" indent="-285750">
              <a:lnSpc>
                <a:spcPct val="105000"/>
              </a:lnSpc>
              <a:spcBef>
                <a:spcPts val="1000"/>
              </a:spcBef>
              <a:spcAft>
                <a:spcPts val="600"/>
              </a:spcAft>
              <a:buSzPct val="90000"/>
              <a:buFont typeface="Arial" panose="020B0604020202020204" pitchFamily="34" charset="0"/>
              <a:buChar char="•"/>
            </a:pPr>
            <a:r>
              <a:rPr lang="de-DE" sz="1700" dirty="0">
                <a:latin typeface="+mj-lt"/>
              </a:rPr>
              <a:t>Kleine bis mittlere Unternehmen</a:t>
            </a:r>
          </a:p>
          <a:p>
            <a:pPr marL="285750" indent="-285750">
              <a:lnSpc>
                <a:spcPct val="105000"/>
              </a:lnSpc>
              <a:spcBef>
                <a:spcPts val="1000"/>
              </a:spcBef>
              <a:spcAft>
                <a:spcPts val="600"/>
              </a:spcAft>
              <a:buSzPct val="90000"/>
              <a:buFont typeface="Arial" panose="020B0604020202020204" pitchFamily="34" charset="0"/>
              <a:buChar char="•"/>
            </a:pPr>
            <a:r>
              <a:rPr lang="de-DE" sz="1700" dirty="0">
                <a:latin typeface="+mj-lt"/>
              </a:rPr>
              <a:t>Umfangreiche Lösungen</a:t>
            </a:r>
          </a:p>
          <a:p>
            <a:pPr marL="285750" indent="-285750">
              <a:lnSpc>
                <a:spcPct val="105000"/>
              </a:lnSpc>
              <a:spcBef>
                <a:spcPts val="1000"/>
              </a:spcBef>
              <a:spcAft>
                <a:spcPts val="600"/>
              </a:spcAft>
              <a:buSzPct val="90000"/>
              <a:buFont typeface="Arial" panose="020B0604020202020204" pitchFamily="34" charset="0"/>
              <a:buChar char="•"/>
            </a:pPr>
            <a:r>
              <a:rPr lang="de-DE" sz="1700" dirty="0">
                <a:latin typeface="+mj-lt"/>
              </a:rPr>
              <a:t>Eigener Server notwendig</a:t>
            </a:r>
          </a:p>
          <a:p>
            <a:pPr marL="285750" indent="-285750">
              <a:lnSpc>
                <a:spcPct val="105000"/>
              </a:lnSpc>
              <a:spcBef>
                <a:spcPts val="1000"/>
              </a:spcBef>
              <a:spcAft>
                <a:spcPts val="600"/>
              </a:spcAft>
              <a:buSzPct val="90000"/>
              <a:buFont typeface="Arial" panose="020B0604020202020204" pitchFamily="34" charset="0"/>
              <a:buChar char="•"/>
            </a:pPr>
            <a:r>
              <a:rPr lang="de-DE" sz="1700" dirty="0">
                <a:latin typeface="+mj-lt"/>
              </a:rPr>
              <a:t>Vorteile</a:t>
            </a:r>
          </a:p>
          <a:p>
            <a:pPr marL="285750" indent="-285750">
              <a:buFont typeface="Arial" panose="020B0604020202020204" pitchFamily="34" charset="0"/>
              <a:buChar char="•"/>
            </a:pP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105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Marktrecherche zu </a:t>
            </a:r>
            <a:r>
              <a:rPr lang="de-AT" dirty="0" err="1"/>
              <a:t>crm</a:t>
            </a:r>
            <a:endParaRPr lang="de-AT" dirty="0"/>
          </a:p>
        </p:txBody>
      </p:sp>
      <p:pic>
        <p:nvPicPr>
          <p:cNvPr id="8" name="Grafik 7">
            <a:extLst>
              <a:ext uri="{FF2B5EF4-FFF2-40B4-BE49-F238E27FC236}">
                <a16:creationId xmlns:a16="http://schemas.microsoft.com/office/drawing/2014/main" id="{091CE9DA-8667-EF49-B0F7-6344468A7968}"/>
              </a:ext>
            </a:extLst>
          </p:cNvPr>
          <p:cNvPicPr/>
          <p:nvPr/>
        </p:nvPicPr>
        <p:blipFill>
          <a:blip r:embed="rId3">
            <a:extLst>
              <a:ext uri="{28A0092B-C50C-407E-A947-70E740481C1C}">
                <a14:useLocalDpi xmlns:a14="http://schemas.microsoft.com/office/drawing/2010/main" val="0"/>
              </a:ext>
            </a:extLst>
          </a:blip>
          <a:stretch>
            <a:fillRect/>
          </a:stretch>
        </p:blipFill>
        <p:spPr>
          <a:xfrm>
            <a:off x="917380" y="1785389"/>
            <a:ext cx="2889362" cy="1405665"/>
          </a:xfrm>
          <a:prstGeom prst="rect">
            <a:avLst/>
          </a:prstGeom>
        </p:spPr>
      </p:pic>
      <p:sp>
        <p:nvSpPr>
          <p:cNvPr id="9" name="Rechteck 8">
            <a:extLst>
              <a:ext uri="{FF2B5EF4-FFF2-40B4-BE49-F238E27FC236}">
                <a16:creationId xmlns:a16="http://schemas.microsoft.com/office/drawing/2014/main" id="{A303D4E9-0A04-D84E-B262-047F1324E766}"/>
              </a:ext>
            </a:extLst>
          </p:cNvPr>
          <p:cNvSpPr/>
          <p:nvPr/>
        </p:nvSpPr>
        <p:spPr>
          <a:xfrm>
            <a:off x="917380" y="3954347"/>
            <a:ext cx="5354857" cy="1795428"/>
          </a:xfrm>
          <a:prstGeom prst="rect">
            <a:avLst/>
          </a:prstGeom>
        </p:spPr>
        <p:txBody>
          <a:bodyPr wrap="square">
            <a:spAutoFit/>
          </a:bodyPr>
          <a:lstStyle/>
          <a:p>
            <a:pPr marL="285750" indent="-285750">
              <a:lnSpc>
                <a:spcPct val="105000"/>
              </a:lnSpc>
              <a:spcBef>
                <a:spcPts val="1000"/>
              </a:spcBef>
              <a:spcAft>
                <a:spcPts val="600"/>
              </a:spcAft>
              <a:buSzPct val="90000"/>
              <a:buFont typeface="Arial" panose="020B0604020202020204" pitchFamily="34" charset="0"/>
              <a:buChar char="•"/>
            </a:pPr>
            <a:r>
              <a:rPr lang="de-DE" sz="1700" dirty="0">
                <a:latin typeface="+mj-lt"/>
              </a:rPr>
              <a:t>Open-Source-CRM-Tool</a:t>
            </a:r>
          </a:p>
          <a:p>
            <a:pPr marL="285750" indent="-285750">
              <a:lnSpc>
                <a:spcPct val="105000"/>
              </a:lnSpc>
              <a:spcBef>
                <a:spcPts val="1000"/>
              </a:spcBef>
              <a:spcAft>
                <a:spcPts val="600"/>
              </a:spcAft>
              <a:buSzPct val="90000"/>
              <a:buFont typeface="Arial" panose="020B0604020202020204" pitchFamily="34" charset="0"/>
              <a:buChar char="•"/>
            </a:pPr>
            <a:r>
              <a:rPr lang="de-DE" sz="1700" dirty="0">
                <a:latin typeface="+mj-lt"/>
              </a:rPr>
              <a:t>Non-Profit-Organisationen</a:t>
            </a:r>
          </a:p>
          <a:p>
            <a:pPr marL="285750" indent="-285750">
              <a:lnSpc>
                <a:spcPct val="105000"/>
              </a:lnSpc>
              <a:spcBef>
                <a:spcPts val="1000"/>
              </a:spcBef>
              <a:spcAft>
                <a:spcPts val="600"/>
              </a:spcAft>
              <a:buSzPct val="90000"/>
              <a:buFont typeface="Arial" panose="020B0604020202020204" pitchFamily="34" charset="0"/>
              <a:buChar char="•"/>
            </a:pPr>
            <a:r>
              <a:rPr lang="de-DE" sz="1700" dirty="0">
                <a:latin typeface="+mj-lt"/>
              </a:rPr>
              <a:t>Eigener Server erforderlich</a:t>
            </a:r>
          </a:p>
          <a:p>
            <a:pPr marL="285750" indent="-285750">
              <a:lnSpc>
                <a:spcPct val="105000"/>
              </a:lnSpc>
              <a:spcBef>
                <a:spcPts val="1000"/>
              </a:spcBef>
              <a:spcAft>
                <a:spcPts val="600"/>
              </a:spcAft>
              <a:buSzPct val="90000"/>
              <a:buFont typeface="Arial" panose="020B0604020202020204" pitchFamily="34" charset="0"/>
              <a:buChar char="•"/>
            </a:pPr>
            <a:r>
              <a:rPr lang="de-DE" sz="1700" dirty="0">
                <a:latin typeface="+mj-lt"/>
              </a:rPr>
              <a:t>Vorteil: große Funktionsvielfalt</a:t>
            </a:r>
          </a:p>
        </p:txBody>
      </p:sp>
    </p:spTree>
    <p:extLst>
      <p:ext uri="{BB962C8B-B14F-4D97-AF65-F5344CB8AC3E}">
        <p14:creationId xmlns:p14="http://schemas.microsoft.com/office/powerpoint/2010/main" val="292083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00426"/>
            <a:ext cx="7938000" cy="4424400"/>
          </a:xfrm>
        </p:spPr>
        <p:txBody>
          <a:bodyPr/>
          <a:lstStyle/>
          <a:p>
            <a:r>
              <a:rPr lang="de-AT" u="sng" dirty="0"/>
              <a:t>Interviews</a:t>
            </a:r>
          </a:p>
          <a:p>
            <a:endParaRPr lang="de-AT" dirty="0"/>
          </a:p>
          <a:p>
            <a:r>
              <a:rPr lang="de-AT" u="sng" dirty="0"/>
              <a:t>Unterteilung in 4 Module</a:t>
            </a:r>
          </a:p>
          <a:p>
            <a:pPr marL="285750" indent="-285750">
              <a:buFont typeface="Arial" panose="020B0604020202020204" pitchFamily="34" charset="0"/>
              <a:buChar char="•"/>
            </a:pPr>
            <a:r>
              <a:rPr lang="de-AT" sz="1400" dirty="0">
                <a:latin typeface="+mn-lt"/>
              </a:rPr>
              <a:t>CONTACTS, ACCOUNTS, RELATIONSHIP MANAGEMENT</a:t>
            </a:r>
          </a:p>
          <a:p>
            <a:pPr marL="285750" indent="-285750">
              <a:buFont typeface="Arial" panose="020B0604020202020204" pitchFamily="34" charset="0"/>
              <a:buChar char="•"/>
            </a:pPr>
            <a:r>
              <a:rPr lang="de-AT" sz="1400" dirty="0">
                <a:latin typeface="+mn-lt"/>
              </a:rPr>
              <a:t>MARKETING</a:t>
            </a:r>
          </a:p>
          <a:p>
            <a:pPr marL="285750" indent="-285750">
              <a:buFont typeface="Arial" panose="020B0604020202020204" pitchFamily="34" charset="0"/>
              <a:buChar char="•"/>
            </a:pPr>
            <a:r>
              <a:rPr lang="de-AT" sz="1400" dirty="0">
                <a:latin typeface="+mn-lt"/>
              </a:rPr>
              <a:t>ANALYSE UND REPORTING</a:t>
            </a:r>
          </a:p>
          <a:p>
            <a:pPr marL="285750" indent="-285750">
              <a:buFont typeface="Arial" panose="020B0604020202020204" pitchFamily="34" charset="0"/>
              <a:buChar char="•"/>
            </a:pPr>
            <a:r>
              <a:rPr lang="de-AT" sz="1400" dirty="0">
                <a:latin typeface="+mn-lt"/>
              </a:rPr>
              <a:t>ADMINISTRATION</a:t>
            </a:r>
          </a:p>
          <a:p>
            <a:endParaRPr lang="de-AT" dirty="0"/>
          </a:p>
          <a:p>
            <a:r>
              <a:rPr lang="de-AT" u="sng" dirty="0"/>
              <a:t>Wunschliste</a:t>
            </a:r>
          </a:p>
          <a:p>
            <a:endParaRPr lang="de-AT" dirty="0"/>
          </a:p>
          <a:p>
            <a:endParaRPr lang="de-AT" dirty="0"/>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Plan zur Erhebung der Anforderungen</a:t>
            </a:r>
          </a:p>
        </p:txBody>
      </p:sp>
    </p:spTree>
    <p:extLst>
      <p:ext uri="{BB962C8B-B14F-4D97-AF65-F5344CB8AC3E}">
        <p14:creationId xmlns:p14="http://schemas.microsoft.com/office/powerpoint/2010/main" val="338758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en" dirty="0"/>
              <a:t>Modul: CONTACTS, ACCOUNTS, RELATIONSHIP MANAGEMENT</a:t>
            </a:r>
            <a:endParaRPr lang="de-AT" dirty="0"/>
          </a:p>
        </p:txBody>
      </p:sp>
      <p:sp>
        <p:nvSpPr>
          <p:cNvPr id="2" name="Textfeld 1">
            <a:extLst>
              <a:ext uri="{FF2B5EF4-FFF2-40B4-BE49-F238E27FC236}">
                <a16:creationId xmlns:a16="http://schemas.microsoft.com/office/drawing/2014/main" id="{3478D725-88F4-1840-BA86-BA771DEEDE9B}"/>
              </a:ext>
            </a:extLst>
          </p:cNvPr>
          <p:cNvSpPr txBox="1"/>
          <p:nvPr/>
        </p:nvSpPr>
        <p:spPr>
          <a:xfrm>
            <a:off x="549323" y="1590396"/>
            <a:ext cx="8254018" cy="4524315"/>
          </a:xfrm>
          <a:prstGeom prst="rect">
            <a:avLst/>
          </a:prstGeom>
          <a:noFill/>
        </p:spPr>
        <p:txBody>
          <a:bodyPr wrap="square" rtlCol="0">
            <a:spAutoFit/>
          </a:bodyPr>
          <a:lstStyle/>
          <a:p>
            <a:endParaRPr lang="en" dirty="0"/>
          </a:p>
          <a:p>
            <a:endParaRPr lang="en" dirty="0"/>
          </a:p>
          <a:p>
            <a:pPr marL="285750" indent="-285750">
              <a:buFont typeface="Arial" panose="020B0604020202020204" pitchFamily="34" charset="0"/>
              <a:buChar char="•"/>
            </a:pPr>
            <a:r>
              <a:rPr lang="en" dirty="0"/>
              <a:t>Company Data Management</a:t>
            </a:r>
          </a:p>
          <a:p>
            <a:endParaRPr lang="en" dirty="0"/>
          </a:p>
          <a:p>
            <a:pPr marL="285750" indent="-285750">
              <a:buFont typeface="Arial" panose="020B0604020202020204" pitchFamily="34" charset="0"/>
              <a:buChar char="•"/>
            </a:pPr>
            <a:r>
              <a:rPr lang="en" dirty="0"/>
              <a:t>Contacts Management</a:t>
            </a:r>
          </a:p>
          <a:p>
            <a:endParaRPr lang="en" dirty="0"/>
          </a:p>
          <a:p>
            <a:pPr marL="285750" indent="-285750">
              <a:buFont typeface="Arial" panose="020B0604020202020204" pitchFamily="34" charset="0"/>
              <a:buChar char="•"/>
            </a:pPr>
            <a:r>
              <a:rPr lang="en" dirty="0"/>
              <a:t>Address Management</a:t>
            </a:r>
          </a:p>
          <a:p>
            <a:endParaRPr lang="en" dirty="0"/>
          </a:p>
          <a:p>
            <a:pPr marL="285750" indent="-285750">
              <a:buFont typeface="Arial" panose="020B0604020202020204" pitchFamily="34" charset="0"/>
              <a:buChar char="•"/>
            </a:pPr>
            <a:r>
              <a:rPr lang="en" dirty="0"/>
              <a:t>Linkage of Customer and Contact Data</a:t>
            </a:r>
          </a:p>
          <a:p>
            <a:pPr marL="285750" indent="-285750">
              <a:buFont typeface="Arial" panose="020B0604020202020204" pitchFamily="34" charset="0"/>
              <a:buChar char="•"/>
            </a:pPr>
            <a:endParaRPr lang="en" dirty="0"/>
          </a:p>
          <a:p>
            <a:pPr marL="285750" indent="-285750">
              <a:buFont typeface="Arial" panose="020B0604020202020204" pitchFamily="34" charset="0"/>
              <a:buChar char="•"/>
            </a:pPr>
            <a:endParaRPr lang="en" dirty="0"/>
          </a:p>
          <a:p>
            <a:endParaRPr lang="en" dirty="0"/>
          </a:p>
          <a:p>
            <a:r>
              <a:rPr lang="en" i="1" dirty="0"/>
              <a:t>“</a:t>
            </a:r>
            <a:r>
              <a:rPr lang="de-AT" i="1" dirty="0"/>
              <a:t>Welche Eingabefelder für Kundendaten gibt es?“</a:t>
            </a:r>
            <a:endParaRPr lang="en" i="1" dirty="0"/>
          </a:p>
          <a:p>
            <a:endParaRPr lang="en" dirty="0"/>
          </a:p>
          <a:p>
            <a:endParaRPr lang="en" dirty="0"/>
          </a:p>
          <a:p>
            <a:endParaRPr lang="en" dirty="0"/>
          </a:p>
        </p:txBody>
      </p:sp>
    </p:spTree>
    <p:extLst>
      <p:ext uri="{BB962C8B-B14F-4D97-AF65-F5344CB8AC3E}">
        <p14:creationId xmlns:p14="http://schemas.microsoft.com/office/powerpoint/2010/main" val="13357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endParaRPr lang="de-AT" dirty="0"/>
          </a:p>
          <a:p>
            <a:endParaRPr lang="de-AT" dirty="0"/>
          </a:p>
          <a:p>
            <a:endParaRPr lang="de-AT" dirty="0"/>
          </a:p>
          <a:p>
            <a:endParaRPr lang="de-AT" dirty="0"/>
          </a:p>
          <a:p>
            <a:endParaRPr lang="de-AT" dirty="0"/>
          </a:p>
          <a:p>
            <a:endParaRPr lang="de-AT" dirty="0"/>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Modul: MARKETING</a:t>
            </a:r>
          </a:p>
        </p:txBody>
      </p:sp>
      <p:sp>
        <p:nvSpPr>
          <p:cNvPr id="3" name="Rechteck 2">
            <a:extLst>
              <a:ext uri="{FF2B5EF4-FFF2-40B4-BE49-F238E27FC236}">
                <a16:creationId xmlns:a16="http://schemas.microsoft.com/office/drawing/2014/main" id="{4FF51BCB-8A4E-0E4B-B0B2-153F65D59106}"/>
              </a:ext>
            </a:extLst>
          </p:cNvPr>
          <p:cNvSpPr/>
          <p:nvPr/>
        </p:nvSpPr>
        <p:spPr>
          <a:xfrm>
            <a:off x="549128" y="1541402"/>
            <a:ext cx="8053058" cy="3693319"/>
          </a:xfrm>
          <a:prstGeom prst="rect">
            <a:avLst/>
          </a:prstGeom>
        </p:spPr>
        <p:txBody>
          <a:bodyPr wrap="square">
            <a:spAutoFit/>
          </a:bodyPr>
          <a:lstStyle/>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E-Mail Marketing</a:t>
            </a:r>
          </a:p>
          <a:p>
            <a:endParaRPr lang="de-DE" dirty="0"/>
          </a:p>
          <a:p>
            <a:pPr marL="285750" indent="-285750">
              <a:buFont typeface="Arial" panose="020B0604020202020204" pitchFamily="34" charset="0"/>
              <a:buChar char="•"/>
            </a:pPr>
            <a:r>
              <a:rPr lang="de-DE" dirty="0" err="1"/>
              <a:t>Social</a:t>
            </a:r>
            <a:r>
              <a:rPr lang="de-DE" dirty="0"/>
              <a:t> Media Marketing</a:t>
            </a:r>
          </a:p>
          <a:p>
            <a:endParaRPr lang="de-DE" dirty="0"/>
          </a:p>
          <a:p>
            <a:pPr marL="285750" indent="-285750">
              <a:buFont typeface="Arial" panose="020B0604020202020204" pitchFamily="34" charset="0"/>
              <a:buChar char="•"/>
            </a:pPr>
            <a:r>
              <a:rPr lang="de-DE" dirty="0"/>
              <a:t>Online Marketing</a:t>
            </a:r>
          </a:p>
          <a:p>
            <a:endParaRPr lang="de-DE" dirty="0"/>
          </a:p>
          <a:p>
            <a:pPr marL="285750" indent="-285750">
              <a:buFont typeface="Arial" panose="020B0604020202020204" pitchFamily="34" charset="0"/>
              <a:buChar char="•"/>
            </a:pPr>
            <a:r>
              <a:rPr lang="de-DE" dirty="0"/>
              <a:t>Event Management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r>
              <a:rPr lang="de-DE" dirty="0"/>
              <a:t>„</a:t>
            </a:r>
            <a:r>
              <a:rPr lang="de-AT" i="1" dirty="0"/>
              <a:t>Wie wird die Verarbeitung eingehender E-Mails unterstützt?“</a:t>
            </a:r>
            <a:endParaRPr lang="de-DE" i="1" dirty="0"/>
          </a:p>
        </p:txBody>
      </p:sp>
    </p:spTree>
    <p:extLst>
      <p:ext uri="{BB962C8B-B14F-4D97-AF65-F5344CB8AC3E}">
        <p14:creationId xmlns:p14="http://schemas.microsoft.com/office/powerpoint/2010/main" val="580996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Modul: ANALYSE UND REPORTING</a:t>
            </a:r>
          </a:p>
        </p:txBody>
      </p:sp>
      <p:sp>
        <p:nvSpPr>
          <p:cNvPr id="9" name="Rechteck 8">
            <a:extLst>
              <a:ext uri="{FF2B5EF4-FFF2-40B4-BE49-F238E27FC236}">
                <a16:creationId xmlns:a16="http://schemas.microsoft.com/office/drawing/2014/main" id="{8C25C36A-327D-BB4A-BBFE-D6060C208D0D}"/>
              </a:ext>
            </a:extLst>
          </p:cNvPr>
          <p:cNvSpPr/>
          <p:nvPr/>
        </p:nvSpPr>
        <p:spPr>
          <a:xfrm>
            <a:off x="549322" y="1590396"/>
            <a:ext cx="5237113" cy="3416320"/>
          </a:xfrm>
          <a:prstGeom prst="rect">
            <a:avLst/>
          </a:prstGeom>
        </p:spPr>
        <p:txBody>
          <a:bodyPr wrap="square">
            <a:spAutoFit/>
          </a:bodyPr>
          <a:lstStyle/>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Reports </a:t>
            </a:r>
            <a:r>
              <a:rPr lang="de-DE" dirty="0" err="1"/>
              <a:t>and</a:t>
            </a:r>
            <a:r>
              <a:rPr lang="de-DE" dirty="0"/>
              <a:t> </a:t>
            </a:r>
            <a:r>
              <a:rPr lang="de-DE" dirty="0" err="1"/>
              <a:t>Statistics</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AT" i="1" dirty="0"/>
              <a:t>„Welche Analyse- und Auswertungssoftware gibt es?“</a:t>
            </a:r>
            <a:endParaRPr lang="de-DE" i="1" dirty="0"/>
          </a:p>
        </p:txBody>
      </p:sp>
    </p:spTree>
    <p:extLst>
      <p:ext uri="{BB962C8B-B14F-4D97-AF65-F5344CB8AC3E}">
        <p14:creationId xmlns:p14="http://schemas.microsoft.com/office/powerpoint/2010/main" val="20245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4163C7D-B75F-1244-9552-69CE836D0EB6}"/>
              </a:ext>
            </a:extLst>
          </p:cNvPr>
          <p:cNvSpPr>
            <a:spLocks noGrp="1"/>
          </p:cNvSpPr>
          <p:nvPr>
            <p:ph type="body" sz="quarter" idx="13"/>
          </p:nvPr>
        </p:nvSpPr>
        <p:spPr/>
        <p:txBody>
          <a:bodyPr/>
          <a:lstStyle/>
          <a:p>
            <a:pPr marL="285750" indent="-285750">
              <a:buFont typeface="Arial" panose="020B0604020202020204" pitchFamily="34" charset="0"/>
              <a:buChar char="•"/>
            </a:pPr>
            <a:r>
              <a:rPr lang="de-DE" sz="1800" dirty="0" err="1">
                <a:latin typeface="+mn-lt"/>
              </a:rPr>
              <a:t>Role</a:t>
            </a:r>
            <a:r>
              <a:rPr lang="de-DE" sz="1800" dirty="0">
                <a:latin typeface="+mn-lt"/>
              </a:rPr>
              <a:t> Definition</a:t>
            </a:r>
          </a:p>
          <a:p>
            <a:pPr marL="285750" indent="-285750">
              <a:buFont typeface="Arial" panose="020B0604020202020204" pitchFamily="34" charset="0"/>
              <a:buChar char="•"/>
            </a:pPr>
            <a:r>
              <a:rPr lang="de-DE" sz="1800" dirty="0">
                <a:latin typeface="+mn-lt"/>
              </a:rPr>
              <a:t>Individual Workflows</a:t>
            </a:r>
          </a:p>
          <a:p>
            <a:pPr marL="285750" indent="-285750">
              <a:buFont typeface="Arial" panose="020B0604020202020204" pitchFamily="34" charset="0"/>
              <a:buChar char="•"/>
            </a:pPr>
            <a:r>
              <a:rPr lang="de-DE" sz="1800" dirty="0">
                <a:latin typeface="+mn-lt"/>
              </a:rPr>
              <a:t>Data Import</a:t>
            </a:r>
          </a:p>
          <a:p>
            <a:pPr marL="285750" indent="-285750">
              <a:buFont typeface="Arial" panose="020B0604020202020204" pitchFamily="34" charset="0"/>
              <a:buChar char="•"/>
            </a:pPr>
            <a:r>
              <a:rPr lang="de-DE" sz="1800" dirty="0">
                <a:latin typeface="+mn-lt"/>
              </a:rPr>
              <a:t>Data Export</a:t>
            </a:r>
          </a:p>
          <a:p>
            <a:pPr marL="285750" indent="-285750">
              <a:buFont typeface="Arial" panose="020B0604020202020204" pitchFamily="34" charset="0"/>
              <a:buChar char="•"/>
            </a:pPr>
            <a:endParaRPr lang="de-DE" sz="1800" dirty="0">
              <a:latin typeface="+mn-lt"/>
            </a:endParaRPr>
          </a:p>
          <a:p>
            <a:pPr marL="285750" indent="-285750">
              <a:buFont typeface="Arial" panose="020B0604020202020204" pitchFamily="34" charset="0"/>
              <a:buChar char="•"/>
            </a:pPr>
            <a:endParaRPr lang="de-DE" sz="1800" dirty="0">
              <a:latin typeface="+mn-lt"/>
            </a:endParaRPr>
          </a:p>
          <a:p>
            <a:r>
              <a:rPr lang="de-DE" sz="1800" dirty="0">
                <a:latin typeface="+mn-lt"/>
              </a:rPr>
              <a:t>„</a:t>
            </a:r>
            <a:r>
              <a:rPr lang="de-AT" sz="1800" i="1" dirty="0">
                <a:latin typeface="+mn-lt"/>
              </a:rPr>
              <a:t>Welche Daten sind für die Registrierung erforderlich?“</a:t>
            </a:r>
            <a:endParaRPr lang="de-DE" sz="1800" i="1" dirty="0">
              <a:latin typeface="+mn-lt"/>
            </a:endParaRPr>
          </a:p>
          <a:p>
            <a:pPr marL="285750" indent="-285750">
              <a:buFont typeface="Arial" panose="020B0604020202020204" pitchFamily="34" charset="0"/>
              <a:buChar char="•"/>
            </a:pPr>
            <a:endParaRPr lang="de-DE" sz="1800" dirty="0">
              <a:latin typeface="+mn-lt"/>
            </a:endParaRPr>
          </a:p>
        </p:txBody>
      </p:sp>
      <p:sp>
        <p:nvSpPr>
          <p:cNvPr id="3" name="Bildplatzhalter 2">
            <a:extLst>
              <a:ext uri="{FF2B5EF4-FFF2-40B4-BE49-F238E27FC236}">
                <a16:creationId xmlns:a16="http://schemas.microsoft.com/office/drawing/2014/main" id="{2F29B7E8-E7AE-854A-8B23-77579CD6E602}"/>
              </a:ext>
            </a:extLst>
          </p:cNvPr>
          <p:cNvSpPr>
            <a:spLocks noGrp="1"/>
          </p:cNvSpPr>
          <p:nvPr>
            <p:ph type="pic" sz="quarter" idx="14"/>
          </p:nvPr>
        </p:nvSpPr>
        <p:spPr/>
      </p:sp>
      <p:sp>
        <p:nvSpPr>
          <p:cNvPr id="4" name="Fußzeilenplatzhalter 3">
            <a:extLst>
              <a:ext uri="{FF2B5EF4-FFF2-40B4-BE49-F238E27FC236}">
                <a16:creationId xmlns:a16="http://schemas.microsoft.com/office/drawing/2014/main" id="{D1E3CD07-7668-4A4B-AAA0-FAB1CBC6514B}"/>
              </a:ext>
            </a:extLst>
          </p:cNvPr>
          <p:cNvSpPr>
            <a:spLocks noGrp="1"/>
          </p:cNvSpPr>
          <p:nvPr>
            <p:ph type="ftr" sz="quarter" idx="16"/>
          </p:nvPr>
        </p:nvSpPr>
        <p:spPr/>
        <p:txBody>
          <a:bodyPr/>
          <a:lstStyle/>
          <a:p>
            <a:r>
              <a:rPr lang="de-AT" dirty="0"/>
              <a:t>LVA-Nr.: 256.002</a:t>
            </a:r>
          </a:p>
          <a:p>
            <a:endParaRPr lang="de-AT" noProof="0" dirty="0"/>
          </a:p>
        </p:txBody>
      </p:sp>
      <p:sp>
        <p:nvSpPr>
          <p:cNvPr id="5" name="Foliennummernplatzhalter 4">
            <a:extLst>
              <a:ext uri="{FF2B5EF4-FFF2-40B4-BE49-F238E27FC236}">
                <a16:creationId xmlns:a16="http://schemas.microsoft.com/office/drawing/2014/main" id="{FDC8CDEB-6F94-4B4B-AD51-B6AEFCFC1751}"/>
              </a:ext>
            </a:extLst>
          </p:cNvPr>
          <p:cNvSpPr>
            <a:spLocks noGrp="1"/>
          </p:cNvSpPr>
          <p:nvPr>
            <p:ph type="sldNum" sz="quarter" idx="17"/>
          </p:nvPr>
        </p:nvSpPr>
        <p:spPr/>
        <p:txBody>
          <a:bodyPr/>
          <a:lstStyle/>
          <a:p>
            <a:fld id="{68F3185B-C653-42AE-8B74-FF214C291574}" type="slidenum">
              <a:rPr lang="en-US" smtClean="0"/>
              <a:pPr/>
              <a:t>16</a:t>
            </a:fld>
            <a:endParaRPr lang="en-US"/>
          </a:p>
        </p:txBody>
      </p:sp>
      <p:sp>
        <p:nvSpPr>
          <p:cNvPr id="6" name="Titel 5">
            <a:extLst>
              <a:ext uri="{FF2B5EF4-FFF2-40B4-BE49-F238E27FC236}">
                <a16:creationId xmlns:a16="http://schemas.microsoft.com/office/drawing/2014/main" id="{875C2D67-8B6F-0E41-8F57-CC9E0836974A}"/>
              </a:ext>
            </a:extLst>
          </p:cNvPr>
          <p:cNvSpPr>
            <a:spLocks noGrp="1"/>
          </p:cNvSpPr>
          <p:nvPr>
            <p:ph type="title"/>
          </p:nvPr>
        </p:nvSpPr>
        <p:spPr/>
        <p:txBody>
          <a:bodyPr/>
          <a:lstStyle/>
          <a:p>
            <a:r>
              <a:rPr lang="de-DE" dirty="0"/>
              <a:t>Modul: ADMINISTRATION</a:t>
            </a:r>
          </a:p>
        </p:txBody>
      </p:sp>
    </p:spTree>
    <p:extLst>
      <p:ext uri="{BB962C8B-B14F-4D97-AF65-F5344CB8AC3E}">
        <p14:creationId xmlns:p14="http://schemas.microsoft.com/office/powerpoint/2010/main" val="112109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938696"/>
          </a:xfrm>
        </p:spPr>
        <p:txBody>
          <a:bodyPr/>
          <a:lstStyle/>
          <a:p>
            <a:r>
              <a:rPr lang="de-AT" dirty="0"/>
              <a:t>Gantt-Diagramm als Projektplan in Microsoft Excel</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pic>
        <p:nvPicPr>
          <p:cNvPr id="8" name="Grafik 7">
            <a:extLst>
              <a:ext uri="{FF2B5EF4-FFF2-40B4-BE49-F238E27FC236}">
                <a16:creationId xmlns:a16="http://schemas.microsoft.com/office/drawing/2014/main" id="{DE4AFAB1-331E-424B-A0D5-22B2EBA2CE15}"/>
              </a:ext>
            </a:extLst>
          </p:cNvPr>
          <p:cNvPicPr>
            <a:picLocks noChangeAspect="1"/>
          </p:cNvPicPr>
          <p:nvPr/>
        </p:nvPicPr>
        <p:blipFill>
          <a:blip r:embed="rId3"/>
          <a:stretch>
            <a:fillRect/>
          </a:stretch>
        </p:blipFill>
        <p:spPr>
          <a:xfrm>
            <a:off x="197224" y="2330455"/>
            <a:ext cx="8785411" cy="3175383"/>
          </a:xfrm>
          <a:prstGeom prst="rect">
            <a:avLst/>
          </a:prstGeom>
        </p:spPr>
      </p:pic>
    </p:spTree>
    <p:extLst>
      <p:ext uri="{BB962C8B-B14F-4D97-AF65-F5344CB8AC3E}">
        <p14:creationId xmlns:p14="http://schemas.microsoft.com/office/powerpoint/2010/main" val="4195376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0938E2D5-9FA5-8E48-A9ED-AD1F305D035D}"/>
              </a:ext>
            </a:extLst>
          </p:cNvPr>
          <p:cNvPicPr>
            <a:picLocks noChangeAspect="1"/>
          </p:cNvPicPr>
          <p:nvPr/>
        </p:nvPicPr>
        <p:blipFill>
          <a:blip r:embed="rId2"/>
          <a:stretch>
            <a:fillRect/>
          </a:stretch>
        </p:blipFill>
        <p:spPr>
          <a:xfrm>
            <a:off x="74881" y="1810870"/>
            <a:ext cx="8926937" cy="3675529"/>
          </a:xfrm>
          <a:prstGeom prst="rect">
            <a:avLst/>
          </a:prstGeom>
        </p:spPr>
      </p:pic>
      <p:sp>
        <p:nvSpPr>
          <p:cNvPr id="3" name="Bildplatzhalter 2">
            <a:extLst>
              <a:ext uri="{FF2B5EF4-FFF2-40B4-BE49-F238E27FC236}">
                <a16:creationId xmlns:a16="http://schemas.microsoft.com/office/drawing/2014/main" id="{A8EAA756-654F-A349-A0C0-16468087F7E9}"/>
              </a:ext>
            </a:extLst>
          </p:cNvPr>
          <p:cNvSpPr>
            <a:spLocks noGrp="1"/>
          </p:cNvSpPr>
          <p:nvPr>
            <p:ph type="pic" sz="quarter" idx="14"/>
          </p:nvPr>
        </p:nvSpPr>
        <p:spPr/>
      </p:sp>
      <p:sp>
        <p:nvSpPr>
          <p:cNvPr id="4" name="Fußzeilenplatzhalter 3">
            <a:extLst>
              <a:ext uri="{FF2B5EF4-FFF2-40B4-BE49-F238E27FC236}">
                <a16:creationId xmlns:a16="http://schemas.microsoft.com/office/drawing/2014/main" id="{2EFDC913-EBE2-AC4C-8490-2448D054D7F4}"/>
              </a:ext>
            </a:extLst>
          </p:cNvPr>
          <p:cNvSpPr>
            <a:spLocks noGrp="1"/>
          </p:cNvSpPr>
          <p:nvPr>
            <p:ph type="ftr" sz="quarter" idx="16"/>
          </p:nvPr>
        </p:nvSpPr>
        <p:spPr/>
        <p:txBody>
          <a:bodyPr/>
          <a:lstStyle/>
          <a:p>
            <a:r>
              <a:rPr lang="de-AT" dirty="0"/>
              <a:t>LVA-Nr.: 256.002</a:t>
            </a:r>
          </a:p>
        </p:txBody>
      </p:sp>
      <p:sp>
        <p:nvSpPr>
          <p:cNvPr id="5" name="Foliennummernplatzhalter 4">
            <a:extLst>
              <a:ext uri="{FF2B5EF4-FFF2-40B4-BE49-F238E27FC236}">
                <a16:creationId xmlns:a16="http://schemas.microsoft.com/office/drawing/2014/main" id="{D5FF7735-EEA8-6247-836D-90B8BC386975}"/>
              </a:ext>
            </a:extLst>
          </p:cNvPr>
          <p:cNvSpPr>
            <a:spLocks noGrp="1"/>
          </p:cNvSpPr>
          <p:nvPr>
            <p:ph type="sldNum" sz="quarter" idx="17"/>
          </p:nvPr>
        </p:nvSpPr>
        <p:spPr/>
        <p:txBody>
          <a:bodyPr/>
          <a:lstStyle/>
          <a:p>
            <a:fld id="{68F3185B-C653-42AE-8B74-FF214C291574}" type="slidenum">
              <a:rPr lang="en-US" smtClean="0"/>
              <a:pPr/>
              <a:t>18</a:t>
            </a:fld>
            <a:endParaRPr lang="en-US"/>
          </a:p>
        </p:txBody>
      </p:sp>
      <p:sp>
        <p:nvSpPr>
          <p:cNvPr id="6" name="Titel 5">
            <a:extLst>
              <a:ext uri="{FF2B5EF4-FFF2-40B4-BE49-F238E27FC236}">
                <a16:creationId xmlns:a16="http://schemas.microsoft.com/office/drawing/2014/main" id="{1790ECCB-1AFD-A340-A658-A470CB962585}"/>
              </a:ext>
            </a:extLst>
          </p:cNvPr>
          <p:cNvSpPr>
            <a:spLocks noGrp="1"/>
          </p:cNvSpPr>
          <p:nvPr>
            <p:ph type="title"/>
          </p:nvPr>
        </p:nvSpPr>
        <p:spPr/>
        <p:txBody>
          <a:bodyPr/>
          <a:lstStyle/>
          <a:p>
            <a:r>
              <a:rPr lang="de-DE" dirty="0"/>
              <a:t>Kommunikationsplan</a:t>
            </a:r>
          </a:p>
        </p:txBody>
      </p:sp>
    </p:spTree>
    <p:extLst>
      <p:ext uri="{BB962C8B-B14F-4D97-AF65-F5344CB8AC3E}">
        <p14:creationId xmlns:p14="http://schemas.microsoft.com/office/powerpoint/2010/main" val="378139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7938000" cy="4514841"/>
          </a:xfrm>
        </p:spPr>
        <p:txBody>
          <a:bodyPr/>
          <a:lstStyle/>
          <a:p>
            <a:endParaRPr lang="de-AT" dirty="0"/>
          </a:p>
          <a:p>
            <a:endParaRPr lang="de-AT" dirty="0"/>
          </a:p>
          <a:p>
            <a:endParaRPr lang="de-AT" dirty="0"/>
          </a:p>
          <a:p>
            <a:r>
              <a:rPr lang="de-AT" dirty="0">
                <a:sym typeface="Wingdings" panose="05000000000000000000" pitchFamily="2" charset="2"/>
              </a:rPr>
              <a:t>Wenig Informationen zu anderen Eventmanagement-Tools gefunden  weitersuchen oder auf CRM konzentrieren?</a:t>
            </a:r>
          </a:p>
          <a:p>
            <a:endParaRPr lang="de-AT" dirty="0">
              <a:sym typeface="Wingdings" panose="05000000000000000000" pitchFamily="2" charset="2"/>
            </a:endParaRPr>
          </a:p>
          <a:p>
            <a:endParaRPr lang="de-AT" dirty="0">
              <a:sym typeface="Wingdings" panose="05000000000000000000" pitchFamily="2" charset="2"/>
            </a:endParaRP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Offene punkte</a:t>
            </a:r>
          </a:p>
        </p:txBody>
      </p:sp>
    </p:spTree>
    <p:extLst>
      <p:ext uri="{BB962C8B-B14F-4D97-AF65-F5344CB8AC3E}">
        <p14:creationId xmlns:p14="http://schemas.microsoft.com/office/powerpoint/2010/main" val="344978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IT-Projekt </a:t>
            </a:r>
            <a:r>
              <a:rPr lang="de-AT" spc="13" dirty="0" err="1"/>
              <a:t>wirtschaftsinfor-matik</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256.002</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8637"/>
            <a:ext cx="7938000" cy="4514841"/>
          </a:xfrm>
        </p:spPr>
        <p:txBody>
          <a:bodyPr/>
          <a:lstStyle/>
          <a:p>
            <a:pPr marL="285750" indent="-285750">
              <a:buFont typeface="Arial" panose="020B0604020202020204" pitchFamily="34" charset="0"/>
              <a:buChar char="•"/>
            </a:pPr>
            <a:r>
              <a:rPr lang="de-AT" dirty="0"/>
              <a:t>Durchführung der Interviews</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Analyse und Erstellung eines Anforderungskatalogs (Lastenheft/Pflichtenheft)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Entwicklung von Szenarien je Entscheidung</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Weiterentwicklung der Seminararbeit</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20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7938194" cy="938696"/>
          </a:xfrm>
        </p:spPr>
        <p:txBody>
          <a:bodyPr/>
          <a:lstStyle/>
          <a:p>
            <a:r>
              <a:rPr lang="de-AT" dirty="0"/>
              <a:t>Nächste schritte</a:t>
            </a:r>
          </a:p>
        </p:txBody>
      </p:sp>
    </p:spTree>
    <p:extLst>
      <p:ext uri="{BB962C8B-B14F-4D97-AF65-F5344CB8AC3E}">
        <p14:creationId xmlns:p14="http://schemas.microsoft.com/office/powerpoint/2010/main" val="179854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21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549128" y="839096"/>
            <a:ext cx="7938194" cy="4928795"/>
          </a:xfrm>
        </p:spPr>
        <p:txBody>
          <a:bodyPr/>
          <a:lstStyle/>
          <a:p>
            <a:r>
              <a:rPr lang="de-AT" sz="1800" dirty="0"/>
              <a:t>Vorstellungsrunde</a:t>
            </a:r>
          </a:p>
          <a:p>
            <a:r>
              <a:rPr lang="de-AT" sz="1800" dirty="0"/>
              <a:t>Themavorstellung </a:t>
            </a:r>
          </a:p>
          <a:p>
            <a:r>
              <a:rPr lang="de-AT" sz="1800" dirty="0"/>
              <a:t>Inhalt</a:t>
            </a:r>
          </a:p>
          <a:p>
            <a:r>
              <a:rPr lang="de-AT" sz="1800" dirty="0"/>
              <a:t>	Literaturrecherche </a:t>
            </a:r>
          </a:p>
          <a:p>
            <a:r>
              <a:rPr lang="de-AT" sz="1800" dirty="0"/>
              <a:t>	Marktrecherche </a:t>
            </a:r>
          </a:p>
          <a:p>
            <a:r>
              <a:rPr lang="de-AT" sz="1800" dirty="0"/>
              <a:t>	Plan zur Erhebung der Anforderungen</a:t>
            </a:r>
          </a:p>
          <a:p>
            <a:r>
              <a:rPr lang="de-AT" sz="1800" dirty="0"/>
              <a:t>Projektplan</a:t>
            </a:r>
          </a:p>
          <a:p>
            <a:r>
              <a:rPr lang="de-AT" sz="1800" dirty="0"/>
              <a:t>Kommunikationsplan</a:t>
            </a:r>
          </a:p>
          <a:p>
            <a:r>
              <a:rPr lang="de-AT" sz="1800" dirty="0"/>
              <a:t>Offene Punkte</a:t>
            </a:r>
          </a:p>
          <a:p>
            <a:r>
              <a:rPr lang="de-AT" sz="1800" dirty="0"/>
              <a:t>Nächste Schritte</a:t>
            </a:r>
          </a:p>
          <a:p>
            <a:r>
              <a:rPr lang="de-AT" sz="1800" dirty="0"/>
              <a:t>Diskussionsrunde</a:t>
            </a:r>
          </a:p>
          <a:p>
            <a:r>
              <a:rPr lang="de-AT" dirty="0"/>
              <a:t>	</a:t>
            </a:r>
          </a:p>
          <a:p>
            <a:r>
              <a:rPr lang="de-AT" dirty="0"/>
              <a:t> </a:t>
            </a:r>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256.002</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3</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a:xfrm>
            <a:off x="549128" y="215437"/>
            <a:ext cx="7938194" cy="938696"/>
          </a:xfrm>
        </p:spPr>
        <p:txBody>
          <a:bodyPr/>
          <a:lstStyle/>
          <a:p>
            <a:r>
              <a:rPr lang="de-AT" dirty="0"/>
              <a:t>Agenda – Erster Meilenstein</a:t>
            </a:r>
          </a:p>
        </p:txBody>
      </p:sp>
    </p:spTree>
    <p:extLst>
      <p:ext uri="{BB962C8B-B14F-4D97-AF65-F5344CB8AC3E}">
        <p14:creationId xmlns:p14="http://schemas.microsoft.com/office/powerpoint/2010/main" val="40747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r>
              <a:rPr lang="de-AT" dirty="0"/>
              <a:t>Kooperationspartner</a:t>
            </a:r>
          </a:p>
          <a:p>
            <a:r>
              <a:rPr lang="de-AT" dirty="0"/>
              <a:t>	Institut für Wirtschaftsinformatik – IE</a:t>
            </a:r>
          </a:p>
          <a:p>
            <a:r>
              <a:rPr lang="de-AT" dirty="0"/>
              <a:t>	</a:t>
            </a:r>
            <a:r>
              <a:rPr lang="de-AT" u="sng" dirty="0"/>
              <a:t>Ansprechpartner: </a:t>
            </a:r>
            <a:r>
              <a:rPr lang="de-AT" dirty="0"/>
              <a:t>Barbara </a:t>
            </a:r>
            <a:r>
              <a:rPr lang="de-AT" dirty="0" err="1"/>
              <a:t>Krumay</a:t>
            </a:r>
            <a:r>
              <a:rPr lang="de-AT" dirty="0"/>
              <a:t> / Michael </a:t>
            </a:r>
            <a:r>
              <a:rPr lang="de-AT" dirty="0" err="1"/>
              <a:t>Holoubek</a:t>
            </a:r>
            <a:endParaRPr lang="de-AT" dirty="0"/>
          </a:p>
          <a:p>
            <a:r>
              <a:rPr lang="de-AT" dirty="0"/>
              <a:t>	</a:t>
            </a:r>
          </a:p>
          <a:p>
            <a:endParaRPr lang="de-AT" sz="1000" dirty="0"/>
          </a:p>
          <a:p>
            <a:r>
              <a:rPr lang="de-AT" dirty="0"/>
              <a:t>Projektteam</a:t>
            </a:r>
          </a:p>
          <a:p>
            <a:r>
              <a:rPr lang="de-AT" dirty="0"/>
              <a:t>	</a:t>
            </a:r>
          </a:p>
          <a:p>
            <a:endParaRPr lang="de-AT" u="sng"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Vorstellungsrunde</a:t>
            </a:r>
          </a:p>
        </p:txBody>
      </p:sp>
      <p:pic>
        <p:nvPicPr>
          <p:cNvPr id="17" name="Grafik 16">
            <a:extLst>
              <a:ext uri="{FF2B5EF4-FFF2-40B4-BE49-F238E27FC236}">
                <a16:creationId xmlns:a16="http://schemas.microsoft.com/office/drawing/2014/main" id="{54F89DE8-5A61-46B6-915C-8C185F84BAE7}"/>
              </a:ext>
            </a:extLst>
          </p:cNvPr>
          <p:cNvPicPr>
            <a:picLocks noChangeAspect="1"/>
          </p:cNvPicPr>
          <p:nvPr/>
        </p:nvPicPr>
        <p:blipFill>
          <a:blip r:embed="rId3"/>
          <a:stretch>
            <a:fillRect/>
          </a:stretch>
        </p:blipFill>
        <p:spPr>
          <a:xfrm>
            <a:off x="7204816" y="4495673"/>
            <a:ext cx="925624" cy="925624"/>
          </a:xfrm>
          <a:prstGeom prst="rect">
            <a:avLst/>
          </a:prstGeom>
        </p:spPr>
      </p:pic>
      <p:pic>
        <p:nvPicPr>
          <p:cNvPr id="18" name="Grafik 17">
            <a:extLst>
              <a:ext uri="{FF2B5EF4-FFF2-40B4-BE49-F238E27FC236}">
                <a16:creationId xmlns:a16="http://schemas.microsoft.com/office/drawing/2014/main" id="{D0FDE6BC-7EE9-47CA-A253-881CD0A4D3B8}"/>
              </a:ext>
            </a:extLst>
          </p:cNvPr>
          <p:cNvPicPr>
            <a:picLocks noChangeAspect="1"/>
          </p:cNvPicPr>
          <p:nvPr/>
        </p:nvPicPr>
        <p:blipFill>
          <a:blip r:embed="rId3"/>
          <a:stretch>
            <a:fillRect/>
          </a:stretch>
        </p:blipFill>
        <p:spPr>
          <a:xfrm>
            <a:off x="5539519" y="4510830"/>
            <a:ext cx="925624" cy="925624"/>
          </a:xfrm>
          <a:prstGeom prst="rect">
            <a:avLst/>
          </a:prstGeom>
        </p:spPr>
      </p:pic>
      <p:pic>
        <p:nvPicPr>
          <p:cNvPr id="19" name="yui_3_16_0_1_1496922562212_4644" descr="Bild einbinden">
            <a:extLst>
              <a:ext uri="{FF2B5EF4-FFF2-40B4-BE49-F238E27FC236}">
                <a16:creationId xmlns:a16="http://schemas.microsoft.com/office/drawing/2014/main" id="{69B35F4C-DBBE-4590-B810-6C93154F69D9}"/>
              </a:ext>
            </a:extLst>
          </p:cNvPr>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56142" y="4384453"/>
            <a:ext cx="1324670" cy="1270094"/>
          </a:xfrm>
          <a:prstGeom prst="rect">
            <a:avLst/>
          </a:prstGeom>
          <a:noFill/>
          <a:ln>
            <a:noFill/>
          </a:ln>
        </p:spPr>
      </p:pic>
      <p:pic>
        <p:nvPicPr>
          <p:cNvPr id="20" name="Grafik 19">
            <a:extLst>
              <a:ext uri="{FF2B5EF4-FFF2-40B4-BE49-F238E27FC236}">
                <a16:creationId xmlns:a16="http://schemas.microsoft.com/office/drawing/2014/main" id="{A825390D-86E0-41D8-BF4A-065257BB382E}"/>
              </a:ext>
            </a:extLst>
          </p:cNvPr>
          <p:cNvPicPr>
            <a:picLocks noChangeAspect="1"/>
          </p:cNvPicPr>
          <p:nvPr/>
        </p:nvPicPr>
        <p:blipFill>
          <a:blip r:embed="rId3"/>
          <a:stretch>
            <a:fillRect/>
          </a:stretch>
        </p:blipFill>
        <p:spPr>
          <a:xfrm>
            <a:off x="4061794" y="4533295"/>
            <a:ext cx="925624" cy="925624"/>
          </a:xfrm>
          <a:prstGeom prst="rect">
            <a:avLst/>
          </a:prstGeom>
        </p:spPr>
      </p:pic>
      <p:sp>
        <p:nvSpPr>
          <p:cNvPr id="22" name="object 4">
            <a:extLst>
              <a:ext uri="{FF2B5EF4-FFF2-40B4-BE49-F238E27FC236}">
                <a16:creationId xmlns:a16="http://schemas.microsoft.com/office/drawing/2014/main" id="{6EE07323-9400-4084-BA36-9C6B67ABA2B8}"/>
              </a:ext>
            </a:extLst>
          </p:cNvPr>
          <p:cNvSpPr txBox="1"/>
          <p:nvPr/>
        </p:nvSpPr>
        <p:spPr>
          <a:xfrm>
            <a:off x="5448478" y="5458919"/>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Ivan Samardzic</a:t>
            </a:r>
          </a:p>
        </p:txBody>
      </p:sp>
      <p:sp>
        <p:nvSpPr>
          <p:cNvPr id="24" name="object 4">
            <a:extLst>
              <a:ext uri="{FF2B5EF4-FFF2-40B4-BE49-F238E27FC236}">
                <a16:creationId xmlns:a16="http://schemas.microsoft.com/office/drawing/2014/main" id="{1CC4DF6B-A0FE-40DD-8574-CF437BD6DACF}"/>
              </a:ext>
            </a:extLst>
          </p:cNvPr>
          <p:cNvSpPr txBox="1"/>
          <p:nvPr/>
        </p:nvSpPr>
        <p:spPr>
          <a:xfrm>
            <a:off x="3873693" y="5487318"/>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Milos Tomic</a:t>
            </a:r>
          </a:p>
        </p:txBody>
      </p:sp>
      <p:sp>
        <p:nvSpPr>
          <p:cNvPr id="25" name="object 4">
            <a:extLst>
              <a:ext uri="{FF2B5EF4-FFF2-40B4-BE49-F238E27FC236}">
                <a16:creationId xmlns:a16="http://schemas.microsoft.com/office/drawing/2014/main" id="{6535FF25-95F8-4B34-8E4C-FA2AF166EC1F}"/>
              </a:ext>
            </a:extLst>
          </p:cNvPr>
          <p:cNvSpPr txBox="1"/>
          <p:nvPr/>
        </p:nvSpPr>
        <p:spPr>
          <a:xfrm>
            <a:off x="625635" y="5487318"/>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Maja </a:t>
            </a:r>
            <a:r>
              <a:rPr lang="de-AT" sz="1539" dirty="0" err="1">
                <a:solidFill>
                  <a:prstClr val="black"/>
                </a:solidFill>
                <a:latin typeface="Arial"/>
                <a:cs typeface="Arial"/>
              </a:rPr>
              <a:t>Dusanic</a:t>
            </a:r>
            <a:endParaRPr lang="de-AT" sz="1539" dirty="0">
              <a:solidFill>
                <a:prstClr val="black"/>
              </a:solidFill>
              <a:latin typeface="Arial"/>
              <a:cs typeface="Arial"/>
            </a:endParaRPr>
          </a:p>
        </p:txBody>
      </p:sp>
      <p:sp>
        <p:nvSpPr>
          <p:cNvPr id="26" name="object 4">
            <a:extLst>
              <a:ext uri="{FF2B5EF4-FFF2-40B4-BE49-F238E27FC236}">
                <a16:creationId xmlns:a16="http://schemas.microsoft.com/office/drawing/2014/main" id="{D6F733F4-8F9E-4267-96D6-B2099809C0EE}"/>
              </a:ext>
            </a:extLst>
          </p:cNvPr>
          <p:cNvSpPr txBox="1"/>
          <p:nvPr/>
        </p:nvSpPr>
        <p:spPr>
          <a:xfrm>
            <a:off x="7155318" y="5426303"/>
            <a:ext cx="1077677" cy="334457"/>
          </a:xfrm>
          <a:prstGeom prst="rect">
            <a:avLst/>
          </a:prstGeom>
        </p:spPr>
        <p:txBody>
          <a:bodyPr vert="horz" wrap="square" lIns="0" tIns="96653" rIns="0" bIns="0" rtlCol="0">
            <a:spAutoFit/>
          </a:bodyPr>
          <a:lstStyle/>
          <a:p>
            <a:pPr marL="10860" algn="ctr" defTabSz="781903">
              <a:spcBef>
                <a:spcPts val="761"/>
              </a:spcBef>
            </a:pPr>
            <a:r>
              <a:rPr lang="de-AT" sz="1539" dirty="0" err="1">
                <a:solidFill>
                  <a:prstClr val="black"/>
                </a:solidFill>
                <a:latin typeface="Arial"/>
                <a:cs typeface="Arial"/>
              </a:rPr>
              <a:t>Anel</a:t>
            </a:r>
            <a:r>
              <a:rPr lang="de-AT" sz="1539" dirty="0">
                <a:solidFill>
                  <a:prstClr val="black"/>
                </a:solidFill>
                <a:latin typeface="Arial"/>
                <a:cs typeface="Arial"/>
              </a:rPr>
              <a:t> </a:t>
            </a:r>
            <a:r>
              <a:rPr lang="de-AT" sz="1539" dirty="0" err="1">
                <a:solidFill>
                  <a:prstClr val="black"/>
                </a:solidFill>
                <a:latin typeface="Arial"/>
                <a:cs typeface="Arial"/>
              </a:rPr>
              <a:t>Ljutic</a:t>
            </a:r>
            <a:endParaRPr lang="de-AT" sz="1539" dirty="0">
              <a:solidFill>
                <a:prstClr val="black"/>
              </a:solidFill>
              <a:latin typeface="Arial"/>
              <a:cs typeface="Arial"/>
            </a:endParaRPr>
          </a:p>
        </p:txBody>
      </p:sp>
      <p:grpSp>
        <p:nvGrpSpPr>
          <p:cNvPr id="3" name="Gruppieren 2">
            <a:extLst>
              <a:ext uri="{FF2B5EF4-FFF2-40B4-BE49-F238E27FC236}">
                <a16:creationId xmlns:a16="http://schemas.microsoft.com/office/drawing/2014/main" id="{71A1B792-DCDA-384A-BE1E-A9EE8BF86920}"/>
              </a:ext>
            </a:extLst>
          </p:cNvPr>
          <p:cNvGrpSpPr/>
          <p:nvPr/>
        </p:nvGrpSpPr>
        <p:grpSpPr>
          <a:xfrm>
            <a:off x="2169542" y="4384453"/>
            <a:ext cx="1558751" cy="1498337"/>
            <a:chOff x="5113646" y="4246075"/>
            <a:chExt cx="1558751" cy="1498337"/>
          </a:xfrm>
        </p:grpSpPr>
        <p:sp>
          <p:nvSpPr>
            <p:cNvPr id="23" name="object 4">
              <a:extLst>
                <a:ext uri="{FF2B5EF4-FFF2-40B4-BE49-F238E27FC236}">
                  <a16:creationId xmlns:a16="http://schemas.microsoft.com/office/drawing/2014/main" id="{D622F5E6-DCBF-42E4-90A0-DE23CA4813B5}"/>
                </a:ext>
              </a:extLst>
            </p:cNvPr>
            <p:cNvSpPr txBox="1"/>
            <p:nvPr/>
          </p:nvSpPr>
          <p:spPr>
            <a:xfrm>
              <a:off x="5219883" y="5409955"/>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err="1">
                  <a:solidFill>
                    <a:prstClr val="black"/>
                  </a:solidFill>
                  <a:latin typeface="Arial"/>
                  <a:cs typeface="Arial"/>
                </a:rPr>
                <a:t>Merisa</a:t>
              </a:r>
              <a:r>
                <a:rPr lang="de-AT" sz="1539" dirty="0">
                  <a:solidFill>
                    <a:prstClr val="black"/>
                  </a:solidFill>
                  <a:latin typeface="Arial"/>
                  <a:cs typeface="Arial"/>
                </a:rPr>
                <a:t> </a:t>
              </a:r>
              <a:r>
                <a:rPr lang="de-AT" sz="1539" dirty="0" err="1">
                  <a:solidFill>
                    <a:prstClr val="black"/>
                  </a:solidFill>
                  <a:latin typeface="Arial"/>
                  <a:cs typeface="Arial"/>
                </a:rPr>
                <a:t>Pargan</a:t>
              </a:r>
              <a:endParaRPr lang="de-AT" sz="1539" dirty="0">
                <a:solidFill>
                  <a:prstClr val="black"/>
                </a:solidFill>
                <a:latin typeface="Arial"/>
                <a:cs typeface="Arial"/>
              </a:endParaRPr>
            </a:p>
          </p:txBody>
        </p:sp>
        <p:pic>
          <p:nvPicPr>
            <p:cNvPr id="28" name="yui_3_16_0_1_1496922562212_4644" descr="Bild einbinden">
              <a:extLst>
                <a:ext uri="{FF2B5EF4-FFF2-40B4-BE49-F238E27FC236}">
                  <a16:creationId xmlns:a16="http://schemas.microsoft.com/office/drawing/2014/main" id="{06AC1B63-1CA2-3143-A986-E640D3B1502E}"/>
                </a:ext>
              </a:extLst>
            </p:cNvPr>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113646" y="4246075"/>
              <a:ext cx="1324670" cy="1270094"/>
            </a:xfrm>
            <a:prstGeom prst="rect">
              <a:avLst/>
            </a:prstGeom>
            <a:noFill/>
            <a:ln>
              <a:noFill/>
            </a:ln>
          </p:spPr>
        </p:pic>
      </p:grpSp>
    </p:spTree>
    <p:extLst>
      <p:ext uri="{BB962C8B-B14F-4D97-AF65-F5344CB8AC3E}">
        <p14:creationId xmlns:p14="http://schemas.microsoft.com/office/powerpoint/2010/main" val="391811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b="1" dirty="0">
                <a:solidFill>
                  <a:prstClr val="black"/>
                </a:solidFill>
                <a:latin typeface="Arial"/>
                <a:cs typeface="Arial"/>
              </a:rPr>
              <a:t>Evaluierung einer </a:t>
            </a:r>
            <a:r>
              <a:rPr lang="de-AT" b="1" dirty="0" err="1">
                <a:solidFill>
                  <a:prstClr val="black"/>
                </a:solidFill>
                <a:latin typeface="Arial"/>
                <a:cs typeface="Arial"/>
              </a:rPr>
              <a:t>crm</a:t>
            </a:r>
            <a:r>
              <a:rPr lang="de-AT" b="1" dirty="0">
                <a:solidFill>
                  <a:prstClr val="black"/>
                </a:solidFill>
                <a:latin typeface="Arial"/>
                <a:cs typeface="Arial"/>
              </a:rPr>
              <a:t>-lösung</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p:txBody>
          <a:bodyPr/>
          <a:lstStyle/>
          <a:p>
            <a:r>
              <a:rPr lang="de-AT" b="1" dirty="0">
                <a:latin typeface="+mn-lt"/>
              </a:rPr>
              <a:t>Bestehende CRM-Lösung bearbeiten, neue CRM-Lösung entwickeln oder anderes Event-Managementtool verwenden</a:t>
            </a:r>
          </a:p>
        </p:txBody>
      </p:sp>
    </p:spTree>
    <p:extLst>
      <p:ext uri="{BB962C8B-B14F-4D97-AF65-F5344CB8AC3E}">
        <p14:creationId xmlns:p14="http://schemas.microsoft.com/office/powerpoint/2010/main" val="259628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373799"/>
            <a:ext cx="7938000" cy="4424400"/>
          </a:xfrm>
        </p:spPr>
        <p:txBody>
          <a:bodyPr/>
          <a:lstStyle/>
          <a:p>
            <a:r>
              <a:rPr lang="de-AT" dirty="0"/>
              <a:t>Literaturrecherche</a:t>
            </a:r>
          </a:p>
          <a:p>
            <a:pPr marL="285750" indent="-285750">
              <a:buFont typeface="Arial" panose="020B0604020202020204" pitchFamily="34" charset="0"/>
              <a:buChar char="•"/>
            </a:pPr>
            <a:r>
              <a:rPr lang="de-AT" dirty="0"/>
              <a:t>Open-Source - Software</a:t>
            </a:r>
          </a:p>
          <a:p>
            <a:pPr marL="285750" indent="-285750">
              <a:buFont typeface="Arial" panose="020B0604020202020204" pitchFamily="34" charset="0"/>
              <a:buChar char="•"/>
            </a:pPr>
            <a:r>
              <a:rPr lang="de-AT" dirty="0" err="1"/>
              <a:t>Make</a:t>
            </a:r>
            <a:r>
              <a:rPr lang="de-AT" dirty="0"/>
              <a:t> </a:t>
            </a:r>
            <a:r>
              <a:rPr lang="de-AT" dirty="0" err="1"/>
              <a:t>or</a:t>
            </a:r>
            <a:r>
              <a:rPr lang="de-AT" dirty="0"/>
              <a:t> </a:t>
            </a:r>
            <a:r>
              <a:rPr lang="de-AT" dirty="0" err="1"/>
              <a:t>Buy</a:t>
            </a:r>
            <a:endParaRPr lang="de-AT" dirty="0"/>
          </a:p>
          <a:p>
            <a:pPr marL="285750" indent="-285750">
              <a:buFont typeface="Arial" panose="020B0604020202020204" pitchFamily="34" charset="0"/>
              <a:buChar char="•"/>
            </a:pPr>
            <a:r>
              <a:rPr lang="de-AT" dirty="0"/>
              <a:t>CRM-Systeme</a:t>
            </a:r>
          </a:p>
          <a:p>
            <a:pPr marL="285750" indent="-285750">
              <a:buFont typeface="Arial" panose="020B0604020202020204" pitchFamily="34" charset="0"/>
              <a:buChar char="•"/>
            </a:pPr>
            <a:endParaRPr lang="de-AT" dirty="0"/>
          </a:p>
          <a:p>
            <a:r>
              <a:rPr lang="de-AT" dirty="0"/>
              <a:t>Marktrecherche</a:t>
            </a:r>
          </a:p>
          <a:p>
            <a:pPr marL="285750" indent="-285750">
              <a:buFont typeface="Arial" panose="020B0604020202020204" pitchFamily="34" charset="0"/>
              <a:buChar char="•"/>
            </a:pPr>
            <a:r>
              <a:rPr lang="de-AT" dirty="0"/>
              <a:t>Open-Source-CRM-Systeme</a:t>
            </a:r>
          </a:p>
          <a:p>
            <a:pPr marL="285750" indent="-285750">
              <a:buFont typeface="Arial" panose="020B0604020202020204" pitchFamily="34" charset="0"/>
              <a:buChar char="•"/>
            </a:pPr>
            <a:endParaRPr lang="de-AT" dirty="0"/>
          </a:p>
          <a:p>
            <a:r>
              <a:rPr lang="de-AT" dirty="0"/>
              <a:t>Plan zur Erhebung der Anforderungen</a:t>
            </a:r>
          </a:p>
          <a:p>
            <a:pPr marL="285750" indent="-285750">
              <a:buFont typeface="Arial" panose="020B0604020202020204" pitchFamily="34" charset="0"/>
              <a:buChar char="•"/>
            </a:pPr>
            <a:r>
              <a:rPr lang="de-AT" dirty="0"/>
              <a:t>Interview</a:t>
            </a:r>
          </a:p>
          <a:p>
            <a:endParaRPr lang="de-AT" dirty="0"/>
          </a:p>
          <a:p>
            <a:endParaRPr lang="de-AT" dirty="0"/>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Inhalt</a:t>
            </a:r>
          </a:p>
        </p:txBody>
      </p:sp>
    </p:spTree>
    <p:extLst>
      <p:ext uri="{BB962C8B-B14F-4D97-AF65-F5344CB8AC3E}">
        <p14:creationId xmlns:p14="http://schemas.microsoft.com/office/powerpoint/2010/main" val="13253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Open-Source - Software: </a:t>
            </a:r>
          </a:p>
          <a:p>
            <a:pPr marL="285750" indent="-285750">
              <a:buFont typeface="Arial" panose="020B0604020202020204" pitchFamily="34" charset="0"/>
              <a:buChar char="•"/>
            </a:pPr>
            <a:r>
              <a:rPr lang="de-DE" dirty="0"/>
              <a:t>Vorteile und Nachteile</a:t>
            </a:r>
          </a:p>
          <a:p>
            <a:pPr marL="285750" indent="-285750">
              <a:buFont typeface="Arial" panose="020B0604020202020204" pitchFamily="34" charset="0"/>
              <a:buChar char="•"/>
            </a:pPr>
            <a:endParaRPr lang="de-AT" dirty="0"/>
          </a:p>
          <a:p>
            <a:r>
              <a:rPr lang="de-DE" u="sng" dirty="0" err="1"/>
              <a:t>Make</a:t>
            </a:r>
            <a:r>
              <a:rPr lang="de-DE" u="sng" dirty="0"/>
              <a:t> </a:t>
            </a:r>
            <a:r>
              <a:rPr lang="de-DE" u="sng" dirty="0" err="1"/>
              <a:t>or</a:t>
            </a:r>
            <a:r>
              <a:rPr lang="de-DE" u="sng" dirty="0"/>
              <a:t> </a:t>
            </a:r>
            <a:r>
              <a:rPr lang="de-DE" u="sng" dirty="0" err="1"/>
              <a:t>Buy</a:t>
            </a:r>
            <a:endParaRPr lang="de-DE" u="sng" dirty="0"/>
          </a:p>
          <a:p>
            <a:pPr marL="285750" indent="-285750">
              <a:buFont typeface="Arial" panose="020B0604020202020204" pitchFamily="34" charset="0"/>
              <a:buChar char="•"/>
            </a:pPr>
            <a:r>
              <a:rPr lang="de-DE" dirty="0"/>
              <a:t>Strategie</a:t>
            </a:r>
          </a:p>
          <a:p>
            <a:pPr marL="285750" indent="-285750">
              <a:buFont typeface="Arial" panose="020B0604020202020204" pitchFamily="34" charset="0"/>
              <a:buChar char="•"/>
            </a:pPr>
            <a:r>
              <a:rPr lang="de-DE" dirty="0"/>
              <a:t>Kosten </a:t>
            </a:r>
          </a:p>
          <a:p>
            <a:pPr marL="285750" indent="-285750">
              <a:buFont typeface="Arial" panose="020B0604020202020204" pitchFamily="34" charset="0"/>
              <a:buChar char="•"/>
            </a:pPr>
            <a:r>
              <a:rPr lang="de-DE" dirty="0"/>
              <a:t>Anforderungen</a:t>
            </a:r>
          </a:p>
          <a:p>
            <a:pPr marL="285750" indent="-285750">
              <a:buFont typeface="Arial" panose="020B0604020202020204" pitchFamily="34" charset="0"/>
              <a:buChar char="•"/>
            </a:pPr>
            <a:endParaRPr lang="de-DE" dirty="0"/>
          </a:p>
          <a:p>
            <a:r>
              <a:rPr lang="de-DE" u="sng" dirty="0"/>
              <a:t>CRM-Systeme</a:t>
            </a:r>
          </a:p>
          <a:p>
            <a:endParaRPr lang="de-DE"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Literaturrecherche</a:t>
            </a:r>
          </a:p>
        </p:txBody>
      </p:sp>
    </p:spTree>
    <p:extLst>
      <p:ext uri="{BB962C8B-B14F-4D97-AF65-F5344CB8AC3E}">
        <p14:creationId xmlns:p14="http://schemas.microsoft.com/office/powerpoint/2010/main" val="389622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13679"/>
            <a:ext cx="7938000" cy="4424400"/>
          </a:xfrm>
        </p:spPr>
        <p:txBody>
          <a:bodyPr/>
          <a:lstStyle/>
          <a:p>
            <a:r>
              <a:rPr lang="de-AT" u="sng" dirty="0"/>
              <a:t>Customer-</a:t>
            </a:r>
            <a:r>
              <a:rPr lang="de-AT" u="sng" dirty="0" err="1"/>
              <a:t>Relationship</a:t>
            </a:r>
            <a:r>
              <a:rPr lang="de-AT" u="sng" dirty="0"/>
              <a:t>-Management</a:t>
            </a:r>
          </a:p>
          <a:p>
            <a:endParaRPr lang="de-AT" dirty="0"/>
          </a:p>
          <a:p>
            <a:r>
              <a:rPr lang="de-AT" dirty="0"/>
              <a:t>Funktionsübergreifende, </a:t>
            </a:r>
            <a:r>
              <a:rPr lang="de-DE" dirty="0"/>
              <a:t>kundenorientierte, technologieintegrierte Strategie </a:t>
            </a:r>
            <a:endParaRPr lang="de-AT" dirty="0"/>
          </a:p>
          <a:p>
            <a:endParaRPr lang="de-AT" dirty="0"/>
          </a:p>
          <a:p>
            <a:r>
              <a:rPr lang="de-AT" dirty="0"/>
              <a:t>Verknüpfung von Front-Office-Funktionen &amp; Back-Office- Funktionen</a:t>
            </a:r>
          </a:p>
          <a:p>
            <a:endParaRPr lang="de-AT" dirty="0"/>
          </a:p>
          <a:p>
            <a:r>
              <a:rPr lang="de-AT" dirty="0"/>
              <a:t>Vorteile</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CRM-Systeme</a:t>
            </a:r>
          </a:p>
        </p:txBody>
      </p:sp>
    </p:spTree>
    <p:extLst>
      <p:ext uri="{BB962C8B-B14F-4D97-AF65-F5344CB8AC3E}">
        <p14:creationId xmlns:p14="http://schemas.microsoft.com/office/powerpoint/2010/main" val="239607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endParaRPr lang="de-AT" dirty="0"/>
          </a:p>
          <a:p>
            <a:pPr marL="285750" indent="-285750">
              <a:buFont typeface="Arial" panose="020B0604020202020204" pitchFamily="34" charset="0"/>
              <a:buChar char="•"/>
            </a:pPr>
            <a:r>
              <a:rPr lang="de-AT" dirty="0"/>
              <a:t>Suite CRM</a:t>
            </a:r>
          </a:p>
          <a:p>
            <a:pPr marL="285750" indent="-285750">
              <a:buFont typeface="Arial" panose="020B0604020202020204" pitchFamily="34" charset="0"/>
              <a:buChar char="•"/>
            </a:pPr>
            <a:r>
              <a:rPr lang="de-AT" dirty="0" err="1"/>
              <a:t>EspoCRM</a:t>
            </a:r>
            <a:endParaRPr lang="de-AT" dirty="0"/>
          </a:p>
          <a:p>
            <a:pPr marL="285750" indent="-285750">
              <a:buFont typeface="Arial" panose="020B0604020202020204" pitchFamily="34" charset="0"/>
              <a:buChar char="•"/>
            </a:pPr>
            <a:r>
              <a:rPr lang="de-AT" dirty="0" err="1"/>
              <a:t>Vtiger</a:t>
            </a:r>
            <a:r>
              <a:rPr lang="de-AT" dirty="0"/>
              <a:t> CRM</a:t>
            </a:r>
          </a:p>
          <a:p>
            <a:pPr marL="285750" indent="-285750">
              <a:buFont typeface="Arial" panose="020B0604020202020204" pitchFamily="34" charset="0"/>
              <a:buChar char="•"/>
            </a:pPr>
            <a:r>
              <a:rPr lang="de-AT" dirty="0"/>
              <a:t>1CRM</a:t>
            </a:r>
          </a:p>
          <a:p>
            <a:pPr marL="285750" indent="-285750">
              <a:buFont typeface="Arial" panose="020B0604020202020204" pitchFamily="34" charset="0"/>
              <a:buChar char="•"/>
            </a:pPr>
            <a:r>
              <a:rPr lang="de-AT" dirty="0" err="1"/>
              <a:t>CiviCRM</a:t>
            </a:r>
            <a:endParaRPr lang="de-AT" dirty="0"/>
          </a:p>
          <a:p>
            <a:pPr marL="285750" indent="-285750">
              <a:buFont typeface="Arial" panose="020B0604020202020204" pitchFamily="34" charset="0"/>
              <a:buChar char="•"/>
            </a:pPr>
            <a:r>
              <a:rPr lang="de-AT" dirty="0" err="1"/>
              <a:t>SugarCRM</a:t>
            </a:r>
            <a:endParaRPr lang="de-AT" dirty="0"/>
          </a:p>
          <a:p>
            <a:pPr marL="285750" indent="-285750">
              <a:buFont typeface="Arial" panose="020B0604020202020204" pitchFamily="34" charset="0"/>
              <a:buChar char="•"/>
            </a:pPr>
            <a:r>
              <a:rPr lang="de-AT" dirty="0"/>
              <a:t>XRMS</a:t>
            </a:r>
          </a:p>
          <a:p>
            <a:pPr marL="285750" indent="-285750">
              <a:buFont typeface="Arial" panose="020B0604020202020204" pitchFamily="34" charset="0"/>
              <a:buChar char="•"/>
            </a:pPr>
            <a:r>
              <a:rPr lang="de-AT" dirty="0" err="1"/>
              <a:t>Odoo</a:t>
            </a:r>
            <a:endParaRPr lang="de-AT" dirty="0"/>
          </a:p>
          <a:p>
            <a:endParaRPr lang="de-AT" dirty="0"/>
          </a:p>
          <a:p>
            <a:endParaRPr lang="de-AT" dirty="0"/>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656678" y="555812"/>
            <a:ext cx="7830838" cy="1034584"/>
          </a:xfrm>
        </p:spPr>
        <p:txBody>
          <a:bodyPr/>
          <a:lstStyle/>
          <a:p>
            <a:r>
              <a:rPr lang="de-AT" dirty="0"/>
              <a:t>Marktrecherche zu </a:t>
            </a:r>
            <a:r>
              <a:rPr lang="de-AT" dirty="0" err="1"/>
              <a:t>crm</a:t>
            </a:r>
            <a:endParaRPr lang="de-AT" dirty="0"/>
          </a:p>
        </p:txBody>
      </p:sp>
    </p:spTree>
    <p:extLst>
      <p:ext uri="{BB962C8B-B14F-4D97-AF65-F5344CB8AC3E}">
        <p14:creationId xmlns:p14="http://schemas.microsoft.com/office/powerpoint/2010/main" val="2234918400"/>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1224</Words>
  <Application>Microsoft Macintosh PowerPoint</Application>
  <PresentationFormat>Bildschirmpräsentation (4:3)</PresentationFormat>
  <Paragraphs>275</Paragraphs>
  <Slides>23</Slides>
  <Notes>15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Arial Black</vt:lpstr>
      <vt:lpstr>Calibri</vt:lpstr>
      <vt:lpstr>Wingdings 2</vt:lpstr>
      <vt:lpstr>Office-Design</vt:lpstr>
      <vt:lpstr>PowerPoint-Präsentation</vt:lpstr>
      <vt:lpstr>IT-Projekt wirtschaftsinfor-matik</vt:lpstr>
      <vt:lpstr>Agenda – Erster Meilenstein</vt:lpstr>
      <vt:lpstr>Vorstellungsrunde</vt:lpstr>
      <vt:lpstr>Evaluierung einer crm-lösung</vt:lpstr>
      <vt:lpstr>Inhalt</vt:lpstr>
      <vt:lpstr>Literaturrecherche</vt:lpstr>
      <vt:lpstr>CRM-Systeme</vt:lpstr>
      <vt:lpstr>Marktrecherche zu crm</vt:lpstr>
      <vt:lpstr>Marktrecherche zu crm</vt:lpstr>
      <vt:lpstr>Marktrecherche zu crm</vt:lpstr>
      <vt:lpstr>Plan zur Erhebung der Anforderungen</vt:lpstr>
      <vt:lpstr>Modul: CONTACTS, ACCOUNTS, RELATIONSHIP MANAGEMENT</vt:lpstr>
      <vt:lpstr>Modul: MARKETING</vt:lpstr>
      <vt:lpstr>Modul: ANALYSE UND REPORTING</vt:lpstr>
      <vt:lpstr>Modul: ADMINISTRATION</vt:lpstr>
      <vt:lpstr>Projektplan</vt:lpstr>
      <vt:lpstr>Kommunikationsplan</vt:lpstr>
      <vt:lpstr>Offene punkte</vt:lpstr>
      <vt:lpstr>Nächste schritte</vt:lpstr>
      <vt:lpstr>Diskussionsrunde</vt:lpstr>
      <vt:lpstr>Vielen dank für die Aufmerksamkeit!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Anel Ljutic</cp:lastModifiedBy>
  <cp:revision>68</cp:revision>
  <cp:lastPrinted>2015-10-19T12:36:16Z</cp:lastPrinted>
  <dcterms:created xsi:type="dcterms:W3CDTF">2018-04-19T12:56:50Z</dcterms:created>
  <dcterms:modified xsi:type="dcterms:W3CDTF">2019-04-08T08:16:44Z</dcterms:modified>
</cp:coreProperties>
</file>