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4" r:id="rId4"/>
    <p:sldId id="298" r:id="rId5"/>
    <p:sldId id="293" r:id="rId6"/>
    <p:sldId id="279" r:id="rId7"/>
    <p:sldId id="300" r:id="rId8"/>
    <p:sldId id="301" r:id="rId9"/>
    <p:sldId id="299" r:id="rId10"/>
    <p:sldId id="302" r:id="rId11"/>
    <p:sldId id="280" r:id="rId12"/>
    <p:sldId id="296" r:id="rId13"/>
    <p:sldId id="286" r:id="rId14"/>
    <p:sldId id="291" r:id="rId15"/>
    <p:sldId id="288" r:id="rId16"/>
    <p:sldId id="289" r:id="rId17"/>
    <p:sldId id="290" r:id="rId18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9" autoAdjust="0"/>
    <p:restoredTop sz="77460" autoAdjust="0"/>
  </p:normalViewPr>
  <p:slideViewPr>
    <p:cSldViewPr snapToGrid="0">
      <p:cViewPr varScale="1">
        <p:scale>
          <a:sx n="72" d="100"/>
          <a:sy n="72" d="100"/>
        </p:scale>
        <p:origin x="175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22.05.19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22.05.19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Sehr geehrter Herr Koch, liebe Barbara, lieber David, ich möchte Sie rechtherzlich zu unserem 2. Meilensteintermin begrüßen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4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732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am Server: Herunterladen der benötigten Dateien und am Web Server anpassen; Installieren der CRM Lösung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Datenimport: Kontakte und weiter wichtige Daten importieren 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 mit dem System auseinandersetzen/vertraut machen: Benutzerhandbuch (wenn vorhanden) durchlesen, Tutorials anschauen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Konfigurieren nach Anforderungen: System nach 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need-to-have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Anforderungen anpassen und wenn möglich nice-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hinzufügen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Optimieren zwecks Usability: Design benutzerfreundlich gestalten, wichtige Funktionen leicht auffindbar machen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Testen: Überprüfen aller benötigten Funktionen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Einschulung mittels Workshop: Benutzerhandbuch schreiben, alle Funktionalitäten den Benutzern/Administratoren zeigen und vermitteln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9021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Plan auf Tagesbasis dargestellt, da wir sich persönlich die </a:t>
            </a:r>
            <a:r>
              <a:rPr lang="de-AT" dirty="0" err="1"/>
              <a:t>uhrzeiten</a:t>
            </a:r>
            <a:r>
              <a:rPr lang="de-AT" dirty="0"/>
              <a:t> für </a:t>
            </a:r>
            <a:r>
              <a:rPr lang="de-AT" dirty="0" err="1"/>
              <a:t>meetings</a:t>
            </a:r>
            <a:r>
              <a:rPr lang="de-AT" dirty="0"/>
              <a:t> ausmachen und auch die </a:t>
            </a:r>
            <a:r>
              <a:rPr lang="de-AT" dirty="0" err="1"/>
              <a:t>zeiterfassung</a:t>
            </a:r>
            <a:r>
              <a:rPr lang="de-AT" dirty="0"/>
              <a:t> /</a:t>
            </a:r>
            <a:r>
              <a:rPr lang="de-AT" dirty="0" err="1"/>
              <a:t>dokumenation</a:t>
            </a:r>
            <a:r>
              <a:rPr lang="de-AT" dirty="0"/>
              <a:t> separat erfolgt</a:t>
            </a:r>
          </a:p>
          <a:p>
            <a:r>
              <a:rPr lang="de-AT" dirty="0"/>
              <a:t>Balkendiagramm welches graphisch zeitliche Abfolge darstellt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07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49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538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54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72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454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21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388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am Server: Herunterladen der benötigten Dateien und am Web Server anpassen; Installieren der CRM Lösung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Datenimport: Kontakte und weiter wichtige Daten importieren 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 mit dem System auseinandersetzen/vertraut machen: Benutzerhandbuch (wenn vorhanden) durchlesen, Tutorials anschauen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Konfigurieren nach Anforderungen: System nach 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need-to-have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Anforderungen anpassen und wenn möglich nice-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hinzufügen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Optimieren zwecks Usability: Design benutzerfreundlich gestalten, wichtige Funktionen leicht auffindbar machen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Testen: Überprüfen aller benötigten Funktionen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Einschulung mittels Workshop: Benutzerhandbuch schreiben, alle Funktionalitäten den Benutzern/Administratoren zeigen und vermitteln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902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"/>
    </mc:Choice>
    <mc:Fallback xmlns="">
      <p:transition spd="slow" advTm="16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863305"/>
            <a:ext cx="7938000" cy="377444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Installation am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Datenexport &amp; -import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Benutzerhandbuch &amp; Tutorials betrachten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Konfigurieren nach 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Optimieren zwecks Usability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Testphase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Abgleich umgesetzter 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Einschulungsphase</a:t>
            </a:r>
          </a:p>
          <a:p>
            <a:pPr lvl="0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651700"/>
            <a:ext cx="8594678" cy="938696"/>
          </a:xfrm>
        </p:spPr>
        <p:txBody>
          <a:bodyPr/>
          <a:lstStyle/>
          <a:p>
            <a:r>
              <a:rPr lang="de-AT" dirty="0"/>
              <a:t>Vorgehensweise bei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6120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590453"/>
            <a:ext cx="7938194" cy="938696"/>
          </a:xfrm>
        </p:spPr>
        <p:txBody>
          <a:bodyPr/>
          <a:lstStyle/>
          <a:p>
            <a:r>
              <a:rPr lang="de-AT" sz="3200" dirty="0"/>
              <a:t>Vorschlag Buy-Entscheidung</a:t>
            </a:r>
            <a:br>
              <a:rPr lang="de-AT" sz="3200" dirty="0"/>
            </a:br>
            <a:r>
              <a:rPr lang="de-AT" sz="3200" dirty="0"/>
              <a:t>inkl. Begründung</a:t>
            </a:r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2151D615-468A-40DC-95EC-4F88057DFA8D}"/>
              </a:ext>
            </a:extLst>
          </p:cNvPr>
          <p:cNvSpPr txBox="1">
            <a:spLocks/>
          </p:cNvSpPr>
          <p:nvPr/>
        </p:nvSpPr>
        <p:spPr>
          <a:xfrm>
            <a:off x="549516" y="1337534"/>
            <a:ext cx="7938000" cy="450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  <a:p>
            <a:endParaRPr lang="de-AT" dirty="0"/>
          </a:p>
          <a:p>
            <a:r>
              <a:rPr lang="de-AT" dirty="0" err="1"/>
              <a:t>Odoo</a:t>
            </a:r>
            <a:r>
              <a:rPr lang="de-AT" dirty="0"/>
              <a:t>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Erfüllt alle funktionalen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Nice-to-</a:t>
            </a:r>
            <a:r>
              <a:rPr lang="de-AT" dirty="0" err="1"/>
              <a:t>have</a:t>
            </a:r>
            <a:r>
              <a:rPr lang="de-AT" dirty="0"/>
              <a:t> Anforderungen werden 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Open Source Lösung mit Erweiterbarkeit (inkl. Dokumentation)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Höhere Performance als bestehende Lösung</a:t>
            </a:r>
          </a:p>
        </p:txBody>
      </p:sp>
    </p:spTree>
    <p:extLst>
      <p:ext uri="{BB962C8B-B14F-4D97-AF65-F5344CB8AC3E}">
        <p14:creationId xmlns:p14="http://schemas.microsoft.com/office/powerpoint/2010/main" val="132538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863305"/>
            <a:ext cx="7938000" cy="377444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Installation am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Datenexport &amp; -import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Benutzerhandbuch &amp; Tutorials betrachten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Konfigurieren nach 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Optimieren zwecks Usability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Testphase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Abgleich umgesetzter 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Einschulung mittels Workshops</a:t>
            </a:r>
          </a:p>
          <a:p>
            <a:pPr lvl="0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651700"/>
            <a:ext cx="8594678" cy="938696"/>
          </a:xfrm>
        </p:spPr>
        <p:txBody>
          <a:bodyPr/>
          <a:lstStyle/>
          <a:p>
            <a:r>
              <a:rPr lang="de-AT" dirty="0"/>
              <a:t>Umsetzung Buy-Entscheidung</a:t>
            </a:r>
          </a:p>
        </p:txBody>
      </p:sp>
    </p:spTree>
    <p:extLst>
      <p:ext uri="{BB962C8B-B14F-4D97-AF65-F5344CB8AC3E}">
        <p14:creationId xmlns:p14="http://schemas.microsoft.com/office/powerpoint/2010/main" val="255299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938696"/>
          </a:xfrm>
        </p:spPr>
        <p:txBody>
          <a:bodyPr/>
          <a:lstStyle/>
          <a:p>
            <a:r>
              <a:rPr lang="de-AT" dirty="0"/>
              <a:t>Gantt-Diagramm als Projektplan in Microsoft Excel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</p:spTree>
    <p:extLst>
      <p:ext uri="{BB962C8B-B14F-4D97-AF65-F5344CB8AC3E}">
        <p14:creationId xmlns:p14="http://schemas.microsoft.com/office/powerpoint/2010/main" val="419537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8637"/>
            <a:ext cx="7938000" cy="4514841"/>
          </a:xfrm>
        </p:spPr>
        <p:txBody>
          <a:bodyPr/>
          <a:lstStyle/>
          <a:p>
            <a:pPr lvl="1" indent="0">
              <a:buNone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Planung der Umsetzung (Installation und Datenübernahme bzw. Erweiterung des aktuellen 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Umsetzungsphase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Weiterentwicklung der Seminararbeit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</p:spPr>
        <p:txBody>
          <a:bodyPr/>
          <a:lstStyle/>
          <a:p>
            <a:r>
              <a:rPr lang="de-AT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179854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Diskussionsrunde</a:t>
            </a:r>
          </a:p>
        </p:txBody>
      </p:sp>
      <p:sp>
        <p:nvSpPr>
          <p:cNvPr id="8" name="Denkblase: wolkenförmig 7">
            <a:extLst>
              <a:ext uri="{FF2B5EF4-FFF2-40B4-BE49-F238E27FC236}">
                <a16:creationId xmlns:a16="http://schemas.microsoft.com/office/drawing/2014/main" id="{FC0FF954-C3F9-4434-AC69-3D1CF3CA01D6}"/>
              </a:ext>
            </a:extLst>
          </p:cNvPr>
          <p:cNvSpPr/>
          <p:nvPr/>
        </p:nvSpPr>
        <p:spPr>
          <a:xfrm>
            <a:off x="2015087" y="1971675"/>
            <a:ext cx="5151131" cy="291465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23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5B016-FE18-424A-964E-526BBEA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0" y="1181193"/>
            <a:ext cx="6493304" cy="2226283"/>
          </a:xfrm>
        </p:spPr>
        <p:txBody>
          <a:bodyPr/>
          <a:lstStyle/>
          <a:p>
            <a:r>
              <a:rPr lang="de-AT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170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4D625-5FAE-49F6-BA0D-66335CF6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pc="13" dirty="0"/>
              <a:t>IT-Projekt wirtschafts-informatik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468810-68EE-4DF9-9204-4F8F5437B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Lehrende: </a:t>
            </a:r>
            <a:r>
              <a:rPr lang="de-AT" spc="13" dirty="0">
                <a:solidFill>
                  <a:prstClr val="black"/>
                </a:solidFill>
                <a:cs typeface="Arial"/>
              </a:rPr>
              <a:t>David Christoph Rückel, Barbara </a:t>
            </a:r>
            <a:r>
              <a:rPr lang="de-AT" spc="13" dirty="0" err="1">
                <a:solidFill>
                  <a:prstClr val="black"/>
                </a:solidFill>
                <a:cs typeface="Arial"/>
              </a:rPr>
              <a:t>Krumay</a:t>
            </a:r>
            <a:endParaRPr lang="de-AT" dirty="0">
              <a:solidFill>
                <a:prstClr val="black"/>
              </a:solidFill>
              <a:cs typeface="Arial"/>
            </a:endParaRP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6B240-7772-4A44-B281-E73313AC8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1509" y="2623322"/>
            <a:ext cx="6301462" cy="1130300"/>
          </a:xfrm>
        </p:spPr>
        <p:txBody>
          <a:bodyPr/>
          <a:lstStyle/>
          <a:p>
            <a:pPr marL="10860" defTabSz="781903">
              <a:spcBef>
                <a:spcPts val="111"/>
              </a:spcBef>
            </a:pP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LVA-Nr.: 256.002</a:t>
            </a:r>
          </a:p>
          <a:p>
            <a:pPr marL="10860" defTabSz="781903">
              <a:spcBef>
                <a:spcPts val="111"/>
              </a:spcBef>
            </a:pPr>
            <a:r>
              <a:rPr lang="de-AT" b="1" dirty="0">
                <a:solidFill>
                  <a:prstClr val="black"/>
                </a:solidFill>
                <a:latin typeface="Arial"/>
                <a:cs typeface="Arial"/>
              </a:rPr>
              <a:t>LVA-Leiter</a:t>
            </a: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: Stefan Koch</a:t>
            </a:r>
            <a:endParaRPr lang="de-AT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E1BA9C6-30F2-436B-A58F-FB4DD39DD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903" y="964602"/>
            <a:ext cx="7938194" cy="4928795"/>
          </a:xfrm>
        </p:spPr>
        <p:txBody>
          <a:bodyPr/>
          <a:lstStyle/>
          <a:p>
            <a:endParaRPr lang="de-AT" sz="1800" dirty="0"/>
          </a:p>
          <a:p>
            <a:r>
              <a:rPr lang="de-AT" sz="1800" dirty="0"/>
              <a:t>Einleitung</a:t>
            </a:r>
          </a:p>
          <a:p>
            <a:r>
              <a:rPr lang="de-AT" sz="1800" dirty="0"/>
              <a:t>Vorgehensweise</a:t>
            </a:r>
          </a:p>
          <a:p>
            <a:pPr lvl="1"/>
            <a:r>
              <a:rPr lang="de-AT" sz="1600" dirty="0"/>
              <a:t>Ziele des Workshops</a:t>
            </a:r>
          </a:p>
          <a:p>
            <a:pPr lvl="1"/>
            <a:r>
              <a:rPr lang="de-AT" sz="1600" dirty="0"/>
              <a:t>Abstimmung erhobener Anforderungen</a:t>
            </a:r>
          </a:p>
          <a:p>
            <a:pPr lvl="2"/>
            <a:r>
              <a:rPr lang="de-AT" sz="1700" dirty="0"/>
              <a:t>Funktionale Anforderungen</a:t>
            </a:r>
          </a:p>
          <a:p>
            <a:pPr lvl="2"/>
            <a:r>
              <a:rPr lang="de-AT" sz="1700" dirty="0"/>
              <a:t>Nicht funktionale Anforderungen</a:t>
            </a:r>
          </a:p>
          <a:p>
            <a:pPr lvl="1"/>
            <a:r>
              <a:rPr lang="de-AT" sz="1700" dirty="0"/>
              <a:t>Potenzielle Nebenschauplätze &amp; Risiken</a:t>
            </a:r>
          </a:p>
          <a:p>
            <a:r>
              <a:rPr lang="de-AT" sz="1800" dirty="0"/>
              <a:t>Offene Punkte</a:t>
            </a:r>
          </a:p>
          <a:p>
            <a:r>
              <a:rPr lang="de-AT" sz="1800" dirty="0"/>
              <a:t>Projektplan &amp; Nächste Schritte</a:t>
            </a:r>
          </a:p>
          <a:p>
            <a:r>
              <a:rPr lang="de-AT" sz="1800" dirty="0"/>
              <a:t>Diskussionsrunde</a:t>
            </a:r>
          </a:p>
          <a:p>
            <a:r>
              <a:rPr lang="de-AT" dirty="0"/>
              <a:t>	</a:t>
            </a:r>
          </a:p>
          <a:p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5BFE42-E690-4CF8-BDD4-22A123D2F6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61C0D9-CCD7-42A4-BB41-FFCA6DDF1D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C8064C-18CC-4EBC-89BE-0F9545F9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215437"/>
            <a:ext cx="7938194" cy="938696"/>
          </a:xfrm>
        </p:spPr>
        <p:txBody>
          <a:bodyPr/>
          <a:lstStyle/>
          <a:p>
            <a:r>
              <a:rPr lang="de-AT" dirty="0"/>
              <a:t>Agenda – Workshop</a:t>
            </a:r>
          </a:p>
        </p:txBody>
      </p:sp>
    </p:spTree>
    <p:extLst>
      <p:ext uri="{BB962C8B-B14F-4D97-AF65-F5344CB8AC3E}">
        <p14:creationId xmlns:p14="http://schemas.microsoft.com/office/powerpoint/2010/main" val="40747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190445"/>
            <a:ext cx="7938000" cy="4206016"/>
          </a:xfrm>
        </p:spPr>
        <p:txBody>
          <a:bodyPr/>
          <a:lstStyle/>
          <a:p>
            <a:endParaRPr lang="de-AT" sz="1600" dirty="0"/>
          </a:p>
          <a:p>
            <a:r>
              <a:rPr lang="de-AT" sz="1600" dirty="0"/>
              <a:t>Diskussion der Workshop Ziele (15min)</a:t>
            </a:r>
          </a:p>
          <a:p>
            <a:endParaRPr lang="de-AT" sz="1600" dirty="0"/>
          </a:p>
          <a:p>
            <a:r>
              <a:rPr lang="de-AT" sz="1600" dirty="0"/>
              <a:t>Abstimmung der Anforderungen (60min)</a:t>
            </a:r>
          </a:p>
          <a:p>
            <a:endParaRPr lang="de-AT" sz="1600" dirty="0"/>
          </a:p>
          <a:p>
            <a:r>
              <a:rPr lang="de-AT" sz="1600" dirty="0"/>
              <a:t>Betrachtung potenzieller Nebenschauplätze &amp; Risiken (15min)</a:t>
            </a:r>
          </a:p>
          <a:p>
            <a:endParaRPr lang="de-AT" sz="1600" dirty="0"/>
          </a:p>
          <a:p>
            <a:r>
              <a:rPr lang="de-AT" sz="1600" dirty="0"/>
              <a:t>Diskussion &amp; Nächste Schritte (15min)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Vorgehensweise</a:t>
            </a:r>
          </a:p>
        </p:txBody>
      </p:sp>
    </p:spTree>
    <p:extLst>
      <p:ext uri="{BB962C8B-B14F-4D97-AF65-F5344CB8AC3E}">
        <p14:creationId xmlns:p14="http://schemas.microsoft.com/office/powerpoint/2010/main" val="393009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248108"/>
            <a:ext cx="7938000" cy="442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Unstimmigkeiten hinsichtlich Anforderungen beseitigen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Finalisieren der Anforderungsanalyse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Basis für finale Entscheidung erheben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Potenzielle Nebenschauplätze identifizieren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Risiken identifizieren &amp; abschätzen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AT" sz="1600" dirty="0"/>
              <a:t>Maßnahmen daraus ableiten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sz="3200" dirty="0"/>
              <a:t>Ziele des Workshops</a:t>
            </a:r>
          </a:p>
        </p:txBody>
      </p:sp>
    </p:spTree>
    <p:extLst>
      <p:ext uri="{BB962C8B-B14F-4D97-AF65-F5344CB8AC3E}">
        <p14:creationId xmlns:p14="http://schemas.microsoft.com/office/powerpoint/2010/main" val="375794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Abstimmung erhobener Anforderungen</a:t>
            </a:r>
            <a:endParaRPr lang="de-AT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31FEEE3-19CB-D743-9CAB-D460F7FC9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58121"/>
              </p:ext>
            </p:extLst>
          </p:nvPr>
        </p:nvGraphicFramePr>
        <p:xfrm>
          <a:off x="304006" y="2015725"/>
          <a:ext cx="8183316" cy="1653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3316">
                  <a:extLst>
                    <a:ext uri="{9D8B030D-6E8A-4147-A177-3AD203B41FA5}">
                      <a16:colId xmlns:a16="http://schemas.microsoft.com/office/drawing/2014/main" val="318561346"/>
                    </a:ext>
                  </a:extLst>
                </a:gridCol>
              </a:tblGrid>
              <a:tr h="1623945">
                <a:tc>
                  <a:txBody>
                    <a:bodyPr/>
                    <a:lstStyle/>
                    <a:p>
                      <a:pPr algn="l" fontAlgn="t"/>
                      <a:endParaRPr lang="de-AT" sz="800" u="none" strike="noStrike" dirty="0">
                        <a:effectLst/>
                      </a:endParaRPr>
                    </a:p>
                    <a:p>
                      <a:pPr algn="l" fontAlgn="t"/>
                      <a:endParaRPr lang="de-AT" sz="800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de-AT" sz="1400" u="none" strike="noStrike" dirty="0">
                          <a:effectLst/>
                        </a:rPr>
                        <a:t>Was wäre ein Knock-Out-Kriterium, bei dem Sie das CRM-System nicht nutzen würden?</a:t>
                      </a:r>
                    </a:p>
                    <a:p>
                      <a:pPr algn="l" fontAlgn="t"/>
                      <a:endParaRPr lang="de-AT" sz="800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de-AT" sz="1400" u="none" strike="noStrike" dirty="0">
                          <a:effectLst/>
                        </a:rPr>
                        <a:t>Barbara: </a:t>
                      </a:r>
                    </a:p>
                    <a:p>
                      <a:pPr algn="l" fontAlgn="t"/>
                      <a:r>
                        <a:rPr lang="de-AT" sz="1400" u="none" strike="noStrike" dirty="0">
                          <a:effectLst/>
                        </a:rPr>
                        <a:t>wenn es nicht auf Mobilgeräten gut funktioniert.. Es wäre sehr gut wenn es auf Mobilgeräten funktioniert wie auf Standrechnern.. Kein Cloudbasiertes </a:t>
                      </a:r>
                      <a:r>
                        <a:rPr lang="de-AT" sz="1400" u="none" strike="noStrike" dirty="0" err="1">
                          <a:effectLst/>
                        </a:rPr>
                        <a:t>CRMSystem</a:t>
                      </a:r>
                      <a:r>
                        <a:rPr lang="de-AT" sz="1400" u="none" strike="noStrike" dirty="0">
                          <a:effectLst/>
                        </a:rPr>
                        <a:t>, sonst bin ich anpassungsfähig..</a:t>
                      </a:r>
                    </a:p>
                    <a:p>
                      <a:pPr algn="l" fontAlgn="t"/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Frage: App installieren, oder über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WebBrowser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am Handy?</a:t>
                      </a:r>
                    </a:p>
                  </a:txBody>
                  <a:tcPr marL="7814" marR="7814" marT="7814" marB="0"/>
                </a:tc>
                <a:extLst>
                  <a:ext uri="{0D108BD9-81ED-4DB2-BD59-A6C34878D82A}">
                    <a16:rowId xmlns:a16="http://schemas.microsoft.com/office/drawing/2014/main" val="185356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Abstimmung erhobener Anforderungen</a:t>
            </a:r>
            <a:endParaRPr lang="de-AT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856C229-9853-A047-8E63-4F7F06CA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885"/>
              </p:ext>
            </p:extLst>
          </p:nvPr>
        </p:nvGraphicFramePr>
        <p:xfrm>
          <a:off x="340659" y="2008093"/>
          <a:ext cx="6042212" cy="2097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212">
                  <a:extLst>
                    <a:ext uri="{9D8B030D-6E8A-4147-A177-3AD203B41FA5}">
                      <a16:colId xmlns:a16="http://schemas.microsoft.com/office/drawing/2014/main" val="1536547655"/>
                    </a:ext>
                  </a:extLst>
                </a:gridCol>
              </a:tblGrid>
              <a:tr h="2097741">
                <a:tc>
                  <a:txBody>
                    <a:bodyPr/>
                    <a:lstStyle/>
                    <a:p>
                      <a:pPr algn="l" fontAlgn="t"/>
                      <a:r>
                        <a:rPr lang="de-AT" sz="1200" u="none" strike="noStrike" dirty="0">
                          <a:effectLst/>
                        </a:rPr>
                        <a:t>Welche Arten ausgehender E-Mails werden unterstützt? (einzeln, </a:t>
                      </a:r>
                      <a:r>
                        <a:rPr lang="de-AT" sz="1200" u="none" strike="noStrike" dirty="0" err="1">
                          <a:effectLst/>
                        </a:rPr>
                        <a:t>massenmails</a:t>
                      </a:r>
                      <a:r>
                        <a:rPr lang="de-AT" sz="1200" u="none" strike="noStrike" dirty="0">
                          <a:effectLst/>
                        </a:rPr>
                        <a:t>?)</a:t>
                      </a: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Barbara: nur Einzelmails.. Und mit einem Trick macht Michael </a:t>
                      </a:r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Holubek</a:t>
                      </a: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daraus Massenmails..</a:t>
                      </a: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David: Nur Einzelmails..</a:t>
                      </a: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Angela: man kann beides --&gt; Serienbrief wäre gut..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93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1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Abstimmung erhobener Anforderungen</a:t>
            </a:r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668ACD5-0574-6443-A893-E4EE6DEE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92746"/>
              </p:ext>
            </p:extLst>
          </p:nvPr>
        </p:nvGraphicFramePr>
        <p:xfrm>
          <a:off x="520700" y="1756747"/>
          <a:ext cx="7567136" cy="3819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7136">
                  <a:extLst>
                    <a:ext uri="{9D8B030D-6E8A-4147-A177-3AD203B41FA5}">
                      <a16:colId xmlns:a16="http://schemas.microsoft.com/office/drawing/2014/main" val="613127955"/>
                    </a:ext>
                  </a:extLst>
                </a:gridCol>
              </a:tblGrid>
              <a:tr h="3819299">
                <a:tc>
                  <a:txBody>
                    <a:bodyPr/>
                    <a:lstStyle/>
                    <a:p>
                      <a:pPr algn="l" fontAlgn="t"/>
                      <a:r>
                        <a:rPr lang="de-AT" sz="1400" u="none" strike="noStrike" dirty="0">
                          <a:effectLst/>
                        </a:rPr>
                        <a:t>Zu welchen Systemen sind Schnittstellen vorhanden bzw. relevant?</a:t>
                      </a:r>
                    </a:p>
                    <a:p>
                      <a:pPr algn="l" fontAlgn="t"/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Angela: es wird alles nur noch händisch nachgepflegt, am wichtigsten wäre Excel</a:t>
                      </a:r>
                    </a:p>
                    <a:p>
                      <a:pPr algn="l" fontAlgn="t"/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Michael: Module, die es mit irgendwelchen Shop Modulen und Shopsystemen verbinden, aber müssen wir nachschauen. Typischerweise CSV Dateien, Schnittstellen werden nicht unterstützt… wenn wir in dieses Eventmodul ein Event anlegen, wäre es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nice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wenn es automatisiert in die Facebook-Gruppe aufscheinen würde..</a:t>
                      </a:r>
                    </a:p>
                    <a:p>
                      <a:pPr algn="l" fontAlgn="t"/>
                      <a:endParaRPr lang="de-A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endParaRPr lang="de-A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Barbara:vorhanden</a:t>
                      </a: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--&gt; keine Ahnung.. Relevant --&gt; wünschenswert wäre Export ins Excel oder Word.. Echte Schnittstellen ans Mailsystem falls notwendig sonst wüsste ich keine</a:t>
                      </a: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David: im </a:t>
                      </a:r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Momn</a:t>
                      </a: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zu </a:t>
                      </a:r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keinen..sinnvoll</a:t>
                      </a: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wäre es zur Gruppe.. Sprich E-Mail-</a:t>
                      </a:r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Kalendar</a:t>
                      </a:r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endParaRPr lang="de-A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endParaRPr lang="de-A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1428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3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endParaRPr lang="de-DE" sz="1800" dirty="0"/>
          </a:p>
          <a:p>
            <a:r>
              <a:rPr lang="de-DE" sz="1800" dirty="0"/>
              <a:t>Vorgehensweise bei Implementierung </a:t>
            </a:r>
          </a:p>
          <a:p>
            <a:endParaRPr lang="de-DE" sz="1800" dirty="0"/>
          </a:p>
          <a:p>
            <a:r>
              <a:rPr lang="de-DE" sz="1800" dirty="0" err="1"/>
              <a:t>Inakzeptanz</a:t>
            </a:r>
            <a:r>
              <a:rPr lang="de-DE" sz="1800" dirty="0"/>
              <a:t> der Stakeholder</a:t>
            </a:r>
          </a:p>
          <a:p>
            <a:endParaRPr lang="de-DE" sz="1800" dirty="0"/>
          </a:p>
          <a:p>
            <a:r>
              <a:rPr lang="de-DE" sz="1800" dirty="0"/>
              <a:t>Nicht Erfüllen der Anforderungen</a:t>
            </a:r>
          </a:p>
          <a:p>
            <a:pPr lvl="1"/>
            <a:r>
              <a:rPr lang="de-DE" sz="1600" dirty="0"/>
              <a:t>Funktionale </a:t>
            </a:r>
          </a:p>
          <a:p>
            <a:pPr lvl="1"/>
            <a:r>
              <a:rPr lang="de-DE" sz="1600" dirty="0"/>
              <a:t>Nicht funktionale Anforderungen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Potenzielle Nebenschauplätze &amp; Risiken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55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758</Words>
  <Application>Microsoft Macintosh PowerPoint</Application>
  <PresentationFormat>Bildschirmpräsentation (4:3)</PresentationFormat>
  <Paragraphs>175</Paragraphs>
  <Slides>17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Wingdings 2</vt:lpstr>
      <vt:lpstr>Office-Design</vt:lpstr>
      <vt:lpstr>PowerPoint-Präsentation</vt:lpstr>
      <vt:lpstr>IT-Projekt wirtschafts-informatik</vt:lpstr>
      <vt:lpstr>Agenda – Workshop</vt:lpstr>
      <vt:lpstr>Vorgehensweise</vt:lpstr>
      <vt:lpstr>Ziele des Workshops</vt:lpstr>
      <vt:lpstr>Abstimmung erhobener Anforderungen</vt:lpstr>
      <vt:lpstr>Abstimmung erhobener Anforderungen</vt:lpstr>
      <vt:lpstr>Abstimmung erhobener Anforderungen</vt:lpstr>
      <vt:lpstr>Potenzielle Nebenschauplätze &amp; Risiken</vt:lpstr>
      <vt:lpstr>Vorgehensweise bei Implementierung</vt:lpstr>
      <vt:lpstr>Vorschlag Buy-Entscheidung inkl. Begründung</vt:lpstr>
      <vt:lpstr>Umsetzung Buy-Entscheidung</vt:lpstr>
      <vt:lpstr>Projektplan</vt:lpstr>
      <vt:lpstr>Nächste schritte</vt:lpstr>
      <vt:lpstr>Diskussionsrunde</vt:lpstr>
      <vt:lpstr>Vielen dank für die Aufmerksamkeit!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Anel Ljutic</cp:lastModifiedBy>
  <cp:revision>102</cp:revision>
  <cp:lastPrinted>2015-10-19T12:36:16Z</cp:lastPrinted>
  <dcterms:created xsi:type="dcterms:W3CDTF">2018-04-19T12:56:50Z</dcterms:created>
  <dcterms:modified xsi:type="dcterms:W3CDTF">2019-05-22T17:45:57Z</dcterms:modified>
</cp:coreProperties>
</file>