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3"/>
  </p:notesMasterIdLst>
  <p:sldIdLst>
    <p:sldId id="256" r:id="rId2"/>
    <p:sldId id="268" r:id="rId3"/>
    <p:sldId id="275" r:id="rId4"/>
    <p:sldId id="265" r:id="rId5"/>
    <p:sldId id="266" r:id="rId6"/>
    <p:sldId id="276" r:id="rId7"/>
    <p:sldId id="267" r:id="rId8"/>
    <p:sldId id="277" r:id="rId9"/>
    <p:sldId id="269" r:id="rId10"/>
    <p:sldId id="257" r:id="rId11"/>
    <p:sldId id="258" r:id="rId12"/>
    <p:sldId id="259" r:id="rId13"/>
    <p:sldId id="260" r:id="rId14"/>
    <p:sldId id="261" r:id="rId15"/>
    <p:sldId id="262" r:id="rId16"/>
    <p:sldId id="263" r:id="rId17"/>
    <p:sldId id="270" r:id="rId18"/>
    <p:sldId id="274" r:id="rId19"/>
    <p:sldId id="272" r:id="rId20"/>
    <p:sldId id="273" r:id="rId21"/>
    <p:sldId id="264" r:id="rId2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72" d="100"/>
          <a:sy n="72" d="100"/>
        </p:scale>
        <p:origin x="4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8DC502-C59E-45F5-A6A2-1C642A831398}" type="datetimeFigureOut">
              <a:rPr lang="de-DE"/>
              <a:t>18.06.2018</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BDE372-1CEC-4358-AA3C-40D7D1E6435F}" type="slidenum">
              <a:rPr lang="de-DE"/>
              <a:t>‹Nr.›</a:t>
            </a:fld>
            <a:endParaRPr lang="de-DE"/>
          </a:p>
        </p:txBody>
      </p:sp>
    </p:spTree>
    <p:extLst>
      <p:ext uri="{BB962C8B-B14F-4D97-AF65-F5344CB8AC3E}">
        <p14:creationId xmlns:p14="http://schemas.microsoft.com/office/powerpoint/2010/main" val="3665738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https://blogs.msdn.microsoft.com/hsirtl/2011/01/19/die-windows-azure-platform-wie-viel-kostet-mich-das-ganze-nun-unterm-strich/</a:t>
            </a:r>
            <a:endParaRPr lang="de-DE"/>
          </a:p>
        </p:txBody>
      </p:sp>
      <p:sp>
        <p:nvSpPr>
          <p:cNvPr id="4" name="Foliennummernplatzhalter 3"/>
          <p:cNvSpPr>
            <a:spLocks noGrp="1"/>
          </p:cNvSpPr>
          <p:nvPr>
            <p:ph type="sldNum" sz="quarter" idx="10"/>
          </p:nvPr>
        </p:nvSpPr>
        <p:spPr/>
        <p:txBody>
          <a:bodyPr/>
          <a:lstStyle/>
          <a:p>
            <a:fld id="{8EBDE372-1CEC-4358-AA3C-40D7D1E6435F}" type="slidenum">
              <a:rPr lang="de-DE"/>
              <a:t>2</a:t>
            </a:fld>
            <a:endParaRPr lang="de-DE"/>
          </a:p>
        </p:txBody>
      </p:sp>
    </p:spTree>
    <p:extLst>
      <p:ext uri="{BB962C8B-B14F-4D97-AF65-F5344CB8AC3E}">
        <p14:creationId xmlns:p14="http://schemas.microsoft.com/office/powerpoint/2010/main" val="797028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https://blogs.msdn.microsoft.com/hsirtl/2011/01/19/die-windows-azure-platform-wie-viel-kostet-mich-das-ganze-nun-unterm-strich/</a:t>
            </a:r>
            <a:endParaRPr lang="de-DE"/>
          </a:p>
        </p:txBody>
      </p:sp>
      <p:sp>
        <p:nvSpPr>
          <p:cNvPr id="4" name="Foliennummernplatzhalter 3"/>
          <p:cNvSpPr>
            <a:spLocks noGrp="1"/>
          </p:cNvSpPr>
          <p:nvPr>
            <p:ph type="sldNum" sz="quarter" idx="10"/>
          </p:nvPr>
        </p:nvSpPr>
        <p:spPr/>
        <p:txBody>
          <a:bodyPr/>
          <a:lstStyle/>
          <a:p>
            <a:fld id="{8EBDE372-1CEC-4358-AA3C-40D7D1E6435F}" type="slidenum">
              <a:rPr lang="de-DE"/>
              <a:t>3</a:t>
            </a:fld>
            <a:endParaRPr lang="de-DE"/>
          </a:p>
        </p:txBody>
      </p:sp>
    </p:spTree>
    <p:extLst>
      <p:ext uri="{BB962C8B-B14F-4D97-AF65-F5344CB8AC3E}">
        <p14:creationId xmlns:p14="http://schemas.microsoft.com/office/powerpoint/2010/main" val="2732829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https://blog.iphos.com/softwareentwicklung/vor-nachteile-der-microsoft-cloud-services-azure/</a:t>
            </a:r>
            <a:endParaRPr lang="de-DE"/>
          </a:p>
        </p:txBody>
      </p:sp>
      <p:sp>
        <p:nvSpPr>
          <p:cNvPr id="4" name="Foliennummernplatzhalter 3"/>
          <p:cNvSpPr>
            <a:spLocks noGrp="1"/>
          </p:cNvSpPr>
          <p:nvPr>
            <p:ph type="sldNum" sz="quarter" idx="10"/>
          </p:nvPr>
        </p:nvSpPr>
        <p:spPr/>
        <p:txBody>
          <a:bodyPr/>
          <a:lstStyle/>
          <a:p>
            <a:fld id="{8EBDE372-1CEC-4358-AA3C-40D7D1E6435F}" type="slidenum">
              <a:rPr lang="de-DE"/>
              <a:t>4</a:t>
            </a:fld>
            <a:endParaRPr lang="de-DE"/>
          </a:p>
        </p:txBody>
      </p:sp>
    </p:spTree>
    <p:extLst>
      <p:ext uri="{BB962C8B-B14F-4D97-AF65-F5344CB8AC3E}">
        <p14:creationId xmlns:p14="http://schemas.microsoft.com/office/powerpoint/2010/main" val="2737662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https://blog.iphos.com/softwareentwicklung/vor-nachteile-der-microsoft-cloud-services-azure/</a:t>
            </a:r>
            <a:endParaRPr lang="de-DE"/>
          </a:p>
        </p:txBody>
      </p:sp>
      <p:sp>
        <p:nvSpPr>
          <p:cNvPr id="4" name="Foliennummernplatzhalter 3"/>
          <p:cNvSpPr>
            <a:spLocks noGrp="1"/>
          </p:cNvSpPr>
          <p:nvPr>
            <p:ph type="sldNum" sz="quarter" idx="10"/>
          </p:nvPr>
        </p:nvSpPr>
        <p:spPr/>
        <p:txBody>
          <a:bodyPr/>
          <a:lstStyle/>
          <a:p>
            <a:fld id="{8EBDE372-1CEC-4358-AA3C-40D7D1E6435F}" type="slidenum">
              <a:rPr lang="de-DE"/>
              <a:t>7</a:t>
            </a:fld>
            <a:endParaRPr lang="de-DE"/>
          </a:p>
        </p:txBody>
      </p:sp>
    </p:spTree>
    <p:extLst>
      <p:ext uri="{BB962C8B-B14F-4D97-AF65-F5344CB8AC3E}">
        <p14:creationId xmlns:p14="http://schemas.microsoft.com/office/powerpoint/2010/main" val="2665901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https://blog.iphos.com/softwareentwicklung/vor-nachteile-der-microsoft-cloud-services-azure/</a:t>
            </a:r>
            <a:endParaRPr lang="de-DE"/>
          </a:p>
        </p:txBody>
      </p:sp>
      <p:sp>
        <p:nvSpPr>
          <p:cNvPr id="4" name="Foliennummernplatzhalter 3"/>
          <p:cNvSpPr>
            <a:spLocks noGrp="1"/>
          </p:cNvSpPr>
          <p:nvPr>
            <p:ph type="sldNum" sz="quarter" idx="10"/>
          </p:nvPr>
        </p:nvSpPr>
        <p:spPr/>
        <p:txBody>
          <a:bodyPr/>
          <a:lstStyle/>
          <a:p>
            <a:fld id="{8EBDE372-1CEC-4358-AA3C-40D7D1E6435F}" type="slidenum">
              <a:rPr lang="de-DE"/>
              <a:t>8</a:t>
            </a:fld>
            <a:endParaRPr lang="de-DE"/>
          </a:p>
        </p:txBody>
      </p:sp>
    </p:spTree>
    <p:extLst>
      <p:ext uri="{BB962C8B-B14F-4D97-AF65-F5344CB8AC3E}">
        <p14:creationId xmlns:p14="http://schemas.microsoft.com/office/powerpoint/2010/main" val="391739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https://azure.microsoft.com/de-de/pricing/calculator/</a:t>
            </a:r>
            <a:endParaRPr lang="de-DE"/>
          </a:p>
        </p:txBody>
      </p:sp>
      <p:sp>
        <p:nvSpPr>
          <p:cNvPr id="4" name="Foliennummernplatzhalter 3"/>
          <p:cNvSpPr>
            <a:spLocks noGrp="1"/>
          </p:cNvSpPr>
          <p:nvPr>
            <p:ph type="sldNum" sz="quarter" idx="10"/>
          </p:nvPr>
        </p:nvSpPr>
        <p:spPr/>
        <p:txBody>
          <a:bodyPr/>
          <a:lstStyle/>
          <a:p>
            <a:fld id="{8EBDE372-1CEC-4358-AA3C-40D7D1E6435F}" type="slidenum">
              <a:rPr lang="de-DE"/>
              <a:t>10</a:t>
            </a:fld>
            <a:endParaRPr lang="de-DE"/>
          </a:p>
        </p:txBody>
      </p:sp>
    </p:spTree>
    <p:extLst>
      <p:ext uri="{BB962C8B-B14F-4D97-AF65-F5344CB8AC3E}">
        <p14:creationId xmlns:p14="http://schemas.microsoft.com/office/powerpoint/2010/main" val="972694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https://azure.microsoft.com/de-de/pricing/</a:t>
            </a:r>
            <a:endParaRPr lang="de-DE"/>
          </a:p>
        </p:txBody>
      </p:sp>
      <p:sp>
        <p:nvSpPr>
          <p:cNvPr id="4" name="Foliennummernplatzhalter 3"/>
          <p:cNvSpPr>
            <a:spLocks noGrp="1"/>
          </p:cNvSpPr>
          <p:nvPr>
            <p:ph type="sldNum" sz="quarter" idx="10"/>
          </p:nvPr>
        </p:nvSpPr>
        <p:spPr/>
        <p:txBody>
          <a:bodyPr/>
          <a:lstStyle/>
          <a:p>
            <a:fld id="{8EBDE372-1CEC-4358-AA3C-40D7D1E6435F}" type="slidenum">
              <a:rPr lang="de-DE"/>
              <a:t>15</a:t>
            </a:fld>
            <a:endParaRPr lang="de-DE"/>
          </a:p>
        </p:txBody>
      </p:sp>
    </p:spTree>
    <p:extLst>
      <p:ext uri="{BB962C8B-B14F-4D97-AF65-F5344CB8AC3E}">
        <p14:creationId xmlns:p14="http://schemas.microsoft.com/office/powerpoint/2010/main" val="2933956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https://azure.microsoft.com/de-de/pricing/tco/</a:t>
            </a:r>
            <a:endParaRPr lang="de-DE"/>
          </a:p>
        </p:txBody>
      </p:sp>
      <p:sp>
        <p:nvSpPr>
          <p:cNvPr id="4" name="Foliennummernplatzhalter 3"/>
          <p:cNvSpPr>
            <a:spLocks noGrp="1"/>
          </p:cNvSpPr>
          <p:nvPr>
            <p:ph type="sldNum" sz="quarter" idx="10"/>
          </p:nvPr>
        </p:nvSpPr>
        <p:spPr/>
        <p:txBody>
          <a:bodyPr/>
          <a:lstStyle/>
          <a:p>
            <a:fld id="{8EBDE372-1CEC-4358-AA3C-40D7D1E6435F}" type="slidenum">
              <a:rPr lang="de-DE"/>
              <a:t>16</a:t>
            </a:fld>
            <a:endParaRPr lang="de-DE"/>
          </a:p>
        </p:txBody>
      </p:sp>
    </p:spTree>
    <p:extLst>
      <p:ext uri="{BB962C8B-B14F-4D97-AF65-F5344CB8AC3E}">
        <p14:creationId xmlns:p14="http://schemas.microsoft.com/office/powerpoint/2010/main" val="2001198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Http auf </a:t>
            </a:r>
            <a:r>
              <a:rPr lang="en-US" dirty="0" err="1">
                <a:cs typeface="Calibri"/>
              </a:rPr>
              <a:t>anwendungs</a:t>
            </a:r>
            <a:r>
              <a:rPr lang="en-US" dirty="0">
                <a:cs typeface="Calibri"/>
              </a:rPr>
              <a:t> </a:t>
            </a:r>
            <a:r>
              <a:rPr lang="en-US" dirty="0" err="1">
                <a:cs typeface="Calibri"/>
              </a:rPr>
              <a:t>ebene</a:t>
            </a:r>
            <a:r>
              <a:rPr lang="en-US" dirty="0">
                <a:cs typeface="Calibri"/>
              </a:rPr>
              <a:t> und auf transport </a:t>
            </a:r>
            <a:r>
              <a:rPr lang="en-US" dirty="0" err="1">
                <a:cs typeface="Calibri"/>
              </a:rPr>
              <a:t>ebene</a:t>
            </a:r>
            <a:r>
              <a:rPr lang="en-US" dirty="0">
                <a:cs typeface="Calibri"/>
              </a:rPr>
              <a:t> – </a:t>
            </a:r>
            <a:r>
              <a:rPr lang="en-US" dirty="0" err="1">
                <a:cs typeface="Calibri"/>
              </a:rPr>
              <a:t>klausur</a:t>
            </a:r>
            <a:r>
              <a:rPr lang="en-US" dirty="0">
                <a:cs typeface="Calibri"/>
              </a:rPr>
              <a:t> </a:t>
            </a:r>
            <a:r>
              <a:rPr lang="en-US" dirty="0" err="1">
                <a:cs typeface="Calibri"/>
              </a:rPr>
              <a:t>frage</a:t>
            </a:r>
          </a:p>
        </p:txBody>
      </p:sp>
      <p:sp>
        <p:nvSpPr>
          <p:cNvPr id="4" name="Foliennummernplatzhalter 3"/>
          <p:cNvSpPr>
            <a:spLocks noGrp="1"/>
          </p:cNvSpPr>
          <p:nvPr>
            <p:ph type="sldNum" sz="quarter" idx="10"/>
          </p:nvPr>
        </p:nvSpPr>
        <p:spPr/>
        <p:txBody>
          <a:bodyPr/>
          <a:lstStyle/>
          <a:p>
            <a:fld id="{8EBDE372-1CEC-4358-AA3C-40D7D1E6435F}" type="slidenum">
              <a:rPr lang="de-DE"/>
              <a:t>21</a:t>
            </a:fld>
            <a:endParaRPr lang="de-DE"/>
          </a:p>
        </p:txBody>
      </p:sp>
    </p:spTree>
    <p:extLst>
      <p:ext uri="{BB962C8B-B14F-4D97-AF65-F5344CB8AC3E}">
        <p14:creationId xmlns:p14="http://schemas.microsoft.com/office/powerpoint/2010/main" val="1909481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D3EB3054-B75A-4BD7-8B3E-8DC0F614FAF3}" type="datetimeFigureOut">
              <a:rPr lang="de-DE" smtClean="0"/>
              <a:t>18.06.2018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4043166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3EB3054-B75A-4BD7-8B3E-8DC0F614FAF3}" type="datetimeFigureOut">
              <a:rPr lang="de-DE" smtClean="0"/>
              <a:t>18.06.2018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1699206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3EB3054-B75A-4BD7-8B3E-8DC0F614FAF3}" type="datetimeFigureOut">
              <a:rPr lang="de-DE" smtClean="0"/>
              <a:t>18.06.2018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2809958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3EB3054-B75A-4BD7-8B3E-8DC0F614FAF3}" type="datetimeFigureOut">
              <a:rPr lang="de-DE" smtClean="0"/>
              <a:t>18.06.2018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3433200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D3EB3054-B75A-4BD7-8B3E-8DC0F614FAF3}" type="datetimeFigureOut">
              <a:rPr lang="de-DE" smtClean="0"/>
              <a:t>18.06.2018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2835585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D3EB3054-B75A-4BD7-8B3E-8DC0F614FAF3}" type="datetimeFigureOut">
              <a:rPr lang="de-DE" smtClean="0"/>
              <a:t>18.06.2018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742901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D3EB3054-B75A-4BD7-8B3E-8DC0F614FAF3}" type="datetimeFigureOut">
              <a:rPr lang="de-DE" smtClean="0"/>
              <a:t>18.06.2018</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2024084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D3EB3054-B75A-4BD7-8B3E-8DC0F614FAF3}" type="datetimeFigureOut">
              <a:rPr lang="de-DE" smtClean="0"/>
              <a:t>18.06.2018</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2440206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3EB3054-B75A-4BD7-8B3E-8DC0F614FAF3}" type="datetimeFigureOut">
              <a:rPr lang="de-DE" smtClean="0"/>
              <a:t>18.06.2018</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3087692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D3EB3054-B75A-4BD7-8B3E-8DC0F614FAF3}" type="datetimeFigureOut">
              <a:rPr lang="de-DE" smtClean="0"/>
              <a:t>18.06.2018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345388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D3EB3054-B75A-4BD7-8B3E-8DC0F614FAF3}" type="datetimeFigureOut">
              <a:rPr lang="de-DE" smtClean="0"/>
              <a:t>18.06.2018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2509888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EB3054-B75A-4BD7-8B3E-8DC0F614FAF3}" type="datetimeFigureOut">
              <a:rPr lang="de-DE" smtClean="0"/>
              <a:t>18.06.2018</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006FE-6571-4354-8775-F8708372C227}" type="slidenum">
              <a:rPr lang="de-DE" smtClean="0"/>
              <a:t>‹Nr.›</a:t>
            </a:fld>
            <a:endParaRPr lang="de-DE"/>
          </a:p>
        </p:txBody>
      </p:sp>
    </p:spTree>
    <p:extLst>
      <p:ext uri="{BB962C8B-B14F-4D97-AF65-F5344CB8AC3E}">
        <p14:creationId xmlns:p14="http://schemas.microsoft.com/office/powerpoint/2010/main" val="594725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cs typeface="Calibri Light"/>
              </a:rPr>
              <a:t>Übung 5 Cloud</a:t>
            </a:r>
            <a:endParaRPr lang="de-DE" dirty="0"/>
          </a:p>
        </p:txBody>
      </p:sp>
      <p:sp>
        <p:nvSpPr>
          <p:cNvPr id="3" name="Untertitel 2"/>
          <p:cNvSpPr>
            <a:spLocks noGrp="1"/>
          </p:cNvSpPr>
          <p:nvPr>
            <p:ph type="subTitle" idx="1"/>
          </p:nvPr>
        </p:nvSpPr>
        <p:spPr/>
        <p:txBody>
          <a:bodyPr vert="horz" lIns="91440" tIns="45720" rIns="91440" bIns="45720" rtlCol="0" anchor="t">
            <a:normAutofit/>
          </a:bodyPr>
          <a:lstStyle/>
          <a:p>
            <a:r>
              <a:rPr lang="de-AT" dirty="0">
                <a:cs typeface="Calibri"/>
              </a:rPr>
              <a:t>Tanja </a:t>
            </a:r>
            <a:r>
              <a:rPr lang="de-AT" dirty="0" err="1">
                <a:cs typeface="Calibri"/>
              </a:rPr>
              <a:t>Königsgruber</a:t>
            </a:r>
            <a:r>
              <a:rPr lang="de-AT" dirty="0">
                <a:cs typeface="Calibri"/>
              </a:rPr>
              <a:t>, Nermin </a:t>
            </a:r>
            <a:r>
              <a:rPr lang="de-AT" dirty="0" err="1">
                <a:cs typeface="Calibri"/>
              </a:rPr>
              <a:t>Malanovic</a:t>
            </a:r>
            <a:r>
              <a:rPr lang="de-AT" dirty="0">
                <a:cs typeface="Calibri"/>
              </a:rPr>
              <a:t>, Sophie </a:t>
            </a:r>
            <a:r>
              <a:rPr lang="de-AT" dirty="0" err="1">
                <a:cs typeface="Calibri"/>
              </a:rPr>
              <a:t>Überei</a:t>
            </a:r>
            <a:r>
              <a:rPr lang="de-AT" dirty="0">
                <a:cs typeface="Calibri"/>
              </a:rPr>
              <a:t>, Richard Leinweber, Magdalena </a:t>
            </a:r>
            <a:r>
              <a:rPr lang="de-AT" dirty="0" err="1">
                <a:cs typeface="Calibri"/>
              </a:rPr>
              <a:t>Schindl</a:t>
            </a:r>
            <a:endParaRPr lang="de-DE" dirty="0" err="1">
              <a:cs typeface="Calibri"/>
            </a:endParaRPr>
          </a:p>
          <a:p>
            <a:endParaRPr lang="de-DE" dirty="0">
              <a:cs typeface="Calibri"/>
            </a:endParaRPr>
          </a:p>
        </p:txBody>
      </p:sp>
    </p:spTree>
    <p:extLst>
      <p:ext uri="{BB962C8B-B14F-4D97-AF65-F5344CB8AC3E}">
        <p14:creationId xmlns:p14="http://schemas.microsoft.com/office/powerpoint/2010/main" val="1577499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49CEF2-62F7-4825-92D5-C648F6FF62FA}"/>
              </a:ext>
            </a:extLst>
          </p:cNvPr>
          <p:cNvSpPr>
            <a:spLocks noGrp="1"/>
          </p:cNvSpPr>
          <p:nvPr>
            <p:ph type="title"/>
          </p:nvPr>
        </p:nvSpPr>
        <p:spPr/>
        <p:txBody>
          <a:bodyPr/>
          <a:lstStyle/>
          <a:p>
            <a:r>
              <a:rPr lang="de-DE" dirty="0">
                <a:cs typeface="Calibri Light"/>
              </a:rPr>
              <a:t>Preiskalkulation für Azure</a:t>
            </a:r>
            <a:endParaRPr lang="de-DE" dirty="0"/>
          </a:p>
        </p:txBody>
      </p:sp>
      <p:pic>
        <p:nvPicPr>
          <p:cNvPr id="4" name="Grafik 4" descr="Ein Bild, das Screenshot enthält.&#10;&#10;Mit sehr hoher Zuverlässigkeit generierte Beschreibung">
            <a:extLst>
              <a:ext uri="{FF2B5EF4-FFF2-40B4-BE49-F238E27FC236}">
                <a16:creationId xmlns:a16="http://schemas.microsoft.com/office/drawing/2014/main" id="{FA5E023B-31D3-4D97-BD55-27C1D35DC2FC}"/>
              </a:ext>
            </a:extLst>
          </p:cNvPr>
          <p:cNvPicPr>
            <a:picLocks noGrp="1" noChangeAspect="1"/>
          </p:cNvPicPr>
          <p:nvPr>
            <p:ph idx="1"/>
          </p:nvPr>
        </p:nvPicPr>
        <p:blipFill>
          <a:blip r:embed="rId3"/>
          <a:stretch>
            <a:fillRect/>
          </a:stretch>
        </p:blipFill>
        <p:spPr>
          <a:xfrm>
            <a:off x="3000224" y="1825625"/>
            <a:ext cx="6191551" cy="4351338"/>
          </a:xfrm>
          <a:prstGeom prst="rect">
            <a:avLst/>
          </a:prstGeom>
        </p:spPr>
      </p:pic>
    </p:spTree>
    <p:extLst>
      <p:ext uri="{BB962C8B-B14F-4D97-AF65-F5344CB8AC3E}">
        <p14:creationId xmlns:p14="http://schemas.microsoft.com/office/powerpoint/2010/main" val="3429844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030000-E7D4-4663-9487-419E57D0E9F5}"/>
              </a:ext>
            </a:extLst>
          </p:cNvPr>
          <p:cNvSpPr>
            <a:spLocks noGrp="1"/>
          </p:cNvSpPr>
          <p:nvPr>
            <p:ph type="title"/>
          </p:nvPr>
        </p:nvSpPr>
        <p:spPr/>
        <p:txBody>
          <a:bodyPr/>
          <a:lstStyle/>
          <a:p>
            <a:r>
              <a:rPr lang="de-DE" dirty="0">
                <a:cs typeface="Calibri Light"/>
              </a:rPr>
              <a:t>Übersicht: Kosten (Windows, Europa)</a:t>
            </a:r>
            <a:endParaRPr lang="de-DE" dirty="0"/>
          </a:p>
        </p:txBody>
      </p:sp>
      <p:pic>
        <p:nvPicPr>
          <p:cNvPr id="4" name="Grafik 4" descr="Ein Bild, das Screenshot enthält.&#10;&#10;Mit sehr hoher Zuverlässigkeit generierte Beschreibung">
            <a:extLst>
              <a:ext uri="{FF2B5EF4-FFF2-40B4-BE49-F238E27FC236}">
                <a16:creationId xmlns:a16="http://schemas.microsoft.com/office/drawing/2014/main" id="{0F00E016-7FBD-4792-8E93-BB74FCD98862}"/>
              </a:ext>
            </a:extLst>
          </p:cNvPr>
          <p:cNvPicPr>
            <a:picLocks noGrp="1" noChangeAspect="1"/>
          </p:cNvPicPr>
          <p:nvPr>
            <p:ph idx="1"/>
          </p:nvPr>
        </p:nvPicPr>
        <p:blipFill>
          <a:blip r:embed="rId2"/>
          <a:stretch>
            <a:fillRect/>
          </a:stretch>
        </p:blipFill>
        <p:spPr>
          <a:xfrm>
            <a:off x="2494059" y="1825625"/>
            <a:ext cx="7203882" cy="4351338"/>
          </a:xfrm>
          <a:prstGeom prst="rect">
            <a:avLst/>
          </a:prstGeom>
        </p:spPr>
      </p:pic>
    </p:spTree>
    <p:extLst>
      <p:ext uri="{BB962C8B-B14F-4D97-AF65-F5344CB8AC3E}">
        <p14:creationId xmlns:p14="http://schemas.microsoft.com/office/powerpoint/2010/main" val="1526245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EC8BE6-4507-417F-818E-51A359391AA7}"/>
              </a:ext>
            </a:extLst>
          </p:cNvPr>
          <p:cNvSpPr>
            <a:spLocks noGrp="1"/>
          </p:cNvSpPr>
          <p:nvPr>
            <p:ph type="title"/>
          </p:nvPr>
        </p:nvSpPr>
        <p:spPr/>
        <p:txBody>
          <a:bodyPr/>
          <a:lstStyle/>
          <a:p>
            <a:endParaRPr lang="de-DE"/>
          </a:p>
        </p:txBody>
      </p:sp>
      <p:pic>
        <p:nvPicPr>
          <p:cNvPr id="4" name="Grafik 4" descr="Ein Bild, das Screenshot enthält.&#10;&#10;Mit sehr hoher Zuverlässigkeit generierte Beschreibung">
            <a:extLst>
              <a:ext uri="{FF2B5EF4-FFF2-40B4-BE49-F238E27FC236}">
                <a16:creationId xmlns:a16="http://schemas.microsoft.com/office/drawing/2014/main" id="{E14341CA-9F6E-4CE6-8A71-7D914E5CE5CA}"/>
              </a:ext>
            </a:extLst>
          </p:cNvPr>
          <p:cNvPicPr>
            <a:picLocks noGrp="1" noChangeAspect="1"/>
          </p:cNvPicPr>
          <p:nvPr>
            <p:ph idx="1"/>
          </p:nvPr>
        </p:nvPicPr>
        <p:blipFill>
          <a:blip r:embed="rId2"/>
          <a:stretch>
            <a:fillRect/>
          </a:stretch>
        </p:blipFill>
        <p:spPr>
          <a:xfrm>
            <a:off x="2594168" y="1825625"/>
            <a:ext cx="7003663" cy="4351338"/>
          </a:xfrm>
          <a:prstGeom prst="rect">
            <a:avLst/>
          </a:prstGeom>
        </p:spPr>
      </p:pic>
    </p:spTree>
    <p:extLst>
      <p:ext uri="{BB962C8B-B14F-4D97-AF65-F5344CB8AC3E}">
        <p14:creationId xmlns:p14="http://schemas.microsoft.com/office/powerpoint/2010/main" val="3870256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7D2434-6864-4EA0-8159-762B63505395}"/>
              </a:ext>
            </a:extLst>
          </p:cNvPr>
          <p:cNvSpPr>
            <a:spLocks noGrp="1"/>
          </p:cNvSpPr>
          <p:nvPr>
            <p:ph type="title"/>
          </p:nvPr>
        </p:nvSpPr>
        <p:spPr/>
        <p:txBody>
          <a:bodyPr/>
          <a:lstStyle/>
          <a:p>
            <a:r>
              <a:rPr lang="de-DE" dirty="0">
                <a:cs typeface="Calibri Light"/>
              </a:rPr>
              <a:t>Übersicht: Kosten (Linux, Europa)</a:t>
            </a:r>
          </a:p>
        </p:txBody>
      </p:sp>
      <p:pic>
        <p:nvPicPr>
          <p:cNvPr id="4" name="Grafik 4" descr="Ein Bild, das Screenshot enthält.&#10;&#10;Mit sehr hoher Zuverlässigkeit generierte Beschreibung">
            <a:extLst>
              <a:ext uri="{FF2B5EF4-FFF2-40B4-BE49-F238E27FC236}">
                <a16:creationId xmlns:a16="http://schemas.microsoft.com/office/drawing/2014/main" id="{6984F236-999E-4A55-9848-434051EA62E7}"/>
              </a:ext>
            </a:extLst>
          </p:cNvPr>
          <p:cNvPicPr>
            <a:picLocks noGrp="1" noChangeAspect="1"/>
          </p:cNvPicPr>
          <p:nvPr>
            <p:ph idx="1"/>
          </p:nvPr>
        </p:nvPicPr>
        <p:blipFill>
          <a:blip r:embed="rId2"/>
          <a:stretch>
            <a:fillRect/>
          </a:stretch>
        </p:blipFill>
        <p:spPr>
          <a:xfrm>
            <a:off x="2214817" y="1825625"/>
            <a:ext cx="7762365" cy="4351338"/>
          </a:xfrm>
          <a:prstGeom prst="rect">
            <a:avLst/>
          </a:prstGeom>
        </p:spPr>
      </p:pic>
    </p:spTree>
    <p:extLst>
      <p:ext uri="{BB962C8B-B14F-4D97-AF65-F5344CB8AC3E}">
        <p14:creationId xmlns:p14="http://schemas.microsoft.com/office/powerpoint/2010/main" val="2218919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1E9B29-C70F-49E3-AF7E-40AEE33C1852}"/>
              </a:ext>
            </a:extLst>
          </p:cNvPr>
          <p:cNvSpPr>
            <a:spLocks noGrp="1"/>
          </p:cNvSpPr>
          <p:nvPr>
            <p:ph type="title"/>
          </p:nvPr>
        </p:nvSpPr>
        <p:spPr/>
        <p:txBody>
          <a:bodyPr/>
          <a:lstStyle/>
          <a:p>
            <a:r>
              <a:rPr lang="de-DE" dirty="0">
                <a:cs typeface="Calibri Light"/>
              </a:rPr>
              <a:t>kein </a:t>
            </a:r>
            <a:r>
              <a:rPr lang="de-DE" dirty="0" err="1">
                <a:cs typeface="Calibri Light"/>
              </a:rPr>
              <a:t>free</a:t>
            </a:r>
            <a:r>
              <a:rPr lang="de-DE" dirty="0">
                <a:cs typeface="Calibri Light"/>
              </a:rPr>
              <a:t> und </a:t>
            </a:r>
            <a:r>
              <a:rPr lang="de-DE" dirty="0" err="1">
                <a:cs typeface="Calibri Light"/>
              </a:rPr>
              <a:t>shared</a:t>
            </a:r>
            <a:r>
              <a:rPr lang="de-DE" dirty="0">
                <a:cs typeface="Calibri Light"/>
              </a:rPr>
              <a:t> für Linux</a:t>
            </a:r>
            <a:endParaRPr lang="de-DE" dirty="0"/>
          </a:p>
        </p:txBody>
      </p:sp>
      <p:pic>
        <p:nvPicPr>
          <p:cNvPr id="4" name="Grafik 4" descr="Ein Bild, das Screenshot enthält.&#10;&#10;Mit sehr hoher Zuverlässigkeit generierte Beschreibung">
            <a:extLst>
              <a:ext uri="{FF2B5EF4-FFF2-40B4-BE49-F238E27FC236}">
                <a16:creationId xmlns:a16="http://schemas.microsoft.com/office/drawing/2014/main" id="{DE01B2EC-D3CC-49F2-8002-671517AF1AA2}"/>
              </a:ext>
            </a:extLst>
          </p:cNvPr>
          <p:cNvPicPr>
            <a:picLocks noGrp="1" noChangeAspect="1"/>
          </p:cNvPicPr>
          <p:nvPr>
            <p:ph idx="1"/>
          </p:nvPr>
        </p:nvPicPr>
        <p:blipFill>
          <a:blip r:embed="rId2"/>
          <a:stretch>
            <a:fillRect/>
          </a:stretch>
        </p:blipFill>
        <p:spPr>
          <a:xfrm>
            <a:off x="3222076" y="1825625"/>
            <a:ext cx="5747847" cy="4351338"/>
          </a:xfrm>
          <a:prstGeom prst="rect">
            <a:avLst/>
          </a:prstGeom>
        </p:spPr>
      </p:pic>
    </p:spTree>
    <p:extLst>
      <p:ext uri="{BB962C8B-B14F-4D97-AF65-F5344CB8AC3E}">
        <p14:creationId xmlns:p14="http://schemas.microsoft.com/office/powerpoint/2010/main" val="910256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8F7BD2-F95B-4E79-B4BF-A68F9EDA8293}"/>
              </a:ext>
            </a:extLst>
          </p:cNvPr>
          <p:cNvSpPr>
            <a:spLocks noGrp="1"/>
          </p:cNvSpPr>
          <p:nvPr>
            <p:ph type="title"/>
          </p:nvPr>
        </p:nvSpPr>
        <p:spPr/>
        <p:txBody>
          <a:bodyPr/>
          <a:lstStyle/>
          <a:p>
            <a:r>
              <a:rPr lang="de-DE" dirty="0">
                <a:cs typeface="Calibri Light"/>
              </a:rPr>
              <a:t>Preisbeispiele auf Microsoft Homepage</a:t>
            </a:r>
            <a:endParaRPr lang="de-DE" dirty="0"/>
          </a:p>
        </p:txBody>
      </p:sp>
      <p:pic>
        <p:nvPicPr>
          <p:cNvPr id="4" name="Grafik 4" descr="Ein Bild, das Screenshot enthält.&#10;&#10;Mit sehr hoher Zuverlässigkeit generierte Beschreibung">
            <a:extLst>
              <a:ext uri="{FF2B5EF4-FFF2-40B4-BE49-F238E27FC236}">
                <a16:creationId xmlns:a16="http://schemas.microsoft.com/office/drawing/2014/main" id="{C05684CE-520A-4CC2-AC0E-16A7F39427AF}"/>
              </a:ext>
            </a:extLst>
          </p:cNvPr>
          <p:cNvPicPr>
            <a:picLocks noGrp="1" noChangeAspect="1"/>
          </p:cNvPicPr>
          <p:nvPr>
            <p:ph idx="1"/>
          </p:nvPr>
        </p:nvPicPr>
        <p:blipFill>
          <a:blip r:embed="rId3"/>
          <a:stretch>
            <a:fillRect/>
          </a:stretch>
        </p:blipFill>
        <p:spPr>
          <a:xfrm>
            <a:off x="2535438" y="1825625"/>
            <a:ext cx="7121124" cy="4351338"/>
          </a:xfrm>
          <a:prstGeom prst="rect">
            <a:avLst/>
          </a:prstGeom>
        </p:spPr>
      </p:pic>
    </p:spTree>
    <p:extLst>
      <p:ext uri="{BB962C8B-B14F-4D97-AF65-F5344CB8AC3E}">
        <p14:creationId xmlns:p14="http://schemas.microsoft.com/office/powerpoint/2010/main" val="985945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737679-E167-40EA-913B-70B3DB4ADABE}"/>
              </a:ext>
            </a:extLst>
          </p:cNvPr>
          <p:cNvSpPr>
            <a:spLocks noGrp="1"/>
          </p:cNvSpPr>
          <p:nvPr>
            <p:ph type="title"/>
          </p:nvPr>
        </p:nvSpPr>
        <p:spPr/>
        <p:txBody>
          <a:bodyPr/>
          <a:lstStyle/>
          <a:p>
            <a:r>
              <a:rPr lang="de-DE" dirty="0">
                <a:cs typeface="Calibri Light"/>
              </a:rPr>
              <a:t>TCO</a:t>
            </a:r>
            <a:endParaRPr lang="de-DE" dirty="0"/>
          </a:p>
        </p:txBody>
      </p:sp>
      <p:pic>
        <p:nvPicPr>
          <p:cNvPr id="4" name="Grafik 4" descr="Ein Bild, das Screenshot enthält.&#10;&#10;Mit sehr hoher Zuverlässigkeit generierte Beschreibung">
            <a:extLst>
              <a:ext uri="{FF2B5EF4-FFF2-40B4-BE49-F238E27FC236}">
                <a16:creationId xmlns:a16="http://schemas.microsoft.com/office/drawing/2014/main" id="{94510D56-9DAA-42B2-98FC-788E31D5AA44}"/>
              </a:ext>
            </a:extLst>
          </p:cNvPr>
          <p:cNvPicPr>
            <a:picLocks noGrp="1" noChangeAspect="1"/>
          </p:cNvPicPr>
          <p:nvPr>
            <p:ph idx="1"/>
          </p:nvPr>
        </p:nvPicPr>
        <p:blipFill>
          <a:blip r:embed="rId3"/>
          <a:stretch>
            <a:fillRect/>
          </a:stretch>
        </p:blipFill>
        <p:spPr>
          <a:xfrm>
            <a:off x="4429895" y="1825625"/>
            <a:ext cx="3332209" cy="4351338"/>
          </a:xfrm>
          <a:prstGeom prst="rect">
            <a:avLst/>
          </a:prstGeom>
        </p:spPr>
      </p:pic>
    </p:spTree>
    <p:extLst>
      <p:ext uri="{BB962C8B-B14F-4D97-AF65-F5344CB8AC3E}">
        <p14:creationId xmlns:p14="http://schemas.microsoft.com/office/powerpoint/2010/main" val="3526152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F0726D-5773-475F-A4C7-A3BD2DF7716B}"/>
              </a:ext>
            </a:extLst>
          </p:cNvPr>
          <p:cNvSpPr>
            <a:spLocks noGrp="1"/>
          </p:cNvSpPr>
          <p:nvPr>
            <p:ph type="title"/>
          </p:nvPr>
        </p:nvSpPr>
        <p:spPr/>
        <p:txBody>
          <a:bodyPr/>
          <a:lstStyle/>
          <a:p>
            <a:r>
              <a:rPr lang="de-DE" dirty="0">
                <a:cs typeface="Calibri Light"/>
              </a:rPr>
              <a:t>Beispiel Berechnung</a:t>
            </a:r>
            <a:endParaRPr lang="de-DE" dirty="0">
              <a:ea typeface="+mj-lt"/>
              <a:cs typeface="+mj-lt"/>
            </a:endParaRPr>
          </a:p>
        </p:txBody>
      </p:sp>
      <p:sp>
        <p:nvSpPr>
          <p:cNvPr id="3" name="Inhaltsplatzhalter 2">
            <a:extLst>
              <a:ext uri="{FF2B5EF4-FFF2-40B4-BE49-F238E27FC236}">
                <a16:creationId xmlns:a16="http://schemas.microsoft.com/office/drawing/2014/main" id="{83345C0F-D078-4E54-86AF-E4C278C8DA2D}"/>
              </a:ext>
            </a:extLst>
          </p:cNvPr>
          <p:cNvSpPr>
            <a:spLocks noGrp="1"/>
          </p:cNvSpPr>
          <p:nvPr>
            <p:ph idx="1"/>
          </p:nvPr>
        </p:nvSpPr>
        <p:spPr/>
        <p:txBody>
          <a:bodyPr vert="horz" lIns="91440" tIns="45720" rIns="91440" bIns="45720" rtlCol="0" anchor="t">
            <a:normAutofit/>
          </a:bodyPr>
          <a:lstStyle/>
          <a:p>
            <a:r>
              <a:rPr lang="de-DE" dirty="0">
                <a:cs typeface="Calibri"/>
              </a:rPr>
              <a:t>https://azure.microsoft.com/en-us/pricing/calculator/</a:t>
            </a:r>
          </a:p>
        </p:txBody>
      </p:sp>
    </p:spTree>
    <p:extLst>
      <p:ext uri="{BB962C8B-B14F-4D97-AF65-F5344CB8AC3E}">
        <p14:creationId xmlns:p14="http://schemas.microsoft.com/office/powerpoint/2010/main" val="1223588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C02273-E147-4229-B0E4-C7B5CDB1AB2B}"/>
              </a:ext>
            </a:extLst>
          </p:cNvPr>
          <p:cNvSpPr>
            <a:spLocks noGrp="1"/>
          </p:cNvSpPr>
          <p:nvPr>
            <p:ph type="title"/>
          </p:nvPr>
        </p:nvSpPr>
        <p:spPr/>
        <p:txBody>
          <a:bodyPr/>
          <a:lstStyle/>
          <a:p>
            <a:endParaRPr lang="de-DE"/>
          </a:p>
        </p:txBody>
      </p:sp>
      <p:pic>
        <p:nvPicPr>
          <p:cNvPr id="4" name="Grafik 4" descr="Ein Bild, das Screenshot enthält.&#10;&#10;Mit sehr hoher Zuverlässigkeit generierte Beschreibung">
            <a:extLst>
              <a:ext uri="{FF2B5EF4-FFF2-40B4-BE49-F238E27FC236}">
                <a16:creationId xmlns:a16="http://schemas.microsoft.com/office/drawing/2014/main" id="{5533DB7E-A162-4C44-A5FC-3C091CB83094}"/>
              </a:ext>
            </a:extLst>
          </p:cNvPr>
          <p:cNvPicPr>
            <a:picLocks noGrp="1" noChangeAspect="1"/>
          </p:cNvPicPr>
          <p:nvPr>
            <p:ph idx="1"/>
          </p:nvPr>
        </p:nvPicPr>
        <p:blipFill>
          <a:blip r:embed="rId2"/>
          <a:stretch>
            <a:fillRect/>
          </a:stretch>
        </p:blipFill>
        <p:spPr>
          <a:xfrm>
            <a:off x="838200" y="2173438"/>
            <a:ext cx="10515600" cy="3655712"/>
          </a:xfrm>
          <a:prstGeom prst="rect">
            <a:avLst/>
          </a:prstGeom>
        </p:spPr>
      </p:pic>
    </p:spTree>
    <p:extLst>
      <p:ext uri="{BB962C8B-B14F-4D97-AF65-F5344CB8AC3E}">
        <p14:creationId xmlns:p14="http://schemas.microsoft.com/office/powerpoint/2010/main" val="1400857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E957BB-FC1E-4A3A-B05E-9510EDABCB35}"/>
              </a:ext>
            </a:extLst>
          </p:cNvPr>
          <p:cNvSpPr>
            <a:spLocks noGrp="1"/>
          </p:cNvSpPr>
          <p:nvPr>
            <p:ph type="title"/>
          </p:nvPr>
        </p:nvSpPr>
        <p:spPr/>
        <p:txBody>
          <a:bodyPr/>
          <a:lstStyle/>
          <a:p>
            <a:r>
              <a:rPr lang="de-DE" dirty="0">
                <a:cs typeface="Calibri Light"/>
              </a:rPr>
              <a:t>Fehler in der Berechnung</a:t>
            </a:r>
            <a:endParaRPr lang="de-DE" dirty="0"/>
          </a:p>
        </p:txBody>
      </p:sp>
      <p:pic>
        <p:nvPicPr>
          <p:cNvPr id="4" name="Grafik 4" descr="Ein Bild, das Screenshot enthält.&#10;&#10;Mit sehr hoher Zuverlässigkeit generierte Beschreibung">
            <a:extLst>
              <a:ext uri="{FF2B5EF4-FFF2-40B4-BE49-F238E27FC236}">
                <a16:creationId xmlns:a16="http://schemas.microsoft.com/office/drawing/2014/main" id="{DE2B34BA-09DF-4EB8-92A3-AB447B9352C4}"/>
              </a:ext>
            </a:extLst>
          </p:cNvPr>
          <p:cNvPicPr>
            <a:picLocks noGrp="1" noChangeAspect="1"/>
          </p:cNvPicPr>
          <p:nvPr>
            <p:ph idx="1"/>
          </p:nvPr>
        </p:nvPicPr>
        <p:blipFill>
          <a:blip r:embed="rId2"/>
          <a:stretch>
            <a:fillRect/>
          </a:stretch>
        </p:blipFill>
        <p:spPr>
          <a:xfrm>
            <a:off x="838200" y="2370991"/>
            <a:ext cx="10515600" cy="3260605"/>
          </a:xfrm>
          <a:prstGeom prst="rect">
            <a:avLst/>
          </a:prstGeom>
        </p:spPr>
      </p:pic>
    </p:spTree>
    <p:extLst>
      <p:ext uri="{BB962C8B-B14F-4D97-AF65-F5344CB8AC3E}">
        <p14:creationId xmlns:p14="http://schemas.microsoft.com/office/powerpoint/2010/main" val="2782751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4E2FBE-A59D-4A4B-BA44-1FCC8C6E8061}"/>
              </a:ext>
            </a:extLst>
          </p:cNvPr>
          <p:cNvSpPr>
            <a:spLocks noGrp="1"/>
          </p:cNvSpPr>
          <p:nvPr>
            <p:ph type="title"/>
          </p:nvPr>
        </p:nvSpPr>
        <p:spPr/>
        <p:txBody>
          <a:bodyPr/>
          <a:lstStyle/>
          <a:p>
            <a:r>
              <a:rPr lang="de-DE" dirty="0">
                <a:cs typeface="Calibri Light"/>
              </a:rPr>
              <a:t>Zwei Arten von Kosten</a:t>
            </a:r>
            <a:endParaRPr lang="de-DE" dirty="0"/>
          </a:p>
        </p:txBody>
      </p:sp>
      <p:sp>
        <p:nvSpPr>
          <p:cNvPr id="3" name="Inhaltsplatzhalter 2">
            <a:extLst>
              <a:ext uri="{FF2B5EF4-FFF2-40B4-BE49-F238E27FC236}">
                <a16:creationId xmlns:a16="http://schemas.microsoft.com/office/drawing/2014/main" id="{625C7DA8-FAB0-4A16-8AF4-5EEA29505F17}"/>
              </a:ext>
            </a:extLst>
          </p:cNvPr>
          <p:cNvSpPr>
            <a:spLocks noGrp="1"/>
          </p:cNvSpPr>
          <p:nvPr>
            <p:ph idx="1"/>
          </p:nvPr>
        </p:nvSpPr>
        <p:spPr/>
        <p:txBody>
          <a:bodyPr vert="horz" lIns="91440" tIns="45720" rIns="91440" bIns="45720" rtlCol="0" anchor="t">
            <a:normAutofit fontScale="92500" lnSpcReduction="10000"/>
          </a:bodyPr>
          <a:lstStyle/>
          <a:p>
            <a:r>
              <a:rPr lang="de-DE" b="1" dirty="0">
                <a:cs typeface="Calibri"/>
              </a:rPr>
              <a:t>Kosten für die Bereithaltung  </a:t>
            </a:r>
            <a:br>
              <a:rPr lang="de-DE" b="1" dirty="0">
                <a:cs typeface="Calibri"/>
              </a:rPr>
            </a:br>
            <a:r>
              <a:rPr lang="de-DE" dirty="0">
                <a:cs typeface="Calibri"/>
              </a:rPr>
              <a:t>Hierunter fallen alle Kosten, die allein dafür anfallen, dass die gewünschten Ressourcen vorgehalten werden und für einen Zugriff zur Verfügung stehen. Die Bereithaltungskosten sind also unabhängig davon, ob tatsächlich ein Anwender auf die Ressourcen aktiv zugreift. Wer also weiß, dass zu bestimmten Zeiten keine aktive Nutzung der Ressourcen erfolgt, sollte prüfen, ob in diesen Zeiten eine Bereithaltung erforderlich ist.</a:t>
            </a:r>
          </a:p>
          <a:p>
            <a:r>
              <a:rPr lang="de-DE" b="1" dirty="0">
                <a:cs typeface="Calibri"/>
              </a:rPr>
              <a:t>Kosten für die aktive Nutzung</a:t>
            </a:r>
            <a:r>
              <a:rPr lang="de-DE" dirty="0">
                <a:cs typeface="Calibri"/>
              </a:rPr>
              <a:t>  </a:t>
            </a:r>
            <a:br>
              <a:rPr lang="de-DE" dirty="0">
                <a:cs typeface="Calibri"/>
              </a:rPr>
            </a:br>
            <a:r>
              <a:rPr lang="de-DE" dirty="0">
                <a:cs typeface="Calibri"/>
              </a:rPr>
              <a:t>Nutzungskosten fallen immer dann an, wenn Anwender aktiv mit den bereitgehaltenen Ressourcen arbeiten. Dazu gehören sowohl die direkten Zugriffe (z.B. das Auslesen von Daten) als auch abgesetzte – ggf. asynchron ausgeführte – Arbeitsaufträge (z.B. die Ausführung von Rechenoperationen)</a:t>
            </a:r>
            <a:endParaRPr lang="de-DE" dirty="0">
              <a:ea typeface="+mn-lt"/>
              <a:cs typeface="+mn-lt"/>
            </a:endParaRPr>
          </a:p>
        </p:txBody>
      </p:sp>
    </p:spTree>
    <p:extLst>
      <p:ext uri="{BB962C8B-B14F-4D97-AF65-F5344CB8AC3E}">
        <p14:creationId xmlns:p14="http://schemas.microsoft.com/office/powerpoint/2010/main" val="837657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73C2BF-AE55-45E9-ADE3-0487F9C515E4}"/>
              </a:ext>
            </a:extLst>
          </p:cNvPr>
          <p:cNvSpPr>
            <a:spLocks noGrp="1"/>
          </p:cNvSpPr>
          <p:nvPr>
            <p:ph type="title"/>
          </p:nvPr>
        </p:nvSpPr>
        <p:spPr/>
        <p:txBody>
          <a:bodyPr/>
          <a:lstStyle/>
          <a:p>
            <a:endParaRPr lang="de-DE"/>
          </a:p>
        </p:txBody>
      </p:sp>
      <p:pic>
        <p:nvPicPr>
          <p:cNvPr id="4" name="Grafik 4" descr="Ein Bild, das Screenshot enthält.&#10;&#10;Mit sehr hoher Zuverlässigkeit generierte Beschreibung">
            <a:extLst>
              <a:ext uri="{FF2B5EF4-FFF2-40B4-BE49-F238E27FC236}">
                <a16:creationId xmlns:a16="http://schemas.microsoft.com/office/drawing/2014/main" id="{BB846D68-05A8-4CE4-B6C1-AA48A04BC41C}"/>
              </a:ext>
            </a:extLst>
          </p:cNvPr>
          <p:cNvPicPr>
            <a:picLocks noGrp="1" noChangeAspect="1"/>
          </p:cNvPicPr>
          <p:nvPr>
            <p:ph idx="1"/>
          </p:nvPr>
        </p:nvPicPr>
        <p:blipFill>
          <a:blip r:embed="rId2"/>
          <a:stretch>
            <a:fillRect/>
          </a:stretch>
        </p:blipFill>
        <p:spPr>
          <a:xfrm>
            <a:off x="838200" y="2424893"/>
            <a:ext cx="10515600" cy="3152801"/>
          </a:xfrm>
          <a:prstGeom prst="rect">
            <a:avLst/>
          </a:prstGeom>
        </p:spPr>
      </p:pic>
    </p:spTree>
    <p:extLst>
      <p:ext uri="{BB962C8B-B14F-4D97-AF65-F5344CB8AC3E}">
        <p14:creationId xmlns:p14="http://schemas.microsoft.com/office/powerpoint/2010/main" val="2480369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C12AA2-1749-46FB-8928-C32810DB801F}"/>
              </a:ext>
            </a:extLst>
          </p:cNvPr>
          <p:cNvSpPr>
            <a:spLocks noGrp="1"/>
          </p:cNvSpPr>
          <p:nvPr>
            <p:ph type="title"/>
          </p:nvPr>
        </p:nvSpPr>
        <p:spPr/>
        <p:txBody>
          <a:bodyPr/>
          <a:lstStyle/>
          <a:p>
            <a:r>
              <a:rPr lang="de-DE" dirty="0">
                <a:cs typeface="Calibri Light"/>
              </a:rPr>
              <a:t>Resümee</a:t>
            </a:r>
            <a:endParaRPr lang="de-DE" dirty="0" err="1"/>
          </a:p>
        </p:txBody>
      </p:sp>
      <p:sp>
        <p:nvSpPr>
          <p:cNvPr id="3" name="Inhaltsplatzhalter 2">
            <a:extLst>
              <a:ext uri="{FF2B5EF4-FFF2-40B4-BE49-F238E27FC236}">
                <a16:creationId xmlns:a16="http://schemas.microsoft.com/office/drawing/2014/main" id="{147A8FC2-A118-446A-B707-938CCDF8A6B0}"/>
              </a:ext>
            </a:extLst>
          </p:cNvPr>
          <p:cNvSpPr>
            <a:spLocks noGrp="1"/>
          </p:cNvSpPr>
          <p:nvPr>
            <p:ph idx="1"/>
          </p:nvPr>
        </p:nvSpPr>
        <p:spPr/>
        <p:txBody>
          <a:bodyPr vert="horz" lIns="91440" tIns="45720" rIns="91440" bIns="45720" rtlCol="0" anchor="t">
            <a:normAutofit lnSpcReduction="10000"/>
          </a:bodyPr>
          <a:lstStyle/>
          <a:p>
            <a:r>
              <a:rPr lang="de-DE" dirty="0">
                <a:cs typeface="Calibri"/>
              </a:rPr>
              <a:t>Verschiedene Kosten je nach Region</a:t>
            </a:r>
          </a:p>
          <a:p>
            <a:r>
              <a:rPr lang="de-DE" dirty="0">
                <a:cs typeface="Calibri"/>
              </a:rPr>
              <a:t>Nicht jede Region hat ein Rechenzentrum</a:t>
            </a:r>
          </a:p>
          <a:p>
            <a:r>
              <a:rPr lang="de-DE" dirty="0">
                <a:cs typeface="Calibri"/>
              </a:rPr>
              <a:t>Verschiedene Kosten je Betriebssystem</a:t>
            </a:r>
          </a:p>
          <a:p>
            <a:r>
              <a:rPr lang="de-DE" dirty="0">
                <a:cs typeface="Calibri"/>
              </a:rPr>
              <a:t>Bedarf muss sehr genau gekannt werden</a:t>
            </a:r>
          </a:p>
          <a:p>
            <a:r>
              <a:rPr lang="de-DE" dirty="0">
                <a:cs typeface="Calibri"/>
              </a:rPr>
              <a:t>Funktionen die nicht verfügbar/keine </a:t>
            </a:r>
            <a:r>
              <a:rPr lang="de-DE">
                <a:cs typeface="Calibri"/>
              </a:rPr>
              <a:t>Preise hinterlegt </a:t>
            </a:r>
            <a:r>
              <a:rPr lang="de-DE" dirty="0">
                <a:cs typeface="Calibri"/>
              </a:rPr>
              <a:t>sind werden trotzdem angeboten</a:t>
            </a:r>
          </a:p>
          <a:p>
            <a:endParaRPr lang="de-DE" dirty="0">
              <a:cs typeface="Calibri"/>
            </a:endParaRPr>
          </a:p>
          <a:p>
            <a:endParaRPr lang="de-DE" dirty="0">
              <a:cs typeface="Calibri"/>
            </a:endParaRPr>
          </a:p>
          <a:p>
            <a:r>
              <a:rPr lang="de-DE" dirty="0">
                <a:cs typeface="Calibri"/>
              </a:rPr>
              <a:t>Rechner auf Microsoft Homepage</a:t>
            </a:r>
          </a:p>
        </p:txBody>
      </p:sp>
    </p:spTree>
    <p:extLst>
      <p:ext uri="{BB962C8B-B14F-4D97-AF65-F5344CB8AC3E}">
        <p14:creationId xmlns:p14="http://schemas.microsoft.com/office/powerpoint/2010/main" val="651457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4E2FBE-A59D-4A4B-BA44-1FCC8C6E8061}"/>
              </a:ext>
            </a:extLst>
          </p:cNvPr>
          <p:cNvSpPr>
            <a:spLocks noGrp="1"/>
          </p:cNvSpPr>
          <p:nvPr>
            <p:ph type="title"/>
          </p:nvPr>
        </p:nvSpPr>
        <p:spPr/>
        <p:txBody>
          <a:bodyPr/>
          <a:lstStyle/>
          <a:p>
            <a:r>
              <a:rPr lang="de-DE" dirty="0">
                <a:cs typeface="Calibri Light"/>
              </a:rPr>
              <a:t>Zwei Arten von Kosten</a:t>
            </a:r>
            <a:endParaRPr lang="de-DE" dirty="0"/>
          </a:p>
        </p:txBody>
      </p:sp>
      <p:sp>
        <p:nvSpPr>
          <p:cNvPr id="3" name="Inhaltsplatzhalter 2">
            <a:extLst>
              <a:ext uri="{FF2B5EF4-FFF2-40B4-BE49-F238E27FC236}">
                <a16:creationId xmlns:a16="http://schemas.microsoft.com/office/drawing/2014/main" id="{625C7DA8-FAB0-4A16-8AF4-5EEA29505F17}"/>
              </a:ext>
            </a:extLst>
          </p:cNvPr>
          <p:cNvSpPr>
            <a:spLocks noGrp="1"/>
          </p:cNvSpPr>
          <p:nvPr>
            <p:ph idx="1"/>
          </p:nvPr>
        </p:nvSpPr>
        <p:spPr/>
        <p:txBody>
          <a:bodyPr vert="horz" lIns="91440" tIns="45720" rIns="91440" bIns="45720" rtlCol="0" anchor="t">
            <a:normAutofit/>
          </a:bodyPr>
          <a:lstStyle/>
          <a:p>
            <a:r>
              <a:rPr lang="de-DE" b="1" dirty="0">
                <a:cs typeface="Calibri"/>
              </a:rPr>
              <a:t>Kosten für die Bereithaltung  </a:t>
            </a:r>
          </a:p>
          <a:p>
            <a:pPr lvl="1"/>
            <a:r>
              <a:rPr lang="de-DE" dirty="0">
                <a:cs typeface="Calibri"/>
              </a:rPr>
              <a:t>Ressourcen vorhanden, Zugriff möglich</a:t>
            </a:r>
          </a:p>
          <a:p>
            <a:pPr lvl="1"/>
            <a:r>
              <a:rPr lang="de-DE" dirty="0">
                <a:cs typeface="Calibri"/>
              </a:rPr>
              <a:t>Bereithaltungskosten sind unabhängig von tatsächlichem Zugriff</a:t>
            </a:r>
          </a:p>
          <a:p>
            <a:pPr marL="457200" lvl="1" indent="0">
              <a:buNone/>
            </a:pPr>
            <a:endParaRPr lang="de-DE" dirty="0">
              <a:cs typeface="Calibri"/>
            </a:endParaRPr>
          </a:p>
          <a:p>
            <a:r>
              <a:rPr lang="de-DE" b="1" dirty="0">
                <a:cs typeface="Calibri"/>
              </a:rPr>
              <a:t>Kosten für die aktive Nutzung</a:t>
            </a:r>
            <a:r>
              <a:rPr lang="de-DE" dirty="0">
                <a:cs typeface="Calibri"/>
              </a:rPr>
              <a:t>  </a:t>
            </a:r>
          </a:p>
          <a:p>
            <a:pPr lvl="1"/>
            <a:r>
              <a:rPr lang="de-DE" dirty="0">
                <a:cs typeface="Calibri"/>
              </a:rPr>
              <a:t>Aktive Arbeit mit den bereitgehaltenen Ressourcen</a:t>
            </a:r>
          </a:p>
          <a:p>
            <a:pPr lvl="1"/>
            <a:r>
              <a:rPr lang="de-DE" dirty="0">
                <a:cs typeface="Calibri"/>
              </a:rPr>
              <a:t>direkter Zugriff (z.B. das Auslesen von Daten)</a:t>
            </a:r>
          </a:p>
          <a:p>
            <a:pPr lvl="1"/>
            <a:r>
              <a:rPr lang="de-DE" dirty="0">
                <a:cs typeface="Calibri"/>
              </a:rPr>
              <a:t>abgesetzte Arbeitsaufträge (z.B. die Ausführung von Rechenoperationen)</a:t>
            </a:r>
            <a:endParaRPr lang="de-DE" dirty="0">
              <a:ea typeface="+mn-lt"/>
              <a:cs typeface="+mn-lt"/>
            </a:endParaRPr>
          </a:p>
        </p:txBody>
      </p:sp>
    </p:spTree>
    <p:extLst>
      <p:ext uri="{BB962C8B-B14F-4D97-AF65-F5344CB8AC3E}">
        <p14:creationId xmlns:p14="http://schemas.microsoft.com/office/powerpoint/2010/main" val="4232082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CCA2DF-F065-490B-A73E-455B84861B10}"/>
              </a:ext>
            </a:extLst>
          </p:cNvPr>
          <p:cNvSpPr>
            <a:spLocks noGrp="1"/>
          </p:cNvSpPr>
          <p:nvPr>
            <p:ph type="title"/>
          </p:nvPr>
        </p:nvSpPr>
        <p:spPr/>
        <p:txBody>
          <a:bodyPr/>
          <a:lstStyle/>
          <a:p>
            <a:r>
              <a:rPr lang="de-DE" dirty="0">
                <a:cs typeface="Calibri Light"/>
              </a:rPr>
              <a:t>Azure</a:t>
            </a:r>
            <a:endParaRPr lang="de-DE" dirty="0"/>
          </a:p>
        </p:txBody>
      </p:sp>
      <p:sp>
        <p:nvSpPr>
          <p:cNvPr id="3" name="Inhaltsplatzhalter 2">
            <a:extLst>
              <a:ext uri="{FF2B5EF4-FFF2-40B4-BE49-F238E27FC236}">
                <a16:creationId xmlns:a16="http://schemas.microsoft.com/office/drawing/2014/main" id="{16382369-D152-4FC2-900E-EADA551E394F}"/>
              </a:ext>
            </a:extLst>
          </p:cNvPr>
          <p:cNvSpPr>
            <a:spLocks noGrp="1"/>
          </p:cNvSpPr>
          <p:nvPr>
            <p:ph idx="1"/>
          </p:nvPr>
        </p:nvSpPr>
        <p:spPr/>
        <p:txBody>
          <a:bodyPr vert="horz" lIns="91440" tIns="45720" rIns="91440" bIns="45720" rtlCol="0" anchor="t">
            <a:normAutofit/>
          </a:bodyPr>
          <a:lstStyle/>
          <a:p>
            <a:r>
              <a:rPr lang="de-DE" dirty="0">
                <a:cs typeface="Calibri"/>
              </a:rPr>
              <a:t>Microsoft Cloud Service</a:t>
            </a:r>
          </a:p>
          <a:p>
            <a:r>
              <a:rPr lang="de-DE" dirty="0">
                <a:cs typeface="Calibri"/>
              </a:rPr>
              <a:t>Cloud-Computing Plattform</a:t>
            </a:r>
          </a:p>
          <a:p>
            <a:r>
              <a:rPr lang="de-DE" dirty="0">
                <a:cs typeface="Calibri"/>
              </a:rPr>
              <a:t>stellt Nutzern verschiedene Dienste, Anwendungen und Datenbanken vollständig online zur Verfügung</a:t>
            </a:r>
          </a:p>
          <a:p>
            <a:r>
              <a:rPr lang="de-DE" dirty="0">
                <a:cs typeface="Calibri"/>
              </a:rPr>
              <a:t>Soll  Unternehmen die Möglichkeit zu geben, die eigene IT-Infrastruktur jederzeit flexibel verändern und anpassen zu können und die Verwaltung der IT zu vereinfachen</a:t>
            </a:r>
          </a:p>
        </p:txBody>
      </p:sp>
    </p:spTree>
    <p:extLst>
      <p:ext uri="{BB962C8B-B14F-4D97-AF65-F5344CB8AC3E}">
        <p14:creationId xmlns:p14="http://schemas.microsoft.com/office/powerpoint/2010/main" val="3893645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920186-F9EC-4881-8B11-5FBC5F4003B3}"/>
              </a:ext>
            </a:extLst>
          </p:cNvPr>
          <p:cNvSpPr>
            <a:spLocks noGrp="1"/>
          </p:cNvSpPr>
          <p:nvPr>
            <p:ph type="title"/>
          </p:nvPr>
        </p:nvSpPr>
        <p:spPr/>
        <p:txBody>
          <a:bodyPr/>
          <a:lstStyle/>
          <a:p>
            <a:r>
              <a:rPr lang="de-DE" dirty="0">
                <a:cs typeface="Calibri Light"/>
              </a:rPr>
              <a:t>Vorteile</a:t>
            </a:r>
            <a:endParaRPr lang="de-DE" dirty="0"/>
          </a:p>
        </p:txBody>
      </p:sp>
      <p:sp>
        <p:nvSpPr>
          <p:cNvPr id="3" name="Inhaltsplatzhalter 2">
            <a:extLst>
              <a:ext uri="{FF2B5EF4-FFF2-40B4-BE49-F238E27FC236}">
                <a16:creationId xmlns:a16="http://schemas.microsoft.com/office/drawing/2014/main" id="{31BCF245-A9E9-40A1-BE83-6A9A663854DD}"/>
              </a:ext>
            </a:extLst>
          </p:cNvPr>
          <p:cNvSpPr>
            <a:spLocks noGrp="1"/>
          </p:cNvSpPr>
          <p:nvPr>
            <p:ph idx="1"/>
          </p:nvPr>
        </p:nvSpPr>
        <p:spPr/>
        <p:txBody>
          <a:bodyPr vert="horz" lIns="91440" tIns="45720" rIns="91440" bIns="45720" rtlCol="0" anchor="t">
            <a:normAutofit fontScale="55000" lnSpcReduction="20000"/>
          </a:bodyPr>
          <a:lstStyle/>
          <a:p>
            <a:r>
              <a:rPr lang="de-DE" b="1" dirty="0">
                <a:cs typeface="Calibri"/>
              </a:rPr>
              <a:t>Azure ist schnell</a:t>
            </a:r>
            <a:r>
              <a:rPr lang="de-DE" dirty="0">
                <a:cs typeface="Calibri"/>
              </a:rPr>
              <a:t>: zum Beispiel beim </a:t>
            </a:r>
            <a:r>
              <a:rPr lang="de-DE" dirty="0" err="1">
                <a:cs typeface="Calibri"/>
              </a:rPr>
              <a:t>Deployment</a:t>
            </a:r>
            <a:r>
              <a:rPr lang="de-DE" dirty="0">
                <a:cs typeface="Calibri"/>
              </a:rPr>
              <a:t>, während des Betriebs und beim Skalieren</a:t>
            </a:r>
          </a:p>
          <a:p>
            <a:r>
              <a:rPr lang="de-DE" b="1" dirty="0">
                <a:cs typeface="Calibri"/>
              </a:rPr>
              <a:t>Höhere Agilität</a:t>
            </a:r>
            <a:r>
              <a:rPr lang="de-DE" dirty="0">
                <a:cs typeface="Calibri"/>
              </a:rPr>
              <a:t>: Beim Entwickeln von Software lassen sich mehr Dinge schneller ausprobieren ohne zusätzliche (teure) Infrastruktur und langwierige Prozesse. Das fördert die Innovationsbereitschaft von Unternehmen.</a:t>
            </a:r>
            <a:endParaRPr lang="de-DE" dirty="0"/>
          </a:p>
          <a:p>
            <a:r>
              <a:rPr lang="de-DE" b="1" dirty="0">
                <a:cs typeface="Calibri"/>
              </a:rPr>
              <a:t>Von überall aus arbeiten</a:t>
            </a:r>
            <a:r>
              <a:rPr lang="de-DE" dirty="0">
                <a:cs typeface="Calibri"/>
              </a:rPr>
              <a:t>: Durch die Cloud-Technologie kann man praktisch von überall aus arbeiten. Zumindest solange ein Internetzugang besteht. So steht die Arbeit auch auf Geschäftsreisen oder Auslandsaufenthalten nicht still.</a:t>
            </a:r>
            <a:endParaRPr lang="de-DE" dirty="0"/>
          </a:p>
          <a:p>
            <a:r>
              <a:rPr lang="de-DE" b="1" dirty="0">
                <a:cs typeface="Calibri"/>
              </a:rPr>
              <a:t>Preise sind kalkulierbar</a:t>
            </a:r>
            <a:r>
              <a:rPr lang="de-DE" dirty="0">
                <a:cs typeface="Calibri"/>
              </a:rPr>
              <a:t>: Weiß man vorab was benötigt wird sind die Preise und die Preisentwicklungen beim Skalieren oder zusätzlichen Services vorhersehbar.</a:t>
            </a:r>
            <a:endParaRPr lang="de-DE" dirty="0"/>
          </a:p>
          <a:p>
            <a:r>
              <a:rPr lang="de-DE" b="1" dirty="0">
                <a:cs typeface="Calibri"/>
              </a:rPr>
              <a:t>Azure unterstützt alle neuesten Microsoft-Technologien</a:t>
            </a:r>
            <a:endParaRPr lang="de-DE" dirty="0"/>
          </a:p>
          <a:p>
            <a:r>
              <a:rPr lang="de-DE" b="1" dirty="0">
                <a:cs typeface="Calibri"/>
              </a:rPr>
              <a:t>Hohe Erreichbarkeit der Server:</a:t>
            </a:r>
            <a:r>
              <a:rPr lang="de-DE" dirty="0">
                <a:cs typeface="Calibri"/>
              </a:rPr>
              <a:t> Laut Microsoft sind die Server zu 99,95% im Jahr erreichbar.</a:t>
            </a:r>
            <a:endParaRPr lang="de-DE" dirty="0"/>
          </a:p>
          <a:p>
            <a:r>
              <a:rPr lang="de-DE" b="1" dirty="0">
                <a:cs typeface="Calibri"/>
              </a:rPr>
              <a:t>Skalierbarkeit &amp; Automation: </a:t>
            </a:r>
            <a:r>
              <a:rPr lang="de-DE" dirty="0">
                <a:cs typeface="Calibri"/>
              </a:rPr>
              <a:t>Ein weiterer großer Vorteil von Azure ist die Skalierbarkeit. Beim Cloud Dienst kann relativ einfach nach oben oder nach unten skaliert werden und man kann auch eine automatische Skalierung einrichten. So bezahlen Unternehmen auch wirklich nur was benötigt wird.</a:t>
            </a:r>
            <a:endParaRPr lang="de-DE" dirty="0"/>
          </a:p>
          <a:p>
            <a:r>
              <a:rPr lang="de-DE" b="1" dirty="0">
                <a:cs typeface="Calibri"/>
              </a:rPr>
              <a:t>Server-Hosting nach Ländern wählbar</a:t>
            </a:r>
            <a:r>
              <a:rPr lang="de-DE" dirty="0">
                <a:cs typeface="Calibri"/>
              </a:rPr>
              <a:t>: Falls Latenzzeiten oder andere Überlegungen eine Rolle spielen kann auch nach Ländern gehostet werden. So können Services mit niedrigen Latenzzeiten von überall auf der Welt erreicht werden.</a:t>
            </a:r>
            <a:endParaRPr lang="de-DE" dirty="0"/>
          </a:p>
          <a:p>
            <a:r>
              <a:rPr lang="de-DE" b="1" dirty="0">
                <a:cs typeface="Calibri"/>
              </a:rPr>
              <a:t>Gesamte serverseitige IT-Infrastruktur auslagerbar</a:t>
            </a:r>
            <a:r>
              <a:rPr lang="de-DE" dirty="0">
                <a:cs typeface="Calibri"/>
              </a:rPr>
              <a:t>: Die gesamte Server-Infrastruktur Ihres Unternehmens kann in die Cloud ausgelagert werden. Das bedeutet geringere Stromkosten, Wartungskosten und sinkende Hardwarekosten.</a:t>
            </a:r>
          </a:p>
          <a:p>
            <a:endParaRPr lang="de-DE" dirty="0">
              <a:cs typeface="Calibri"/>
            </a:endParaRPr>
          </a:p>
        </p:txBody>
      </p:sp>
    </p:spTree>
    <p:extLst>
      <p:ext uri="{BB962C8B-B14F-4D97-AF65-F5344CB8AC3E}">
        <p14:creationId xmlns:p14="http://schemas.microsoft.com/office/powerpoint/2010/main" val="3756236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920186-F9EC-4881-8B11-5FBC5F4003B3}"/>
              </a:ext>
            </a:extLst>
          </p:cNvPr>
          <p:cNvSpPr>
            <a:spLocks noGrp="1"/>
          </p:cNvSpPr>
          <p:nvPr>
            <p:ph type="title"/>
          </p:nvPr>
        </p:nvSpPr>
        <p:spPr/>
        <p:txBody>
          <a:bodyPr/>
          <a:lstStyle/>
          <a:p>
            <a:r>
              <a:rPr lang="de-DE" dirty="0">
                <a:cs typeface="Calibri Light"/>
              </a:rPr>
              <a:t>Vorteile</a:t>
            </a:r>
            <a:endParaRPr lang="de-DE" dirty="0"/>
          </a:p>
        </p:txBody>
      </p:sp>
      <p:sp>
        <p:nvSpPr>
          <p:cNvPr id="3" name="Inhaltsplatzhalter 2">
            <a:extLst>
              <a:ext uri="{FF2B5EF4-FFF2-40B4-BE49-F238E27FC236}">
                <a16:creationId xmlns:a16="http://schemas.microsoft.com/office/drawing/2014/main" id="{31BCF245-A9E9-40A1-BE83-6A9A663854DD}"/>
              </a:ext>
            </a:extLst>
          </p:cNvPr>
          <p:cNvSpPr>
            <a:spLocks noGrp="1"/>
          </p:cNvSpPr>
          <p:nvPr>
            <p:ph idx="1"/>
          </p:nvPr>
        </p:nvSpPr>
        <p:spPr/>
        <p:txBody>
          <a:bodyPr vert="horz" lIns="91440" tIns="45720" rIns="91440" bIns="45720" rtlCol="0" anchor="t">
            <a:normAutofit fontScale="92500" lnSpcReduction="20000"/>
          </a:bodyPr>
          <a:lstStyle/>
          <a:p>
            <a:r>
              <a:rPr lang="de-DE" b="1" dirty="0">
                <a:cs typeface="Calibri"/>
              </a:rPr>
              <a:t>Azure ist schnell:</a:t>
            </a:r>
            <a:r>
              <a:rPr lang="de-DE" dirty="0">
                <a:cs typeface="Calibri"/>
              </a:rPr>
              <a:t> </a:t>
            </a:r>
            <a:r>
              <a:rPr lang="de-DE" dirty="0" err="1">
                <a:cs typeface="Calibri"/>
              </a:rPr>
              <a:t>Deployment</a:t>
            </a:r>
            <a:r>
              <a:rPr lang="de-DE" dirty="0">
                <a:cs typeface="Calibri"/>
              </a:rPr>
              <a:t>, Betrieb &amp; Skalieren</a:t>
            </a:r>
          </a:p>
          <a:p>
            <a:r>
              <a:rPr lang="de-DE" b="1" dirty="0">
                <a:cs typeface="Calibri"/>
              </a:rPr>
              <a:t>Höhere Agilität: </a:t>
            </a:r>
            <a:r>
              <a:rPr lang="de-DE" dirty="0">
                <a:cs typeface="Calibri"/>
              </a:rPr>
              <a:t>schnelles &amp; einfaches Ausprobieren verschiedener Techniken </a:t>
            </a:r>
          </a:p>
          <a:p>
            <a:r>
              <a:rPr lang="de-DE" b="1" dirty="0">
                <a:cs typeface="Calibri"/>
              </a:rPr>
              <a:t>Von überall aus arbeiten: </a:t>
            </a:r>
            <a:r>
              <a:rPr lang="de-DE" dirty="0">
                <a:cs typeface="Calibri"/>
              </a:rPr>
              <a:t>Danke Cloud-Technologie weltweiter Zugriff </a:t>
            </a:r>
          </a:p>
          <a:p>
            <a:r>
              <a:rPr lang="de-DE" b="1" dirty="0">
                <a:cs typeface="Calibri"/>
              </a:rPr>
              <a:t>Preise sind kalkulierbar:</a:t>
            </a:r>
            <a:r>
              <a:rPr lang="de-DE" dirty="0">
                <a:cs typeface="Calibri"/>
              </a:rPr>
              <a:t> Beispiel folgt </a:t>
            </a:r>
          </a:p>
          <a:p>
            <a:r>
              <a:rPr lang="de-DE" b="1" dirty="0">
                <a:cs typeface="Calibri"/>
              </a:rPr>
              <a:t>Azure unterstützt alle neuesten Microsoft-Technologien</a:t>
            </a:r>
            <a:endParaRPr lang="de-DE" dirty="0"/>
          </a:p>
          <a:p>
            <a:r>
              <a:rPr lang="de-DE" b="1" dirty="0">
                <a:cs typeface="Calibri"/>
              </a:rPr>
              <a:t>Hohe Erreichbarkeit der Server:</a:t>
            </a:r>
            <a:r>
              <a:rPr lang="de-DE" dirty="0">
                <a:cs typeface="Calibri"/>
              </a:rPr>
              <a:t> Laut Microsoft zu 99,95% </a:t>
            </a:r>
          </a:p>
          <a:p>
            <a:r>
              <a:rPr lang="de-DE" b="1" dirty="0">
                <a:cs typeface="Calibri"/>
              </a:rPr>
              <a:t>Skalierbarkeit &amp; Automation: </a:t>
            </a:r>
            <a:r>
              <a:rPr lang="de-DE" dirty="0">
                <a:cs typeface="Calibri"/>
              </a:rPr>
              <a:t>Dank Cloud-Technologie sehr einfache und automatische Skalierbarkeit </a:t>
            </a:r>
          </a:p>
          <a:p>
            <a:r>
              <a:rPr lang="de-DE" b="1" dirty="0">
                <a:cs typeface="Calibri"/>
              </a:rPr>
              <a:t>Server-Hosting nach Ländern wählbar</a:t>
            </a:r>
          </a:p>
          <a:p>
            <a:r>
              <a:rPr lang="de-DE" b="1" dirty="0">
                <a:cs typeface="Calibri"/>
              </a:rPr>
              <a:t>Gesamte serverseitige IT-Infrastruktur auslagerbar</a:t>
            </a:r>
            <a:r>
              <a:rPr lang="de-DE" dirty="0">
                <a:cs typeface="Calibri"/>
              </a:rPr>
              <a:t>: In die Cloud</a:t>
            </a:r>
          </a:p>
        </p:txBody>
      </p:sp>
    </p:spTree>
    <p:extLst>
      <p:ext uri="{BB962C8B-B14F-4D97-AF65-F5344CB8AC3E}">
        <p14:creationId xmlns:p14="http://schemas.microsoft.com/office/powerpoint/2010/main" val="2245396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7AC9E1-432F-41A8-8146-196FA825D5E3}"/>
              </a:ext>
            </a:extLst>
          </p:cNvPr>
          <p:cNvSpPr>
            <a:spLocks noGrp="1"/>
          </p:cNvSpPr>
          <p:nvPr>
            <p:ph type="title"/>
          </p:nvPr>
        </p:nvSpPr>
        <p:spPr/>
        <p:txBody>
          <a:bodyPr/>
          <a:lstStyle/>
          <a:p>
            <a:r>
              <a:rPr lang="de-DE" dirty="0">
                <a:cs typeface="Calibri Light"/>
              </a:rPr>
              <a:t>Nachteile</a:t>
            </a:r>
            <a:endParaRPr lang="de-DE" dirty="0"/>
          </a:p>
        </p:txBody>
      </p:sp>
      <p:sp>
        <p:nvSpPr>
          <p:cNvPr id="3" name="Inhaltsplatzhalter 2">
            <a:extLst>
              <a:ext uri="{FF2B5EF4-FFF2-40B4-BE49-F238E27FC236}">
                <a16:creationId xmlns:a16="http://schemas.microsoft.com/office/drawing/2014/main" id="{15F1746B-4E46-4937-9152-8DEC759C9F44}"/>
              </a:ext>
            </a:extLst>
          </p:cNvPr>
          <p:cNvSpPr>
            <a:spLocks noGrp="1"/>
          </p:cNvSpPr>
          <p:nvPr>
            <p:ph idx="1"/>
          </p:nvPr>
        </p:nvSpPr>
        <p:spPr/>
        <p:txBody>
          <a:bodyPr vert="horz" lIns="91440" tIns="45720" rIns="91440" bIns="45720" rtlCol="0" anchor="t">
            <a:normAutofit fontScale="70000" lnSpcReduction="20000"/>
          </a:bodyPr>
          <a:lstStyle/>
          <a:p>
            <a:r>
              <a:rPr lang="de-DE" b="1" dirty="0">
                <a:cs typeface="Calibri"/>
              </a:rPr>
              <a:t>Kann teuer werden</a:t>
            </a:r>
            <a:r>
              <a:rPr lang="de-DE" dirty="0">
                <a:cs typeface="Calibri"/>
              </a:rPr>
              <a:t>: Der Cloud-Dienst kann sehr schnell teuer werden, wenn man vorab nicht genau den Bedarf definiert und daher überdimensioniert.</a:t>
            </a:r>
          </a:p>
          <a:p>
            <a:r>
              <a:rPr lang="de-DE" b="1" dirty="0">
                <a:cs typeface="Calibri"/>
              </a:rPr>
              <a:t>Starke Internetanbindung erforderlich</a:t>
            </a:r>
            <a:r>
              <a:rPr lang="de-DE" dirty="0">
                <a:cs typeface="Calibri"/>
              </a:rPr>
              <a:t>: Da Mitarbeiter in der Cloud arbeiten ist eine starke Internetverbindung nötig. Diese verursacht auch Mehrkosten. Ist diese zu langsam oder instabil wird es zu Problemen kommen. Ist keine Verbindung vorhanden wird man entsprechend die Cloud-Dienste nicht nutzen können, was einem kompletten Produktionsausfall gegenüber stationärer Software auf Clients gleichkommt.</a:t>
            </a:r>
            <a:endParaRPr lang="de-DE" dirty="0"/>
          </a:p>
          <a:p>
            <a:r>
              <a:rPr lang="de-DE" b="1" dirty="0">
                <a:cs typeface="Calibri"/>
              </a:rPr>
              <a:t>Bugs</a:t>
            </a:r>
            <a:r>
              <a:rPr lang="de-DE" dirty="0">
                <a:cs typeface="Calibri"/>
              </a:rPr>
              <a:t>: Azure wird von einigen (Programmier-)Fehlern geplagt.</a:t>
            </a:r>
            <a:endParaRPr lang="de-DE" dirty="0"/>
          </a:p>
          <a:p>
            <a:r>
              <a:rPr lang="de-DE" b="1" dirty="0">
                <a:cs typeface="Calibri"/>
              </a:rPr>
              <a:t>Geringe Qualität bestimmter Komponenten</a:t>
            </a:r>
            <a:r>
              <a:rPr lang="de-DE" dirty="0">
                <a:cs typeface="Calibri"/>
              </a:rPr>
              <a:t>: Ein Beispiel für geringe Qualität ist Azure SDK – Visual Studio, das dazu tendiert zu crashen und zu </a:t>
            </a:r>
            <a:r>
              <a:rPr lang="de-DE" dirty="0" err="1">
                <a:cs typeface="Calibri"/>
              </a:rPr>
              <a:t>freezen</a:t>
            </a:r>
            <a:r>
              <a:rPr lang="de-DE" dirty="0">
                <a:cs typeface="Calibri"/>
              </a:rPr>
              <a:t> und Projektdateien durcheinander zu bringen.</a:t>
            </a:r>
            <a:endParaRPr lang="de-DE" dirty="0"/>
          </a:p>
          <a:p>
            <a:r>
              <a:rPr lang="de-DE" b="1" dirty="0">
                <a:cs typeface="Calibri"/>
              </a:rPr>
              <a:t>Kein freier Support für Bugs</a:t>
            </a:r>
            <a:r>
              <a:rPr lang="de-DE" dirty="0">
                <a:cs typeface="Calibri"/>
              </a:rPr>
              <a:t>: Es gibt keine Möglichkeit für kostenfreien Support bei Bugs. Dafür müsste extra ein Support-Account bezahlt werden.</a:t>
            </a:r>
            <a:endParaRPr lang="de-DE" dirty="0"/>
          </a:p>
          <a:p>
            <a:r>
              <a:rPr lang="de-DE" b="1" dirty="0">
                <a:cs typeface="Calibri"/>
              </a:rPr>
              <a:t>Expertise nötig</a:t>
            </a:r>
            <a:r>
              <a:rPr lang="de-DE" dirty="0">
                <a:cs typeface="Calibri"/>
              </a:rPr>
              <a:t>: Für das System ist eine gewisse Expertise Voraussetzung.</a:t>
            </a:r>
            <a:endParaRPr lang="de-DE" dirty="0"/>
          </a:p>
          <a:p>
            <a:r>
              <a:rPr lang="de-DE" b="1" dirty="0">
                <a:cs typeface="Calibri"/>
              </a:rPr>
              <a:t>Kein Rechenzentrum in Österreich</a:t>
            </a:r>
          </a:p>
        </p:txBody>
      </p:sp>
    </p:spTree>
    <p:extLst>
      <p:ext uri="{BB962C8B-B14F-4D97-AF65-F5344CB8AC3E}">
        <p14:creationId xmlns:p14="http://schemas.microsoft.com/office/powerpoint/2010/main" val="3739449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7AC9E1-432F-41A8-8146-196FA825D5E3}"/>
              </a:ext>
            </a:extLst>
          </p:cNvPr>
          <p:cNvSpPr>
            <a:spLocks noGrp="1"/>
          </p:cNvSpPr>
          <p:nvPr>
            <p:ph type="title"/>
          </p:nvPr>
        </p:nvSpPr>
        <p:spPr/>
        <p:txBody>
          <a:bodyPr/>
          <a:lstStyle/>
          <a:p>
            <a:r>
              <a:rPr lang="de-DE" dirty="0">
                <a:cs typeface="Calibri Light"/>
              </a:rPr>
              <a:t>Nachteile</a:t>
            </a:r>
            <a:endParaRPr lang="de-DE" dirty="0"/>
          </a:p>
        </p:txBody>
      </p:sp>
      <p:sp>
        <p:nvSpPr>
          <p:cNvPr id="3" name="Inhaltsplatzhalter 2">
            <a:extLst>
              <a:ext uri="{FF2B5EF4-FFF2-40B4-BE49-F238E27FC236}">
                <a16:creationId xmlns:a16="http://schemas.microsoft.com/office/drawing/2014/main" id="{15F1746B-4E46-4937-9152-8DEC759C9F44}"/>
              </a:ext>
            </a:extLst>
          </p:cNvPr>
          <p:cNvSpPr>
            <a:spLocks noGrp="1"/>
          </p:cNvSpPr>
          <p:nvPr>
            <p:ph idx="1"/>
          </p:nvPr>
        </p:nvSpPr>
        <p:spPr/>
        <p:txBody>
          <a:bodyPr vert="horz" lIns="91440" tIns="45720" rIns="91440" bIns="45720" rtlCol="0" anchor="t">
            <a:normAutofit fontScale="92500"/>
          </a:bodyPr>
          <a:lstStyle/>
          <a:p>
            <a:r>
              <a:rPr lang="de-DE" b="1" dirty="0">
                <a:cs typeface="Calibri"/>
              </a:rPr>
              <a:t>Kann teuer werden</a:t>
            </a:r>
            <a:r>
              <a:rPr lang="de-DE" dirty="0">
                <a:cs typeface="Calibri"/>
              </a:rPr>
              <a:t>: Sehr hohe Kosten, wenn der Bedarf nicht genau definiert wird</a:t>
            </a:r>
          </a:p>
          <a:p>
            <a:r>
              <a:rPr lang="de-DE" b="1" dirty="0">
                <a:cs typeface="Calibri"/>
              </a:rPr>
              <a:t>Starke Internetanbindung erforderlich</a:t>
            </a:r>
          </a:p>
          <a:p>
            <a:r>
              <a:rPr lang="de-DE" b="1" dirty="0">
                <a:cs typeface="Calibri"/>
              </a:rPr>
              <a:t>Bugs</a:t>
            </a:r>
            <a:r>
              <a:rPr lang="de-DE" dirty="0">
                <a:cs typeface="Calibri"/>
              </a:rPr>
              <a:t>: Azure wird von einigen (Programmier-)Fehlern geplagt</a:t>
            </a:r>
            <a:endParaRPr lang="de-DE" dirty="0"/>
          </a:p>
          <a:p>
            <a:r>
              <a:rPr lang="de-DE" b="1" dirty="0">
                <a:cs typeface="Calibri"/>
              </a:rPr>
              <a:t>Geringe Qualität bestimmter Komponenten</a:t>
            </a:r>
            <a:r>
              <a:rPr lang="de-DE" dirty="0">
                <a:cs typeface="Calibri"/>
              </a:rPr>
              <a:t>: z.B. Azure SDK – Visual Studio</a:t>
            </a:r>
          </a:p>
          <a:p>
            <a:r>
              <a:rPr lang="de-DE" b="1" dirty="0">
                <a:cs typeface="Calibri"/>
              </a:rPr>
              <a:t>Kein freier Support für Bugs</a:t>
            </a:r>
            <a:r>
              <a:rPr lang="de-DE" dirty="0">
                <a:cs typeface="Calibri"/>
              </a:rPr>
              <a:t>: Es gibt keine Möglichkeit für kostenfreien Support bei Bugs. Dafür müsste extra ein Support-Account bezahlt werden.</a:t>
            </a:r>
            <a:endParaRPr lang="de-DE" dirty="0"/>
          </a:p>
          <a:p>
            <a:r>
              <a:rPr lang="de-DE" b="1" dirty="0">
                <a:cs typeface="Calibri"/>
              </a:rPr>
              <a:t>Expertise nötig</a:t>
            </a:r>
            <a:r>
              <a:rPr lang="de-DE" dirty="0">
                <a:cs typeface="Calibri"/>
              </a:rPr>
              <a:t>: gewisse Expertise ist Voraussetzung</a:t>
            </a:r>
            <a:endParaRPr lang="de-DE" dirty="0"/>
          </a:p>
          <a:p>
            <a:r>
              <a:rPr lang="de-DE" b="1" dirty="0">
                <a:cs typeface="Calibri"/>
              </a:rPr>
              <a:t>Kein Rechenzentrum in Österreich</a:t>
            </a:r>
          </a:p>
        </p:txBody>
      </p:sp>
    </p:spTree>
    <p:extLst>
      <p:ext uri="{BB962C8B-B14F-4D97-AF65-F5344CB8AC3E}">
        <p14:creationId xmlns:p14="http://schemas.microsoft.com/office/powerpoint/2010/main" val="290441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34B192-1F29-4963-BC7B-4E30831B209F}"/>
              </a:ext>
            </a:extLst>
          </p:cNvPr>
          <p:cNvSpPr>
            <a:spLocks noGrp="1"/>
          </p:cNvSpPr>
          <p:nvPr>
            <p:ph type="title"/>
          </p:nvPr>
        </p:nvSpPr>
        <p:spPr/>
        <p:txBody>
          <a:bodyPr/>
          <a:lstStyle/>
          <a:p>
            <a:endParaRPr lang="de-DE"/>
          </a:p>
        </p:txBody>
      </p:sp>
      <p:pic>
        <p:nvPicPr>
          <p:cNvPr id="4" name="Grafik 4">
            <a:extLst>
              <a:ext uri="{FF2B5EF4-FFF2-40B4-BE49-F238E27FC236}">
                <a16:creationId xmlns:a16="http://schemas.microsoft.com/office/drawing/2014/main" id="{8A9C6565-FBF0-4F48-8432-54427156434A}"/>
              </a:ext>
            </a:extLst>
          </p:cNvPr>
          <p:cNvPicPr>
            <a:picLocks noGrp="1" noChangeAspect="1"/>
          </p:cNvPicPr>
          <p:nvPr>
            <p:ph idx="1"/>
          </p:nvPr>
        </p:nvPicPr>
        <p:blipFill>
          <a:blip r:embed="rId2"/>
          <a:stretch>
            <a:fillRect/>
          </a:stretch>
        </p:blipFill>
        <p:spPr>
          <a:xfrm>
            <a:off x="1378938" y="1139686"/>
            <a:ext cx="9640309" cy="5249311"/>
          </a:xfrm>
          <a:prstGeom prst="rect">
            <a:avLst/>
          </a:prstGeom>
        </p:spPr>
      </p:pic>
    </p:spTree>
    <p:extLst>
      <p:ext uri="{BB962C8B-B14F-4D97-AF65-F5344CB8AC3E}">
        <p14:creationId xmlns:p14="http://schemas.microsoft.com/office/powerpoint/2010/main" val="3143450368"/>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ariss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652</Words>
  <Application>Microsoft Office PowerPoint</Application>
  <PresentationFormat>Breitbild</PresentationFormat>
  <Paragraphs>91</Paragraphs>
  <Slides>21</Slides>
  <Notes>9</Notes>
  <HiddenSlides>4</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21</vt:i4>
      </vt:variant>
    </vt:vector>
  </HeadingPairs>
  <TitlesOfParts>
    <vt:vector size="25" baseType="lpstr">
      <vt:lpstr>Arial</vt:lpstr>
      <vt:lpstr>Calibri</vt:lpstr>
      <vt:lpstr>Calibri Light</vt:lpstr>
      <vt:lpstr>Larissa</vt:lpstr>
      <vt:lpstr>Übung 5 Cloud</vt:lpstr>
      <vt:lpstr>Zwei Arten von Kosten</vt:lpstr>
      <vt:lpstr>Zwei Arten von Kosten</vt:lpstr>
      <vt:lpstr>Azure</vt:lpstr>
      <vt:lpstr>Vorteile</vt:lpstr>
      <vt:lpstr>Vorteile</vt:lpstr>
      <vt:lpstr>Nachteile</vt:lpstr>
      <vt:lpstr>Nachteile</vt:lpstr>
      <vt:lpstr>PowerPoint-Präsentation</vt:lpstr>
      <vt:lpstr>Preiskalkulation für Azure</vt:lpstr>
      <vt:lpstr>Übersicht: Kosten (Windows, Europa)</vt:lpstr>
      <vt:lpstr>PowerPoint-Präsentation</vt:lpstr>
      <vt:lpstr>Übersicht: Kosten (Linux, Europa)</vt:lpstr>
      <vt:lpstr>kein free und shared für Linux</vt:lpstr>
      <vt:lpstr>Preisbeispiele auf Microsoft Homepage</vt:lpstr>
      <vt:lpstr>TCO</vt:lpstr>
      <vt:lpstr>Beispiel Berechnung</vt:lpstr>
      <vt:lpstr>PowerPoint-Präsentation</vt:lpstr>
      <vt:lpstr>Fehler in der Berechnung</vt:lpstr>
      <vt:lpstr>PowerPoint-Präsentation</vt:lpstr>
      <vt:lpstr>Resümee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
  <cp:lastModifiedBy/>
  <cp:revision>4</cp:revision>
  <dcterms:created xsi:type="dcterms:W3CDTF">2012-07-30T21:06:50Z</dcterms:created>
  <dcterms:modified xsi:type="dcterms:W3CDTF">2018-06-18T07:42:48Z</dcterms:modified>
</cp:coreProperties>
</file>