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71" r:id="rId3"/>
    <p:sldId id="274" r:id="rId4"/>
    <p:sldId id="298" r:id="rId5"/>
    <p:sldId id="293" r:id="rId6"/>
    <p:sldId id="279" r:id="rId7"/>
    <p:sldId id="304" r:id="rId8"/>
    <p:sldId id="303" r:id="rId9"/>
    <p:sldId id="305" r:id="rId10"/>
    <p:sldId id="306" r:id="rId11"/>
    <p:sldId id="300" r:id="rId12"/>
    <p:sldId id="307" r:id="rId13"/>
    <p:sldId id="301" r:id="rId14"/>
    <p:sldId id="308" r:id="rId15"/>
    <p:sldId id="309" r:id="rId16"/>
    <p:sldId id="299" r:id="rId17"/>
    <p:sldId id="302" r:id="rId18"/>
    <p:sldId id="280" r:id="rId19"/>
    <p:sldId id="286" r:id="rId20"/>
    <p:sldId id="291" r:id="rId21"/>
    <p:sldId id="288" r:id="rId22"/>
    <p:sldId id="289" r:id="rId23"/>
    <p:sldId id="290" r:id="rId24"/>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3" autoAdjust="0"/>
    <p:restoredTop sz="77460" autoAdjust="0"/>
  </p:normalViewPr>
  <p:slideViewPr>
    <p:cSldViewPr snapToGrid="0">
      <p:cViewPr varScale="1">
        <p:scale>
          <a:sx n="56" d="100"/>
          <a:sy n="56" d="100"/>
        </p:scale>
        <p:origin x="1362"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23925D-839C-46CD-9567-9CC5CB4CEA35}"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de-AT"/>
        </a:p>
      </dgm:t>
    </dgm:pt>
    <dgm:pt modelId="{7B654BD3-914F-462F-B49F-E9D9171E60F9}">
      <dgm:prSet/>
      <dgm:spPr/>
      <dgm:t>
        <a:bodyPr/>
        <a:lstStyle/>
        <a:p>
          <a:r>
            <a:rPr lang="de-AT" dirty="0"/>
            <a:t>Testphase mit Demodaten</a:t>
          </a:r>
        </a:p>
      </dgm:t>
    </dgm:pt>
    <dgm:pt modelId="{9720B650-23BC-400A-87C6-0F76D694039A}" type="parTrans" cxnId="{EF17DE2C-936B-4179-AACD-2C2FBDBF956B}">
      <dgm:prSet/>
      <dgm:spPr/>
      <dgm:t>
        <a:bodyPr/>
        <a:lstStyle/>
        <a:p>
          <a:endParaRPr lang="de-AT"/>
        </a:p>
      </dgm:t>
    </dgm:pt>
    <dgm:pt modelId="{D43803FB-3C5B-4553-9E78-51AF41063B39}" type="sibTrans" cxnId="{EF17DE2C-936B-4179-AACD-2C2FBDBF956B}">
      <dgm:prSet/>
      <dgm:spPr/>
      <dgm:t>
        <a:bodyPr/>
        <a:lstStyle/>
        <a:p>
          <a:endParaRPr lang="de-AT"/>
        </a:p>
      </dgm:t>
    </dgm:pt>
    <dgm:pt modelId="{396CC4BF-2947-44CC-BFAD-F9F084E89A35}">
      <dgm:prSet/>
      <dgm:spPr/>
      <dgm:t>
        <a:bodyPr/>
        <a:lstStyle/>
        <a:p>
          <a:r>
            <a:rPr lang="de-DE" baseline="0" dirty="0"/>
            <a:t>Datenexport &amp; -import</a:t>
          </a:r>
          <a:endParaRPr lang="de-AT" dirty="0"/>
        </a:p>
      </dgm:t>
    </dgm:pt>
    <dgm:pt modelId="{0C0329E1-7090-4413-8DB5-7D44A5EB9646}" type="parTrans" cxnId="{59A5ECB9-376B-4D59-9E8B-36BFEF572B23}">
      <dgm:prSet/>
      <dgm:spPr/>
      <dgm:t>
        <a:bodyPr/>
        <a:lstStyle/>
        <a:p>
          <a:endParaRPr lang="de-AT"/>
        </a:p>
      </dgm:t>
    </dgm:pt>
    <dgm:pt modelId="{ECCCE3B7-870C-4BC4-BB65-B630577AF802}" type="sibTrans" cxnId="{59A5ECB9-376B-4D59-9E8B-36BFEF572B23}">
      <dgm:prSet/>
      <dgm:spPr/>
      <dgm:t>
        <a:bodyPr/>
        <a:lstStyle/>
        <a:p>
          <a:endParaRPr lang="de-AT"/>
        </a:p>
      </dgm:t>
    </dgm:pt>
    <dgm:pt modelId="{57AEDABE-4F2E-4E77-84E7-3E19917C8FA3}">
      <dgm:prSet/>
      <dgm:spPr/>
      <dgm:t>
        <a:bodyPr/>
        <a:lstStyle/>
        <a:p>
          <a:r>
            <a:rPr lang="de-DE" baseline="0" dirty="0"/>
            <a:t>Konfigurieren anhand Anforderungen</a:t>
          </a:r>
          <a:endParaRPr lang="de-AT" dirty="0"/>
        </a:p>
      </dgm:t>
    </dgm:pt>
    <dgm:pt modelId="{38B8268F-6A29-46D0-A0DE-FA1018FB54CA}" type="parTrans" cxnId="{453E4BC0-F7ED-4C75-8D71-9E5D4E8689FC}">
      <dgm:prSet/>
      <dgm:spPr/>
      <dgm:t>
        <a:bodyPr/>
        <a:lstStyle/>
        <a:p>
          <a:endParaRPr lang="de-AT"/>
        </a:p>
      </dgm:t>
    </dgm:pt>
    <dgm:pt modelId="{D7FF9834-A014-4848-A6D0-0FBE77325B00}" type="sibTrans" cxnId="{453E4BC0-F7ED-4C75-8D71-9E5D4E8689FC}">
      <dgm:prSet/>
      <dgm:spPr/>
      <dgm:t>
        <a:bodyPr/>
        <a:lstStyle/>
        <a:p>
          <a:endParaRPr lang="de-AT"/>
        </a:p>
      </dgm:t>
    </dgm:pt>
    <dgm:pt modelId="{17B7433F-242C-4D66-9E1E-DFFF35204A14}">
      <dgm:prSet/>
      <dgm:spPr/>
      <dgm:t>
        <a:bodyPr/>
        <a:lstStyle/>
        <a:p>
          <a:r>
            <a:rPr lang="de-DE" baseline="0" dirty="0"/>
            <a:t>Optimieren zwecks Usability</a:t>
          </a:r>
          <a:endParaRPr lang="de-AT" dirty="0"/>
        </a:p>
      </dgm:t>
    </dgm:pt>
    <dgm:pt modelId="{E0CB46F4-B871-4C8F-967A-A27CA11AB983}" type="parTrans" cxnId="{2456DFB4-5475-48D7-9906-8728246BC9EF}">
      <dgm:prSet/>
      <dgm:spPr/>
      <dgm:t>
        <a:bodyPr/>
        <a:lstStyle/>
        <a:p>
          <a:endParaRPr lang="de-AT"/>
        </a:p>
      </dgm:t>
    </dgm:pt>
    <dgm:pt modelId="{D35881C9-AF41-4E4E-92D7-83CFC9388F21}" type="sibTrans" cxnId="{2456DFB4-5475-48D7-9906-8728246BC9EF}">
      <dgm:prSet/>
      <dgm:spPr/>
      <dgm:t>
        <a:bodyPr/>
        <a:lstStyle/>
        <a:p>
          <a:endParaRPr lang="de-AT"/>
        </a:p>
      </dgm:t>
    </dgm:pt>
    <dgm:pt modelId="{AFF2F0AF-46E3-4E03-B187-D71F20AA29F2}">
      <dgm:prSet/>
      <dgm:spPr/>
      <dgm:t>
        <a:bodyPr/>
        <a:lstStyle/>
        <a:p>
          <a:r>
            <a:rPr lang="de-DE" baseline="0" dirty="0"/>
            <a:t>Test- &amp; </a:t>
          </a:r>
          <a:r>
            <a:rPr lang="de-DE" baseline="0" dirty="0" err="1"/>
            <a:t>Reviewphase</a:t>
          </a:r>
          <a:endParaRPr lang="de-AT" dirty="0"/>
        </a:p>
      </dgm:t>
    </dgm:pt>
    <dgm:pt modelId="{FC3A605D-5320-4667-8F93-EAA2A4050930}" type="parTrans" cxnId="{876AACCA-7BFB-46C2-96C0-BE9F2E8DDF8E}">
      <dgm:prSet/>
      <dgm:spPr/>
      <dgm:t>
        <a:bodyPr/>
        <a:lstStyle/>
        <a:p>
          <a:endParaRPr lang="de-AT"/>
        </a:p>
      </dgm:t>
    </dgm:pt>
    <dgm:pt modelId="{B6177548-75EB-4B12-BA7C-65FB396371D1}" type="sibTrans" cxnId="{876AACCA-7BFB-46C2-96C0-BE9F2E8DDF8E}">
      <dgm:prSet/>
      <dgm:spPr/>
      <dgm:t>
        <a:bodyPr/>
        <a:lstStyle/>
        <a:p>
          <a:endParaRPr lang="de-AT"/>
        </a:p>
      </dgm:t>
    </dgm:pt>
    <dgm:pt modelId="{5DE81BC6-D9ED-4CFE-BFB4-FFB680C2A188}">
      <dgm:prSet/>
      <dgm:spPr/>
      <dgm:t>
        <a:bodyPr/>
        <a:lstStyle/>
        <a:p>
          <a:r>
            <a:rPr lang="de-DE" baseline="0" dirty="0"/>
            <a:t>Abgleich umgesetzter Anforderungen</a:t>
          </a:r>
          <a:endParaRPr lang="de-AT" dirty="0"/>
        </a:p>
      </dgm:t>
    </dgm:pt>
    <dgm:pt modelId="{B93AE2B7-C5C4-4D83-86BC-2C92BA69AF56}" type="parTrans" cxnId="{2F3AE2C8-4323-49AA-9F5A-CE91684078C7}">
      <dgm:prSet/>
      <dgm:spPr/>
      <dgm:t>
        <a:bodyPr/>
        <a:lstStyle/>
        <a:p>
          <a:endParaRPr lang="de-AT"/>
        </a:p>
      </dgm:t>
    </dgm:pt>
    <dgm:pt modelId="{8AE4A30B-3690-4E22-BE82-A891ECAD4558}" type="sibTrans" cxnId="{2F3AE2C8-4323-49AA-9F5A-CE91684078C7}">
      <dgm:prSet/>
      <dgm:spPr/>
      <dgm:t>
        <a:bodyPr/>
        <a:lstStyle/>
        <a:p>
          <a:endParaRPr lang="de-AT"/>
        </a:p>
      </dgm:t>
    </dgm:pt>
    <dgm:pt modelId="{477E0D60-C29A-4036-929F-E1EF2300329B}">
      <dgm:prSet/>
      <dgm:spPr/>
      <dgm:t>
        <a:bodyPr/>
        <a:lstStyle/>
        <a:p>
          <a:r>
            <a:rPr lang="de-DE" baseline="0" dirty="0"/>
            <a:t>Einschulungsphase</a:t>
          </a:r>
          <a:endParaRPr lang="de-AT" dirty="0"/>
        </a:p>
      </dgm:t>
    </dgm:pt>
    <dgm:pt modelId="{937AF84B-268D-4D8D-BC45-F5DB378C11AE}" type="parTrans" cxnId="{B791E308-0ABD-4572-87C5-5459E38D3544}">
      <dgm:prSet/>
      <dgm:spPr/>
      <dgm:t>
        <a:bodyPr/>
        <a:lstStyle/>
        <a:p>
          <a:endParaRPr lang="de-AT"/>
        </a:p>
      </dgm:t>
    </dgm:pt>
    <dgm:pt modelId="{397D4B77-4C5C-4458-B099-A86FC35E1019}" type="sibTrans" cxnId="{B791E308-0ABD-4572-87C5-5459E38D3544}">
      <dgm:prSet/>
      <dgm:spPr/>
      <dgm:t>
        <a:bodyPr/>
        <a:lstStyle/>
        <a:p>
          <a:endParaRPr lang="de-AT"/>
        </a:p>
      </dgm:t>
    </dgm:pt>
    <dgm:pt modelId="{56503DD9-4218-43F6-988D-DE7FB18AE31A}">
      <dgm:prSet/>
      <dgm:spPr/>
      <dgm:t>
        <a:bodyPr/>
        <a:lstStyle/>
        <a:p>
          <a:r>
            <a:rPr lang="de-DE" baseline="0" dirty="0"/>
            <a:t>On-</a:t>
          </a:r>
          <a:r>
            <a:rPr lang="de-DE" baseline="0" dirty="0" err="1"/>
            <a:t>Premise</a:t>
          </a:r>
          <a:r>
            <a:rPr lang="de-DE" baseline="0" dirty="0"/>
            <a:t> Lösung</a:t>
          </a:r>
          <a:endParaRPr lang="de-AT" dirty="0"/>
        </a:p>
      </dgm:t>
    </dgm:pt>
    <dgm:pt modelId="{6E5C0508-D4AD-45C0-A226-77994E45FCB4}" type="parTrans" cxnId="{29E2CF8A-A022-4A58-8282-441EFBC0C9C2}">
      <dgm:prSet/>
      <dgm:spPr/>
      <dgm:t>
        <a:bodyPr/>
        <a:lstStyle/>
        <a:p>
          <a:endParaRPr lang="de-AT"/>
        </a:p>
      </dgm:t>
    </dgm:pt>
    <dgm:pt modelId="{C698766B-AD38-47A5-AC76-BB91AC6A492C}" type="sibTrans" cxnId="{29E2CF8A-A022-4A58-8282-441EFBC0C9C2}">
      <dgm:prSet/>
      <dgm:spPr/>
      <dgm:t>
        <a:bodyPr/>
        <a:lstStyle/>
        <a:p>
          <a:endParaRPr lang="de-AT"/>
        </a:p>
      </dgm:t>
    </dgm:pt>
    <dgm:pt modelId="{B54BF1CE-F054-4587-AA1E-9475A57193B7}">
      <dgm:prSet/>
      <dgm:spPr/>
      <dgm:t>
        <a:bodyPr/>
        <a:lstStyle/>
        <a:p>
          <a:r>
            <a:rPr lang="de-DE" baseline="0" dirty="0"/>
            <a:t>Benutzerhandbuch &amp; Tutorials betrachten</a:t>
          </a:r>
          <a:endParaRPr lang="de-AT" dirty="0"/>
        </a:p>
      </dgm:t>
    </dgm:pt>
    <dgm:pt modelId="{0085AA0A-4003-444A-BE79-3D2CC5CC7239}" type="parTrans" cxnId="{F4970E49-39D4-43A9-83C6-0EAB87D10259}">
      <dgm:prSet/>
      <dgm:spPr/>
      <dgm:t>
        <a:bodyPr/>
        <a:lstStyle/>
        <a:p>
          <a:endParaRPr lang="de-AT"/>
        </a:p>
      </dgm:t>
    </dgm:pt>
    <dgm:pt modelId="{A878AEEB-C6C2-446F-847E-A93791C764F3}" type="sibTrans" cxnId="{F4970E49-39D4-43A9-83C6-0EAB87D10259}">
      <dgm:prSet/>
      <dgm:spPr/>
      <dgm:t>
        <a:bodyPr/>
        <a:lstStyle/>
        <a:p>
          <a:endParaRPr lang="de-AT"/>
        </a:p>
      </dgm:t>
    </dgm:pt>
    <dgm:pt modelId="{4142FBA2-EF45-4843-821D-04D00794C61D}">
      <dgm:prSet/>
      <dgm:spPr/>
      <dgm:t>
        <a:bodyPr/>
        <a:lstStyle/>
        <a:p>
          <a:r>
            <a:rPr lang="de-DE" baseline="0" dirty="0"/>
            <a:t>Installation am Server</a:t>
          </a:r>
          <a:endParaRPr lang="de-AT" dirty="0"/>
        </a:p>
      </dgm:t>
    </dgm:pt>
    <dgm:pt modelId="{DA8BEEFC-40C7-4D08-A568-3BAFA46F01FA}" type="parTrans" cxnId="{D63E6C79-1C2F-4587-92B0-7E6F5EB47FA9}">
      <dgm:prSet/>
      <dgm:spPr/>
      <dgm:t>
        <a:bodyPr/>
        <a:lstStyle/>
        <a:p>
          <a:endParaRPr lang="de-AT"/>
        </a:p>
      </dgm:t>
    </dgm:pt>
    <dgm:pt modelId="{79EF8EB2-20B9-4BE2-8B89-F6CF2B8D0199}" type="sibTrans" cxnId="{D63E6C79-1C2F-4587-92B0-7E6F5EB47FA9}">
      <dgm:prSet/>
      <dgm:spPr/>
      <dgm:t>
        <a:bodyPr/>
        <a:lstStyle/>
        <a:p>
          <a:endParaRPr lang="de-AT"/>
        </a:p>
      </dgm:t>
    </dgm:pt>
    <dgm:pt modelId="{8FD0F5D2-8283-4F14-B1C2-15762A25285E}">
      <dgm:prSet/>
      <dgm:spPr/>
      <dgm:t>
        <a:bodyPr/>
        <a:lstStyle/>
        <a:p>
          <a:r>
            <a:rPr lang="de-AT" dirty="0"/>
            <a:t>Export aus Altsystem</a:t>
          </a:r>
        </a:p>
      </dgm:t>
    </dgm:pt>
    <dgm:pt modelId="{47EF4356-E61B-42E6-B1CC-4F690E4FCA63}" type="parTrans" cxnId="{3466DD44-18DB-4A0C-AB73-E1D7F9E55580}">
      <dgm:prSet/>
      <dgm:spPr/>
      <dgm:t>
        <a:bodyPr/>
        <a:lstStyle/>
        <a:p>
          <a:endParaRPr lang="de-AT"/>
        </a:p>
      </dgm:t>
    </dgm:pt>
    <dgm:pt modelId="{9307AEC8-ACA4-4F6E-B97D-C11231D819D4}" type="sibTrans" cxnId="{3466DD44-18DB-4A0C-AB73-E1D7F9E55580}">
      <dgm:prSet/>
      <dgm:spPr/>
      <dgm:t>
        <a:bodyPr/>
        <a:lstStyle/>
        <a:p>
          <a:endParaRPr lang="de-AT"/>
        </a:p>
      </dgm:t>
    </dgm:pt>
    <dgm:pt modelId="{A34D2546-2DD5-4F56-BF14-ED913464D104}">
      <dgm:prSet/>
      <dgm:spPr/>
      <dgm:t>
        <a:bodyPr/>
        <a:lstStyle/>
        <a:p>
          <a:r>
            <a:rPr lang="de-AT" dirty="0"/>
            <a:t>Anschließend Testphase mit Stakeholder</a:t>
          </a:r>
        </a:p>
      </dgm:t>
    </dgm:pt>
    <dgm:pt modelId="{FD082C33-C4CA-446C-903F-848E7801C151}" type="parTrans" cxnId="{696BB8E8-EB96-43DC-A369-1ED2817A7BF0}">
      <dgm:prSet/>
      <dgm:spPr/>
      <dgm:t>
        <a:bodyPr/>
        <a:lstStyle/>
        <a:p>
          <a:endParaRPr lang="de-AT"/>
        </a:p>
      </dgm:t>
    </dgm:pt>
    <dgm:pt modelId="{F65BF15B-495C-4E0B-8194-B002187B1298}" type="sibTrans" cxnId="{696BB8E8-EB96-43DC-A369-1ED2817A7BF0}">
      <dgm:prSet/>
      <dgm:spPr/>
      <dgm:t>
        <a:bodyPr/>
        <a:lstStyle/>
        <a:p>
          <a:endParaRPr lang="de-AT"/>
        </a:p>
      </dgm:t>
    </dgm:pt>
    <dgm:pt modelId="{0745CF95-0149-49D0-A517-926D1CE264F0}">
      <dgm:prSet/>
      <dgm:spPr/>
      <dgm:t>
        <a:bodyPr/>
        <a:lstStyle/>
        <a:p>
          <a:r>
            <a:rPr lang="de-AT" dirty="0"/>
            <a:t>Übersichtliches Design</a:t>
          </a:r>
        </a:p>
      </dgm:t>
    </dgm:pt>
    <dgm:pt modelId="{2DA59BFD-02A1-4D7B-8301-06D4204EAE4F}" type="parTrans" cxnId="{C834E621-8ED5-47B0-A872-75A63965F292}">
      <dgm:prSet/>
      <dgm:spPr/>
      <dgm:t>
        <a:bodyPr/>
        <a:lstStyle/>
        <a:p>
          <a:endParaRPr lang="de-AT"/>
        </a:p>
      </dgm:t>
    </dgm:pt>
    <dgm:pt modelId="{F3C5D498-9AA8-4601-B24F-A82E1126B57A}" type="sibTrans" cxnId="{C834E621-8ED5-47B0-A872-75A63965F292}">
      <dgm:prSet/>
      <dgm:spPr/>
      <dgm:t>
        <a:bodyPr/>
        <a:lstStyle/>
        <a:p>
          <a:endParaRPr lang="de-AT"/>
        </a:p>
      </dgm:t>
    </dgm:pt>
    <dgm:pt modelId="{969EBCC0-F144-476F-828C-8C3F9C494859}">
      <dgm:prSet/>
      <dgm:spPr/>
      <dgm:t>
        <a:bodyPr/>
        <a:lstStyle/>
        <a:p>
          <a:r>
            <a:rPr lang="de-AT" dirty="0"/>
            <a:t>Funktionale Anforderungen</a:t>
          </a:r>
        </a:p>
      </dgm:t>
    </dgm:pt>
    <dgm:pt modelId="{AA334262-DD5A-4D71-9169-B04C047640FA}" type="parTrans" cxnId="{7AC9A855-11A2-409C-9B0E-92B1B428263D}">
      <dgm:prSet/>
      <dgm:spPr/>
      <dgm:t>
        <a:bodyPr/>
        <a:lstStyle/>
        <a:p>
          <a:endParaRPr lang="de-AT"/>
        </a:p>
      </dgm:t>
    </dgm:pt>
    <dgm:pt modelId="{69D94F15-4610-4008-A6EE-7A35B51FDCBF}" type="sibTrans" cxnId="{7AC9A855-11A2-409C-9B0E-92B1B428263D}">
      <dgm:prSet/>
      <dgm:spPr/>
      <dgm:t>
        <a:bodyPr/>
        <a:lstStyle/>
        <a:p>
          <a:endParaRPr lang="de-AT"/>
        </a:p>
      </dgm:t>
    </dgm:pt>
    <dgm:pt modelId="{F8D4544B-E42C-44EC-AB60-C19D5637860A}">
      <dgm:prSet/>
      <dgm:spPr/>
      <dgm:t>
        <a:bodyPr/>
        <a:lstStyle/>
        <a:p>
          <a:r>
            <a:rPr lang="de-AT" dirty="0"/>
            <a:t>Import in neues System</a:t>
          </a:r>
        </a:p>
      </dgm:t>
    </dgm:pt>
    <dgm:pt modelId="{829A1563-5B9D-44A3-84AE-D65DAD0A138D}" type="parTrans" cxnId="{FF6CEC7E-457B-432E-8862-3AC09466485F}">
      <dgm:prSet/>
      <dgm:spPr/>
      <dgm:t>
        <a:bodyPr/>
        <a:lstStyle/>
        <a:p>
          <a:endParaRPr lang="de-AT"/>
        </a:p>
      </dgm:t>
    </dgm:pt>
    <dgm:pt modelId="{94001FEA-E408-4BAB-B8C8-5B305278FE49}" type="sibTrans" cxnId="{FF6CEC7E-457B-432E-8862-3AC09466485F}">
      <dgm:prSet/>
      <dgm:spPr/>
      <dgm:t>
        <a:bodyPr/>
        <a:lstStyle/>
        <a:p>
          <a:endParaRPr lang="de-AT"/>
        </a:p>
      </dgm:t>
    </dgm:pt>
    <dgm:pt modelId="{35D0A281-C278-4122-BC82-CA51CBA0273F}">
      <dgm:prSet/>
      <dgm:spPr/>
      <dgm:t>
        <a:bodyPr/>
        <a:lstStyle/>
        <a:p>
          <a:r>
            <a:rPr lang="de-AT" dirty="0"/>
            <a:t>Dokumentation der Umsetzung</a:t>
          </a:r>
        </a:p>
      </dgm:t>
    </dgm:pt>
    <dgm:pt modelId="{68547EED-ED5E-4999-AAFC-48DA5922C06B}" type="parTrans" cxnId="{4A5FD87B-1C55-4DDC-88FE-752BD8537956}">
      <dgm:prSet/>
      <dgm:spPr/>
      <dgm:t>
        <a:bodyPr/>
        <a:lstStyle/>
        <a:p>
          <a:endParaRPr lang="de-AT"/>
        </a:p>
      </dgm:t>
    </dgm:pt>
    <dgm:pt modelId="{1AA7BCDE-9DA3-40CF-90DA-2D8A35718D96}" type="sibTrans" cxnId="{4A5FD87B-1C55-4DDC-88FE-752BD8537956}">
      <dgm:prSet/>
      <dgm:spPr/>
      <dgm:t>
        <a:bodyPr/>
        <a:lstStyle/>
        <a:p>
          <a:endParaRPr lang="de-AT"/>
        </a:p>
      </dgm:t>
    </dgm:pt>
    <dgm:pt modelId="{95C8663D-9516-4907-ACC0-1B782ED6ACD7}">
      <dgm:prSet/>
      <dgm:spPr/>
      <dgm:t>
        <a:bodyPr/>
        <a:lstStyle/>
        <a:p>
          <a:r>
            <a:rPr lang="de-AT" dirty="0"/>
            <a:t>Fazit</a:t>
          </a:r>
        </a:p>
      </dgm:t>
    </dgm:pt>
    <dgm:pt modelId="{1633A75B-D591-47AC-831C-89C1086FD605}" type="parTrans" cxnId="{0F7ACF2E-D151-4B06-BCBC-9543E61D42C5}">
      <dgm:prSet/>
      <dgm:spPr/>
      <dgm:t>
        <a:bodyPr/>
        <a:lstStyle/>
        <a:p>
          <a:endParaRPr lang="de-AT"/>
        </a:p>
      </dgm:t>
    </dgm:pt>
    <dgm:pt modelId="{4E61DEFB-57EA-415D-847B-672A8862F130}" type="sibTrans" cxnId="{0F7ACF2E-D151-4B06-BCBC-9543E61D42C5}">
      <dgm:prSet/>
      <dgm:spPr/>
      <dgm:t>
        <a:bodyPr/>
        <a:lstStyle/>
        <a:p>
          <a:endParaRPr lang="de-AT"/>
        </a:p>
      </dgm:t>
    </dgm:pt>
    <dgm:pt modelId="{327F6373-A7DF-4375-916F-6DB05539983B}">
      <dgm:prSet/>
      <dgm:spPr/>
      <dgm:t>
        <a:bodyPr/>
        <a:lstStyle/>
        <a:p>
          <a:r>
            <a:rPr lang="de-AT" dirty="0"/>
            <a:t>Abstimmung notwendiger Module</a:t>
          </a:r>
        </a:p>
      </dgm:t>
    </dgm:pt>
    <dgm:pt modelId="{BF5758D9-86DF-4E2D-8BA5-76C0E1330685}" type="parTrans" cxnId="{0912901C-B188-4584-A466-3379D90AABC8}">
      <dgm:prSet/>
      <dgm:spPr/>
      <dgm:t>
        <a:bodyPr/>
        <a:lstStyle/>
        <a:p>
          <a:endParaRPr lang="de-AT"/>
        </a:p>
      </dgm:t>
    </dgm:pt>
    <dgm:pt modelId="{9A98A0C2-70E5-4A86-BCE7-6ECBBCAA06B9}" type="sibTrans" cxnId="{0912901C-B188-4584-A466-3379D90AABC8}">
      <dgm:prSet/>
      <dgm:spPr/>
      <dgm:t>
        <a:bodyPr/>
        <a:lstStyle/>
        <a:p>
          <a:endParaRPr lang="de-AT"/>
        </a:p>
      </dgm:t>
    </dgm:pt>
    <dgm:pt modelId="{FEBE2B98-1520-4996-958A-AA75D23D8A3A}">
      <dgm:prSet/>
      <dgm:spPr/>
      <dgm:t>
        <a:bodyPr/>
        <a:lstStyle/>
        <a:p>
          <a:r>
            <a:rPr lang="de-AT" dirty="0"/>
            <a:t>Prozesse mit Stakeholdern durchgehen</a:t>
          </a:r>
        </a:p>
      </dgm:t>
    </dgm:pt>
    <dgm:pt modelId="{7B539BC0-2649-4779-98A9-37368B28376D}" type="parTrans" cxnId="{7EA4019B-F91C-4B68-AD4E-E1E476904956}">
      <dgm:prSet/>
      <dgm:spPr/>
      <dgm:t>
        <a:bodyPr/>
        <a:lstStyle/>
        <a:p>
          <a:endParaRPr lang="de-AT"/>
        </a:p>
      </dgm:t>
    </dgm:pt>
    <dgm:pt modelId="{63390736-5857-4E02-8B02-A7D5A49A3DCB}" type="sibTrans" cxnId="{7EA4019B-F91C-4B68-AD4E-E1E476904956}">
      <dgm:prSet/>
      <dgm:spPr/>
      <dgm:t>
        <a:bodyPr/>
        <a:lstStyle/>
        <a:p>
          <a:endParaRPr lang="de-AT"/>
        </a:p>
      </dgm:t>
    </dgm:pt>
    <dgm:pt modelId="{5459BF77-DF84-4D39-86FD-AEBAA163DC23}">
      <dgm:prSet/>
      <dgm:spPr/>
      <dgm:t>
        <a:bodyPr/>
        <a:lstStyle/>
        <a:p>
          <a:r>
            <a:rPr lang="de-AT" dirty="0"/>
            <a:t>Finale Konfiguration</a:t>
          </a:r>
        </a:p>
      </dgm:t>
    </dgm:pt>
    <dgm:pt modelId="{BB1867F8-6EDA-4CF2-BFC8-6D556BB36326}" type="parTrans" cxnId="{79B422D7-96E2-41DE-BCE2-23E569708766}">
      <dgm:prSet/>
      <dgm:spPr/>
      <dgm:t>
        <a:bodyPr/>
        <a:lstStyle/>
        <a:p>
          <a:endParaRPr lang="de-AT"/>
        </a:p>
      </dgm:t>
    </dgm:pt>
    <dgm:pt modelId="{9265FBCB-4ECF-4F28-AE5C-AA142124832E}" type="sibTrans" cxnId="{79B422D7-96E2-41DE-BCE2-23E569708766}">
      <dgm:prSet/>
      <dgm:spPr/>
      <dgm:t>
        <a:bodyPr/>
        <a:lstStyle/>
        <a:p>
          <a:endParaRPr lang="de-AT"/>
        </a:p>
      </dgm:t>
    </dgm:pt>
    <dgm:pt modelId="{C3384F2C-B9B1-468C-B1AD-2E2DB8B0E921}">
      <dgm:prSet/>
      <dgm:spPr/>
      <dgm:t>
        <a:bodyPr/>
        <a:lstStyle/>
        <a:p>
          <a:r>
            <a:rPr lang="de-AT" dirty="0"/>
            <a:t>Finale Datenmigration</a:t>
          </a:r>
        </a:p>
      </dgm:t>
    </dgm:pt>
    <dgm:pt modelId="{0633BC68-4A22-4062-B797-B4200CA32E91}" type="parTrans" cxnId="{2D9C8D7B-D5CD-49C4-8B49-65FB3BD85A9B}">
      <dgm:prSet/>
      <dgm:spPr/>
      <dgm:t>
        <a:bodyPr/>
        <a:lstStyle/>
        <a:p>
          <a:endParaRPr lang="de-AT"/>
        </a:p>
      </dgm:t>
    </dgm:pt>
    <dgm:pt modelId="{AAF2546C-2F01-4517-AA3D-EE7CFE937FB0}" type="sibTrans" cxnId="{2D9C8D7B-D5CD-49C4-8B49-65FB3BD85A9B}">
      <dgm:prSet/>
      <dgm:spPr/>
      <dgm:t>
        <a:bodyPr/>
        <a:lstStyle/>
        <a:p>
          <a:endParaRPr lang="de-AT"/>
        </a:p>
      </dgm:t>
    </dgm:pt>
    <dgm:pt modelId="{308CBBD2-9DBF-4153-AA0D-2D479EB3A82B}">
      <dgm:prSet/>
      <dgm:spPr/>
      <dgm:t>
        <a:bodyPr/>
        <a:lstStyle/>
        <a:p>
          <a:r>
            <a:rPr lang="de-AT" dirty="0"/>
            <a:t>Export aus Altsystem</a:t>
          </a:r>
        </a:p>
      </dgm:t>
    </dgm:pt>
    <dgm:pt modelId="{A01352C4-36AB-41C0-AE16-6282E8303252}" type="parTrans" cxnId="{58362327-0EC1-478B-9554-743A644A3BC1}">
      <dgm:prSet/>
      <dgm:spPr/>
      <dgm:t>
        <a:bodyPr/>
        <a:lstStyle/>
        <a:p>
          <a:endParaRPr lang="de-AT"/>
        </a:p>
      </dgm:t>
    </dgm:pt>
    <dgm:pt modelId="{BF134679-4714-40E1-A10F-D4CFCF7C7A7E}" type="sibTrans" cxnId="{58362327-0EC1-478B-9554-743A644A3BC1}">
      <dgm:prSet/>
      <dgm:spPr/>
      <dgm:t>
        <a:bodyPr/>
        <a:lstStyle/>
        <a:p>
          <a:endParaRPr lang="de-AT"/>
        </a:p>
      </dgm:t>
    </dgm:pt>
    <dgm:pt modelId="{FC4519AC-E4EF-4C91-BB49-C3A7103C2651}">
      <dgm:prSet/>
      <dgm:spPr/>
      <dgm:t>
        <a:bodyPr/>
        <a:lstStyle/>
        <a:p>
          <a:r>
            <a:rPr lang="de-AT" dirty="0"/>
            <a:t>Import ins neue System</a:t>
          </a:r>
        </a:p>
      </dgm:t>
    </dgm:pt>
    <dgm:pt modelId="{3EDDD640-04B2-45FB-A236-6FE748B0D4C5}" type="parTrans" cxnId="{BF532C1C-8B9F-4D0F-83E4-8B87F504280F}">
      <dgm:prSet/>
      <dgm:spPr/>
      <dgm:t>
        <a:bodyPr/>
        <a:lstStyle/>
        <a:p>
          <a:endParaRPr lang="de-AT"/>
        </a:p>
      </dgm:t>
    </dgm:pt>
    <dgm:pt modelId="{74473A36-EC4E-4623-9CC6-AD852CA9DB1B}" type="sibTrans" cxnId="{BF532C1C-8B9F-4D0F-83E4-8B87F504280F}">
      <dgm:prSet/>
      <dgm:spPr/>
      <dgm:t>
        <a:bodyPr/>
        <a:lstStyle/>
        <a:p>
          <a:endParaRPr lang="de-AT"/>
        </a:p>
      </dgm:t>
    </dgm:pt>
    <dgm:pt modelId="{54B236AE-150A-4B02-86BF-09E296FFF534}">
      <dgm:prSet/>
      <dgm:spPr/>
      <dgm:t>
        <a:bodyPr/>
        <a:lstStyle/>
        <a:p>
          <a:r>
            <a:rPr lang="de-AT" dirty="0"/>
            <a:t>Ablöse des Altsystems</a:t>
          </a:r>
        </a:p>
      </dgm:t>
    </dgm:pt>
    <dgm:pt modelId="{EB242F47-2E84-4ED4-9DD4-8FAA77F0C6D2}" type="parTrans" cxnId="{3AB13D3B-718A-48E5-8C60-FE80B6E6631F}">
      <dgm:prSet/>
      <dgm:spPr/>
      <dgm:t>
        <a:bodyPr/>
        <a:lstStyle/>
        <a:p>
          <a:endParaRPr lang="de-AT"/>
        </a:p>
      </dgm:t>
    </dgm:pt>
    <dgm:pt modelId="{4E119AF9-DC62-4C66-8769-901070593311}" type="sibTrans" cxnId="{3AB13D3B-718A-48E5-8C60-FE80B6E6631F}">
      <dgm:prSet/>
      <dgm:spPr/>
      <dgm:t>
        <a:bodyPr/>
        <a:lstStyle/>
        <a:p>
          <a:endParaRPr lang="de-AT"/>
        </a:p>
      </dgm:t>
    </dgm:pt>
    <dgm:pt modelId="{E0E2AEA7-B42A-469B-938C-47A2DDA2C048}">
      <dgm:prSet/>
      <dgm:spPr/>
      <dgm:t>
        <a:bodyPr/>
        <a:lstStyle/>
        <a:p>
          <a:r>
            <a:rPr lang="de-AT" dirty="0"/>
            <a:t>Nicht funktionale Anforderungen</a:t>
          </a:r>
        </a:p>
      </dgm:t>
    </dgm:pt>
    <dgm:pt modelId="{BC0F2783-59F4-479F-B7E3-A06412F6333E}" type="parTrans" cxnId="{F751DD00-D19C-46DF-96E5-8A3BFD95D8C5}">
      <dgm:prSet/>
      <dgm:spPr/>
      <dgm:t>
        <a:bodyPr/>
        <a:lstStyle/>
        <a:p>
          <a:endParaRPr lang="de-AT"/>
        </a:p>
      </dgm:t>
    </dgm:pt>
    <dgm:pt modelId="{A80CC30F-4A37-44FC-A3C8-C53D9CE69822}" type="sibTrans" cxnId="{F751DD00-D19C-46DF-96E5-8A3BFD95D8C5}">
      <dgm:prSet/>
      <dgm:spPr/>
      <dgm:t>
        <a:bodyPr/>
        <a:lstStyle/>
        <a:p>
          <a:endParaRPr lang="de-AT"/>
        </a:p>
      </dgm:t>
    </dgm:pt>
    <dgm:pt modelId="{EF64F1C4-970B-413B-8008-A44AFB80734E}" type="pres">
      <dgm:prSet presAssocID="{4B23925D-839C-46CD-9567-9CC5CB4CEA35}" presName="Name0" presStyleCnt="0">
        <dgm:presLayoutVars>
          <dgm:dir/>
          <dgm:resizeHandles val="exact"/>
        </dgm:presLayoutVars>
      </dgm:prSet>
      <dgm:spPr/>
    </dgm:pt>
    <dgm:pt modelId="{99A2FAF6-25E6-46F9-93E5-CA0698572205}" type="pres">
      <dgm:prSet presAssocID="{B54BF1CE-F054-4587-AA1E-9475A57193B7}" presName="node" presStyleLbl="node1" presStyleIdx="0" presStyleCnt="9">
        <dgm:presLayoutVars>
          <dgm:bulletEnabled val="1"/>
        </dgm:presLayoutVars>
      </dgm:prSet>
      <dgm:spPr/>
    </dgm:pt>
    <dgm:pt modelId="{749421B1-1536-4961-A12F-A6F479958432}" type="pres">
      <dgm:prSet presAssocID="{A878AEEB-C6C2-446F-847E-A93791C764F3}" presName="sibTrans" presStyleLbl="sibTrans1D1" presStyleIdx="0" presStyleCnt="8"/>
      <dgm:spPr/>
    </dgm:pt>
    <dgm:pt modelId="{F2F1524B-0B0F-498C-B8E8-29318E373E00}" type="pres">
      <dgm:prSet presAssocID="{A878AEEB-C6C2-446F-847E-A93791C764F3}" presName="connectorText" presStyleLbl="sibTrans1D1" presStyleIdx="0" presStyleCnt="8"/>
      <dgm:spPr/>
    </dgm:pt>
    <dgm:pt modelId="{FD380630-627A-4B4A-8E79-A2F4FFBA621E}" type="pres">
      <dgm:prSet presAssocID="{4142FBA2-EF45-4843-821D-04D00794C61D}" presName="node" presStyleLbl="node1" presStyleIdx="1" presStyleCnt="9">
        <dgm:presLayoutVars>
          <dgm:bulletEnabled val="1"/>
        </dgm:presLayoutVars>
      </dgm:prSet>
      <dgm:spPr/>
    </dgm:pt>
    <dgm:pt modelId="{90A631FF-9762-44E6-B598-EC3044947A4D}" type="pres">
      <dgm:prSet presAssocID="{79EF8EB2-20B9-4BE2-8B89-F6CF2B8D0199}" presName="sibTrans" presStyleLbl="sibTrans1D1" presStyleIdx="1" presStyleCnt="8"/>
      <dgm:spPr/>
    </dgm:pt>
    <dgm:pt modelId="{DBE8B67B-6E38-4ECA-A8DE-EE890F24FFAC}" type="pres">
      <dgm:prSet presAssocID="{79EF8EB2-20B9-4BE2-8B89-F6CF2B8D0199}" presName="connectorText" presStyleLbl="sibTrans1D1" presStyleIdx="1" presStyleCnt="8"/>
      <dgm:spPr/>
    </dgm:pt>
    <dgm:pt modelId="{51320853-D365-4246-A8E1-89D2F971A78D}" type="pres">
      <dgm:prSet presAssocID="{396CC4BF-2947-44CC-BFAD-F9F084E89A35}" presName="node" presStyleLbl="node1" presStyleIdx="2" presStyleCnt="9">
        <dgm:presLayoutVars>
          <dgm:bulletEnabled val="1"/>
        </dgm:presLayoutVars>
      </dgm:prSet>
      <dgm:spPr/>
    </dgm:pt>
    <dgm:pt modelId="{0453D990-E60A-46E7-90F4-940CD5F01015}" type="pres">
      <dgm:prSet presAssocID="{ECCCE3B7-870C-4BC4-BB65-B630577AF802}" presName="sibTrans" presStyleLbl="sibTrans1D1" presStyleIdx="2" presStyleCnt="8"/>
      <dgm:spPr/>
    </dgm:pt>
    <dgm:pt modelId="{1962B294-97E5-4D58-B16F-E0637ED4012A}" type="pres">
      <dgm:prSet presAssocID="{ECCCE3B7-870C-4BC4-BB65-B630577AF802}" presName="connectorText" presStyleLbl="sibTrans1D1" presStyleIdx="2" presStyleCnt="8"/>
      <dgm:spPr/>
    </dgm:pt>
    <dgm:pt modelId="{252EC2D4-5252-484E-B10E-57403BFD947C}" type="pres">
      <dgm:prSet presAssocID="{57AEDABE-4F2E-4E77-84E7-3E19917C8FA3}" presName="node" presStyleLbl="node1" presStyleIdx="3" presStyleCnt="9">
        <dgm:presLayoutVars>
          <dgm:bulletEnabled val="1"/>
        </dgm:presLayoutVars>
      </dgm:prSet>
      <dgm:spPr/>
    </dgm:pt>
    <dgm:pt modelId="{E60D213F-4268-49EE-B355-3F4BCFE3B1B8}" type="pres">
      <dgm:prSet presAssocID="{D7FF9834-A014-4848-A6D0-0FBE77325B00}" presName="sibTrans" presStyleLbl="sibTrans1D1" presStyleIdx="3" presStyleCnt="8"/>
      <dgm:spPr/>
    </dgm:pt>
    <dgm:pt modelId="{DEEED137-00F0-42E7-8549-CF34BC759C0C}" type="pres">
      <dgm:prSet presAssocID="{D7FF9834-A014-4848-A6D0-0FBE77325B00}" presName="connectorText" presStyleLbl="sibTrans1D1" presStyleIdx="3" presStyleCnt="8"/>
      <dgm:spPr/>
    </dgm:pt>
    <dgm:pt modelId="{EB42F865-9217-4D16-BED7-40BB0C97507B}" type="pres">
      <dgm:prSet presAssocID="{17B7433F-242C-4D66-9E1E-DFFF35204A14}" presName="node" presStyleLbl="node1" presStyleIdx="4" presStyleCnt="9">
        <dgm:presLayoutVars>
          <dgm:bulletEnabled val="1"/>
        </dgm:presLayoutVars>
      </dgm:prSet>
      <dgm:spPr/>
    </dgm:pt>
    <dgm:pt modelId="{8EE5C43E-EC3B-4A22-97CD-252123B0EFFF}" type="pres">
      <dgm:prSet presAssocID="{D35881C9-AF41-4E4E-92D7-83CFC9388F21}" presName="sibTrans" presStyleLbl="sibTrans1D1" presStyleIdx="4" presStyleCnt="8"/>
      <dgm:spPr/>
    </dgm:pt>
    <dgm:pt modelId="{22C0AA98-BD7C-4011-80AD-99980C3F011F}" type="pres">
      <dgm:prSet presAssocID="{D35881C9-AF41-4E4E-92D7-83CFC9388F21}" presName="connectorText" presStyleLbl="sibTrans1D1" presStyleIdx="4" presStyleCnt="8"/>
      <dgm:spPr/>
    </dgm:pt>
    <dgm:pt modelId="{ACA06E5E-31C2-4702-839E-1D9DCD3A0828}" type="pres">
      <dgm:prSet presAssocID="{AFF2F0AF-46E3-4E03-B187-D71F20AA29F2}" presName="node" presStyleLbl="node1" presStyleIdx="5" presStyleCnt="9">
        <dgm:presLayoutVars>
          <dgm:bulletEnabled val="1"/>
        </dgm:presLayoutVars>
      </dgm:prSet>
      <dgm:spPr/>
    </dgm:pt>
    <dgm:pt modelId="{5CC638EA-A69A-44D0-BB4C-48102EC886E9}" type="pres">
      <dgm:prSet presAssocID="{B6177548-75EB-4B12-BA7C-65FB396371D1}" presName="sibTrans" presStyleLbl="sibTrans1D1" presStyleIdx="5" presStyleCnt="8"/>
      <dgm:spPr/>
    </dgm:pt>
    <dgm:pt modelId="{94EA418D-F71D-48B1-BC6F-A655553C5155}" type="pres">
      <dgm:prSet presAssocID="{B6177548-75EB-4B12-BA7C-65FB396371D1}" presName="connectorText" presStyleLbl="sibTrans1D1" presStyleIdx="5" presStyleCnt="8"/>
      <dgm:spPr/>
    </dgm:pt>
    <dgm:pt modelId="{EB1469BA-3645-4173-A849-DCAA6E5E43BD}" type="pres">
      <dgm:prSet presAssocID="{5DE81BC6-D9ED-4CFE-BFB4-FFB680C2A188}" presName="node" presStyleLbl="node1" presStyleIdx="6" presStyleCnt="9">
        <dgm:presLayoutVars>
          <dgm:bulletEnabled val="1"/>
        </dgm:presLayoutVars>
      </dgm:prSet>
      <dgm:spPr/>
    </dgm:pt>
    <dgm:pt modelId="{1B64839B-7371-4E9A-9723-AB0005E836FA}" type="pres">
      <dgm:prSet presAssocID="{8AE4A30B-3690-4E22-BE82-A891ECAD4558}" presName="sibTrans" presStyleLbl="sibTrans1D1" presStyleIdx="6" presStyleCnt="8"/>
      <dgm:spPr/>
    </dgm:pt>
    <dgm:pt modelId="{59B165E3-FB2C-4A0D-B975-4478EBD9372C}" type="pres">
      <dgm:prSet presAssocID="{8AE4A30B-3690-4E22-BE82-A891ECAD4558}" presName="connectorText" presStyleLbl="sibTrans1D1" presStyleIdx="6" presStyleCnt="8"/>
      <dgm:spPr/>
    </dgm:pt>
    <dgm:pt modelId="{E59B227F-E736-4BA1-B7CA-4369E50C7ACE}" type="pres">
      <dgm:prSet presAssocID="{477E0D60-C29A-4036-929F-E1EF2300329B}" presName="node" presStyleLbl="node1" presStyleIdx="7" presStyleCnt="9">
        <dgm:presLayoutVars>
          <dgm:bulletEnabled val="1"/>
        </dgm:presLayoutVars>
      </dgm:prSet>
      <dgm:spPr/>
    </dgm:pt>
    <dgm:pt modelId="{430232A6-590A-440B-98F1-B10E5E4C2891}" type="pres">
      <dgm:prSet presAssocID="{397D4B77-4C5C-4458-B099-A86FC35E1019}" presName="sibTrans" presStyleLbl="sibTrans1D1" presStyleIdx="7" presStyleCnt="8"/>
      <dgm:spPr/>
    </dgm:pt>
    <dgm:pt modelId="{40C4E524-67A3-4792-A438-B5BBB83CA9B8}" type="pres">
      <dgm:prSet presAssocID="{397D4B77-4C5C-4458-B099-A86FC35E1019}" presName="connectorText" presStyleLbl="sibTrans1D1" presStyleIdx="7" presStyleCnt="8"/>
      <dgm:spPr/>
    </dgm:pt>
    <dgm:pt modelId="{5245DA9C-9F06-40B5-97B1-8783F3D80ECA}" type="pres">
      <dgm:prSet presAssocID="{C3384F2C-B9B1-468C-B1AD-2E2DB8B0E921}" presName="node" presStyleLbl="node1" presStyleIdx="8" presStyleCnt="9">
        <dgm:presLayoutVars>
          <dgm:bulletEnabled val="1"/>
        </dgm:presLayoutVars>
      </dgm:prSet>
      <dgm:spPr/>
    </dgm:pt>
  </dgm:ptLst>
  <dgm:cxnLst>
    <dgm:cxn modelId="{F751DD00-D19C-46DF-96E5-8A3BFD95D8C5}" srcId="{AFF2F0AF-46E3-4E03-B187-D71F20AA29F2}" destId="{E0E2AEA7-B42A-469B-938C-47A2DDA2C048}" srcOrd="1" destOrd="0" parTransId="{BC0F2783-59F4-479F-B7E3-A06412F6333E}" sibTransId="{A80CC30F-4A37-44FC-A3C8-C53D9CE69822}"/>
    <dgm:cxn modelId="{2D831007-1C83-42DE-9F43-2DFCFF648A2A}" type="presOf" srcId="{ECCCE3B7-870C-4BC4-BB65-B630577AF802}" destId="{0453D990-E60A-46E7-90F4-940CD5F01015}" srcOrd="0" destOrd="0" presId="urn:microsoft.com/office/officeart/2005/8/layout/bProcess3"/>
    <dgm:cxn modelId="{90B91708-9333-4F3A-906A-7EA9813B0DB4}" type="presOf" srcId="{35D0A281-C278-4122-BC82-CA51CBA0273F}" destId="{EB1469BA-3645-4173-A849-DCAA6E5E43BD}" srcOrd="0" destOrd="1" presId="urn:microsoft.com/office/officeart/2005/8/layout/bProcess3"/>
    <dgm:cxn modelId="{B791E308-0ABD-4572-87C5-5459E38D3544}" srcId="{4B23925D-839C-46CD-9567-9CC5CB4CEA35}" destId="{477E0D60-C29A-4036-929F-E1EF2300329B}" srcOrd="7" destOrd="0" parTransId="{937AF84B-268D-4D8D-BC45-F5DB378C11AE}" sibTransId="{397D4B77-4C5C-4458-B099-A86FC35E1019}"/>
    <dgm:cxn modelId="{ED11980E-F38F-41E0-8CC1-17286451202E}" type="presOf" srcId="{AFF2F0AF-46E3-4E03-B187-D71F20AA29F2}" destId="{ACA06E5E-31C2-4702-839E-1D9DCD3A0828}" srcOrd="0" destOrd="0" presId="urn:microsoft.com/office/officeart/2005/8/layout/bProcess3"/>
    <dgm:cxn modelId="{3BB2E50F-1486-4169-A11C-EEDC76862A37}" type="presOf" srcId="{B6177548-75EB-4B12-BA7C-65FB396371D1}" destId="{5CC638EA-A69A-44D0-BB4C-48102EC886E9}" srcOrd="0" destOrd="0" presId="urn:microsoft.com/office/officeart/2005/8/layout/bProcess3"/>
    <dgm:cxn modelId="{99A18512-9ACD-4733-87E1-6C486899AAB4}" type="presOf" srcId="{8AE4A30B-3690-4E22-BE82-A891ECAD4558}" destId="{1B64839B-7371-4E9A-9723-AB0005E836FA}" srcOrd="0" destOrd="0" presId="urn:microsoft.com/office/officeart/2005/8/layout/bProcess3"/>
    <dgm:cxn modelId="{D98C8B15-73ED-4261-89F4-49CFFB675884}" type="presOf" srcId="{A878AEEB-C6C2-446F-847E-A93791C764F3}" destId="{749421B1-1536-4961-A12F-A6F479958432}" srcOrd="0" destOrd="0" presId="urn:microsoft.com/office/officeart/2005/8/layout/bProcess3"/>
    <dgm:cxn modelId="{88D73016-9FD7-43C8-AB01-A654CF581D07}" type="presOf" srcId="{5DE81BC6-D9ED-4CFE-BFB4-FFB680C2A188}" destId="{EB1469BA-3645-4173-A849-DCAA6E5E43BD}" srcOrd="0" destOrd="0" presId="urn:microsoft.com/office/officeart/2005/8/layout/bProcess3"/>
    <dgm:cxn modelId="{BF532C1C-8B9F-4D0F-83E4-8B87F504280F}" srcId="{C3384F2C-B9B1-468C-B1AD-2E2DB8B0E921}" destId="{FC4519AC-E4EF-4C91-BB49-C3A7103C2651}" srcOrd="1" destOrd="0" parTransId="{3EDDD640-04B2-45FB-A236-6FE748B0D4C5}" sibTransId="{74473A36-EC4E-4623-9CC6-AD852CA9DB1B}"/>
    <dgm:cxn modelId="{0912901C-B188-4584-A466-3379D90AABC8}" srcId="{4142FBA2-EF45-4843-821D-04D00794C61D}" destId="{327F6373-A7DF-4375-916F-6DB05539983B}" srcOrd="1" destOrd="0" parTransId="{BF5758D9-86DF-4E2D-8BA5-76C0E1330685}" sibTransId="{9A98A0C2-70E5-4A86-BCE7-6ECBBCAA06B9}"/>
    <dgm:cxn modelId="{6D96C020-C5E1-47C2-86FA-6D626018BD55}" type="presOf" srcId="{4B23925D-839C-46CD-9567-9CC5CB4CEA35}" destId="{EF64F1C4-970B-413B-8008-A44AFB80734E}" srcOrd="0" destOrd="0" presId="urn:microsoft.com/office/officeart/2005/8/layout/bProcess3"/>
    <dgm:cxn modelId="{C834E621-8ED5-47B0-A872-75A63965F292}" srcId="{17B7433F-242C-4D66-9E1E-DFFF35204A14}" destId="{0745CF95-0149-49D0-A517-926D1CE264F0}" srcOrd="0" destOrd="0" parTransId="{2DA59BFD-02A1-4D7B-8301-06D4204EAE4F}" sibTransId="{F3C5D498-9AA8-4601-B24F-A82E1126B57A}"/>
    <dgm:cxn modelId="{4A1D2922-CC55-4051-AFD7-390D311B0381}" type="presOf" srcId="{79EF8EB2-20B9-4BE2-8B89-F6CF2B8D0199}" destId="{DBE8B67B-6E38-4ECA-A8DE-EE890F24FFAC}" srcOrd="1" destOrd="0" presId="urn:microsoft.com/office/officeart/2005/8/layout/bProcess3"/>
    <dgm:cxn modelId="{58362327-0EC1-478B-9554-743A644A3BC1}" srcId="{C3384F2C-B9B1-468C-B1AD-2E2DB8B0E921}" destId="{308CBBD2-9DBF-4153-AA0D-2D479EB3A82B}" srcOrd="0" destOrd="0" parTransId="{A01352C4-36AB-41C0-AE16-6282E8303252}" sibTransId="{BF134679-4714-40E1-A10F-D4CFCF7C7A7E}"/>
    <dgm:cxn modelId="{E5B8682C-182F-4447-B53C-731A7C5C840C}" type="presOf" srcId="{B6177548-75EB-4B12-BA7C-65FB396371D1}" destId="{94EA418D-F71D-48B1-BC6F-A655553C5155}" srcOrd="1" destOrd="0" presId="urn:microsoft.com/office/officeart/2005/8/layout/bProcess3"/>
    <dgm:cxn modelId="{EF17DE2C-936B-4179-AACD-2C2FBDBF956B}" srcId="{B54BF1CE-F054-4587-AA1E-9475A57193B7}" destId="{7B654BD3-914F-462F-B49F-E9D9171E60F9}" srcOrd="0" destOrd="0" parTransId="{9720B650-23BC-400A-87C6-0F76D694039A}" sibTransId="{D43803FB-3C5B-4553-9E78-51AF41063B39}"/>
    <dgm:cxn modelId="{3A05092E-6B2A-4200-B50F-254963286E8F}" type="presOf" srcId="{7B654BD3-914F-462F-B49F-E9D9171E60F9}" destId="{99A2FAF6-25E6-46F9-93E5-CA0698572205}" srcOrd="0" destOrd="1" presId="urn:microsoft.com/office/officeart/2005/8/layout/bProcess3"/>
    <dgm:cxn modelId="{0F7ACF2E-D151-4B06-BCBC-9543E61D42C5}" srcId="{5DE81BC6-D9ED-4CFE-BFB4-FFB680C2A188}" destId="{95C8663D-9516-4907-ACC0-1B782ED6ACD7}" srcOrd="1" destOrd="0" parTransId="{1633A75B-D591-47AC-831C-89C1086FD605}" sibTransId="{4E61DEFB-57EA-415D-847B-672A8862F130}"/>
    <dgm:cxn modelId="{D81EF134-4BEE-44F6-A063-C0D61D228898}" type="presOf" srcId="{8FD0F5D2-8283-4F14-B1C2-15762A25285E}" destId="{51320853-D365-4246-A8E1-89D2F971A78D}" srcOrd="0" destOrd="1" presId="urn:microsoft.com/office/officeart/2005/8/layout/bProcess3"/>
    <dgm:cxn modelId="{3AB13D3B-718A-48E5-8C60-FE80B6E6631F}" srcId="{C3384F2C-B9B1-468C-B1AD-2E2DB8B0E921}" destId="{54B236AE-150A-4B02-86BF-09E296FFF534}" srcOrd="2" destOrd="0" parTransId="{EB242F47-2E84-4ED4-9DD4-8FAA77F0C6D2}" sibTransId="{4E119AF9-DC62-4C66-8769-901070593311}"/>
    <dgm:cxn modelId="{112DAA40-7E07-4456-A3D4-F125C9A11613}" type="presOf" srcId="{F8D4544B-E42C-44EC-AB60-C19D5637860A}" destId="{51320853-D365-4246-A8E1-89D2F971A78D}" srcOrd="0" destOrd="2" presId="urn:microsoft.com/office/officeart/2005/8/layout/bProcess3"/>
    <dgm:cxn modelId="{BF5AB55B-273A-4C12-9691-B47A0E277A89}" type="presOf" srcId="{308CBBD2-9DBF-4153-AA0D-2D479EB3A82B}" destId="{5245DA9C-9F06-40B5-97B1-8783F3D80ECA}" srcOrd="0" destOrd="1" presId="urn:microsoft.com/office/officeart/2005/8/layout/bProcess3"/>
    <dgm:cxn modelId="{1990D660-8872-48B4-8695-1D9FCFB04963}" type="presOf" srcId="{8AE4A30B-3690-4E22-BE82-A891ECAD4558}" destId="{59B165E3-FB2C-4A0D-B975-4478EBD9372C}" srcOrd="1" destOrd="0" presId="urn:microsoft.com/office/officeart/2005/8/layout/bProcess3"/>
    <dgm:cxn modelId="{3466DD44-18DB-4A0C-AB73-E1D7F9E55580}" srcId="{396CC4BF-2947-44CC-BFAD-F9F084E89A35}" destId="{8FD0F5D2-8283-4F14-B1C2-15762A25285E}" srcOrd="0" destOrd="0" parTransId="{47EF4356-E61B-42E6-B1CC-4F690E4FCA63}" sibTransId="{9307AEC8-ACA4-4F6E-B97D-C11231D819D4}"/>
    <dgm:cxn modelId="{2EB0C666-8547-44BC-AE99-14B63A5309B7}" type="presOf" srcId="{A34D2546-2DD5-4F56-BF14-ED913464D104}" destId="{252EC2D4-5252-484E-B10E-57403BFD947C}" srcOrd="0" destOrd="1" presId="urn:microsoft.com/office/officeart/2005/8/layout/bProcess3"/>
    <dgm:cxn modelId="{A38F2167-23AE-4632-AEF7-3BDFBE39910C}" type="presOf" srcId="{396CC4BF-2947-44CC-BFAD-F9F084E89A35}" destId="{51320853-D365-4246-A8E1-89D2F971A78D}" srcOrd="0" destOrd="0" presId="urn:microsoft.com/office/officeart/2005/8/layout/bProcess3"/>
    <dgm:cxn modelId="{F4970E49-39D4-43A9-83C6-0EAB87D10259}" srcId="{4B23925D-839C-46CD-9567-9CC5CB4CEA35}" destId="{B54BF1CE-F054-4587-AA1E-9475A57193B7}" srcOrd="0" destOrd="0" parTransId="{0085AA0A-4003-444A-BE79-3D2CC5CC7239}" sibTransId="{A878AEEB-C6C2-446F-847E-A93791C764F3}"/>
    <dgm:cxn modelId="{4B4DE971-5F44-4C6E-9501-EFAC4A726BA7}" type="presOf" srcId="{D7FF9834-A014-4848-A6D0-0FBE77325B00}" destId="{E60D213F-4268-49EE-B355-3F4BCFE3B1B8}" srcOrd="0" destOrd="0" presId="urn:microsoft.com/office/officeart/2005/8/layout/bProcess3"/>
    <dgm:cxn modelId="{7AC9A855-11A2-409C-9B0E-92B1B428263D}" srcId="{AFF2F0AF-46E3-4E03-B187-D71F20AA29F2}" destId="{969EBCC0-F144-476F-828C-8C3F9C494859}" srcOrd="0" destOrd="0" parTransId="{AA334262-DD5A-4D71-9169-B04C047640FA}" sibTransId="{69D94F15-4610-4008-A6EE-7A35B51FDCBF}"/>
    <dgm:cxn modelId="{48039856-B1D3-49E2-B3DC-EB71CEDA92DE}" type="presOf" srcId="{397D4B77-4C5C-4458-B099-A86FC35E1019}" destId="{40C4E524-67A3-4792-A438-B5BBB83CA9B8}" srcOrd="1" destOrd="0" presId="urn:microsoft.com/office/officeart/2005/8/layout/bProcess3"/>
    <dgm:cxn modelId="{FBA25157-C49D-4A51-900B-0E345C2F3690}" type="presOf" srcId="{327F6373-A7DF-4375-916F-6DB05539983B}" destId="{FD380630-627A-4B4A-8E79-A2F4FFBA621E}" srcOrd="0" destOrd="2" presId="urn:microsoft.com/office/officeart/2005/8/layout/bProcess3"/>
    <dgm:cxn modelId="{DC299557-F8F9-4E37-893A-023E73A87E8E}" type="presOf" srcId="{ECCCE3B7-870C-4BC4-BB65-B630577AF802}" destId="{1962B294-97E5-4D58-B16F-E0637ED4012A}" srcOrd="1" destOrd="0" presId="urn:microsoft.com/office/officeart/2005/8/layout/bProcess3"/>
    <dgm:cxn modelId="{D63E6C79-1C2F-4587-92B0-7E6F5EB47FA9}" srcId="{4B23925D-839C-46CD-9567-9CC5CB4CEA35}" destId="{4142FBA2-EF45-4843-821D-04D00794C61D}" srcOrd="1" destOrd="0" parTransId="{DA8BEEFC-40C7-4D08-A568-3BAFA46F01FA}" sibTransId="{79EF8EB2-20B9-4BE2-8B89-F6CF2B8D0199}"/>
    <dgm:cxn modelId="{2D9C8D7B-D5CD-49C4-8B49-65FB3BD85A9B}" srcId="{4B23925D-839C-46CD-9567-9CC5CB4CEA35}" destId="{C3384F2C-B9B1-468C-B1AD-2E2DB8B0E921}" srcOrd="8" destOrd="0" parTransId="{0633BC68-4A22-4062-B797-B4200CA32E91}" sibTransId="{AAF2546C-2F01-4517-AA3D-EE7CFE937FB0}"/>
    <dgm:cxn modelId="{4A5FD87B-1C55-4DDC-88FE-752BD8537956}" srcId="{5DE81BC6-D9ED-4CFE-BFB4-FFB680C2A188}" destId="{35D0A281-C278-4122-BC82-CA51CBA0273F}" srcOrd="0" destOrd="0" parTransId="{68547EED-ED5E-4999-AAFC-48DA5922C06B}" sibTransId="{1AA7BCDE-9DA3-40CF-90DA-2D8A35718D96}"/>
    <dgm:cxn modelId="{B1023C7D-F584-4661-BB9D-295D552985AF}" type="presOf" srcId="{D35881C9-AF41-4E4E-92D7-83CFC9388F21}" destId="{8EE5C43E-EC3B-4A22-97CD-252123B0EFFF}" srcOrd="0" destOrd="0" presId="urn:microsoft.com/office/officeart/2005/8/layout/bProcess3"/>
    <dgm:cxn modelId="{FF6CEC7E-457B-432E-8862-3AC09466485F}" srcId="{396CC4BF-2947-44CC-BFAD-F9F084E89A35}" destId="{F8D4544B-E42C-44EC-AB60-C19D5637860A}" srcOrd="1" destOrd="0" parTransId="{829A1563-5B9D-44A3-84AE-D65DAD0A138D}" sibTransId="{94001FEA-E408-4BAB-B8C8-5B305278FE49}"/>
    <dgm:cxn modelId="{4BA4BD81-9ECC-4F98-9ED5-2591B8A01F5A}" type="presOf" srcId="{A878AEEB-C6C2-446F-847E-A93791C764F3}" destId="{F2F1524B-0B0F-498C-B8E8-29318E373E00}" srcOrd="1" destOrd="0" presId="urn:microsoft.com/office/officeart/2005/8/layout/bProcess3"/>
    <dgm:cxn modelId="{E6B8E684-C2C7-459E-A07E-E81F220A88AA}" type="presOf" srcId="{56503DD9-4218-43F6-988D-DE7FB18AE31A}" destId="{FD380630-627A-4B4A-8E79-A2F4FFBA621E}" srcOrd="0" destOrd="1" presId="urn:microsoft.com/office/officeart/2005/8/layout/bProcess3"/>
    <dgm:cxn modelId="{6CE19F85-6708-437D-80E2-2B99AF53A60A}" type="presOf" srcId="{4142FBA2-EF45-4843-821D-04D00794C61D}" destId="{FD380630-627A-4B4A-8E79-A2F4FFBA621E}" srcOrd="0" destOrd="0" presId="urn:microsoft.com/office/officeart/2005/8/layout/bProcess3"/>
    <dgm:cxn modelId="{407A1087-2559-425C-A44E-9963E3E74400}" type="presOf" srcId="{397D4B77-4C5C-4458-B099-A86FC35E1019}" destId="{430232A6-590A-440B-98F1-B10E5E4C2891}" srcOrd="0" destOrd="0" presId="urn:microsoft.com/office/officeart/2005/8/layout/bProcess3"/>
    <dgm:cxn modelId="{29E2CF8A-A022-4A58-8282-441EFBC0C9C2}" srcId="{4142FBA2-EF45-4843-821D-04D00794C61D}" destId="{56503DD9-4218-43F6-988D-DE7FB18AE31A}" srcOrd="0" destOrd="0" parTransId="{6E5C0508-D4AD-45C0-A226-77994E45FCB4}" sibTransId="{C698766B-AD38-47A5-AC76-BB91AC6A492C}"/>
    <dgm:cxn modelId="{1904868D-E5C1-4720-B394-80C49738468F}" type="presOf" srcId="{FEBE2B98-1520-4996-958A-AA75D23D8A3A}" destId="{E59B227F-E736-4BA1-B7CA-4369E50C7ACE}" srcOrd="0" destOrd="1" presId="urn:microsoft.com/office/officeart/2005/8/layout/bProcess3"/>
    <dgm:cxn modelId="{7EA4019B-F91C-4B68-AD4E-E1E476904956}" srcId="{477E0D60-C29A-4036-929F-E1EF2300329B}" destId="{FEBE2B98-1520-4996-958A-AA75D23D8A3A}" srcOrd="0" destOrd="0" parTransId="{7B539BC0-2649-4779-98A9-37368B28376D}" sibTransId="{63390736-5857-4E02-8B02-A7D5A49A3DCB}"/>
    <dgm:cxn modelId="{245183A3-3CCB-4E3A-A4ED-DC248C7F2C36}" type="presOf" srcId="{B54BF1CE-F054-4587-AA1E-9475A57193B7}" destId="{99A2FAF6-25E6-46F9-93E5-CA0698572205}" srcOrd="0" destOrd="0" presId="urn:microsoft.com/office/officeart/2005/8/layout/bProcess3"/>
    <dgm:cxn modelId="{86FA48A4-094B-49EA-95A5-5DEF27C32781}" type="presOf" srcId="{D35881C9-AF41-4E4E-92D7-83CFC9388F21}" destId="{22C0AA98-BD7C-4011-80AD-99980C3F011F}" srcOrd="1" destOrd="0" presId="urn:microsoft.com/office/officeart/2005/8/layout/bProcess3"/>
    <dgm:cxn modelId="{2456DFB4-5475-48D7-9906-8728246BC9EF}" srcId="{4B23925D-839C-46CD-9567-9CC5CB4CEA35}" destId="{17B7433F-242C-4D66-9E1E-DFFF35204A14}" srcOrd="4" destOrd="0" parTransId="{E0CB46F4-B871-4C8F-967A-A27CA11AB983}" sibTransId="{D35881C9-AF41-4E4E-92D7-83CFC9388F21}"/>
    <dgm:cxn modelId="{A26CE6B5-A86F-43AF-B89E-4A564C39845E}" type="presOf" srcId="{C3384F2C-B9B1-468C-B1AD-2E2DB8B0E921}" destId="{5245DA9C-9F06-40B5-97B1-8783F3D80ECA}" srcOrd="0" destOrd="0" presId="urn:microsoft.com/office/officeart/2005/8/layout/bProcess3"/>
    <dgm:cxn modelId="{AB1001B7-14B6-438F-8786-6ACF4B6F69B9}" type="presOf" srcId="{D7FF9834-A014-4848-A6D0-0FBE77325B00}" destId="{DEEED137-00F0-42E7-8549-CF34BC759C0C}" srcOrd="1" destOrd="0" presId="urn:microsoft.com/office/officeart/2005/8/layout/bProcess3"/>
    <dgm:cxn modelId="{235F93B8-EEE8-42F9-B626-C1AE9BEC953A}" type="presOf" srcId="{E0E2AEA7-B42A-469B-938C-47A2DDA2C048}" destId="{ACA06E5E-31C2-4702-839E-1D9DCD3A0828}" srcOrd="0" destOrd="2" presId="urn:microsoft.com/office/officeart/2005/8/layout/bProcess3"/>
    <dgm:cxn modelId="{6922D5B8-CA19-45EA-9E3A-1FF0DF81039B}" type="presOf" srcId="{17B7433F-242C-4D66-9E1E-DFFF35204A14}" destId="{EB42F865-9217-4D16-BED7-40BB0C97507B}" srcOrd="0" destOrd="0" presId="urn:microsoft.com/office/officeart/2005/8/layout/bProcess3"/>
    <dgm:cxn modelId="{59A5ECB9-376B-4D59-9E8B-36BFEF572B23}" srcId="{4B23925D-839C-46CD-9567-9CC5CB4CEA35}" destId="{396CC4BF-2947-44CC-BFAD-F9F084E89A35}" srcOrd="2" destOrd="0" parTransId="{0C0329E1-7090-4413-8DB5-7D44A5EB9646}" sibTransId="{ECCCE3B7-870C-4BC4-BB65-B630577AF802}"/>
    <dgm:cxn modelId="{A6B476BB-ED7C-4C99-ADEB-0C1AA3FEA9FB}" type="presOf" srcId="{FC4519AC-E4EF-4C91-BB49-C3A7103C2651}" destId="{5245DA9C-9F06-40B5-97B1-8783F3D80ECA}" srcOrd="0" destOrd="2" presId="urn:microsoft.com/office/officeart/2005/8/layout/bProcess3"/>
    <dgm:cxn modelId="{C1DAC3BB-2E23-416C-9346-79F505A02C8C}" type="presOf" srcId="{79EF8EB2-20B9-4BE2-8B89-F6CF2B8D0199}" destId="{90A631FF-9762-44E6-B598-EC3044947A4D}" srcOrd="0" destOrd="0" presId="urn:microsoft.com/office/officeart/2005/8/layout/bProcess3"/>
    <dgm:cxn modelId="{453E4BC0-F7ED-4C75-8D71-9E5D4E8689FC}" srcId="{4B23925D-839C-46CD-9567-9CC5CB4CEA35}" destId="{57AEDABE-4F2E-4E77-84E7-3E19917C8FA3}" srcOrd="3" destOrd="0" parTransId="{38B8268F-6A29-46D0-A0DE-FA1018FB54CA}" sibTransId="{D7FF9834-A014-4848-A6D0-0FBE77325B00}"/>
    <dgm:cxn modelId="{585EF2C1-3C68-4631-A730-83C9F8013360}" type="presOf" srcId="{477E0D60-C29A-4036-929F-E1EF2300329B}" destId="{E59B227F-E736-4BA1-B7CA-4369E50C7ACE}" srcOrd="0" destOrd="0" presId="urn:microsoft.com/office/officeart/2005/8/layout/bProcess3"/>
    <dgm:cxn modelId="{2F3AE2C8-4323-49AA-9F5A-CE91684078C7}" srcId="{4B23925D-839C-46CD-9567-9CC5CB4CEA35}" destId="{5DE81BC6-D9ED-4CFE-BFB4-FFB680C2A188}" srcOrd="6" destOrd="0" parTransId="{B93AE2B7-C5C4-4D83-86BC-2C92BA69AF56}" sibTransId="{8AE4A30B-3690-4E22-BE82-A891ECAD4558}"/>
    <dgm:cxn modelId="{876AACCA-7BFB-46C2-96C0-BE9F2E8DDF8E}" srcId="{4B23925D-839C-46CD-9567-9CC5CB4CEA35}" destId="{AFF2F0AF-46E3-4E03-B187-D71F20AA29F2}" srcOrd="5" destOrd="0" parTransId="{FC3A605D-5320-4667-8F93-EAA2A4050930}" sibTransId="{B6177548-75EB-4B12-BA7C-65FB396371D1}"/>
    <dgm:cxn modelId="{79B422D7-96E2-41DE-BCE2-23E569708766}" srcId="{477E0D60-C29A-4036-929F-E1EF2300329B}" destId="{5459BF77-DF84-4D39-86FD-AEBAA163DC23}" srcOrd="1" destOrd="0" parTransId="{BB1867F8-6EDA-4CF2-BFC8-6D556BB36326}" sibTransId="{9265FBCB-4ECF-4F28-AE5C-AA142124832E}"/>
    <dgm:cxn modelId="{B0F196D8-D526-4C6B-9E30-B112AC40103C}" type="presOf" srcId="{969EBCC0-F144-476F-828C-8C3F9C494859}" destId="{ACA06E5E-31C2-4702-839E-1D9DCD3A0828}" srcOrd="0" destOrd="1" presId="urn:microsoft.com/office/officeart/2005/8/layout/bProcess3"/>
    <dgm:cxn modelId="{5E00C1DA-D821-48EF-A718-F2EBE49E41AD}" type="presOf" srcId="{57AEDABE-4F2E-4E77-84E7-3E19917C8FA3}" destId="{252EC2D4-5252-484E-B10E-57403BFD947C}" srcOrd="0" destOrd="0" presId="urn:microsoft.com/office/officeart/2005/8/layout/bProcess3"/>
    <dgm:cxn modelId="{EB3919E3-0105-4907-954B-AB1E07470E05}" type="presOf" srcId="{0745CF95-0149-49D0-A517-926D1CE264F0}" destId="{EB42F865-9217-4D16-BED7-40BB0C97507B}" srcOrd="0" destOrd="1" presId="urn:microsoft.com/office/officeart/2005/8/layout/bProcess3"/>
    <dgm:cxn modelId="{696BB8E8-EB96-43DC-A369-1ED2817A7BF0}" srcId="{57AEDABE-4F2E-4E77-84E7-3E19917C8FA3}" destId="{A34D2546-2DD5-4F56-BF14-ED913464D104}" srcOrd="0" destOrd="0" parTransId="{FD082C33-C4CA-446C-903F-848E7801C151}" sibTransId="{F65BF15B-495C-4E0B-8194-B002187B1298}"/>
    <dgm:cxn modelId="{6C53F4F4-9C75-477D-A9A6-2F2139DD7605}" type="presOf" srcId="{54B236AE-150A-4B02-86BF-09E296FFF534}" destId="{5245DA9C-9F06-40B5-97B1-8783F3D80ECA}" srcOrd="0" destOrd="3" presId="urn:microsoft.com/office/officeart/2005/8/layout/bProcess3"/>
    <dgm:cxn modelId="{B42BC4F8-3320-48C1-8CC5-45F2D06B43D3}" type="presOf" srcId="{95C8663D-9516-4907-ACC0-1B782ED6ACD7}" destId="{EB1469BA-3645-4173-A849-DCAA6E5E43BD}" srcOrd="0" destOrd="2" presId="urn:microsoft.com/office/officeart/2005/8/layout/bProcess3"/>
    <dgm:cxn modelId="{D87CD4FC-9F99-4BEA-9E6D-FF5750F44AA5}" type="presOf" srcId="{5459BF77-DF84-4D39-86FD-AEBAA163DC23}" destId="{E59B227F-E736-4BA1-B7CA-4369E50C7ACE}" srcOrd="0" destOrd="2" presId="urn:microsoft.com/office/officeart/2005/8/layout/bProcess3"/>
    <dgm:cxn modelId="{7CE39442-0637-4980-A9E2-ADF54F74DAC9}" type="presParOf" srcId="{EF64F1C4-970B-413B-8008-A44AFB80734E}" destId="{99A2FAF6-25E6-46F9-93E5-CA0698572205}" srcOrd="0" destOrd="0" presId="urn:microsoft.com/office/officeart/2005/8/layout/bProcess3"/>
    <dgm:cxn modelId="{42B8E8BC-C9D9-4F19-9FC1-9E3B2E3C0D39}" type="presParOf" srcId="{EF64F1C4-970B-413B-8008-A44AFB80734E}" destId="{749421B1-1536-4961-A12F-A6F479958432}" srcOrd="1" destOrd="0" presId="urn:microsoft.com/office/officeart/2005/8/layout/bProcess3"/>
    <dgm:cxn modelId="{A981404B-004C-49E1-B854-403A9C1F207E}" type="presParOf" srcId="{749421B1-1536-4961-A12F-A6F479958432}" destId="{F2F1524B-0B0F-498C-B8E8-29318E373E00}" srcOrd="0" destOrd="0" presId="urn:microsoft.com/office/officeart/2005/8/layout/bProcess3"/>
    <dgm:cxn modelId="{C88EE574-A4B5-4F33-BC09-546817F66654}" type="presParOf" srcId="{EF64F1C4-970B-413B-8008-A44AFB80734E}" destId="{FD380630-627A-4B4A-8E79-A2F4FFBA621E}" srcOrd="2" destOrd="0" presId="urn:microsoft.com/office/officeart/2005/8/layout/bProcess3"/>
    <dgm:cxn modelId="{C4120E43-58CE-4DB0-A722-3F99A6F0C300}" type="presParOf" srcId="{EF64F1C4-970B-413B-8008-A44AFB80734E}" destId="{90A631FF-9762-44E6-B598-EC3044947A4D}" srcOrd="3" destOrd="0" presId="urn:microsoft.com/office/officeart/2005/8/layout/bProcess3"/>
    <dgm:cxn modelId="{FFC10E19-3B2A-4C25-B162-90617079D522}" type="presParOf" srcId="{90A631FF-9762-44E6-B598-EC3044947A4D}" destId="{DBE8B67B-6E38-4ECA-A8DE-EE890F24FFAC}" srcOrd="0" destOrd="0" presId="urn:microsoft.com/office/officeart/2005/8/layout/bProcess3"/>
    <dgm:cxn modelId="{C4C3C970-5BFF-4663-8131-25A101412079}" type="presParOf" srcId="{EF64F1C4-970B-413B-8008-A44AFB80734E}" destId="{51320853-D365-4246-A8E1-89D2F971A78D}" srcOrd="4" destOrd="0" presId="urn:microsoft.com/office/officeart/2005/8/layout/bProcess3"/>
    <dgm:cxn modelId="{6D0266A6-0129-42E5-8945-38A6BF4AB6A4}" type="presParOf" srcId="{EF64F1C4-970B-413B-8008-A44AFB80734E}" destId="{0453D990-E60A-46E7-90F4-940CD5F01015}" srcOrd="5" destOrd="0" presId="urn:microsoft.com/office/officeart/2005/8/layout/bProcess3"/>
    <dgm:cxn modelId="{79AD5F29-3130-4570-99F6-0B8B81EB4468}" type="presParOf" srcId="{0453D990-E60A-46E7-90F4-940CD5F01015}" destId="{1962B294-97E5-4D58-B16F-E0637ED4012A}" srcOrd="0" destOrd="0" presId="urn:microsoft.com/office/officeart/2005/8/layout/bProcess3"/>
    <dgm:cxn modelId="{81B03BC8-71B9-46D2-AFA0-9C3A2120E65E}" type="presParOf" srcId="{EF64F1C4-970B-413B-8008-A44AFB80734E}" destId="{252EC2D4-5252-484E-B10E-57403BFD947C}" srcOrd="6" destOrd="0" presId="urn:microsoft.com/office/officeart/2005/8/layout/bProcess3"/>
    <dgm:cxn modelId="{694A8CA5-2CCE-45D1-AE56-9A57991A5AE3}" type="presParOf" srcId="{EF64F1C4-970B-413B-8008-A44AFB80734E}" destId="{E60D213F-4268-49EE-B355-3F4BCFE3B1B8}" srcOrd="7" destOrd="0" presId="urn:microsoft.com/office/officeart/2005/8/layout/bProcess3"/>
    <dgm:cxn modelId="{F3ACD52A-695D-4844-AFE6-2FAE82290DDE}" type="presParOf" srcId="{E60D213F-4268-49EE-B355-3F4BCFE3B1B8}" destId="{DEEED137-00F0-42E7-8549-CF34BC759C0C}" srcOrd="0" destOrd="0" presId="urn:microsoft.com/office/officeart/2005/8/layout/bProcess3"/>
    <dgm:cxn modelId="{BAC707A1-08E3-4511-85BE-4B317A221D89}" type="presParOf" srcId="{EF64F1C4-970B-413B-8008-A44AFB80734E}" destId="{EB42F865-9217-4D16-BED7-40BB0C97507B}" srcOrd="8" destOrd="0" presId="urn:microsoft.com/office/officeart/2005/8/layout/bProcess3"/>
    <dgm:cxn modelId="{1DADEDC7-2D96-4C55-846A-E4FE67FFFB44}" type="presParOf" srcId="{EF64F1C4-970B-413B-8008-A44AFB80734E}" destId="{8EE5C43E-EC3B-4A22-97CD-252123B0EFFF}" srcOrd="9" destOrd="0" presId="urn:microsoft.com/office/officeart/2005/8/layout/bProcess3"/>
    <dgm:cxn modelId="{E0182B7B-C2BF-4FA7-84E2-1024089B291C}" type="presParOf" srcId="{8EE5C43E-EC3B-4A22-97CD-252123B0EFFF}" destId="{22C0AA98-BD7C-4011-80AD-99980C3F011F}" srcOrd="0" destOrd="0" presId="urn:microsoft.com/office/officeart/2005/8/layout/bProcess3"/>
    <dgm:cxn modelId="{CE21E7B5-C9CC-46D3-883F-8DCC141E7EAD}" type="presParOf" srcId="{EF64F1C4-970B-413B-8008-A44AFB80734E}" destId="{ACA06E5E-31C2-4702-839E-1D9DCD3A0828}" srcOrd="10" destOrd="0" presId="urn:microsoft.com/office/officeart/2005/8/layout/bProcess3"/>
    <dgm:cxn modelId="{9FF04500-AA95-4FFE-B1BC-EBDA4D5DC0D9}" type="presParOf" srcId="{EF64F1C4-970B-413B-8008-A44AFB80734E}" destId="{5CC638EA-A69A-44D0-BB4C-48102EC886E9}" srcOrd="11" destOrd="0" presId="urn:microsoft.com/office/officeart/2005/8/layout/bProcess3"/>
    <dgm:cxn modelId="{06F66FD3-D2E8-4EC9-A32C-19A17FCE1F4E}" type="presParOf" srcId="{5CC638EA-A69A-44D0-BB4C-48102EC886E9}" destId="{94EA418D-F71D-48B1-BC6F-A655553C5155}" srcOrd="0" destOrd="0" presId="urn:microsoft.com/office/officeart/2005/8/layout/bProcess3"/>
    <dgm:cxn modelId="{8C8D35C3-C980-4B34-9597-A1EDBA8E438E}" type="presParOf" srcId="{EF64F1C4-970B-413B-8008-A44AFB80734E}" destId="{EB1469BA-3645-4173-A849-DCAA6E5E43BD}" srcOrd="12" destOrd="0" presId="urn:microsoft.com/office/officeart/2005/8/layout/bProcess3"/>
    <dgm:cxn modelId="{45BE7086-7FD1-49AB-A1A3-48111B51A24D}" type="presParOf" srcId="{EF64F1C4-970B-413B-8008-A44AFB80734E}" destId="{1B64839B-7371-4E9A-9723-AB0005E836FA}" srcOrd="13" destOrd="0" presId="urn:microsoft.com/office/officeart/2005/8/layout/bProcess3"/>
    <dgm:cxn modelId="{2164994D-C970-4237-97D5-64330C17F8F6}" type="presParOf" srcId="{1B64839B-7371-4E9A-9723-AB0005E836FA}" destId="{59B165E3-FB2C-4A0D-B975-4478EBD9372C}" srcOrd="0" destOrd="0" presId="urn:microsoft.com/office/officeart/2005/8/layout/bProcess3"/>
    <dgm:cxn modelId="{630FEB69-5DAA-425C-85D0-8ECFE2AF52C8}" type="presParOf" srcId="{EF64F1C4-970B-413B-8008-A44AFB80734E}" destId="{E59B227F-E736-4BA1-B7CA-4369E50C7ACE}" srcOrd="14" destOrd="0" presId="urn:microsoft.com/office/officeart/2005/8/layout/bProcess3"/>
    <dgm:cxn modelId="{B245C01C-1D7E-4D13-A624-8EC262C01738}" type="presParOf" srcId="{EF64F1C4-970B-413B-8008-A44AFB80734E}" destId="{430232A6-590A-440B-98F1-B10E5E4C2891}" srcOrd="15" destOrd="0" presId="urn:microsoft.com/office/officeart/2005/8/layout/bProcess3"/>
    <dgm:cxn modelId="{EBFBA228-5D29-4A04-8806-CEEDFD29EF5D}" type="presParOf" srcId="{430232A6-590A-440B-98F1-B10E5E4C2891}" destId="{40C4E524-67A3-4792-A438-B5BBB83CA9B8}" srcOrd="0" destOrd="0" presId="urn:microsoft.com/office/officeart/2005/8/layout/bProcess3"/>
    <dgm:cxn modelId="{56B53D1F-C431-411E-BCF3-AAD245E024D1}" type="presParOf" srcId="{EF64F1C4-970B-413B-8008-A44AFB80734E}" destId="{5245DA9C-9F06-40B5-97B1-8783F3D80ECA}" srcOrd="16"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421B1-1536-4961-A12F-A6F479958432}">
      <dsp:nvSpPr>
        <dsp:cNvPr id="0" name=""/>
        <dsp:cNvSpPr/>
      </dsp:nvSpPr>
      <dsp:spPr>
        <a:xfrm>
          <a:off x="2565201" y="531723"/>
          <a:ext cx="411125" cy="91440"/>
        </a:xfrm>
        <a:custGeom>
          <a:avLst/>
          <a:gdLst/>
          <a:ahLst/>
          <a:cxnLst/>
          <a:rect l="0" t="0" r="0" b="0"/>
          <a:pathLst>
            <a:path>
              <a:moveTo>
                <a:pt x="0" y="45720"/>
              </a:moveTo>
              <a:lnTo>
                <a:pt x="41112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575235"/>
        <a:ext cx="22086" cy="4417"/>
      </dsp:txXfrm>
    </dsp:sp>
    <dsp:sp modelId="{99A2FAF6-25E6-46F9-93E5-CA0698572205}">
      <dsp:nvSpPr>
        <dsp:cNvPr id="0" name=""/>
        <dsp:cNvSpPr/>
      </dsp:nvSpPr>
      <dsp:spPr>
        <a:xfrm>
          <a:off x="646454" y="1280"/>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Benutzerhandbuch &amp; Tutorials betrachten</a:t>
          </a:r>
          <a:endParaRPr lang="de-AT" sz="1400" kern="1200" dirty="0"/>
        </a:p>
        <a:p>
          <a:pPr marL="57150" lvl="1" indent="-57150" algn="l" defTabSz="488950">
            <a:lnSpc>
              <a:spcPct val="90000"/>
            </a:lnSpc>
            <a:spcBef>
              <a:spcPct val="0"/>
            </a:spcBef>
            <a:spcAft>
              <a:spcPct val="15000"/>
            </a:spcAft>
            <a:buChar char="•"/>
          </a:pPr>
          <a:r>
            <a:rPr lang="de-AT" sz="1100" kern="1200" dirty="0"/>
            <a:t>Testphase mit Demodaten</a:t>
          </a:r>
        </a:p>
      </dsp:txBody>
      <dsp:txXfrm>
        <a:off x="646454" y="1280"/>
        <a:ext cx="1920546" cy="1152327"/>
      </dsp:txXfrm>
    </dsp:sp>
    <dsp:sp modelId="{90A631FF-9762-44E6-B598-EC3044947A4D}">
      <dsp:nvSpPr>
        <dsp:cNvPr id="0" name=""/>
        <dsp:cNvSpPr/>
      </dsp:nvSpPr>
      <dsp:spPr>
        <a:xfrm>
          <a:off x="4927473" y="531723"/>
          <a:ext cx="411125" cy="91440"/>
        </a:xfrm>
        <a:custGeom>
          <a:avLst/>
          <a:gdLst/>
          <a:ahLst/>
          <a:cxnLst/>
          <a:rect l="0" t="0" r="0" b="0"/>
          <a:pathLst>
            <a:path>
              <a:moveTo>
                <a:pt x="0" y="45720"/>
              </a:moveTo>
              <a:lnTo>
                <a:pt x="41112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575235"/>
        <a:ext cx="22086" cy="4417"/>
      </dsp:txXfrm>
    </dsp:sp>
    <dsp:sp modelId="{FD380630-627A-4B4A-8E79-A2F4FFBA621E}">
      <dsp:nvSpPr>
        <dsp:cNvPr id="0" name=""/>
        <dsp:cNvSpPr/>
      </dsp:nvSpPr>
      <dsp:spPr>
        <a:xfrm>
          <a:off x="3008726" y="1280"/>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Installation am Server</a:t>
          </a:r>
          <a:endParaRPr lang="de-AT" sz="1400" kern="1200" dirty="0"/>
        </a:p>
        <a:p>
          <a:pPr marL="57150" lvl="1" indent="-57150" algn="l" defTabSz="488950">
            <a:lnSpc>
              <a:spcPct val="90000"/>
            </a:lnSpc>
            <a:spcBef>
              <a:spcPct val="0"/>
            </a:spcBef>
            <a:spcAft>
              <a:spcPct val="15000"/>
            </a:spcAft>
            <a:buChar char="•"/>
          </a:pPr>
          <a:r>
            <a:rPr lang="de-DE" sz="1100" kern="1200" baseline="0" dirty="0"/>
            <a:t>On-</a:t>
          </a:r>
          <a:r>
            <a:rPr lang="de-DE" sz="1100" kern="1200" baseline="0" dirty="0" err="1"/>
            <a:t>Premise</a:t>
          </a:r>
          <a:r>
            <a:rPr lang="de-DE" sz="1100" kern="1200" baseline="0" dirty="0"/>
            <a:t> Lösung</a:t>
          </a:r>
          <a:endParaRPr lang="de-AT" sz="1100" kern="1200" dirty="0"/>
        </a:p>
        <a:p>
          <a:pPr marL="57150" lvl="1" indent="-57150" algn="l" defTabSz="488950">
            <a:lnSpc>
              <a:spcPct val="90000"/>
            </a:lnSpc>
            <a:spcBef>
              <a:spcPct val="0"/>
            </a:spcBef>
            <a:spcAft>
              <a:spcPct val="15000"/>
            </a:spcAft>
            <a:buChar char="•"/>
          </a:pPr>
          <a:r>
            <a:rPr lang="de-AT" sz="1100" kern="1200" dirty="0"/>
            <a:t>Abstimmung notwendiger Module</a:t>
          </a:r>
        </a:p>
      </dsp:txBody>
      <dsp:txXfrm>
        <a:off x="3008726" y="1280"/>
        <a:ext cx="1920546" cy="1152327"/>
      </dsp:txXfrm>
    </dsp:sp>
    <dsp:sp modelId="{0453D990-E60A-46E7-90F4-940CD5F01015}">
      <dsp:nvSpPr>
        <dsp:cNvPr id="0" name=""/>
        <dsp:cNvSpPr/>
      </dsp:nvSpPr>
      <dsp:spPr>
        <a:xfrm>
          <a:off x="1606727" y="1151807"/>
          <a:ext cx="4724544" cy="411125"/>
        </a:xfrm>
        <a:custGeom>
          <a:avLst/>
          <a:gdLst/>
          <a:ahLst/>
          <a:cxnLst/>
          <a:rect l="0" t="0" r="0" b="0"/>
          <a:pathLst>
            <a:path>
              <a:moveTo>
                <a:pt x="4724544" y="0"/>
              </a:moveTo>
              <a:lnTo>
                <a:pt x="4724544" y="222662"/>
              </a:lnTo>
              <a:lnTo>
                <a:pt x="0" y="222662"/>
              </a:lnTo>
              <a:lnTo>
                <a:pt x="0" y="411125"/>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3850371" y="1355162"/>
        <a:ext cx="237257" cy="4417"/>
      </dsp:txXfrm>
    </dsp:sp>
    <dsp:sp modelId="{51320853-D365-4246-A8E1-89D2F971A78D}">
      <dsp:nvSpPr>
        <dsp:cNvPr id="0" name=""/>
        <dsp:cNvSpPr/>
      </dsp:nvSpPr>
      <dsp:spPr>
        <a:xfrm>
          <a:off x="5370998" y="1280"/>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Datenexport &amp; -import</a:t>
          </a:r>
          <a:endParaRPr lang="de-AT" sz="1400" kern="1200" dirty="0"/>
        </a:p>
        <a:p>
          <a:pPr marL="57150" lvl="1" indent="-57150" algn="l" defTabSz="488950">
            <a:lnSpc>
              <a:spcPct val="90000"/>
            </a:lnSpc>
            <a:spcBef>
              <a:spcPct val="0"/>
            </a:spcBef>
            <a:spcAft>
              <a:spcPct val="15000"/>
            </a:spcAft>
            <a:buChar char="•"/>
          </a:pPr>
          <a:r>
            <a:rPr lang="de-AT" sz="1100" kern="1200" dirty="0"/>
            <a:t>Export aus Altsystem</a:t>
          </a:r>
        </a:p>
        <a:p>
          <a:pPr marL="57150" lvl="1" indent="-57150" algn="l" defTabSz="488950">
            <a:lnSpc>
              <a:spcPct val="90000"/>
            </a:lnSpc>
            <a:spcBef>
              <a:spcPct val="0"/>
            </a:spcBef>
            <a:spcAft>
              <a:spcPct val="15000"/>
            </a:spcAft>
            <a:buChar char="•"/>
          </a:pPr>
          <a:r>
            <a:rPr lang="de-AT" sz="1100" kern="1200" dirty="0"/>
            <a:t>Import in neues System</a:t>
          </a:r>
        </a:p>
      </dsp:txBody>
      <dsp:txXfrm>
        <a:off x="5370998" y="1280"/>
        <a:ext cx="1920546" cy="1152327"/>
      </dsp:txXfrm>
    </dsp:sp>
    <dsp:sp modelId="{E60D213F-4268-49EE-B355-3F4BCFE3B1B8}">
      <dsp:nvSpPr>
        <dsp:cNvPr id="0" name=""/>
        <dsp:cNvSpPr/>
      </dsp:nvSpPr>
      <dsp:spPr>
        <a:xfrm>
          <a:off x="2565201" y="2125777"/>
          <a:ext cx="411125" cy="91440"/>
        </a:xfrm>
        <a:custGeom>
          <a:avLst/>
          <a:gdLst/>
          <a:ahLst/>
          <a:cxnLst/>
          <a:rect l="0" t="0" r="0" b="0"/>
          <a:pathLst>
            <a:path>
              <a:moveTo>
                <a:pt x="0" y="45720"/>
              </a:moveTo>
              <a:lnTo>
                <a:pt x="41112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2169288"/>
        <a:ext cx="22086" cy="4417"/>
      </dsp:txXfrm>
    </dsp:sp>
    <dsp:sp modelId="{252EC2D4-5252-484E-B10E-57403BFD947C}">
      <dsp:nvSpPr>
        <dsp:cNvPr id="0" name=""/>
        <dsp:cNvSpPr/>
      </dsp:nvSpPr>
      <dsp:spPr>
        <a:xfrm>
          <a:off x="646454" y="1595333"/>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Konfigurieren anhand Anforderungen</a:t>
          </a:r>
          <a:endParaRPr lang="de-AT" sz="1400" kern="1200" dirty="0"/>
        </a:p>
        <a:p>
          <a:pPr marL="57150" lvl="1" indent="-57150" algn="l" defTabSz="488950">
            <a:lnSpc>
              <a:spcPct val="90000"/>
            </a:lnSpc>
            <a:spcBef>
              <a:spcPct val="0"/>
            </a:spcBef>
            <a:spcAft>
              <a:spcPct val="15000"/>
            </a:spcAft>
            <a:buChar char="•"/>
          </a:pPr>
          <a:r>
            <a:rPr lang="de-AT" sz="1100" kern="1200" dirty="0"/>
            <a:t>Anschließend Testphase mit Stakeholder</a:t>
          </a:r>
        </a:p>
      </dsp:txBody>
      <dsp:txXfrm>
        <a:off x="646454" y="1595333"/>
        <a:ext cx="1920546" cy="1152327"/>
      </dsp:txXfrm>
    </dsp:sp>
    <dsp:sp modelId="{8EE5C43E-EC3B-4A22-97CD-252123B0EFFF}">
      <dsp:nvSpPr>
        <dsp:cNvPr id="0" name=""/>
        <dsp:cNvSpPr/>
      </dsp:nvSpPr>
      <dsp:spPr>
        <a:xfrm>
          <a:off x="4927473" y="2125777"/>
          <a:ext cx="411125" cy="91440"/>
        </a:xfrm>
        <a:custGeom>
          <a:avLst/>
          <a:gdLst/>
          <a:ahLst/>
          <a:cxnLst/>
          <a:rect l="0" t="0" r="0" b="0"/>
          <a:pathLst>
            <a:path>
              <a:moveTo>
                <a:pt x="0" y="45720"/>
              </a:moveTo>
              <a:lnTo>
                <a:pt x="41112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2169288"/>
        <a:ext cx="22086" cy="4417"/>
      </dsp:txXfrm>
    </dsp:sp>
    <dsp:sp modelId="{EB42F865-9217-4D16-BED7-40BB0C97507B}">
      <dsp:nvSpPr>
        <dsp:cNvPr id="0" name=""/>
        <dsp:cNvSpPr/>
      </dsp:nvSpPr>
      <dsp:spPr>
        <a:xfrm>
          <a:off x="3008726" y="1595333"/>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Optimieren zwecks Usability</a:t>
          </a:r>
          <a:endParaRPr lang="de-AT" sz="1400" kern="1200" dirty="0"/>
        </a:p>
        <a:p>
          <a:pPr marL="57150" lvl="1" indent="-57150" algn="l" defTabSz="488950">
            <a:lnSpc>
              <a:spcPct val="90000"/>
            </a:lnSpc>
            <a:spcBef>
              <a:spcPct val="0"/>
            </a:spcBef>
            <a:spcAft>
              <a:spcPct val="15000"/>
            </a:spcAft>
            <a:buChar char="•"/>
          </a:pPr>
          <a:r>
            <a:rPr lang="de-AT" sz="1100" kern="1200" dirty="0"/>
            <a:t>Übersichtliches Design</a:t>
          </a:r>
        </a:p>
      </dsp:txBody>
      <dsp:txXfrm>
        <a:off x="3008726" y="1595333"/>
        <a:ext cx="1920546" cy="1152327"/>
      </dsp:txXfrm>
    </dsp:sp>
    <dsp:sp modelId="{5CC638EA-A69A-44D0-BB4C-48102EC886E9}">
      <dsp:nvSpPr>
        <dsp:cNvPr id="0" name=""/>
        <dsp:cNvSpPr/>
      </dsp:nvSpPr>
      <dsp:spPr>
        <a:xfrm>
          <a:off x="1606727" y="2745861"/>
          <a:ext cx="4724544" cy="411125"/>
        </a:xfrm>
        <a:custGeom>
          <a:avLst/>
          <a:gdLst/>
          <a:ahLst/>
          <a:cxnLst/>
          <a:rect l="0" t="0" r="0" b="0"/>
          <a:pathLst>
            <a:path>
              <a:moveTo>
                <a:pt x="4724544" y="0"/>
              </a:moveTo>
              <a:lnTo>
                <a:pt x="4724544" y="222662"/>
              </a:lnTo>
              <a:lnTo>
                <a:pt x="0" y="222662"/>
              </a:lnTo>
              <a:lnTo>
                <a:pt x="0" y="411125"/>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3850371" y="2949215"/>
        <a:ext cx="237257" cy="4417"/>
      </dsp:txXfrm>
    </dsp:sp>
    <dsp:sp modelId="{ACA06E5E-31C2-4702-839E-1D9DCD3A0828}">
      <dsp:nvSpPr>
        <dsp:cNvPr id="0" name=""/>
        <dsp:cNvSpPr/>
      </dsp:nvSpPr>
      <dsp:spPr>
        <a:xfrm>
          <a:off x="5370998" y="1595333"/>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Test- &amp; </a:t>
          </a:r>
          <a:r>
            <a:rPr lang="de-DE" sz="1400" kern="1200" baseline="0" dirty="0" err="1"/>
            <a:t>Reviewphase</a:t>
          </a:r>
          <a:endParaRPr lang="de-AT" sz="1400" kern="1200" dirty="0"/>
        </a:p>
        <a:p>
          <a:pPr marL="57150" lvl="1" indent="-57150" algn="l" defTabSz="488950">
            <a:lnSpc>
              <a:spcPct val="90000"/>
            </a:lnSpc>
            <a:spcBef>
              <a:spcPct val="0"/>
            </a:spcBef>
            <a:spcAft>
              <a:spcPct val="15000"/>
            </a:spcAft>
            <a:buChar char="•"/>
          </a:pPr>
          <a:r>
            <a:rPr lang="de-AT" sz="1100" kern="1200" dirty="0"/>
            <a:t>Funktionale Anforderungen</a:t>
          </a:r>
        </a:p>
        <a:p>
          <a:pPr marL="57150" lvl="1" indent="-57150" algn="l" defTabSz="488950">
            <a:lnSpc>
              <a:spcPct val="90000"/>
            </a:lnSpc>
            <a:spcBef>
              <a:spcPct val="0"/>
            </a:spcBef>
            <a:spcAft>
              <a:spcPct val="15000"/>
            </a:spcAft>
            <a:buChar char="•"/>
          </a:pPr>
          <a:r>
            <a:rPr lang="de-AT" sz="1100" kern="1200" dirty="0"/>
            <a:t>Nicht funktionale Anforderungen</a:t>
          </a:r>
        </a:p>
      </dsp:txBody>
      <dsp:txXfrm>
        <a:off x="5370998" y="1595333"/>
        <a:ext cx="1920546" cy="1152327"/>
      </dsp:txXfrm>
    </dsp:sp>
    <dsp:sp modelId="{1B64839B-7371-4E9A-9723-AB0005E836FA}">
      <dsp:nvSpPr>
        <dsp:cNvPr id="0" name=""/>
        <dsp:cNvSpPr/>
      </dsp:nvSpPr>
      <dsp:spPr>
        <a:xfrm>
          <a:off x="2565201" y="3719831"/>
          <a:ext cx="411125" cy="91440"/>
        </a:xfrm>
        <a:custGeom>
          <a:avLst/>
          <a:gdLst/>
          <a:ahLst/>
          <a:cxnLst/>
          <a:rect l="0" t="0" r="0" b="0"/>
          <a:pathLst>
            <a:path>
              <a:moveTo>
                <a:pt x="0" y="45720"/>
              </a:moveTo>
              <a:lnTo>
                <a:pt x="41112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2759720" y="3763342"/>
        <a:ext cx="22086" cy="4417"/>
      </dsp:txXfrm>
    </dsp:sp>
    <dsp:sp modelId="{EB1469BA-3645-4173-A849-DCAA6E5E43BD}">
      <dsp:nvSpPr>
        <dsp:cNvPr id="0" name=""/>
        <dsp:cNvSpPr/>
      </dsp:nvSpPr>
      <dsp:spPr>
        <a:xfrm>
          <a:off x="646454" y="3189387"/>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Abgleich umgesetzter Anforderungen</a:t>
          </a:r>
          <a:endParaRPr lang="de-AT" sz="1400" kern="1200" dirty="0"/>
        </a:p>
        <a:p>
          <a:pPr marL="57150" lvl="1" indent="-57150" algn="l" defTabSz="488950">
            <a:lnSpc>
              <a:spcPct val="90000"/>
            </a:lnSpc>
            <a:spcBef>
              <a:spcPct val="0"/>
            </a:spcBef>
            <a:spcAft>
              <a:spcPct val="15000"/>
            </a:spcAft>
            <a:buChar char="•"/>
          </a:pPr>
          <a:r>
            <a:rPr lang="de-AT" sz="1100" kern="1200" dirty="0"/>
            <a:t>Dokumentation der Umsetzung</a:t>
          </a:r>
        </a:p>
        <a:p>
          <a:pPr marL="57150" lvl="1" indent="-57150" algn="l" defTabSz="488950">
            <a:lnSpc>
              <a:spcPct val="90000"/>
            </a:lnSpc>
            <a:spcBef>
              <a:spcPct val="0"/>
            </a:spcBef>
            <a:spcAft>
              <a:spcPct val="15000"/>
            </a:spcAft>
            <a:buChar char="•"/>
          </a:pPr>
          <a:r>
            <a:rPr lang="de-AT" sz="1100" kern="1200" dirty="0"/>
            <a:t>Fazit</a:t>
          </a:r>
        </a:p>
      </dsp:txBody>
      <dsp:txXfrm>
        <a:off x="646454" y="3189387"/>
        <a:ext cx="1920546" cy="1152327"/>
      </dsp:txXfrm>
    </dsp:sp>
    <dsp:sp modelId="{430232A6-590A-440B-98F1-B10E5E4C2891}">
      <dsp:nvSpPr>
        <dsp:cNvPr id="0" name=""/>
        <dsp:cNvSpPr/>
      </dsp:nvSpPr>
      <dsp:spPr>
        <a:xfrm>
          <a:off x="4927473" y="3719831"/>
          <a:ext cx="411125" cy="91440"/>
        </a:xfrm>
        <a:custGeom>
          <a:avLst/>
          <a:gdLst/>
          <a:ahLst/>
          <a:cxnLst/>
          <a:rect l="0" t="0" r="0" b="0"/>
          <a:pathLst>
            <a:path>
              <a:moveTo>
                <a:pt x="0" y="45720"/>
              </a:moveTo>
              <a:lnTo>
                <a:pt x="411125"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AT" sz="500" kern="1200"/>
        </a:p>
      </dsp:txBody>
      <dsp:txXfrm>
        <a:off x="5121992" y="3763342"/>
        <a:ext cx="22086" cy="4417"/>
      </dsp:txXfrm>
    </dsp:sp>
    <dsp:sp modelId="{E59B227F-E736-4BA1-B7CA-4369E50C7ACE}">
      <dsp:nvSpPr>
        <dsp:cNvPr id="0" name=""/>
        <dsp:cNvSpPr/>
      </dsp:nvSpPr>
      <dsp:spPr>
        <a:xfrm>
          <a:off x="3008726" y="3189387"/>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DE" sz="1400" kern="1200" baseline="0" dirty="0"/>
            <a:t>Einschulungsphase</a:t>
          </a:r>
          <a:endParaRPr lang="de-AT" sz="1400" kern="1200" dirty="0"/>
        </a:p>
        <a:p>
          <a:pPr marL="57150" lvl="1" indent="-57150" algn="l" defTabSz="488950">
            <a:lnSpc>
              <a:spcPct val="90000"/>
            </a:lnSpc>
            <a:spcBef>
              <a:spcPct val="0"/>
            </a:spcBef>
            <a:spcAft>
              <a:spcPct val="15000"/>
            </a:spcAft>
            <a:buChar char="•"/>
          </a:pPr>
          <a:r>
            <a:rPr lang="de-AT" sz="1100" kern="1200" dirty="0"/>
            <a:t>Prozesse mit Stakeholdern durchgehen</a:t>
          </a:r>
        </a:p>
        <a:p>
          <a:pPr marL="57150" lvl="1" indent="-57150" algn="l" defTabSz="488950">
            <a:lnSpc>
              <a:spcPct val="90000"/>
            </a:lnSpc>
            <a:spcBef>
              <a:spcPct val="0"/>
            </a:spcBef>
            <a:spcAft>
              <a:spcPct val="15000"/>
            </a:spcAft>
            <a:buChar char="•"/>
          </a:pPr>
          <a:r>
            <a:rPr lang="de-AT" sz="1100" kern="1200" dirty="0"/>
            <a:t>Finale Konfiguration</a:t>
          </a:r>
        </a:p>
      </dsp:txBody>
      <dsp:txXfrm>
        <a:off x="3008726" y="3189387"/>
        <a:ext cx="1920546" cy="1152327"/>
      </dsp:txXfrm>
    </dsp:sp>
    <dsp:sp modelId="{5245DA9C-9F06-40B5-97B1-8783F3D80ECA}">
      <dsp:nvSpPr>
        <dsp:cNvPr id="0" name=""/>
        <dsp:cNvSpPr/>
      </dsp:nvSpPr>
      <dsp:spPr>
        <a:xfrm>
          <a:off x="5370998" y="3189387"/>
          <a:ext cx="1920546" cy="115232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de-AT" sz="1400" kern="1200" dirty="0"/>
            <a:t>Finale Datenmigration</a:t>
          </a:r>
        </a:p>
        <a:p>
          <a:pPr marL="57150" lvl="1" indent="-57150" algn="l" defTabSz="488950">
            <a:lnSpc>
              <a:spcPct val="90000"/>
            </a:lnSpc>
            <a:spcBef>
              <a:spcPct val="0"/>
            </a:spcBef>
            <a:spcAft>
              <a:spcPct val="15000"/>
            </a:spcAft>
            <a:buChar char="•"/>
          </a:pPr>
          <a:r>
            <a:rPr lang="de-AT" sz="1100" kern="1200" dirty="0"/>
            <a:t>Export aus Altsystem</a:t>
          </a:r>
        </a:p>
        <a:p>
          <a:pPr marL="57150" lvl="1" indent="-57150" algn="l" defTabSz="488950">
            <a:lnSpc>
              <a:spcPct val="90000"/>
            </a:lnSpc>
            <a:spcBef>
              <a:spcPct val="0"/>
            </a:spcBef>
            <a:spcAft>
              <a:spcPct val="15000"/>
            </a:spcAft>
            <a:buChar char="•"/>
          </a:pPr>
          <a:r>
            <a:rPr lang="de-AT" sz="1100" kern="1200" dirty="0"/>
            <a:t>Import ins neue System</a:t>
          </a:r>
        </a:p>
        <a:p>
          <a:pPr marL="57150" lvl="1" indent="-57150" algn="l" defTabSz="488950">
            <a:lnSpc>
              <a:spcPct val="90000"/>
            </a:lnSpc>
            <a:spcBef>
              <a:spcPct val="0"/>
            </a:spcBef>
            <a:spcAft>
              <a:spcPct val="15000"/>
            </a:spcAft>
            <a:buChar char="•"/>
          </a:pPr>
          <a:r>
            <a:rPr lang="de-AT" sz="1100" kern="1200" dirty="0"/>
            <a:t>Ablöse des Altsystems</a:t>
          </a:r>
        </a:p>
      </dsp:txBody>
      <dsp:txXfrm>
        <a:off x="5370998" y="3189387"/>
        <a:ext cx="1920546" cy="115232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12.06.2019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12.06.2019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Sehr geehrter Herr Koch, liebe Barbara, lieber David, ich möchte Sie rechtherzlich zu unserem 2. Meilensteintermin begrüßen</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207454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186678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384221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14</a:t>
            </a:fld>
            <a:endParaRPr lang="de-AT"/>
          </a:p>
        </p:txBody>
      </p:sp>
    </p:spTree>
    <p:extLst>
      <p:ext uri="{BB962C8B-B14F-4D97-AF65-F5344CB8AC3E}">
        <p14:creationId xmlns:p14="http://schemas.microsoft.com/office/powerpoint/2010/main" val="978327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353408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16</a:t>
            </a:fld>
            <a:endParaRPr lang="de-AT"/>
          </a:p>
        </p:txBody>
      </p:sp>
    </p:spTree>
    <p:extLst>
      <p:ext uri="{BB962C8B-B14F-4D97-AF65-F5344CB8AC3E}">
        <p14:creationId xmlns:p14="http://schemas.microsoft.com/office/powerpoint/2010/main" val="276338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DE" sz="1200" u="none" strike="noStrike" kern="1200" dirty="0">
                <a:solidFill>
                  <a:schemeClr val="tx1"/>
                </a:solidFill>
                <a:effectLst/>
                <a:latin typeface="+mn-lt"/>
                <a:ea typeface="+mn-ea"/>
                <a:cs typeface="+mn-cs"/>
              </a:rPr>
              <a:t>Installation am Server: Herunterladen der benötigten Dateien und am Web Server anpassen; Installieren der CRM Lösung</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Datenimport: Kontakte und weiter wichtige Daten importieren </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Sich mit dem System auseinandersetzen/vertraut machen: Benutzerhandbuch (wenn vorhanden) durchlesen, Tutorials anschauen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Konfigurieren nach Anforderungen: System nach </a:t>
            </a:r>
            <a:r>
              <a:rPr lang="de-DE" sz="1200" u="none" strike="noStrike" kern="1200" dirty="0" err="1">
                <a:solidFill>
                  <a:schemeClr val="tx1"/>
                </a:solidFill>
                <a:effectLst/>
                <a:latin typeface="+mn-lt"/>
                <a:ea typeface="+mn-ea"/>
                <a:cs typeface="+mn-cs"/>
              </a:rPr>
              <a:t>need-to-have</a:t>
            </a:r>
            <a:r>
              <a:rPr lang="de-DE" sz="1200" u="none" strike="noStrike" kern="1200" dirty="0">
                <a:solidFill>
                  <a:schemeClr val="tx1"/>
                </a:solidFill>
                <a:effectLst/>
                <a:latin typeface="+mn-lt"/>
                <a:ea typeface="+mn-ea"/>
                <a:cs typeface="+mn-cs"/>
              </a:rPr>
              <a:t> Anforderungen anpassen und wenn möglich nice-</a:t>
            </a:r>
            <a:r>
              <a:rPr lang="de-DE" sz="1200" u="none" strike="noStrike" kern="1200" dirty="0" err="1">
                <a:solidFill>
                  <a:schemeClr val="tx1"/>
                </a:solidFill>
                <a:effectLst/>
                <a:latin typeface="+mn-lt"/>
                <a:ea typeface="+mn-ea"/>
                <a:cs typeface="+mn-cs"/>
              </a:rPr>
              <a:t>to</a:t>
            </a:r>
            <a:r>
              <a:rPr lang="de-DE" sz="1200" u="none" strike="noStrike" kern="1200" dirty="0">
                <a:solidFill>
                  <a:schemeClr val="tx1"/>
                </a:solidFill>
                <a:effectLst/>
                <a:latin typeface="+mn-lt"/>
                <a:ea typeface="+mn-ea"/>
                <a:cs typeface="+mn-cs"/>
              </a:rPr>
              <a:t>-</a:t>
            </a:r>
            <a:r>
              <a:rPr lang="de-DE" sz="1200" u="none" strike="noStrike" kern="1200" dirty="0" err="1">
                <a:solidFill>
                  <a:schemeClr val="tx1"/>
                </a:solidFill>
                <a:effectLst/>
                <a:latin typeface="+mn-lt"/>
                <a:ea typeface="+mn-ea"/>
                <a:cs typeface="+mn-cs"/>
              </a:rPr>
              <a:t>have</a:t>
            </a:r>
            <a:r>
              <a:rPr lang="de-DE" sz="1200" u="none" strike="noStrike" kern="1200" dirty="0">
                <a:solidFill>
                  <a:schemeClr val="tx1"/>
                </a:solidFill>
                <a:effectLst/>
                <a:latin typeface="+mn-lt"/>
                <a:ea typeface="+mn-ea"/>
                <a:cs typeface="+mn-cs"/>
              </a:rPr>
              <a:t> Features hinzufügen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Optimieren zwecks Usability: Design benutzerfreundlich gestalten, wichtige Funktionen leicht auffindbar machen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Testen: Überprüfen aller benötigten Funktionen</a:t>
            </a:r>
            <a:endParaRPr lang="de-AT" sz="1200" u="none" strike="noStrike" kern="1200" dirty="0">
              <a:solidFill>
                <a:schemeClr val="tx1"/>
              </a:solidFill>
              <a:effectLst/>
              <a:latin typeface="+mn-lt"/>
              <a:ea typeface="+mn-ea"/>
              <a:cs typeface="+mn-cs"/>
            </a:endParaRPr>
          </a:p>
          <a:p>
            <a:pPr lvl="0"/>
            <a:r>
              <a:rPr lang="de-DE" sz="1200" u="none" strike="noStrike" kern="1200" dirty="0">
                <a:solidFill>
                  <a:schemeClr val="tx1"/>
                </a:solidFill>
                <a:effectLst/>
                <a:latin typeface="+mn-lt"/>
                <a:ea typeface="+mn-ea"/>
                <a:cs typeface="+mn-cs"/>
              </a:rPr>
              <a:t>Einschulung mittels Workshop: Benutzerhandbuch schreiben, alle Funktionalitäten den Benutzern/Administratoren zeigen und vermitteln</a:t>
            </a:r>
            <a:endParaRPr lang="de-AT" sz="1200" u="none" strike="noStrike"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BEF2A079-E7F8-4A78-8EEA-DD00A8D5DE37}" type="slidenum">
              <a:rPr lang="de-AT" smtClean="0"/>
              <a:t>17</a:t>
            </a:fld>
            <a:endParaRPr lang="de-AT"/>
          </a:p>
        </p:txBody>
      </p:sp>
    </p:spTree>
    <p:extLst>
      <p:ext uri="{BB962C8B-B14F-4D97-AF65-F5344CB8AC3E}">
        <p14:creationId xmlns:p14="http://schemas.microsoft.com/office/powerpoint/2010/main" val="2539021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18</a:t>
            </a:fld>
            <a:endParaRPr lang="de-AT"/>
          </a:p>
        </p:txBody>
      </p:sp>
    </p:spTree>
    <p:extLst>
      <p:ext uri="{BB962C8B-B14F-4D97-AF65-F5344CB8AC3E}">
        <p14:creationId xmlns:p14="http://schemas.microsoft.com/office/powerpoint/2010/main" val="51732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19</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51538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66154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37672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160682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1601643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295047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404873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xmlns:p14="http://schemas.microsoft.com/office/powerpoint/2010/main">
    <mc:Choice Requires="p14">
      <p:transition spd="slow" p14:dur="2000" advTm="1696"/>
    </mc:Choice>
    <mc:Fallback xmlns="">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3576696596"/>
              </p:ext>
            </p:extLst>
          </p:nvPr>
        </p:nvGraphicFramePr>
        <p:xfrm>
          <a:off x="304006" y="1567152"/>
          <a:ext cx="8183316" cy="448837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Wie soll das Event-Management funktionieren? (Zukünftig / Soll Anforderungen)</a:t>
                      </a:r>
                    </a:p>
                    <a:p>
                      <a:pPr algn="l" fontAlgn="t"/>
                      <a:r>
                        <a:rPr lang="de-AT" sz="1400" u="none" strike="noStrike" dirty="0">
                          <a:effectLst/>
                          <a:latin typeface="+mn-lt"/>
                        </a:rPr>
                        <a:t>Was soll es machen?</a:t>
                      </a:r>
                    </a:p>
                    <a:p>
                      <a:pPr algn="l" fontAlgn="t"/>
                      <a:endParaRPr lang="de-AT" sz="1400" u="none" strike="noStrike" dirty="0">
                        <a:effectLst/>
                        <a:latin typeface="+mn-lt"/>
                      </a:endParaRPr>
                    </a:p>
                    <a:p>
                      <a:pPr algn="l" fontAlgn="t"/>
                      <a:r>
                        <a:rPr lang="de-AT" sz="1400" u="none" strike="noStrike" dirty="0">
                          <a:effectLst/>
                          <a:latin typeface="+mn-lt"/>
                        </a:rPr>
                        <a:t>Angela: </a:t>
                      </a:r>
                    </a:p>
                    <a:p>
                      <a:pPr algn="l" fontAlgn="t"/>
                      <a:r>
                        <a:rPr lang="de-AT" sz="1400" u="none" strike="noStrike" dirty="0">
                          <a:effectLst/>
                          <a:latin typeface="+mn-lt"/>
                        </a:rPr>
                        <a:t>Event was angelegt wird, mehr nicht.. Chat-Funktion oder Kommentarfeld--&gt; eher Kommentarfeld.. Kein Kalender verfügbar</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 :</a:t>
                      </a:r>
                    </a:p>
                    <a:p>
                      <a:pPr algn="l" fontAlgn="t"/>
                      <a:r>
                        <a:rPr lang="de-AT" sz="1400" b="0" i="0" u="none" strike="noStrike" dirty="0">
                          <a:solidFill>
                            <a:srgbClr val="000000"/>
                          </a:solidFill>
                          <a:effectLst/>
                          <a:latin typeface="+mn-lt"/>
                        </a:rPr>
                        <a:t>gut und einfach.. Erwarten, dass wir einfach eine Liste der Leute erstellen können die wir zu bestimmten Events einladen können.. Selbst ohne technische Hilfe Mails verschicken können.. Status einfach umändern können.. Dass wir sortieren </a:t>
                      </a:r>
                      <a:r>
                        <a:rPr lang="de-AT" sz="1400" b="0" i="0" u="none" strike="noStrike" dirty="0" err="1">
                          <a:solidFill>
                            <a:srgbClr val="000000"/>
                          </a:solidFill>
                          <a:effectLst/>
                          <a:latin typeface="+mn-lt"/>
                        </a:rPr>
                        <a:t>konnen</a:t>
                      </a:r>
                      <a:r>
                        <a:rPr lang="de-AT" sz="1400" b="0" i="0" u="none" strike="noStrike" dirty="0">
                          <a:solidFill>
                            <a:srgbClr val="000000"/>
                          </a:solidFill>
                          <a:effectLst/>
                          <a:latin typeface="+mn-lt"/>
                        </a:rPr>
                        <a:t> (nach </a:t>
                      </a:r>
                      <a:r>
                        <a:rPr lang="de-AT" sz="1400" b="0" i="0" u="none" strike="noStrike" dirty="0" err="1">
                          <a:solidFill>
                            <a:srgbClr val="000000"/>
                          </a:solidFill>
                          <a:effectLst/>
                          <a:latin typeface="+mn-lt"/>
                        </a:rPr>
                        <a:t>accept</a:t>
                      </a:r>
                      <a:r>
                        <a:rPr lang="de-AT" sz="1400" b="0" i="0" u="none" strike="noStrike" dirty="0">
                          <a:solidFill>
                            <a:srgbClr val="000000"/>
                          </a:solidFill>
                          <a:effectLst/>
                          <a:latin typeface="+mn-lt"/>
                        </a:rPr>
                        <a:t> und </a:t>
                      </a:r>
                      <a:r>
                        <a:rPr lang="de-AT" sz="1400" b="0" i="0" u="none" strike="noStrike" dirty="0" err="1">
                          <a:solidFill>
                            <a:srgbClr val="000000"/>
                          </a:solidFill>
                          <a:effectLst/>
                          <a:latin typeface="+mn-lt"/>
                        </a:rPr>
                        <a:t>decline</a:t>
                      </a:r>
                      <a:r>
                        <a:rPr lang="de-AT" sz="1400" b="0" i="0" u="none" strike="noStrike" dirty="0">
                          <a:solidFill>
                            <a:srgbClr val="000000"/>
                          </a:solidFill>
                          <a:effectLst/>
                          <a:latin typeface="+mn-lt"/>
                        </a:rPr>
                        <a:t> und nicht beantwortet) </a:t>
                      </a:r>
                      <a:r>
                        <a:rPr lang="de-AT" sz="1400" b="0" i="0" u="none" strike="noStrike" dirty="0" err="1">
                          <a:solidFill>
                            <a:srgbClr val="000000"/>
                          </a:solidFill>
                          <a:effectLst/>
                          <a:latin typeface="+mn-lt"/>
                        </a:rPr>
                        <a:t>RemiderMail</a:t>
                      </a:r>
                      <a:r>
                        <a:rPr lang="de-AT" sz="1400" b="0" i="0" u="none" strike="noStrike" dirty="0">
                          <a:solidFill>
                            <a:srgbClr val="000000"/>
                          </a:solidFill>
                          <a:effectLst/>
                          <a:latin typeface="+mn-lt"/>
                        </a:rPr>
                        <a:t> an die, die nicht geantwortet haben.. Persönliche Ansprache wäre schön.. gibt es zurzeit nicht.. wünschenswert aber nicht höchste Priorität..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Einfacher.. Es soll uns ermöglichen, dass wir sehr viel selbst machen und nicht so viel auf den Techniker angewiesen..</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Einmalige Definition von Email-Templates</a:t>
                      </a:r>
                    </a:p>
                    <a:p>
                      <a:pPr algn="l" fontAlgn="t"/>
                      <a:r>
                        <a:rPr lang="de-AT" sz="1400" b="0" i="0" u="none" strike="noStrike" dirty="0">
                          <a:solidFill>
                            <a:srgbClr val="000000"/>
                          </a:solidFill>
                          <a:effectLst/>
                          <a:latin typeface="+mn-lt"/>
                        </a:rPr>
                        <a:t>Erfordert Abstimmung</a:t>
                      </a:r>
                    </a:p>
                    <a:p>
                      <a:pPr algn="l" fontAlgn="t"/>
                      <a:r>
                        <a:rPr lang="de-AT" sz="1400" b="0" i="0" u="none" strike="noStrike" dirty="0">
                          <a:solidFill>
                            <a:srgbClr val="000000"/>
                          </a:solidFill>
                          <a:effectLst/>
                          <a:latin typeface="+mn-lt"/>
                        </a:rPr>
                        <a:t>Folgend automatisiert</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317266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2856C229-9853-A047-8E63-4F7F06CA6C40}"/>
              </a:ext>
            </a:extLst>
          </p:cNvPr>
          <p:cNvGraphicFramePr>
            <a:graphicFrameLocks noGrp="1"/>
          </p:cNvGraphicFramePr>
          <p:nvPr>
            <p:extLst>
              <p:ext uri="{D42A27DB-BD31-4B8C-83A1-F6EECF244321}">
                <p14:modId xmlns:p14="http://schemas.microsoft.com/office/powerpoint/2010/main" val="3473615558"/>
              </p:ext>
            </p:extLst>
          </p:nvPr>
        </p:nvGraphicFramePr>
        <p:xfrm>
          <a:off x="340658" y="2008093"/>
          <a:ext cx="8146663" cy="3423285"/>
        </p:xfrm>
        <a:graphic>
          <a:graphicData uri="http://schemas.openxmlformats.org/drawingml/2006/table">
            <a:tbl>
              <a:tblPr>
                <a:tableStyleId>{5C22544A-7EE6-4342-B048-85BDC9FD1C3A}</a:tableStyleId>
              </a:tblPr>
              <a:tblGrid>
                <a:gridCol w="8146663">
                  <a:extLst>
                    <a:ext uri="{9D8B030D-6E8A-4147-A177-3AD203B41FA5}">
                      <a16:colId xmlns:a16="http://schemas.microsoft.com/office/drawing/2014/main" val="1536547655"/>
                    </a:ext>
                  </a:extLst>
                </a:gridCol>
              </a:tblGrid>
              <a:tr h="3098745">
                <a:tc>
                  <a:txBody>
                    <a:bodyPr/>
                    <a:lstStyle/>
                    <a:p>
                      <a:pPr algn="l" fontAlgn="t"/>
                      <a:r>
                        <a:rPr lang="de-AT" sz="1400" u="none" strike="noStrike" dirty="0">
                          <a:effectLst/>
                          <a:latin typeface="+mn-lt"/>
                        </a:rPr>
                        <a:t>Welche Arten ausgehender E-Mails werden unterstützt? (einzeln, </a:t>
                      </a:r>
                      <a:r>
                        <a:rPr lang="de-AT" sz="1400" u="none" strike="noStrike" dirty="0" err="1">
                          <a:effectLst/>
                          <a:latin typeface="+mn-lt"/>
                        </a:rPr>
                        <a:t>massenmails</a:t>
                      </a:r>
                      <a:r>
                        <a:rPr lang="de-AT" sz="1400" u="none" strike="noStrike" dirty="0">
                          <a:effectLst/>
                          <a:latin typeface="+mn-lt"/>
                        </a:rPr>
                        <a: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 man kann beides --&gt; Serienbrief wäre gut.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Einzelmails und Michael ermöglicht mit einem Workaround Massenmails.. </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Nur Massenmails meines Wissens</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Beide Funktionalitäten gegeben</a:t>
                      </a:r>
                    </a:p>
                    <a:p>
                      <a:pPr algn="l" fontAlgn="t"/>
                      <a:r>
                        <a:rPr lang="de-AT" sz="1400" b="0" i="0" u="none" strike="noStrike" dirty="0">
                          <a:solidFill>
                            <a:srgbClr val="000000"/>
                          </a:solidFill>
                          <a:effectLst/>
                          <a:latin typeface="+mn-lt"/>
                        </a:rPr>
                        <a:t>Soll die Verwaltung von Einzelmails über das neue System erfolgen?</a:t>
                      </a:r>
                    </a:p>
                  </a:txBody>
                  <a:tcPr marL="9525" marR="9525" marT="9525" marB="0"/>
                </a:tc>
                <a:extLst>
                  <a:ext uri="{0D108BD9-81ED-4DB2-BD59-A6C34878D82A}">
                    <a16:rowId xmlns:a16="http://schemas.microsoft.com/office/drawing/2014/main" val="1893749344"/>
                  </a:ext>
                </a:extLst>
              </a:tr>
            </a:tbl>
          </a:graphicData>
        </a:graphic>
      </p:graphicFrame>
    </p:spTree>
    <p:extLst>
      <p:ext uri="{BB962C8B-B14F-4D97-AF65-F5344CB8AC3E}">
        <p14:creationId xmlns:p14="http://schemas.microsoft.com/office/powerpoint/2010/main" val="1828517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2856C229-9853-A047-8E63-4F7F06CA6C40}"/>
              </a:ext>
            </a:extLst>
          </p:cNvPr>
          <p:cNvGraphicFramePr>
            <a:graphicFrameLocks noGrp="1"/>
          </p:cNvGraphicFramePr>
          <p:nvPr>
            <p:extLst>
              <p:ext uri="{D42A27DB-BD31-4B8C-83A1-F6EECF244321}">
                <p14:modId xmlns:p14="http://schemas.microsoft.com/office/powerpoint/2010/main" val="4279944936"/>
              </p:ext>
            </p:extLst>
          </p:nvPr>
        </p:nvGraphicFramePr>
        <p:xfrm>
          <a:off x="340658" y="2075314"/>
          <a:ext cx="8146663" cy="3423285"/>
        </p:xfrm>
        <a:graphic>
          <a:graphicData uri="http://schemas.openxmlformats.org/drawingml/2006/table">
            <a:tbl>
              <a:tblPr>
                <a:tableStyleId>{5C22544A-7EE6-4342-B048-85BDC9FD1C3A}</a:tableStyleId>
              </a:tblPr>
              <a:tblGrid>
                <a:gridCol w="8146663">
                  <a:extLst>
                    <a:ext uri="{9D8B030D-6E8A-4147-A177-3AD203B41FA5}">
                      <a16:colId xmlns:a16="http://schemas.microsoft.com/office/drawing/2014/main" val="1536547655"/>
                    </a:ext>
                  </a:extLst>
                </a:gridCol>
              </a:tblGrid>
              <a:tr h="3098745">
                <a:tc>
                  <a:txBody>
                    <a:bodyPr/>
                    <a:lstStyle/>
                    <a:p>
                      <a:pPr algn="l" fontAlgn="t"/>
                      <a:r>
                        <a:rPr lang="de-AT" sz="1400" u="none" strike="noStrike" dirty="0">
                          <a:effectLst/>
                          <a:latin typeface="+mn-lt"/>
                        </a:rPr>
                        <a:t>Wie wird die Terminverwaltung realisiert?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a:t>
                      </a:r>
                    </a:p>
                    <a:p>
                      <a:pPr algn="l" fontAlgn="t"/>
                      <a:r>
                        <a:rPr lang="de-AT" sz="1400" b="0" i="0" u="none" strike="noStrike" dirty="0">
                          <a:solidFill>
                            <a:srgbClr val="000000"/>
                          </a:solidFill>
                          <a:effectLst/>
                          <a:latin typeface="+mn-lt"/>
                        </a:rPr>
                        <a:t>Keine Kalenderfunktion, meistens fixieren Barbara und David den Termin und auf Basis dessen wird das gemacht. .. Relativ übersichtlich Stand jetzt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Nicht im jetzigen Tool</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Das weiß ich nicht und es gibt auch keine Schnittstelle zu persönlichen Kalender</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Modul der Terminverwaltung in Kalender möglich</a:t>
                      </a:r>
                    </a:p>
                    <a:p>
                      <a:pPr algn="l" fontAlgn="t"/>
                      <a:r>
                        <a:rPr lang="de-AT" sz="1400" b="0" i="0" u="none" strike="noStrike" dirty="0">
                          <a:solidFill>
                            <a:srgbClr val="000000"/>
                          </a:solidFill>
                          <a:effectLst/>
                          <a:latin typeface="+mn-lt"/>
                        </a:rPr>
                        <a:t>Soll dieses Modul installiert werden?</a:t>
                      </a:r>
                    </a:p>
                  </a:txBody>
                  <a:tcPr marL="9525" marR="9525" marT="9525" marB="0"/>
                </a:tc>
                <a:extLst>
                  <a:ext uri="{0D108BD9-81ED-4DB2-BD59-A6C34878D82A}">
                    <a16:rowId xmlns:a16="http://schemas.microsoft.com/office/drawing/2014/main" val="1893749344"/>
                  </a:ext>
                </a:extLst>
              </a:tr>
            </a:tbl>
          </a:graphicData>
        </a:graphic>
      </p:graphicFrame>
    </p:spTree>
    <p:extLst>
      <p:ext uri="{BB962C8B-B14F-4D97-AF65-F5344CB8AC3E}">
        <p14:creationId xmlns:p14="http://schemas.microsoft.com/office/powerpoint/2010/main" val="156752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151364"/>
            <a:ext cx="7938194" cy="938696"/>
          </a:xfrm>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71438524"/>
              </p:ext>
            </p:extLst>
          </p:nvPr>
        </p:nvGraphicFramePr>
        <p:xfrm>
          <a:off x="520700" y="1152893"/>
          <a:ext cx="7567136" cy="513016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4449553">
                <a:tc>
                  <a:txBody>
                    <a:bodyPr/>
                    <a:lstStyle/>
                    <a:p>
                      <a:pPr algn="l" fontAlgn="t"/>
                      <a:r>
                        <a:rPr lang="de-AT" sz="1400" u="none" strike="noStrike" dirty="0">
                          <a:effectLst/>
                          <a:latin typeface="+mn-lt"/>
                        </a:rPr>
                        <a:t>Zu welchen Systemen sind Schnittstellen vorhanden bzw. relevant?</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 es wird alles nur noch händisch nachgepflegt, am wichtigsten wäre Excel</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Michael:</a:t>
                      </a:r>
                    </a:p>
                    <a:p>
                      <a:pPr algn="l" fontAlgn="t"/>
                      <a:r>
                        <a:rPr lang="de-AT" sz="1400" b="0" i="0" u="none" strike="noStrike" dirty="0">
                          <a:solidFill>
                            <a:srgbClr val="000000"/>
                          </a:solidFill>
                          <a:effectLst/>
                          <a:latin typeface="+mn-lt"/>
                        </a:rPr>
                        <a:t>Module, die es mit irgendwelchen Shop Modulen und Shopsystemen verbinden, aber müssen wir nachschauen. Typischerweise CSV Dateien, Schnittstellen werden nicht unterstützt… wenn wir in dieses Eventmodul ein Event anlegen, wäre es nice to </a:t>
                      </a:r>
                      <a:r>
                        <a:rPr lang="de-AT" sz="1400" b="0" i="0" u="none" strike="noStrike" dirty="0" err="1">
                          <a:solidFill>
                            <a:srgbClr val="000000"/>
                          </a:solidFill>
                          <a:effectLst/>
                          <a:latin typeface="+mn-lt"/>
                        </a:rPr>
                        <a:t>have</a:t>
                      </a:r>
                      <a:r>
                        <a:rPr lang="de-AT" sz="1400" b="0" i="0" u="none" strike="noStrike" dirty="0">
                          <a:solidFill>
                            <a:srgbClr val="000000"/>
                          </a:solidFill>
                          <a:effectLst/>
                          <a:latin typeface="+mn-lt"/>
                        </a:rPr>
                        <a:t> wenn es automatisiert in der Facebook-Gruppe aufscheinen würde</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a:solidFill>
                            <a:srgbClr val="000000"/>
                          </a:solidFill>
                          <a:effectLst/>
                          <a:latin typeface="+mn-lt"/>
                        </a:rPr>
                        <a:t>Vorhanden --&gt; keine Information.. Relevant --&gt; Wünschenswert wäre Export ins Excel oder Word.. Echte Schnittstellen ans Mailsystem falls notwendig sonst wüsste ich keine</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David:</a:t>
                      </a:r>
                    </a:p>
                    <a:p>
                      <a:pPr algn="l" fontAlgn="t"/>
                      <a:r>
                        <a:rPr lang="de-AT" sz="1400" b="0" i="0" u="none" strike="noStrike" dirty="0">
                          <a:solidFill>
                            <a:srgbClr val="000000"/>
                          </a:solidFill>
                          <a:effectLst/>
                          <a:latin typeface="+mn-lt"/>
                        </a:rPr>
                        <a:t>Im Moment zu keinen Umfeldsystemen - Sinnvoll wäre es zu </a:t>
                      </a:r>
                      <a:r>
                        <a:rPr lang="de-AT" sz="1400" b="0" i="0" u="none" strike="noStrike" dirty="0" err="1">
                          <a:solidFill>
                            <a:srgbClr val="000000"/>
                          </a:solidFill>
                          <a:effectLst/>
                          <a:latin typeface="+mn-lt"/>
                        </a:rPr>
                        <a:t>groupWise</a:t>
                      </a:r>
                      <a:r>
                        <a:rPr lang="de-AT" sz="1400" b="0" i="0" u="none" strike="noStrike" dirty="0">
                          <a:solidFill>
                            <a:srgbClr val="000000"/>
                          </a:solidFill>
                          <a:effectLst/>
                          <a:latin typeface="+mn-lt"/>
                        </a:rPr>
                        <a:t> - Sprich Email-Verwaltung</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Nach unserem Wissensstand nicht vorhanden</a:t>
                      </a:r>
                    </a:p>
                    <a:p>
                      <a:pPr algn="l" fontAlgn="t"/>
                      <a:r>
                        <a:rPr lang="de-AT" sz="1400" b="0" i="0" u="none" strike="noStrike" dirty="0">
                          <a:solidFill>
                            <a:srgbClr val="000000"/>
                          </a:solidFill>
                          <a:effectLst/>
                          <a:latin typeface="+mn-lt"/>
                        </a:rPr>
                        <a:t>Wie relevant ist die Schnittstelle zum Email System? Bzw. die Möglichkeit nach Facebook zu exportieren?</a:t>
                      </a: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658307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2584926139"/>
              </p:ext>
            </p:extLst>
          </p:nvPr>
        </p:nvGraphicFramePr>
        <p:xfrm>
          <a:off x="520700" y="1756747"/>
          <a:ext cx="7567136" cy="427672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3819299">
                <a:tc>
                  <a:txBody>
                    <a:bodyPr/>
                    <a:lstStyle/>
                    <a:p>
                      <a:pPr algn="l" fontAlgn="t"/>
                      <a:r>
                        <a:rPr lang="de-AT" sz="1400" u="none" strike="noStrike" dirty="0">
                          <a:effectLst/>
                          <a:latin typeface="+mn-lt"/>
                        </a:rPr>
                        <a:t>Welche Berechtigungen und Rollen sind definiert?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Angela:</a:t>
                      </a:r>
                    </a:p>
                    <a:p>
                      <a:pPr algn="l" fontAlgn="t"/>
                      <a:r>
                        <a:rPr lang="de-AT" sz="1400" b="0" i="0" u="none" strike="noStrike" dirty="0">
                          <a:solidFill>
                            <a:srgbClr val="000000"/>
                          </a:solidFill>
                          <a:effectLst/>
                          <a:latin typeface="+mn-lt"/>
                        </a:rPr>
                        <a:t>Michael und ich haben Adminrechte, der Rest nur Wahlrechte.</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Michael:</a:t>
                      </a:r>
                    </a:p>
                    <a:p>
                      <a:pPr algn="l" fontAlgn="t"/>
                      <a:r>
                        <a:rPr lang="de-AT" sz="1400" b="0" i="0" u="none" strike="noStrike" dirty="0">
                          <a:solidFill>
                            <a:srgbClr val="000000"/>
                          </a:solidFill>
                          <a:effectLst/>
                          <a:latin typeface="+mn-lt"/>
                        </a:rPr>
                        <a:t>Administratoren, Editoren… für jedes Modul gibt es eigene Settings (nur lesen, nur schreiben..) .. Ich darf alles damit machen.. </a:t>
                      </a:r>
                      <a:r>
                        <a:rPr lang="de-AT" sz="1400" b="0" i="0" u="none" strike="noStrike" dirty="0" err="1">
                          <a:solidFill>
                            <a:srgbClr val="000000"/>
                          </a:solidFill>
                          <a:effectLst/>
                          <a:latin typeface="+mn-lt"/>
                        </a:rPr>
                        <a:t>Imprt</a:t>
                      </a:r>
                      <a:r>
                        <a:rPr lang="de-AT" sz="1400" b="0" i="0" u="none" strike="noStrike" dirty="0">
                          <a:solidFill>
                            <a:srgbClr val="000000"/>
                          </a:solidFill>
                          <a:effectLst/>
                          <a:latin typeface="+mn-lt"/>
                        </a:rPr>
                        <a:t>, Export.. Relativ fein einstellbar.. Ziemlich umfangreich</a:t>
                      </a: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a:t>
                      </a:r>
                    </a:p>
                    <a:p>
                      <a:pPr algn="l" fontAlgn="t"/>
                      <a:r>
                        <a:rPr lang="de-AT" sz="1400" b="0" i="0" u="none" strike="noStrike" dirty="0" err="1">
                          <a:solidFill>
                            <a:srgbClr val="000000"/>
                          </a:solidFill>
                          <a:effectLst/>
                          <a:latin typeface="+mn-lt"/>
                        </a:rPr>
                        <a:t>Adminrolle</a:t>
                      </a:r>
                      <a:r>
                        <a:rPr lang="de-AT" sz="1400" b="0" i="0" u="none" strike="noStrike" dirty="0">
                          <a:solidFill>
                            <a:srgbClr val="000000"/>
                          </a:solidFill>
                          <a:effectLst/>
                          <a:latin typeface="+mn-lt"/>
                        </a:rPr>
                        <a:t>, sonst alle </a:t>
                      </a:r>
                      <a:r>
                        <a:rPr lang="de-AT" sz="1400" b="0" i="0" u="none" strike="noStrike" dirty="0" err="1">
                          <a:solidFill>
                            <a:srgbClr val="000000"/>
                          </a:solidFill>
                          <a:effectLst/>
                          <a:latin typeface="+mn-lt"/>
                        </a:rPr>
                        <a:t>User..glaube</a:t>
                      </a:r>
                      <a:r>
                        <a:rPr lang="de-AT" sz="1400" b="0" i="0" u="none" strike="noStrike" dirty="0">
                          <a:solidFill>
                            <a:srgbClr val="000000"/>
                          </a:solidFill>
                          <a:effectLst/>
                          <a:latin typeface="+mn-lt"/>
                        </a:rPr>
                        <a:t> ich.. Weiß nicht genau</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Möglichkeit allen Stakeholdern Adminrechte zu geben und somit vorher erwähnte Thematik mit Berechtigung zum Bearbeiten von Zusatzinfos bei Kontakten und Events zu lösen?</a:t>
                      </a:r>
                    </a:p>
                    <a:p>
                      <a:pPr algn="l" fontAlgn="t"/>
                      <a:r>
                        <a:rPr lang="de-AT" sz="1400" b="0" i="0" u="none" strike="noStrike" dirty="0">
                          <a:solidFill>
                            <a:srgbClr val="000000"/>
                          </a:solidFill>
                          <a:effectLst/>
                          <a:latin typeface="+mn-lt"/>
                        </a:rPr>
                        <a:t>Sind konkrete Rollendefinitionen vorhanden? (Bsp.: Editor hat nur Schreib- und Leserecht)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336435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3" name="Tabelle 2">
            <a:extLst>
              <a:ext uri="{FF2B5EF4-FFF2-40B4-BE49-F238E27FC236}">
                <a16:creationId xmlns:a16="http://schemas.microsoft.com/office/drawing/2014/main" id="{6668ACD5-0574-6443-A893-E4EE6DEE9A2C}"/>
              </a:ext>
            </a:extLst>
          </p:cNvPr>
          <p:cNvGraphicFramePr>
            <a:graphicFrameLocks noGrp="1"/>
          </p:cNvGraphicFramePr>
          <p:nvPr>
            <p:extLst>
              <p:ext uri="{D42A27DB-BD31-4B8C-83A1-F6EECF244321}">
                <p14:modId xmlns:p14="http://schemas.microsoft.com/office/powerpoint/2010/main" val="58650652"/>
              </p:ext>
            </p:extLst>
          </p:nvPr>
        </p:nvGraphicFramePr>
        <p:xfrm>
          <a:off x="520700" y="1756747"/>
          <a:ext cx="7567136" cy="4276725"/>
        </p:xfrm>
        <a:graphic>
          <a:graphicData uri="http://schemas.openxmlformats.org/drawingml/2006/table">
            <a:tbl>
              <a:tblPr>
                <a:tableStyleId>{5C22544A-7EE6-4342-B048-85BDC9FD1C3A}</a:tableStyleId>
              </a:tblPr>
              <a:tblGrid>
                <a:gridCol w="7567136">
                  <a:extLst>
                    <a:ext uri="{9D8B030D-6E8A-4147-A177-3AD203B41FA5}">
                      <a16:colId xmlns:a16="http://schemas.microsoft.com/office/drawing/2014/main" val="613127955"/>
                    </a:ext>
                  </a:extLst>
                </a:gridCol>
              </a:tblGrid>
              <a:tr h="3819299">
                <a:tc>
                  <a:txBody>
                    <a:bodyPr/>
                    <a:lstStyle/>
                    <a:p>
                      <a:pPr marL="0" algn="l" defTabSz="914400" rtl="0" eaLnBrk="1" fontAlgn="t" latinLnBrk="0" hangingPunct="1"/>
                      <a:r>
                        <a:rPr lang="de-AT" sz="1400" u="none" strike="noStrike" kern="1200" dirty="0">
                          <a:solidFill>
                            <a:schemeClr val="dk1"/>
                          </a:solidFill>
                          <a:effectLst/>
                          <a:latin typeface="+mn-lt"/>
                          <a:ea typeface="+mn-ea"/>
                          <a:cs typeface="+mn-cs"/>
                        </a:rPr>
                        <a:t>EINFÜHRUNG / IMPLEMENTIERUNG / DATENMIGRATION (inkl. Schulung)</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Angela:</a:t>
                      </a:r>
                    </a:p>
                    <a:p>
                      <a:pPr marL="0" algn="l" defTabSz="914400" rtl="0" eaLnBrk="1" fontAlgn="t" latinLnBrk="0" hangingPunct="1"/>
                      <a:r>
                        <a:rPr lang="de-AT" sz="1400" u="none" strike="noStrike" kern="1200" dirty="0">
                          <a:solidFill>
                            <a:schemeClr val="dk1"/>
                          </a:solidFill>
                          <a:effectLst/>
                          <a:latin typeface="+mn-lt"/>
                          <a:ea typeface="+mn-ea"/>
                          <a:cs typeface="+mn-cs"/>
                        </a:rPr>
                        <a:t>nicht so tragisch wenn es mal ausfällt, außer wenn es vor der Veranstaltung wäre dann wäre es  schlecht.. CRM ist seit Oktober 2018 vorhanden</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Michael:</a:t>
                      </a:r>
                    </a:p>
                    <a:p>
                      <a:pPr marL="0" algn="l" defTabSz="914400" rtl="0" eaLnBrk="1" fontAlgn="t" latinLnBrk="0" hangingPunct="1"/>
                      <a:r>
                        <a:rPr lang="de-AT" sz="1400" u="none" strike="noStrike" kern="1200" dirty="0">
                          <a:solidFill>
                            <a:schemeClr val="dk1"/>
                          </a:solidFill>
                          <a:effectLst/>
                          <a:latin typeface="+mn-lt"/>
                          <a:ea typeface="+mn-ea"/>
                          <a:cs typeface="+mn-cs"/>
                        </a:rPr>
                        <a:t>in der LVA freien Zeit sollten die Schulungen gemacht werden, wo nicht gerade eine LVA ansteht, sonst eigentlich keine Problematik</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Barbara:</a:t>
                      </a:r>
                    </a:p>
                    <a:p>
                      <a:pPr marL="0" algn="l" defTabSz="914400" rtl="0" eaLnBrk="1" fontAlgn="t" latinLnBrk="0" hangingPunct="1"/>
                      <a:r>
                        <a:rPr lang="de-AT" sz="1400" u="none" strike="noStrike" kern="1200" dirty="0">
                          <a:solidFill>
                            <a:schemeClr val="dk1"/>
                          </a:solidFill>
                          <a:effectLst/>
                          <a:latin typeface="+mn-lt"/>
                          <a:ea typeface="+mn-ea"/>
                          <a:cs typeface="+mn-cs"/>
                        </a:rPr>
                        <a:t>1 Monat vor Event sollte es nicht ausfallen.. Ab Anfang Juni und Ende Mai sollte es nicht mehr ausfallen..</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David:</a:t>
                      </a:r>
                    </a:p>
                    <a:p>
                      <a:pPr marL="0" algn="l" defTabSz="914400" rtl="0" eaLnBrk="1" fontAlgn="t" latinLnBrk="0" hangingPunct="1"/>
                      <a:r>
                        <a:rPr lang="de-AT" sz="1400" u="none" strike="noStrike" kern="1200" dirty="0">
                          <a:solidFill>
                            <a:schemeClr val="dk1"/>
                          </a:solidFill>
                          <a:effectLst/>
                          <a:latin typeface="+mn-lt"/>
                          <a:ea typeface="+mn-ea"/>
                          <a:cs typeface="+mn-cs"/>
                        </a:rPr>
                        <a:t>Wenn wir eine Datenmigration machen müssen --&gt; kein Problem wenn das System kurzzeitig nicht geht. </a:t>
                      </a: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endParaRPr lang="de-AT" sz="1400" u="none" strike="noStrike" kern="1200" dirty="0">
                        <a:solidFill>
                          <a:schemeClr val="dk1"/>
                        </a:solidFill>
                        <a:effectLst/>
                        <a:latin typeface="+mn-lt"/>
                        <a:ea typeface="+mn-ea"/>
                        <a:cs typeface="+mn-cs"/>
                      </a:endParaRPr>
                    </a:p>
                    <a:p>
                      <a:pPr marL="0" algn="l" defTabSz="914400" rtl="0" eaLnBrk="1" fontAlgn="t" latinLnBrk="0" hangingPunct="1"/>
                      <a:r>
                        <a:rPr lang="de-AT" sz="1400" u="none" strike="noStrike" kern="1200" dirty="0">
                          <a:solidFill>
                            <a:schemeClr val="dk1"/>
                          </a:solidFill>
                          <a:effectLst/>
                          <a:latin typeface="+mn-lt"/>
                          <a:ea typeface="+mn-ea"/>
                          <a:cs typeface="+mn-cs"/>
                        </a:rPr>
                        <a:t>Vorschlag der finalen Implementierung </a:t>
                      </a:r>
                      <a:r>
                        <a:rPr lang="de-AT" sz="1400" u="none" strike="noStrike" kern="1200" dirty="0">
                          <a:solidFill>
                            <a:schemeClr val="dk1"/>
                          </a:solidFill>
                          <a:effectLst/>
                          <a:latin typeface="+mn-lt"/>
                          <a:ea typeface="+mn-ea"/>
                          <a:cs typeface="+mn-cs"/>
                          <a:sym typeface="Wingdings" panose="05000000000000000000" pitchFamily="2" charset="2"/>
                        </a:rPr>
                        <a:t> Erste Juli Woche bzw. LVA-freie Zeit</a:t>
                      </a:r>
                    </a:p>
                  </a:txBody>
                  <a:tcPr marL="9525" marR="9525" marT="9525" marB="0"/>
                </a:tc>
                <a:extLst>
                  <a:ext uri="{0D108BD9-81ED-4DB2-BD59-A6C34878D82A}">
                    <a16:rowId xmlns:a16="http://schemas.microsoft.com/office/drawing/2014/main" val="3114284879"/>
                  </a:ext>
                </a:extLst>
              </a:tr>
            </a:tbl>
          </a:graphicData>
        </a:graphic>
      </p:graphicFrame>
    </p:spTree>
    <p:extLst>
      <p:ext uri="{BB962C8B-B14F-4D97-AF65-F5344CB8AC3E}">
        <p14:creationId xmlns:p14="http://schemas.microsoft.com/office/powerpoint/2010/main" val="58208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sz="1800" dirty="0"/>
              <a:t>Vorgehensweise bei Implementierung</a:t>
            </a:r>
          </a:p>
          <a:p>
            <a:pPr lvl="1"/>
            <a:r>
              <a:rPr lang="de-DE" sz="1600" dirty="0"/>
              <a:t>Abstimmung &amp; Unterstützung durch Stakeholder</a:t>
            </a:r>
          </a:p>
          <a:p>
            <a:pPr lvl="2"/>
            <a:r>
              <a:rPr lang="de-DE" sz="1700" dirty="0"/>
              <a:t>Zeitliche Verfügbarkeit &amp; Hilfestellung</a:t>
            </a:r>
          </a:p>
          <a:p>
            <a:endParaRPr lang="de-DE" sz="1800" dirty="0"/>
          </a:p>
          <a:p>
            <a:r>
              <a:rPr lang="de-DE" sz="1800" dirty="0"/>
              <a:t>Zusätzliche Anforderungen nach ersten Testphase</a:t>
            </a:r>
          </a:p>
          <a:p>
            <a:pPr lvl="1"/>
            <a:r>
              <a:rPr lang="de-DE" sz="1600" dirty="0"/>
              <a:t>Funktionale Anforderungen</a:t>
            </a:r>
          </a:p>
          <a:p>
            <a:pPr lvl="1"/>
            <a:r>
              <a:rPr lang="de-DE" sz="1600" dirty="0"/>
              <a:t>Nicht funktionale Anforderungen</a:t>
            </a:r>
          </a:p>
          <a:p>
            <a:pPr lvl="2"/>
            <a:r>
              <a:rPr lang="de-DE" sz="1700" dirty="0"/>
              <a:t>Deadline fürs Erheben neuer Anforderungen setzen</a:t>
            </a:r>
          </a:p>
          <a:p>
            <a:endParaRPr lang="de-DE" sz="1800" dirty="0"/>
          </a:p>
          <a:p>
            <a:r>
              <a:rPr lang="de-DE" sz="1800" dirty="0" err="1"/>
              <a:t>Inakzeptanz</a:t>
            </a:r>
            <a:r>
              <a:rPr lang="de-DE" sz="1800" dirty="0"/>
              <a:t> des System nach Erstkontakt</a:t>
            </a:r>
          </a:p>
          <a:p>
            <a:pPr lvl="1"/>
            <a:r>
              <a:rPr lang="de-DE" sz="1600" dirty="0"/>
              <a:t>Tendenz der Stakeholder zu Altsystem</a:t>
            </a:r>
          </a:p>
          <a:p>
            <a:pPr lvl="2"/>
            <a:r>
              <a:rPr lang="de-DE" sz="1700" dirty="0"/>
              <a:t>Möglichkeit das Altsystem zu erweitern bieten</a:t>
            </a:r>
          </a:p>
          <a:p>
            <a:endParaRPr lang="de-DE" sz="1800" dirty="0"/>
          </a:p>
          <a:p>
            <a:endParaRPr lang="de-DE" sz="1800" dirty="0"/>
          </a:p>
          <a:p>
            <a:endParaRPr lang="de-DE" sz="1800" dirty="0"/>
          </a:p>
          <a:p>
            <a:endParaRPr lang="de-DE" sz="1800" dirty="0"/>
          </a:p>
          <a:p>
            <a:endParaRPr lang="de-DE" sz="1800"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323896"/>
            <a:ext cx="7938194" cy="938696"/>
          </a:xfrm>
        </p:spPr>
        <p:txBody>
          <a:bodyPr/>
          <a:lstStyle/>
          <a:p>
            <a:r>
              <a:rPr lang="de-AT" sz="3200" dirty="0"/>
              <a:t>Potenzielle Nebenschauplätze &amp; Risiken</a:t>
            </a:r>
            <a:endParaRPr lang="de-AT" dirty="0"/>
          </a:p>
        </p:txBody>
      </p:sp>
    </p:spTree>
    <p:extLst>
      <p:ext uri="{BB962C8B-B14F-4D97-AF65-F5344CB8AC3E}">
        <p14:creationId xmlns:p14="http://schemas.microsoft.com/office/powerpoint/2010/main" val="234552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a:extLst>
              <a:ext uri="{FF2B5EF4-FFF2-40B4-BE49-F238E27FC236}">
                <a16:creationId xmlns:a16="http://schemas.microsoft.com/office/drawing/2014/main" id="{3EE3ECA3-7263-40E7-98A1-E6F97B3FB189}"/>
              </a:ext>
            </a:extLst>
          </p:cNvPr>
          <p:cNvGraphicFramePr/>
          <p:nvPr>
            <p:extLst>
              <p:ext uri="{D42A27DB-BD31-4B8C-83A1-F6EECF244321}">
                <p14:modId xmlns:p14="http://schemas.microsoft.com/office/powerpoint/2010/main" val="525121905"/>
              </p:ext>
            </p:extLst>
          </p:nvPr>
        </p:nvGraphicFramePr>
        <p:xfrm>
          <a:off x="549322" y="1863305"/>
          <a:ext cx="7938000" cy="4342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8594678" cy="938696"/>
          </a:xfrm>
        </p:spPr>
        <p:txBody>
          <a:bodyPr/>
          <a:lstStyle/>
          <a:p>
            <a:r>
              <a:rPr lang="de-AT" dirty="0"/>
              <a:t>Vorgehensweise bei Implementierung</a:t>
            </a:r>
          </a:p>
        </p:txBody>
      </p:sp>
    </p:spTree>
    <p:extLst>
      <p:ext uri="{BB962C8B-B14F-4D97-AF65-F5344CB8AC3E}">
        <p14:creationId xmlns:p14="http://schemas.microsoft.com/office/powerpoint/2010/main" val="261208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590453"/>
            <a:ext cx="7938194" cy="938696"/>
          </a:xfrm>
        </p:spPr>
        <p:txBody>
          <a:bodyPr/>
          <a:lstStyle/>
          <a:p>
            <a:r>
              <a:rPr lang="de-AT" sz="3200" dirty="0"/>
              <a:t>Vorschlag Buy-Entscheidung</a:t>
            </a:r>
            <a:br>
              <a:rPr lang="de-AT" sz="3200" dirty="0"/>
            </a:br>
            <a:r>
              <a:rPr lang="de-AT" sz="3200" dirty="0"/>
              <a:t>inkl. Begründung</a:t>
            </a:r>
          </a:p>
        </p:txBody>
      </p:sp>
      <p:sp>
        <p:nvSpPr>
          <p:cNvPr id="7" name="Textplatzhalter 1">
            <a:extLst>
              <a:ext uri="{FF2B5EF4-FFF2-40B4-BE49-F238E27FC236}">
                <a16:creationId xmlns:a16="http://schemas.microsoft.com/office/drawing/2014/main" id="{2151D615-468A-40DC-95EC-4F88057DFA8D}"/>
              </a:ext>
            </a:extLst>
          </p:cNvPr>
          <p:cNvSpPr txBox="1">
            <a:spLocks/>
          </p:cNvSpPr>
          <p:nvPr/>
        </p:nvSpPr>
        <p:spPr>
          <a:xfrm>
            <a:off x="549516" y="1337534"/>
            <a:ext cx="7938000" cy="4502762"/>
          </a:xfrm>
          <a:prstGeom prst="rect">
            <a:avLst/>
          </a:prstGeom>
        </p:spPr>
        <p:txBody>
          <a:bodyPr vert="horz" lIns="91440" tIns="45720" rIns="91440" bIns="45720" rtlCol="0">
            <a:noAutofit/>
          </a:bodyPr>
          <a:lstStyle>
            <a:lvl1pPr marL="0" indent="0" algn="l" defTabSz="914400" rtl="0" eaLnBrk="1" latinLnBrk="0" hangingPunct="1">
              <a:lnSpc>
                <a:spcPct val="105000"/>
              </a:lnSpc>
              <a:spcBef>
                <a:spcPts val="1000"/>
              </a:spcBef>
              <a:spcAft>
                <a:spcPts val="600"/>
              </a:spcAft>
              <a:buSzPct val="90000"/>
              <a:buFontTx/>
              <a:buNone/>
              <a:defRPr lang="de-AT" sz="1700" kern="1200" baseline="0" noProof="0" dirty="0" smtClean="0">
                <a:solidFill>
                  <a:schemeClr val="tx1"/>
                </a:solidFill>
                <a:latin typeface="+mj-lt"/>
                <a:ea typeface="+mn-ea"/>
                <a:cs typeface="+mn-cs"/>
              </a:defRPr>
            </a:lvl1pPr>
            <a:lvl2pPr marL="266700" indent="-266700" algn="l" defTabSz="914400" rtl="0" eaLnBrk="1" latinLnBrk="0" hangingPunct="1">
              <a:lnSpc>
                <a:spcPct val="105000"/>
              </a:lnSpc>
              <a:spcBef>
                <a:spcPts val="0"/>
              </a:spcBef>
              <a:spcAft>
                <a:spcPts val="600"/>
              </a:spcAft>
              <a:buSzPct val="90000"/>
              <a:buFont typeface="Wingdings 2" panose="05020102010507070707" pitchFamily="18" charset="2"/>
              <a:buChar char=""/>
              <a:defRPr sz="15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AT" dirty="0"/>
          </a:p>
          <a:p>
            <a:endParaRPr lang="de-AT" dirty="0"/>
          </a:p>
          <a:p>
            <a:r>
              <a:rPr lang="de-AT" dirty="0" err="1"/>
              <a:t>Odoo</a:t>
            </a:r>
            <a:r>
              <a:rPr lang="de-AT" dirty="0"/>
              <a:t> CRM</a:t>
            </a:r>
          </a:p>
          <a:p>
            <a:pPr marL="285750" indent="-285750">
              <a:buFont typeface="Arial" panose="020B0604020202020204" pitchFamily="34" charset="0"/>
              <a:buChar char="•"/>
            </a:pPr>
            <a:r>
              <a:rPr lang="de-AT" dirty="0"/>
              <a:t>Erfüllt alle funktionalen Anforderungen</a:t>
            </a:r>
          </a:p>
          <a:p>
            <a:pPr marL="552450" lvl="1" indent="-285750">
              <a:buFont typeface="Arial" panose="020B0604020202020204" pitchFamily="34" charset="0"/>
              <a:buChar char="•"/>
            </a:pPr>
            <a:r>
              <a:rPr lang="de-AT" dirty="0"/>
              <a:t>Zwar mittels Workaround</a:t>
            </a:r>
          </a:p>
          <a:p>
            <a:pPr marL="552450" lvl="1" indent="-285750">
              <a:buFont typeface="Arial" panose="020B0604020202020204" pitchFamily="34" charset="0"/>
              <a:buChar char="•"/>
            </a:pPr>
            <a:r>
              <a:rPr lang="de-AT" dirty="0"/>
              <a:t>Einmal zu erstellen</a:t>
            </a:r>
          </a:p>
          <a:p>
            <a:pPr marL="552450" lvl="1" indent="-285750">
              <a:buFont typeface="Arial" panose="020B0604020202020204" pitchFamily="34" charset="0"/>
              <a:buChar char="•"/>
            </a:pPr>
            <a:r>
              <a:rPr lang="de-AT" dirty="0"/>
              <a:t>Layout &amp; Usability verstärken Entscheidung</a:t>
            </a:r>
          </a:p>
          <a:p>
            <a:pPr marL="285750" indent="-285750">
              <a:buFont typeface="Arial" panose="020B0604020202020204" pitchFamily="34" charset="0"/>
              <a:buChar char="•"/>
            </a:pPr>
            <a:r>
              <a:rPr lang="de-AT" dirty="0"/>
              <a:t>Nice-to-</a:t>
            </a:r>
            <a:r>
              <a:rPr lang="de-AT" dirty="0" err="1"/>
              <a:t>have</a:t>
            </a:r>
            <a:r>
              <a:rPr lang="de-AT" dirty="0"/>
              <a:t> Anforderungen werden umgesetzt</a:t>
            </a:r>
          </a:p>
          <a:p>
            <a:pPr marL="285750" indent="-285750">
              <a:buFont typeface="Arial" panose="020B0604020202020204" pitchFamily="34" charset="0"/>
              <a:buChar char="•"/>
            </a:pPr>
            <a:r>
              <a:rPr lang="de-AT" dirty="0"/>
              <a:t>Open Source Lösung mit Erweiterbarkeit (inkl. Dokumentation)</a:t>
            </a:r>
          </a:p>
          <a:p>
            <a:pPr marL="285750" indent="-285750">
              <a:buFont typeface="Arial" panose="020B0604020202020204" pitchFamily="34" charset="0"/>
              <a:buChar char="•"/>
            </a:pPr>
            <a:r>
              <a:rPr lang="de-AT" dirty="0"/>
              <a:t>Höhere Performance als bestehende Lösung</a:t>
            </a:r>
          </a:p>
        </p:txBody>
      </p:sp>
    </p:spTree>
    <p:extLst>
      <p:ext uri="{BB962C8B-B14F-4D97-AF65-F5344CB8AC3E}">
        <p14:creationId xmlns:p14="http://schemas.microsoft.com/office/powerpoint/2010/main" val="132538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7" name="Grafik 6">
            <a:extLst>
              <a:ext uri="{FF2B5EF4-FFF2-40B4-BE49-F238E27FC236}">
                <a16:creationId xmlns:a16="http://schemas.microsoft.com/office/drawing/2014/main" id="{78AAA529-2A02-9748-89BC-F58FF2998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27" y="2414606"/>
            <a:ext cx="8373389" cy="1578362"/>
          </a:xfrm>
          <a:prstGeom prst="rect">
            <a:avLst/>
          </a:prstGeom>
        </p:spPr>
      </p:pic>
    </p:spTree>
    <p:extLst>
      <p:ext uri="{BB962C8B-B14F-4D97-AF65-F5344CB8AC3E}">
        <p14:creationId xmlns:p14="http://schemas.microsoft.com/office/powerpoint/2010/main" val="419537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IT-Projekt wirtschafts-informatik</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256.002</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757663"/>
          </a:xfrm>
        </p:spPr>
        <p:txBody>
          <a:bodyPr/>
          <a:lstStyle/>
          <a:p>
            <a:r>
              <a:rPr lang="de-AT" sz="1800" dirty="0"/>
              <a:t>Planung der Umsetzung (Installation und Datenübernahme bzw. Erweiterung des aktuellen Tools)</a:t>
            </a:r>
          </a:p>
          <a:p>
            <a:pPr marL="285750" indent="-285750">
              <a:buFont typeface="Wingdings" panose="05000000000000000000" pitchFamily="2" charset="2"/>
              <a:buChar char="§"/>
            </a:pPr>
            <a:endParaRPr lang="de-AT" sz="1800" dirty="0"/>
          </a:p>
          <a:p>
            <a:r>
              <a:rPr lang="de-AT" sz="1800" dirty="0"/>
              <a:t>Umsetzungsphase</a:t>
            </a:r>
          </a:p>
          <a:p>
            <a:pPr marL="552450" lvl="1" indent="-285750">
              <a:buFont typeface="Wingdings" panose="05000000000000000000" pitchFamily="2" charset="2"/>
              <a:buChar char="§"/>
            </a:pPr>
            <a:r>
              <a:rPr lang="de-AT" sz="1600" dirty="0"/>
              <a:t>Abstimmung mit Stakeholder</a:t>
            </a:r>
          </a:p>
          <a:p>
            <a:pPr marL="552450" lvl="1" indent="-285750">
              <a:buFont typeface="Wingdings" panose="05000000000000000000" pitchFamily="2" charset="2"/>
              <a:buChar char="§"/>
            </a:pPr>
            <a:r>
              <a:rPr lang="de-AT" sz="1600" dirty="0"/>
              <a:t>Test- &amp; Review Phase</a:t>
            </a:r>
          </a:p>
          <a:p>
            <a:pPr marL="285750" indent="-285750">
              <a:buFont typeface="Wingdings" panose="05000000000000000000" pitchFamily="2" charset="2"/>
              <a:buChar char="§"/>
            </a:pPr>
            <a:endParaRPr lang="de-AT" sz="1800" dirty="0"/>
          </a:p>
          <a:p>
            <a:pPr marL="285750" indent="-285750">
              <a:buFont typeface="Wingdings" panose="05000000000000000000" pitchFamily="2" charset="2"/>
              <a:buChar char="§"/>
            </a:pPr>
            <a:r>
              <a:rPr lang="de-AT" sz="1800" dirty="0"/>
              <a:t>Weiterentwicklung der Seminararbeit</a:t>
            </a:r>
          </a:p>
          <a:p>
            <a:pPr marL="285750" indent="-285750">
              <a:buFont typeface="Wingdings" panose="05000000000000000000" pitchFamily="2" charset="2"/>
              <a:buChar char="§"/>
            </a:pPr>
            <a:r>
              <a:rPr lang="de-AT" sz="1800" dirty="0"/>
              <a:t>Roadmap</a:t>
            </a:r>
          </a:p>
          <a:p>
            <a:pPr marL="552450" lvl="1" indent="-285750">
              <a:buFont typeface="Wingdings" panose="05000000000000000000" pitchFamily="2" charset="2"/>
              <a:buChar char="§"/>
            </a:pPr>
            <a:r>
              <a:rPr lang="de-AT" sz="1600" dirty="0"/>
              <a:t>2 Wochen: Aktuelle Version der Arbeit inkl. Projektplan &amp; Zeitaufzeichnungen</a:t>
            </a:r>
          </a:p>
          <a:p>
            <a:pPr marL="552450" lvl="1" indent="-285750">
              <a:buFont typeface="Wingdings" panose="05000000000000000000" pitchFamily="2" charset="2"/>
              <a:buChar char="§"/>
            </a:pPr>
            <a:r>
              <a:rPr lang="de-AT" sz="1600" dirty="0"/>
              <a:t>4 Wochen: Konzept für Management Paper &amp; Poster</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322" y="651700"/>
            <a:ext cx="7938194" cy="938696"/>
          </a:xfrm>
        </p:spPr>
        <p:txBody>
          <a:bodyPr/>
          <a:lstStyle/>
          <a:p>
            <a:r>
              <a:rPr lang="de-AT" dirty="0"/>
              <a:t>Nächste schritte</a:t>
            </a:r>
          </a:p>
        </p:txBody>
      </p:sp>
    </p:spTree>
    <p:extLst>
      <p:ext uri="{BB962C8B-B14F-4D97-AF65-F5344CB8AC3E}">
        <p14:creationId xmlns:p14="http://schemas.microsoft.com/office/powerpoint/2010/main" val="179854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21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602903" y="964602"/>
            <a:ext cx="7938194" cy="4928795"/>
          </a:xfrm>
        </p:spPr>
        <p:txBody>
          <a:bodyPr/>
          <a:lstStyle/>
          <a:p>
            <a:endParaRPr lang="de-AT" sz="1800" dirty="0"/>
          </a:p>
          <a:p>
            <a:r>
              <a:rPr lang="de-AT" sz="1800" dirty="0"/>
              <a:t>Einleitung</a:t>
            </a:r>
          </a:p>
          <a:p>
            <a:r>
              <a:rPr lang="de-AT" sz="1800" dirty="0"/>
              <a:t>Vorstellung Vorgehensweise</a:t>
            </a:r>
          </a:p>
          <a:p>
            <a:pPr lvl="1"/>
            <a:r>
              <a:rPr lang="de-AT" sz="1600" dirty="0"/>
              <a:t>Ziele des Workshops</a:t>
            </a:r>
          </a:p>
          <a:p>
            <a:pPr lvl="1"/>
            <a:r>
              <a:rPr lang="de-AT" sz="1600" dirty="0"/>
              <a:t>Abstimmung erhobener Anforderungen</a:t>
            </a:r>
          </a:p>
          <a:p>
            <a:pPr lvl="1"/>
            <a:r>
              <a:rPr lang="de-AT" sz="1700" dirty="0"/>
              <a:t>Potenzielle Nebenschauplätze &amp; Risiken</a:t>
            </a:r>
          </a:p>
          <a:p>
            <a:r>
              <a:rPr lang="de-AT" sz="1800" dirty="0"/>
              <a:t>Implementierungsphase</a:t>
            </a:r>
          </a:p>
          <a:p>
            <a:r>
              <a:rPr lang="de-AT" sz="1800" dirty="0"/>
              <a:t>Projektplan</a:t>
            </a:r>
          </a:p>
          <a:p>
            <a:r>
              <a:rPr lang="de-AT" sz="1800" dirty="0"/>
              <a:t>Nächste Schritte &amp; Diskussionsrunde</a:t>
            </a:r>
          </a:p>
          <a:p>
            <a:r>
              <a:rPr lang="de-AT" dirty="0"/>
              <a:t>	</a:t>
            </a:r>
          </a:p>
          <a:p>
            <a:r>
              <a:rPr lang="de-AT" dirty="0"/>
              <a:t> </a:t>
            </a:r>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256.002</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a:xfrm>
            <a:off x="549128" y="215437"/>
            <a:ext cx="7938194" cy="938696"/>
          </a:xfrm>
        </p:spPr>
        <p:txBody>
          <a:bodyPr/>
          <a:lstStyle/>
          <a:p>
            <a:r>
              <a:rPr lang="de-AT" dirty="0"/>
              <a:t>Agenda – Workshop</a:t>
            </a:r>
          </a:p>
        </p:txBody>
      </p:sp>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190445"/>
            <a:ext cx="7938000" cy="4206016"/>
          </a:xfrm>
        </p:spPr>
        <p:txBody>
          <a:bodyPr/>
          <a:lstStyle/>
          <a:p>
            <a:endParaRPr lang="de-AT" sz="1600" dirty="0"/>
          </a:p>
          <a:p>
            <a:r>
              <a:rPr lang="de-AT" sz="1600" dirty="0"/>
              <a:t>Vorstellung der Workshop Ziele (15min)</a:t>
            </a:r>
          </a:p>
          <a:p>
            <a:endParaRPr lang="de-AT" sz="1600" dirty="0"/>
          </a:p>
          <a:p>
            <a:r>
              <a:rPr lang="de-AT" sz="1600" dirty="0"/>
              <a:t>Abstimmung erhobener Anforderungen (30min)</a:t>
            </a:r>
          </a:p>
          <a:p>
            <a:endParaRPr lang="de-AT" sz="1600" dirty="0"/>
          </a:p>
          <a:p>
            <a:r>
              <a:rPr lang="de-AT" sz="1600" dirty="0"/>
              <a:t>Betrachtung potenzieller Nebenschauplätze &amp; Risiken (15min)</a:t>
            </a:r>
          </a:p>
          <a:p>
            <a:endParaRPr lang="de-AT" sz="1600" dirty="0"/>
          </a:p>
          <a:p>
            <a:r>
              <a:rPr lang="de-AT" sz="1600" dirty="0"/>
              <a:t>Implementierungsphase &amp; Projektplan (15min)</a:t>
            </a:r>
          </a:p>
          <a:p>
            <a:endParaRPr lang="de-AT" sz="1600" dirty="0"/>
          </a:p>
          <a:p>
            <a:r>
              <a:rPr lang="de-AT" sz="1600" dirty="0"/>
              <a:t>Nächste Schritte &amp; Diskussionsrunde (15min)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dirty="0"/>
              <a:t>Vorgehensweise</a:t>
            </a:r>
          </a:p>
        </p:txBody>
      </p:sp>
    </p:spTree>
    <p:extLst>
      <p:ext uri="{BB962C8B-B14F-4D97-AF65-F5344CB8AC3E}">
        <p14:creationId xmlns:p14="http://schemas.microsoft.com/office/powerpoint/2010/main" val="393009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248107"/>
            <a:ext cx="7938000" cy="4876647"/>
          </a:xfrm>
        </p:spPr>
        <p:txBody>
          <a:bodyPr/>
          <a:lstStyle/>
          <a:p>
            <a:pPr marL="285750" indent="-285750">
              <a:buFont typeface="Arial" panose="020B0604020202020204" pitchFamily="34" charset="0"/>
              <a:buChar char="•"/>
            </a:pPr>
            <a:r>
              <a:rPr lang="de-AT" sz="1800" dirty="0"/>
              <a:t>Unstimmigkeiten hinsichtlich Anforderungen beseitigen</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Finalisieren der Anforderungsanalyse</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Basis für finale Entscheidung erheben</a:t>
            </a:r>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Potenzielle Nebenschauplätze identifizieren</a:t>
            </a:r>
            <a:endParaRPr lang="de-AT" sz="1600" dirty="0"/>
          </a:p>
          <a:p>
            <a:pPr marL="285750" indent="-285750">
              <a:buFont typeface="Arial" panose="020B0604020202020204" pitchFamily="34" charset="0"/>
              <a:buChar char="•"/>
            </a:pPr>
            <a:endParaRPr lang="de-AT" sz="1800" dirty="0"/>
          </a:p>
          <a:p>
            <a:pPr marL="285750" indent="-285750">
              <a:buFont typeface="Arial" panose="020B0604020202020204" pitchFamily="34" charset="0"/>
              <a:buChar char="•"/>
            </a:pPr>
            <a:r>
              <a:rPr lang="de-AT" sz="1800" dirty="0"/>
              <a:t>Risiken identifizieren &amp; abschätzen</a:t>
            </a:r>
          </a:p>
          <a:p>
            <a:pPr marL="552450" lvl="1" indent="-285750">
              <a:buFont typeface="Arial" panose="020B0604020202020204" pitchFamily="34" charset="0"/>
              <a:buChar char="•"/>
            </a:pPr>
            <a:r>
              <a:rPr lang="de-AT" sz="1600" dirty="0"/>
              <a:t>Maßnahmen ableiten</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a:xfrm>
            <a:off x="549128" y="387837"/>
            <a:ext cx="7938194" cy="938696"/>
          </a:xfrm>
        </p:spPr>
        <p:txBody>
          <a:bodyPr/>
          <a:lstStyle/>
          <a:p>
            <a:r>
              <a:rPr lang="de-AT" sz="3200" dirty="0"/>
              <a:t>Ziele des Workshops</a:t>
            </a:r>
          </a:p>
        </p:txBody>
      </p:sp>
    </p:spTree>
    <p:extLst>
      <p:ext uri="{BB962C8B-B14F-4D97-AF65-F5344CB8AC3E}">
        <p14:creationId xmlns:p14="http://schemas.microsoft.com/office/powerpoint/2010/main" val="375794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1386077341"/>
              </p:ext>
            </p:extLst>
          </p:nvPr>
        </p:nvGraphicFramePr>
        <p:xfrm>
          <a:off x="304006" y="2015726"/>
          <a:ext cx="8183316" cy="2711550"/>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271155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AT" sz="1400" u="none" strike="noStrike" kern="1200" dirty="0">
                          <a:solidFill>
                            <a:schemeClr val="dk1"/>
                          </a:solidFill>
                          <a:effectLst/>
                          <a:latin typeface="+mn-lt"/>
                          <a:ea typeface="+mn-ea"/>
                          <a:cs typeface="+mn-cs"/>
                        </a:rPr>
                        <a:t>Welche Funktionen/Möglichkeiten vermissen Sie im derzeitigen CRM-System? --&gt;welche Funktionen werden genutzt? </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David:</a:t>
                      </a:r>
                    </a:p>
                    <a:p>
                      <a:pPr algn="l" fontAlgn="t"/>
                      <a:r>
                        <a:rPr lang="de-AT" sz="1400" u="none" strike="noStrike" kern="1200" dirty="0">
                          <a:solidFill>
                            <a:schemeClr val="dk1"/>
                          </a:solidFill>
                          <a:effectLst/>
                          <a:latin typeface="+mn-lt"/>
                          <a:ea typeface="+mn-ea"/>
                          <a:cs typeface="+mn-cs"/>
                        </a:rPr>
                        <a:t>Ich vermisse genau, dass ich Dinge selber machen kann, dass ich Kontakte schnell anlegen kann und Kontaktzuweisungen ändern kann --&gt;wenn jemand Unternehmen wechselt.. Mailadresse ändern etc. Vermisse auch ein gutes Eventmanagement.</a:t>
                      </a: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Aspekt der Rollenzuweisung &amp; Berechtigungen</a:t>
                      </a:r>
                    </a:p>
                  </a:txBody>
                  <a:tcPr marL="9525" marR="9525" marT="9525"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30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4260016138"/>
              </p:ext>
            </p:extLst>
          </p:nvPr>
        </p:nvGraphicFramePr>
        <p:xfrm>
          <a:off x="304006" y="2015725"/>
          <a:ext cx="8183316" cy="3423285"/>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r>
                        <a:rPr lang="de-AT" sz="1400" dirty="0">
                          <a:solidFill>
                            <a:srgbClr val="000000"/>
                          </a:solidFill>
                          <a:latin typeface="+mn-lt"/>
                        </a:rPr>
                        <a:t>Welche Abteilungen/Stakeholder/Personen sollten Ihrer Meinung nach Zugang zum CRM-System haben?</a:t>
                      </a:r>
                      <a:r>
                        <a:rPr lang="de-AT" sz="1400" dirty="0">
                          <a:latin typeface="+mn-lt"/>
                        </a:rPr>
                        <a:t> </a:t>
                      </a:r>
                    </a:p>
                    <a:p>
                      <a:pPr algn="l" fontAlgn="t"/>
                      <a:endParaRPr lang="de-AT" sz="1400" u="none" strike="noStrike" kern="1200" dirty="0">
                        <a:solidFill>
                          <a:schemeClr val="dk1"/>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de-AT" sz="1400" dirty="0">
                          <a:latin typeface="+mn-lt"/>
                        </a:rPr>
                        <a:t>Michael:</a:t>
                      </a:r>
                    </a:p>
                    <a:p>
                      <a:pPr marL="0" marR="0" lvl="0" indent="0" algn="l" defTabSz="914400" rtl="0" eaLnBrk="1" fontAlgn="t" latinLnBrk="0" hangingPunct="1">
                        <a:lnSpc>
                          <a:spcPct val="100000"/>
                        </a:lnSpc>
                        <a:spcBef>
                          <a:spcPts val="0"/>
                        </a:spcBef>
                        <a:spcAft>
                          <a:spcPts val="0"/>
                        </a:spcAft>
                        <a:buClrTx/>
                        <a:buSzTx/>
                        <a:buFontTx/>
                        <a:buNone/>
                        <a:tabLst/>
                        <a:defRPr/>
                      </a:pPr>
                      <a:r>
                        <a:rPr lang="de-AT" sz="1400" dirty="0">
                          <a:latin typeface="+mn-lt"/>
                        </a:rPr>
                        <a:t>Chef, Angela, David, Barbara und ich </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Barbara:</a:t>
                      </a:r>
                    </a:p>
                    <a:p>
                      <a:pPr algn="l" fontAlgn="t"/>
                      <a:r>
                        <a:rPr lang="de-AT" sz="1400" u="none" strike="noStrike" kern="1200" dirty="0">
                          <a:solidFill>
                            <a:schemeClr val="dk1"/>
                          </a:solidFill>
                          <a:effectLst/>
                          <a:latin typeface="+mn-lt"/>
                          <a:ea typeface="+mn-ea"/>
                          <a:cs typeface="+mn-cs"/>
                        </a:rPr>
                        <a:t>Sekretariat, Techniker, 3-4 Personen, die für die Events verantwortlich sind.. Zukünftig maximal 15 Leute</a:t>
                      </a: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David:</a:t>
                      </a:r>
                    </a:p>
                    <a:p>
                      <a:pPr algn="l" fontAlgn="t"/>
                      <a:r>
                        <a:rPr lang="de-AT" sz="1400" u="none" strike="noStrike" kern="1200" dirty="0">
                          <a:solidFill>
                            <a:schemeClr val="dk1"/>
                          </a:solidFill>
                          <a:effectLst/>
                          <a:latin typeface="+mn-lt"/>
                          <a:ea typeface="+mn-ea"/>
                          <a:cs typeface="+mn-cs"/>
                        </a:rPr>
                        <a:t>Veranstalter der Events (LVA-Leiter) Studentische Hilfskräfte und Administration...</a:t>
                      </a:r>
                    </a:p>
                    <a:p>
                      <a:pPr algn="l" fontAlgn="t"/>
                      <a:endParaRPr lang="de-AT" sz="1400" u="none" strike="noStrike" kern="1200" dirty="0">
                        <a:solidFill>
                          <a:schemeClr val="dk1"/>
                        </a:solidFill>
                        <a:effectLst/>
                        <a:latin typeface="+mn-lt"/>
                        <a:ea typeface="+mn-ea"/>
                        <a:cs typeface="+mn-cs"/>
                      </a:endParaRPr>
                    </a:p>
                    <a:p>
                      <a:pPr algn="l" fontAlgn="t"/>
                      <a:endParaRPr lang="de-AT" sz="1400" u="none" strike="noStrike" kern="1200" dirty="0">
                        <a:solidFill>
                          <a:schemeClr val="dk1"/>
                        </a:solidFill>
                        <a:effectLst/>
                        <a:latin typeface="+mn-lt"/>
                        <a:ea typeface="+mn-ea"/>
                        <a:cs typeface="+mn-cs"/>
                      </a:endParaRPr>
                    </a:p>
                    <a:p>
                      <a:pPr algn="l" fontAlgn="t"/>
                      <a:r>
                        <a:rPr lang="de-AT" sz="1400" u="none" strike="noStrike" kern="1200" dirty="0">
                          <a:solidFill>
                            <a:schemeClr val="dk1"/>
                          </a:solidFill>
                          <a:effectLst/>
                          <a:latin typeface="+mn-lt"/>
                          <a:ea typeface="+mn-ea"/>
                          <a:cs typeface="+mn-cs"/>
                        </a:rPr>
                        <a:t>Auswirkung auf Betrachtung des Rollenkonzepts</a:t>
                      </a:r>
                    </a:p>
                    <a:p>
                      <a:pPr algn="l" fontAlgn="t"/>
                      <a:r>
                        <a:rPr lang="de-AT" sz="1400" u="none" strike="noStrike" kern="1200" dirty="0">
                          <a:solidFill>
                            <a:schemeClr val="dk1"/>
                          </a:solidFill>
                          <a:effectLst/>
                          <a:latin typeface="+mn-lt"/>
                          <a:ea typeface="+mn-ea"/>
                          <a:cs typeface="+mn-cs"/>
                        </a:rPr>
                        <a:t>Definition von Berechtigungen</a:t>
                      </a:r>
                    </a:p>
                  </a:txBody>
                  <a:tcPr marL="9525" marR="9525" marT="9525"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0310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3065714179"/>
              </p:ext>
            </p:extLst>
          </p:nvPr>
        </p:nvGraphicFramePr>
        <p:xfrm>
          <a:off x="304006" y="2015725"/>
          <a:ext cx="8183316" cy="235477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Was wäre ein Knock-Out-Kriterium, bei dem Sie das CRM-System nicht nutzen würden?</a:t>
                      </a:r>
                    </a:p>
                    <a:p>
                      <a:pPr algn="l" fontAlgn="t"/>
                      <a:endParaRPr lang="de-AT" sz="1400" u="none" strike="noStrike" dirty="0">
                        <a:effectLst/>
                        <a:latin typeface="+mn-lt"/>
                      </a:endParaRPr>
                    </a:p>
                    <a:p>
                      <a:pPr algn="l" fontAlgn="t"/>
                      <a:endParaRPr lang="de-AT" sz="1400" u="none" strike="noStrike" dirty="0">
                        <a:effectLst/>
                        <a:latin typeface="+mn-lt"/>
                      </a:endParaRPr>
                    </a:p>
                    <a:p>
                      <a:pPr algn="l" fontAlgn="t"/>
                      <a:r>
                        <a:rPr lang="de-AT" sz="1400" u="none" strike="noStrike" dirty="0">
                          <a:effectLst/>
                          <a:latin typeface="+mn-lt"/>
                        </a:rPr>
                        <a:t>Barbara: </a:t>
                      </a:r>
                    </a:p>
                    <a:p>
                      <a:pPr algn="l" fontAlgn="t"/>
                      <a:r>
                        <a:rPr lang="de-AT" sz="1400" u="none" strike="noStrike" dirty="0">
                          <a:effectLst/>
                          <a:latin typeface="+mn-lt"/>
                        </a:rPr>
                        <a:t>wenn es nicht auf Mobilgeräten gut funktioniert.. Es wäre sehr gut wenn es auf Mobilgeräten funktioniert</a:t>
                      </a:r>
                    </a:p>
                    <a:p>
                      <a:pPr algn="l" fontAlgn="t"/>
                      <a:r>
                        <a:rPr lang="de-AT" sz="1400" u="none" strike="noStrike" dirty="0">
                          <a:effectLst/>
                          <a:latin typeface="+mn-lt"/>
                        </a:rPr>
                        <a:t>Kein Cloudbasiertes CRM System, sonst bin ich anpassungsfähig..</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In der Community Version (Open Source) ist derzeit nur eine Webanwendung vorhanden.</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74499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 </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256.002</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sz="3200" dirty="0"/>
              <a:t>Abstimmung erhobener Anforderungen</a:t>
            </a:r>
            <a:endParaRPr lang="de-AT" dirty="0"/>
          </a:p>
        </p:txBody>
      </p:sp>
      <p:graphicFrame>
        <p:nvGraphicFramePr>
          <p:cNvPr id="8" name="Tabelle 7">
            <a:extLst>
              <a:ext uri="{FF2B5EF4-FFF2-40B4-BE49-F238E27FC236}">
                <a16:creationId xmlns:a16="http://schemas.microsoft.com/office/drawing/2014/main" id="{331FEEE3-19CB-D743-9CAB-D460F7FC9EB0}"/>
              </a:ext>
            </a:extLst>
          </p:cNvPr>
          <p:cNvGraphicFramePr>
            <a:graphicFrameLocks noGrp="1"/>
          </p:cNvGraphicFramePr>
          <p:nvPr>
            <p:extLst>
              <p:ext uri="{D42A27DB-BD31-4B8C-83A1-F6EECF244321}">
                <p14:modId xmlns:p14="http://schemas.microsoft.com/office/powerpoint/2010/main" val="90748999"/>
              </p:ext>
            </p:extLst>
          </p:nvPr>
        </p:nvGraphicFramePr>
        <p:xfrm>
          <a:off x="304006" y="2015725"/>
          <a:ext cx="8183316" cy="2568134"/>
        </p:xfrm>
        <a:graphic>
          <a:graphicData uri="http://schemas.openxmlformats.org/drawingml/2006/table">
            <a:tbl>
              <a:tblPr>
                <a:tableStyleId>{5C22544A-7EE6-4342-B048-85BDC9FD1C3A}</a:tableStyleId>
              </a:tblPr>
              <a:tblGrid>
                <a:gridCol w="8183316">
                  <a:extLst>
                    <a:ext uri="{9D8B030D-6E8A-4147-A177-3AD203B41FA5}">
                      <a16:colId xmlns:a16="http://schemas.microsoft.com/office/drawing/2014/main" val="318561346"/>
                    </a:ext>
                  </a:extLst>
                </a:gridCol>
              </a:tblGrid>
              <a:tr h="1623945">
                <a:tc>
                  <a:txBody>
                    <a:bodyPr/>
                    <a:lstStyle/>
                    <a:p>
                      <a:pPr algn="l" fontAlgn="t"/>
                      <a:r>
                        <a:rPr lang="de-AT" sz="1400" u="none" strike="noStrike" dirty="0">
                          <a:effectLst/>
                          <a:latin typeface="+mn-lt"/>
                        </a:rPr>
                        <a:t>Welche Möglichkeiten zur Zeiterfassung bietet das System?</a:t>
                      </a:r>
                    </a:p>
                    <a:p>
                      <a:pPr algn="l" fontAlgn="t"/>
                      <a:endParaRPr lang="de-AT" sz="1400" u="none" strike="noStrike" dirty="0">
                        <a:effectLst/>
                        <a:latin typeface="+mn-lt"/>
                      </a:endParaRPr>
                    </a:p>
                    <a:p>
                      <a:pPr algn="l" fontAlgn="t"/>
                      <a:r>
                        <a:rPr lang="de-AT" sz="1400" u="none" strike="noStrike" dirty="0">
                          <a:effectLst/>
                          <a:latin typeface="+mn-lt"/>
                        </a:rPr>
                        <a:t>Angela: </a:t>
                      </a:r>
                    </a:p>
                    <a:p>
                      <a:pPr algn="l" fontAlgn="t"/>
                      <a:r>
                        <a:rPr lang="de-AT" sz="1400" u="none" strike="noStrike" dirty="0">
                          <a:effectLst/>
                          <a:latin typeface="+mn-lt"/>
                        </a:rPr>
                        <a:t>ist nicht im aktuellen System--&gt; wenn es nicht so mühsam ist dann nice to </a:t>
                      </a:r>
                      <a:r>
                        <a:rPr lang="de-AT" sz="1400" u="none" strike="noStrike" dirty="0" err="1">
                          <a:effectLst/>
                          <a:latin typeface="+mn-lt"/>
                        </a:rPr>
                        <a:t>have</a:t>
                      </a:r>
                      <a:endParaRPr lang="de-AT" sz="1400" u="none" strike="noStrike" dirty="0">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Barbara / David:</a:t>
                      </a:r>
                    </a:p>
                    <a:p>
                      <a:pPr algn="l" fontAlgn="t"/>
                      <a:r>
                        <a:rPr lang="de-AT" sz="1400" b="0" i="0" u="none" strike="noStrike" dirty="0">
                          <a:solidFill>
                            <a:srgbClr val="000000"/>
                          </a:solidFill>
                          <a:effectLst/>
                          <a:latin typeface="+mn-lt"/>
                        </a:rPr>
                        <a:t>Nicht relevant</a:t>
                      </a: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endParaRPr lang="de-AT" sz="1400" b="0" i="0" u="none" strike="noStrike" dirty="0">
                        <a:solidFill>
                          <a:srgbClr val="000000"/>
                        </a:solidFill>
                        <a:effectLst/>
                        <a:latin typeface="+mn-lt"/>
                      </a:endParaRPr>
                    </a:p>
                    <a:p>
                      <a:pPr algn="l" fontAlgn="t"/>
                      <a:r>
                        <a:rPr lang="de-AT" sz="1400" b="0" i="0" u="none" strike="noStrike" dirty="0">
                          <a:solidFill>
                            <a:srgbClr val="000000"/>
                          </a:solidFill>
                          <a:effectLst/>
                          <a:latin typeface="+mn-lt"/>
                        </a:rPr>
                        <a:t>Möglichkeit der Zeiterfassung besteht ; Ersichtlich wer im Dienst ist</a:t>
                      </a:r>
                    </a:p>
                    <a:p>
                      <a:pPr algn="l" fontAlgn="t"/>
                      <a:r>
                        <a:rPr lang="de-AT" sz="1400" b="0" i="0" u="none" strike="noStrike" dirty="0">
                          <a:solidFill>
                            <a:srgbClr val="000000"/>
                          </a:solidFill>
                          <a:effectLst/>
                          <a:latin typeface="+mn-lt"/>
                        </a:rPr>
                        <a:t>Soll dieses Modul installiert werden?</a:t>
                      </a:r>
                    </a:p>
                  </a:txBody>
                  <a:tcPr marL="7814" marR="7814" marT="7814" marB="0"/>
                </a:tc>
                <a:extLst>
                  <a:ext uri="{0D108BD9-81ED-4DB2-BD59-A6C34878D82A}">
                    <a16:rowId xmlns:a16="http://schemas.microsoft.com/office/drawing/2014/main" val="1853564704"/>
                  </a:ext>
                </a:extLst>
              </a:tr>
            </a:tbl>
          </a:graphicData>
        </a:graphic>
      </p:graphicFrame>
    </p:spTree>
    <p:extLst>
      <p:ext uri="{BB962C8B-B14F-4D97-AF65-F5344CB8AC3E}">
        <p14:creationId xmlns:p14="http://schemas.microsoft.com/office/powerpoint/2010/main" val="1914572945"/>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1460</Words>
  <Application>Microsoft Office PowerPoint</Application>
  <PresentationFormat>Bildschirmpräsentation (4:3)</PresentationFormat>
  <Paragraphs>335</Paragraphs>
  <Slides>23</Slides>
  <Notes>18</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Arial Black</vt:lpstr>
      <vt:lpstr>Wingdings</vt:lpstr>
      <vt:lpstr>Wingdings 2</vt:lpstr>
      <vt:lpstr>Office-Design</vt:lpstr>
      <vt:lpstr>PowerPoint-Präsentation</vt:lpstr>
      <vt:lpstr>IT-Projekt wirtschafts-informatik</vt:lpstr>
      <vt:lpstr>Agenda – Workshop</vt:lpstr>
      <vt:lpstr>Vorgehensweise</vt:lpstr>
      <vt:lpstr>Ziele des Workshops</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Abstimmung erhobener Anforderungen</vt:lpstr>
      <vt:lpstr>Potenzielle Nebenschauplätze &amp; Risiken</vt:lpstr>
      <vt:lpstr>Vorgehensweise bei Implementierung</vt:lpstr>
      <vt:lpstr>Vorschlag Buy-Entscheidung inkl. Begründung</vt:lpstr>
      <vt:lpstr>Projektplan</vt:lpstr>
      <vt:lpstr>Nächste schritte</vt:lpstr>
      <vt:lpstr>Diskussionsrunde</vt:lpstr>
      <vt:lpstr>Vielen dank für die Aufmerksamkeit!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Fs6myqIpBc@students.jku.at</cp:lastModifiedBy>
  <cp:revision>124</cp:revision>
  <cp:lastPrinted>2015-10-19T12:36:16Z</cp:lastPrinted>
  <dcterms:created xsi:type="dcterms:W3CDTF">2018-04-19T12:56:50Z</dcterms:created>
  <dcterms:modified xsi:type="dcterms:W3CDTF">2019-06-12T14:33:04Z</dcterms:modified>
</cp:coreProperties>
</file>