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71" r:id="rId3"/>
    <p:sldId id="274" r:id="rId4"/>
    <p:sldId id="293" r:id="rId5"/>
    <p:sldId id="276" r:id="rId6"/>
    <p:sldId id="279" r:id="rId7"/>
    <p:sldId id="282" r:id="rId8"/>
    <p:sldId id="281" r:id="rId9"/>
    <p:sldId id="294" r:id="rId10"/>
    <p:sldId id="283" r:id="rId11"/>
    <p:sldId id="280" r:id="rId12"/>
    <p:sldId id="292" r:id="rId13"/>
    <p:sldId id="297" r:id="rId14"/>
    <p:sldId id="296" r:id="rId15"/>
    <p:sldId id="286" r:id="rId16"/>
    <p:sldId id="287" r:id="rId17"/>
    <p:sldId id="291" r:id="rId18"/>
    <p:sldId id="288" r:id="rId19"/>
    <p:sldId id="289" r:id="rId20"/>
    <p:sldId id="290" r:id="rId21"/>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85" autoAdjust="0"/>
    <p:restoredTop sz="77460" autoAdjust="0"/>
  </p:normalViewPr>
  <p:slideViewPr>
    <p:cSldViewPr snapToGrid="0">
      <p:cViewPr varScale="1">
        <p:scale>
          <a:sx n="56" d="100"/>
          <a:sy n="56" d="100"/>
        </p:scale>
        <p:origin x="1398"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08.05.2019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08.05.2019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2.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294670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355410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Installation am Server: Herunterladen der benötigten Dateien und am Web Server anpassen; Installieren der CRM Lösung</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Datenimport: Kontakte und weiter wichtige Daten importieren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Sich mit dem System auseinandersetzen/vertraut machen: Benutzerhandbuch (wenn vorhanden) durchlesen, Tutorials anschauen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Konfigurieren nach Anforderungen: System nach </a:t>
            </a:r>
            <a:r>
              <a:rPr lang="de-DE" sz="1200" u="none" strike="noStrike" kern="1200" dirty="0" err="1">
                <a:solidFill>
                  <a:schemeClr val="tx1"/>
                </a:solidFill>
                <a:effectLst/>
                <a:latin typeface="+mn-lt"/>
                <a:ea typeface="+mn-ea"/>
                <a:cs typeface="+mn-cs"/>
              </a:rPr>
              <a:t>need-to-have</a:t>
            </a:r>
            <a:r>
              <a:rPr lang="de-DE" sz="1200" u="none" strike="noStrike" kern="1200" dirty="0">
                <a:solidFill>
                  <a:schemeClr val="tx1"/>
                </a:solidFill>
                <a:effectLst/>
                <a:latin typeface="+mn-lt"/>
                <a:ea typeface="+mn-ea"/>
                <a:cs typeface="+mn-cs"/>
              </a:rPr>
              <a:t> Anforderungen anpassen und wenn möglich nice-</a:t>
            </a:r>
            <a:r>
              <a:rPr lang="de-DE" sz="1200" u="none" strike="noStrike" kern="1200" dirty="0" err="1">
                <a:solidFill>
                  <a:schemeClr val="tx1"/>
                </a:solidFill>
                <a:effectLst/>
                <a:latin typeface="+mn-lt"/>
                <a:ea typeface="+mn-ea"/>
                <a:cs typeface="+mn-cs"/>
              </a:rPr>
              <a:t>to</a:t>
            </a:r>
            <a:r>
              <a:rPr lang="de-DE" sz="1200" u="none" strike="noStrike" kern="1200" dirty="0">
                <a:solidFill>
                  <a:schemeClr val="tx1"/>
                </a:solidFill>
                <a:effectLst/>
                <a:latin typeface="+mn-lt"/>
                <a:ea typeface="+mn-ea"/>
                <a:cs typeface="+mn-cs"/>
              </a:rPr>
              <a:t>-</a:t>
            </a:r>
            <a:r>
              <a:rPr lang="de-DE" sz="1200" u="none" strike="noStrike" kern="1200" dirty="0" err="1">
                <a:solidFill>
                  <a:schemeClr val="tx1"/>
                </a:solidFill>
                <a:effectLst/>
                <a:latin typeface="+mn-lt"/>
                <a:ea typeface="+mn-ea"/>
                <a:cs typeface="+mn-cs"/>
              </a:rPr>
              <a:t>have</a:t>
            </a:r>
            <a:r>
              <a:rPr lang="de-DE" sz="1200" u="none" strike="noStrike" kern="1200" dirty="0">
                <a:solidFill>
                  <a:schemeClr val="tx1"/>
                </a:solidFill>
                <a:effectLst/>
                <a:latin typeface="+mn-lt"/>
                <a:ea typeface="+mn-ea"/>
                <a:cs typeface="+mn-cs"/>
              </a:rPr>
              <a:t> Features hinzufügen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Optimieren zwecks Usability: Design benutzerfreundlich gestalten, wichtige Funktionen leicht auffindbar machen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Testen: Überprüfen aller benötigten Funktionen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Einschulung mittels Workshop: Benutzerhandbuch schreiben, alle Funktionalitäten den Benutzern/Administratoren zeigen und vermitteln</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2539021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Anfangs  Erhebung unserer Ergebnisse der Interviewphase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ym typeface="Wingdings" panose="05000000000000000000" pitchFamily="2" charset="2"/>
              </a:rPr>
              <a:t>Weiters</a:t>
            </a:r>
            <a:r>
              <a:rPr lang="de-AT" dirty="0">
                <a:sym typeface="Wingdings" panose="05000000000000000000" pitchFamily="2" charset="2"/>
              </a:rPr>
              <a:t> Vorschlag..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Anschließend  Entwicklung von Szenarien je Entscheidung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Kurzen Überblick über Projektplan und Kommunikationsplan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Danach werden wir uns den aktuellen Stand der Seminararbeit anschauen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Besprechung der Offenen Punkte..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Zum Abschluss noch die nächsten Schritte besprechen </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Nach unserer Interviewphase (Barbara, David, Michael, Angela) </a:t>
            </a:r>
            <a:r>
              <a:rPr lang="de-AT" dirty="0">
                <a:sym typeface="Wingdings" pitchFamily="2" charset="2"/>
              </a:rPr>
              <a:t> Anforderungskatalog erstellt</a:t>
            </a:r>
          </a:p>
          <a:p>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Unterteilung in: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Allgemeine Funktionalitäten  </a:t>
            </a:r>
            <a:r>
              <a:rPr lang="de-AT" sz="1200" kern="1200" dirty="0">
                <a:solidFill>
                  <a:schemeClr val="tx1"/>
                </a:solidFill>
                <a:effectLst/>
                <a:latin typeface="+mn-lt"/>
                <a:ea typeface="+mn-ea"/>
                <a:cs typeface="+mn-cs"/>
              </a:rPr>
              <a:t>Funktionalität des Programms besteht darin Informationen über Kunden zu sammeln, Kontakte zu organisieren, Einladungen herauszuschicken und Daten in gewünschter Form zu darstellen.  </a:t>
            </a:r>
          </a:p>
          <a:p>
            <a:endParaRPr lang="de-AT" dirty="0"/>
          </a:p>
          <a:p>
            <a:endParaRPr lang="de-AT" dirty="0"/>
          </a:p>
          <a:p>
            <a:r>
              <a:rPr lang="de-AT" dirty="0"/>
              <a:t>Designeinschränkungen: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Bsp</a:t>
            </a:r>
            <a:r>
              <a:rPr lang="de-AT" dirty="0"/>
              <a:t>: Bei Interview herausgestellt --&gt; Windows, Linux, OSX </a:t>
            </a:r>
            <a:r>
              <a:rPr lang="de-AT" dirty="0">
                <a:sym typeface="Wingdings" pitchFamily="2" charset="2"/>
              </a:rPr>
              <a:t> Lauffähig oder </a:t>
            </a:r>
            <a:r>
              <a:rPr lang="de-AT" sz="1200" kern="1200" dirty="0">
                <a:solidFill>
                  <a:schemeClr val="tx1"/>
                </a:solidFill>
                <a:effectLst/>
                <a:latin typeface="+mn-lt"/>
                <a:ea typeface="+mn-ea"/>
                <a:cs typeface="+mn-cs"/>
              </a:rPr>
              <a:t>Das Programm muss ausbaubar sein</a:t>
            </a:r>
          </a:p>
          <a:p>
            <a:endParaRPr lang="de-AT" dirty="0"/>
          </a:p>
          <a:p>
            <a:r>
              <a:rPr lang="de-AT" dirty="0"/>
              <a:t>Benutzereigenschaften </a:t>
            </a:r>
            <a:r>
              <a:rPr lang="de-AT" dirty="0">
                <a:sym typeface="Wingdings" pitchFamily="2" charset="2"/>
              </a:rPr>
              <a:t> Unterteilung in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und </a:t>
            </a:r>
            <a:r>
              <a:rPr lang="de-AT" dirty="0" err="1">
                <a:sym typeface="Wingdings" pitchFamily="2" charset="2"/>
              </a:rPr>
              <a:t>nice</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ym typeface="Wingdings" pitchFamily="2" charset="2"/>
              </a:rPr>
              <a:t>Bsp</a:t>
            </a:r>
            <a:r>
              <a:rPr lang="de-AT" dirty="0">
                <a:sym typeface="Wingdings" pitchFamily="2" charset="2"/>
              </a:rPr>
              <a:t>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a:t>
            </a:r>
            <a:r>
              <a:rPr lang="de-AT" sz="1200" kern="1200" dirty="0">
                <a:solidFill>
                  <a:schemeClr val="tx1"/>
                </a:solidFill>
                <a:effectLst/>
                <a:latin typeface="+mn-lt"/>
                <a:ea typeface="+mn-ea"/>
                <a:cs typeface="+mn-cs"/>
              </a:rPr>
              <a:t>Das Programm soll in der Lage sein, Kontakte zu hinzufügen. Diesbezüglich werden folgende Informationen eingefügt: „Titel“, „Vorname“, „Nachname“, „Email“, „Nummer“, „Adresse“, „DSGVO“</a:t>
            </a:r>
          </a:p>
          <a:p>
            <a:endParaRPr lang="de-AT" dirty="0"/>
          </a:p>
          <a:p>
            <a:r>
              <a:rPr lang="de-AT" dirty="0" err="1"/>
              <a:t>Bsp</a:t>
            </a:r>
            <a:r>
              <a:rPr lang="de-AT" dirty="0"/>
              <a:t> </a:t>
            </a:r>
            <a:r>
              <a:rPr lang="de-AT" dirty="0" err="1"/>
              <a:t>nice</a:t>
            </a:r>
            <a:r>
              <a:rPr lang="de-AT" dirty="0"/>
              <a:t> </a:t>
            </a:r>
            <a:r>
              <a:rPr lang="de-AT" dirty="0" err="1"/>
              <a:t>to</a:t>
            </a:r>
            <a:r>
              <a:rPr lang="de-AT" dirty="0"/>
              <a:t> </a:t>
            </a:r>
            <a:r>
              <a:rPr lang="de-AT" dirty="0" err="1"/>
              <a:t>have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Das Programm soll in der Lage sein, doppelte Kontakte zu erkennen.</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66154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Nach unserer Interviewphase (Barbara, David, Michael, Angela) </a:t>
            </a:r>
            <a:r>
              <a:rPr lang="de-AT" dirty="0">
                <a:sym typeface="Wingdings" pitchFamily="2" charset="2"/>
              </a:rPr>
              <a:t> Anforderungskatalog erstellt</a:t>
            </a:r>
          </a:p>
          <a:p>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Unterteilung in: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itchFamily="2" charset="2"/>
              </a:rPr>
              <a:t>Allgemeine Funktionalitäten  </a:t>
            </a:r>
            <a:r>
              <a:rPr lang="de-AT" sz="1200" kern="1200" dirty="0">
                <a:solidFill>
                  <a:schemeClr val="tx1"/>
                </a:solidFill>
                <a:effectLst/>
                <a:latin typeface="+mn-lt"/>
                <a:ea typeface="+mn-ea"/>
                <a:cs typeface="+mn-cs"/>
              </a:rPr>
              <a:t>Funktionalität des Programms besteht darin Informationen über Kunden zu sammeln, Kontakte zu organisieren, Einladungen herauszuschicken und Daten in gewünschter Form zu darstellen.  </a:t>
            </a:r>
          </a:p>
          <a:p>
            <a:endParaRPr lang="de-AT" dirty="0"/>
          </a:p>
          <a:p>
            <a:endParaRPr lang="de-AT" dirty="0"/>
          </a:p>
          <a:p>
            <a:r>
              <a:rPr lang="de-AT" dirty="0"/>
              <a:t>Designeinschränkungen:</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t>Bsp</a:t>
            </a:r>
            <a:r>
              <a:rPr lang="de-AT" dirty="0"/>
              <a:t>: Bei Interview herausgestellt --&gt; Windows, Linux, OSX </a:t>
            </a:r>
            <a:r>
              <a:rPr lang="de-AT" dirty="0">
                <a:sym typeface="Wingdings" pitchFamily="2" charset="2"/>
              </a:rPr>
              <a:t> Lauffähig oder </a:t>
            </a:r>
            <a:r>
              <a:rPr lang="de-AT" sz="1200" kern="1200" dirty="0">
                <a:solidFill>
                  <a:schemeClr val="tx1"/>
                </a:solidFill>
                <a:effectLst/>
                <a:latin typeface="+mn-lt"/>
                <a:ea typeface="+mn-ea"/>
                <a:cs typeface="+mn-cs"/>
              </a:rPr>
              <a:t>Das Programm muss ausbaubar sein</a:t>
            </a:r>
          </a:p>
          <a:p>
            <a:endParaRPr lang="de-AT" dirty="0"/>
          </a:p>
          <a:p>
            <a:r>
              <a:rPr lang="de-AT" dirty="0"/>
              <a:t>Benutzereigenschaften </a:t>
            </a:r>
            <a:r>
              <a:rPr lang="de-AT" dirty="0">
                <a:sym typeface="Wingdings" pitchFamily="2" charset="2"/>
              </a:rPr>
              <a:t> Unterteilung in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und </a:t>
            </a:r>
            <a:r>
              <a:rPr lang="de-AT" dirty="0" err="1">
                <a:sym typeface="Wingdings" pitchFamily="2" charset="2"/>
              </a:rPr>
              <a:t>nice</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endParaRPr lang="de-AT"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err="1">
                <a:sym typeface="Wingdings" pitchFamily="2" charset="2"/>
              </a:rPr>
              <a:t>Bsp</a:t>
            </a:r>
            <a:r>
              <a:rPr lang="de-AT" dirty="0">
                <a:sym typeface="Wingdings" pitchFamily="2" charset="2"/>
              </a:rPr>
              <a:t> </a:t>
            </a:r>
            <a:r>
              <a:rPr lang="de-AT" dirty="0" err="1">
                <a:sym typeface="Wingdings" pitchFamily="2" charset="2"/>
              </a:rPr>
              <a:t>need</a:t>
            </a:r>
            <a:r>
              <a:rPr lang="de-AT" dirty="0">
                <a:sym typeface="Wingdings" pitchFamily="2" charset="2"/>
              </a:rPr>
              <a:t> </a:t>
            </a:r>
            <a:r>
              <a:rPr lang="de-AT" dirty="0" err="1">
                <a:sym typeface="Wingdings" pitchFamily="2" charset="2"/>
              </a:rPr>
              <a:t>to</a:t>
            </a:r>
            <a:r>
              <a:rPr lang="de-AT" dirty="0">
                <a:sym typeface="Wingdings" pitchFamily="2" charset="2"/>
              </a:rPr>
              <a:t> </a:t>
            </a:r>
            <a:r>
              <a:rPr lang="de-AT" dirty="0" err="1">
                <a:sym typeface="Wingdings" pitchFamily="2" charset="2"/>
              </a:rPr>
              <a:t>have</a:t>
            </a:r>
            <a:r>
              <a:rPr lang="de-AT" dirty="0">
                <a:sym typeface="Wingdings" pitchFamily="2" charset="2"/>
              </a:rPr>
              <a:t>: </a:t>
            </a:r>
            <a:r>
              <a:rPr lang="de-AT" sz="1200" kern="1200" dirty="0">
                <a:solidFill>
                  <a:schemeClr val="tx1"/>
                </a:solidFill>
                <a:effectLst/>
                <a:latin typeface="+mn-lt"/>
                <a:ea typeface="+mn-ea"/>
                <a:cs typeface="+mn-cs"/>
              </a:rPr>
              <a:t>Das Programm soll in der Lage sein, Kontakte zu hinzufügen. Diesbezüglich werden folgende Informationen eingefügt: „Titel“, „Vorname“, „Nachname“, „Email“, „Nummer“, „Adresse“, „DSGVO“</a:t>
            </a:r>
          </a:p>
          <a:p>
            <a:endParaRPr lang="de-AT" dirty="0"/>
          </a:p>
          <a:p>
            <a:r>
              <a:rPr lang="de-AT" dirty="0" err="1"/>
              <a:t>Bsp</a:t>
            </a:r>
            <a:r>
              <a:rPr lang="de-AT" dirty="0"/>
              <a:t> </a:t>
            </a:r>
            <a:r>
              <a:rPr lang="de-AT" dirty="0" err="1"/>
              <a:t>nice</a:t>
            </a:r>
            <a:r>
              <a:rPr lang="de-AT" dirty="0"/>
              <a:t> </a:t>
            </a:r>
            <a:r>
              <a:rPr lang="de-AT" dirty="0" err="1"/>
              <a:t>to</a:t>
            </a:r>
            <a:r>
              <a:rPr lang="de-AT" dirty="0"/>
              <a:t> </a:t>
            </a:r>
            <a:r>
              <a:rPr lang="de-AT" dirty="0" err="1"/>
              <a:t>have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Das Programm soll in der Lage sein, doppelte Kontakte zu erkennen.</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Im Zuge der durchgeführten Anforderungsanalyse wurden Szenarien für die jeweiligen Entscheidungen (</a:t>
            </a:r>
            <a:r>
              <a:rPr lang="de-DE" sz="1200" kern="1200" dirty="0" err="1">
                <a:solidFill>
                  <a:schemeClr val="tx1"/>
                </a:solidFill>
                <a:effectLst/>
                <a:latin typeface="+mn-lt"/>
                <a:ea typeface="+mn-ea"/>
                <a:cs typeface="+mn-cs"/>
              </a:rPr>
              <a:t>Make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or</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Buy</a:t>
            </a:r>
            <a:r>
              <a:rPr lang="de-DE" sz="1200" kern="1200" dirty="0">
                <a:solidFill>
                  <a:schemeClr val="tx1"/>
                </a:solidFill>
                <a:effectLst/>
                <a:latin typeface="+mn-lt"/>
                <a:ea typeface="+mn-ea"/>
                <a:cs typeface="+mn-cs"/>
              </a:rPr>
              <a:t>) entwickelt. Intention ist es, mithilfe dieser Gegebenheiten einen Vorschlag mit Begründungen für die schwerfällige Entscheidung zu bringen. Zudem wird versucht einen Plan für die Umsetzung der jeweiligen Variante aufzustellen</a:t>
            </a:r>
            <a:r>
              <a:rPr lang="de-AT" dirty="0">
                <a:effectLst/>
              </a:rPr>
              <a:t> (</a:t>
            </a:r>
            <a:r>
              <a:rPr lang="de-DE" dirty="0">
                <a:sym typeface="Wingdings" pitchFamily="2" charset="2"/>
              </a:rPr>
              <a:t>weiterarbeiten oder eine neue entwickeln.)</a:t>
            </a:r>
          </a:p>
          <a:p>
            <a:r>
              <a:rPr lang="de-DE" dirty="0">
                <a:sym typeface="Wingdings" pitchFamily="2" charset="2"/>
              </a:rPr>
              <a:t>In unserem Vergleich haben wir die Aspekte: </a:t>
            </a:r>
            <a:r>
              <a:rPr lang="de-DE" sz="1200" dirty="0"/>
              <a:t>Aufwand, Flexibilität, Dauer der Implementierung/Erweiterung, Risiken und Auswirkungen miteinander verglichen und daraus versucht zu entscheiden, ob es besser wäre ein neues CRM System auf die Beine zu stellen oder das jetzige auszubauen..</a:t>
            </a:r>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37672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131690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Sollte die derzeitige CRM Software weiterentwickelt werden, müssten nicht allzu gravierende Veränderungen durchgeführt werden.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Zudem erspart man sich viel Zeit für Installation und für die Anbindung an den Server sowie für die Einschulung ins neue System (Benutzer &amp; Studenten).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Das Positive am derzeitigen CRM Lösung ist, dass viele Anforderungen leicht im Internet durch paar Klicks abgeändert werden können.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Es besteht aber die Gefahr, dass es gewisse Umstellungen nicht möglich sind. </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22323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a:solidFill>
                  <a:schemeClr val="tx1"/>
                </a:solidFill>
                <a:effectLst/>
                <a:latin typeface="+mn-lt"/>
                <a:ea typeface="+mn-ea"/>
                <a:cs typeface="+mn-cs"/>
              </a:rPr>
              <a:t>CiviCRM</a:t>
            </a:r>
            <a:r>
              <a:rPr lang="de-DE" sz="1200" b="1"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bietet einen großen Umfang an Funktionen, die aber sehr versteckt sind. Bei manchen Funktionen gibt es zu viele Informationen, was sehr unübersichtlich wirkt. Man muss oft mehrere Seiten öffnen um beispielsweise zur Übersicht aller Events zu kommen. Zudem ist es in Sachen Design zurückgeblieben. Im Vergleich zu dem derzeitigen CRM System bietet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viel mehr Möglichkeiten Informationen zu speichern, die aber nicht notwendig sind bzw. eher störend als nützlich sind.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Im Vergleich zu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CRM hat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keine mobile Anwendung und kann derzeit nur auf drei Content-Management-System installiert werden. Auch im Bereich Design und Usability ist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im Vorsprung.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Aus diesen Gründen wäre es sinnvoller den ganzen Aufwand in die derzeitige (</a:t>
            </a:r>
            <a:r>
              <a:rPr lang="de-DE" sz="1200" kern="1200" dirty="0" err="1">
                <a:solidFill>
                  <a:schemeClr val="tx1"/>
                </a:solidFill>
                <a:effectLst/>
                <a:latin typeface="+mn-lt"/>
                <a:ea typeface="+mn-ea"/>
                <a:cs typeface="+mn-cs"/>
              </a:rPr>
              <a:t>SuiteCRM</a:t>
            </a:r>
            <a:r>
              <a:rPr lang="de-DE" sz="1200" kern="1200" dirty="0">
                <a:solidFill>
                  <a:schemeClr val="tx1"/>
                </a:solidFill>
                <a:effectLst/>
                <a:latin typeface="+mn-lt"/>
                <a:ea typeface="+mn-ea"/>
                <a:cs typeface="+mn-cs"/>
              </a:rPr>
              <a:t>) zu stecken anstatt eine neue CRM Lösung zu installieren, die nicht allen Anforderungen entspricht und weitere manuelle Anpassungen benötigt. Natürlich ist dies nur dann der Fall, wenn am derzeitigen CRM alle fehlenden Anforderungen gedeckt werden. </a:t>
            </a:r>
            <a:endParaRPr lang="de-AT"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2694509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a:solidFill>
                  <a:schemeClr val="tx1"/>
                </a:solidFill>
                <a:effectLst/>
                <a:latin typeface="+mn-lt"/>
                <a:ea typeface="+mn-ea"/>
                <a:cs typeface="+mn-cs"/>
              </a:rPr>
              <a:t>CiviCRM</a:t>
            </a:r>
            <a:r>
              <a:rPr lang="de-DE" sz="1200" b="1"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rPr>
              <a:t>bietet einen großen Umfang an Funktionen, die aber sehr versteckt sind. Bei manchen Funktionen gibt es zu viele Informationen, was sehr unübersichtlich wirkt. Man muss oft mehrere Seiten öffnen um beispielsweise zur Übersicht aller Events zu kommen. Zudem ist es in Sachen Design zurückgeblieben. Im Vergleich zu dem derzeitigen CRM System bietet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viel mehr Möglichkeiten Informationen zu speichern, die aber nicht notwendig sind bzw. eher störend als nützlich sind.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Im Vergleich zu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CRM hat </a:t>
            </a:r>
            <a:r>
              <a:rPr lang="de-DE" sz="1200" kern="1200" dirty="0" err="1">
                <a:solidFill>
                  <a:schemeClr val="tx1"/>
                </a:solidFill>
                <a:effectLst/>
                <a:latin typeface="+mn-lt"/>
                <a:ea typeface="+mn-ea"/>
                <a:cs typeface="+mn-cs"/>
              </a:rPr>
              <a:t>CiviCRM</a:t>
            </a:r>
            <a:r>
              <a:rPr lang="de-DE" sz="1200" kern="1200" dirty="0">
                <a:solidFill>
                  <a:schemeClr val="tx1"/>
                </a:solidFill>
                <a:effectLst/>
                <a:latin typeface="+mn-lt"/>
                <a:ea typeface="+mn-ea"/>
                <a:cs typeface="+mn-cs"/>
              </a:rPr>
              <a:t> keine mobile Anwendung und kann derzeit nur auf drei Content-Management-System installiert werden. Auch im Bereich Design und Usability ist </a:t>
            </a:r>
            <a:r>
              <a:rPr lang="de-DE" sz="1200" kern="1200" dirty="0" err="1">
                <a:solidFill>
                  <a:schemeClr val="tx1"/>
                </a:solidFill>
                <a:effectLst/>
                <a:latin typeface="+mn-lt"/>
                <a:ea typeface="+mn-ea"/>
                <a:cs typeface="+mn-cs"/>
              </a:rPr>
              <a:t>Odoo</a:t>
            </a:r>
            <a:r>
              <a:rPr lang="de-DE" sz="1200" kern="1200" dirty="0">
                <a:solidFill>
                  <a:schemeClr val="tx1"/>
                </a:solidFill>
                <a:effectLst/>
                <a:latin typeface="+mn-lt"/>
                <a:ea typeface="+mn-ea"/>
                <a:cs typeface="+mn-cs"/>
              </a:rPr>
              <a:t> im Vorsprung.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Aus diesen Gründen wäre es sinnvoller den ganzen Aufwand in die derzeitige (</a:t>
            </a:r>
            <a:r>
              <a:rPr lang="de-DE" sz="1200" kern="1200" dirty="0" err="1">
                <a:solidFill>
                  <a:schemeClr val="tx1"/>
                </a:solidFill>
                <a:effectLst/>
                <a:latin typeface="+mn-lt"/>
                <a:ea typeface="+mn-ea"/>
                <a:cs typeface="+mn-cs"/>
              </a:rPr>
              <a:t>SuiteCRM</a:t>
            </a:r>
            <a:r>
              <a:rPr lang="de-DE" sz="1200" kern="1200" dirty="0">
                <a:solidFill>
                  <a:schemeClr val="tx1"/>
                </a:solidFill>
                <a:effectLst/>
                <a:latin typeface="+mn-lt"/>
                <a:ea typeface="+mn-ea"/>
                <a:cs typeface="+mn-cs"/>
              </a:rPr>
              <a:t>) zu stecken anstatt eine neue CRM Lösung zu installieren, die nicht allen Anforderungen entspricht und weitere manuelle Anpassungen benötigt. Natürlich ist dies nur dann der Fall, wenn am derzeitigen CRM alle fehlenden Anforderungen gedeckt werden. </a:t>
            </a:r>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2900576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516" y="1337534"/>
            <a:ext cx="7938000" cy="4502762"/>
          </a:xfrm>
        </p:spPr>
        <p:txBody>
          <a:bodyPr/>
          <a:lstStyle/>
          <a:p>
            <a:endParaRPr lang="de-AT" dirty="0"/>
          </a:p>
          <a:p>
            <a:endParaRPr lang="de-AT" dirty="0"/>
          </a:p>
          <a:p>
            <a:endParaRPr lang="de-AT" dirty="0"/>
          </a:p>
          <a:p>
            <a:r>
              <a:rPr lang="de-AT" dirty="0" err="1"/>
              <a:t>Odoo</a:t>
            </a:r>
            <a:r>
              <a:rPr lang="de-AT" dirty="0"/>
              <a:t> CRM vs. Derzeitiges </a:t>
            </a:r>
            <a:r>
              <a:rPr lang="de-AT" dirty="0" err="1"/>
              <a:t>SuiteCRM</a:t>
            </a: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Fazit</a:t>
            </a:r>
          </a:p>
        </p:txBody>
      </p:sp>
    </p:spTree>
    <p:extLst>
      <p:ext uri="{BB962C8B-B14F-4D97-AF65-F5344CB8AC3E}">
        <p14:creationId xmlns:p14="http://schemas.microsoft.com/office/powerpoint/2010/main" val="162971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590453"/>
            <a:ext cx="7938194" cy="938696"/>
          </a:xfrm>
        </p:spPr>
        <p:txBody>
          <a:bodyPr/>
          <a:lstStyle/>
          <a:p>
            <a:r>
              <a:rPr lang="de-AT" sz="3200" dirty="0"/>
              <a:t>Vorschlag Buy-Entscheidung</a:t>
            </a:r>
            <a:br>
              <a:rPr lang="de-AT" sz="3200" dirty="0"/>
            </a:br>
            <a:r>
              <a:rPr lang="de-AT" sz="3200" dirty="0"/>
              <a:t>inkl. Begründung</a:t>
            </a:r>
          </a:p>
        </p:txBody>
      </p:sp>
      <p:sp>
        <p:nvSpPr>
          <p:cNvPr id="7" name="Textplatzhalter 1">
            <a:extLst>
              <a:ext uri="{FF2B5EF4-FFF2-40B4-BE49-F238E27FC236}">
                <a16:creationId xmlns:a16="http://schemas.microsoft.com/office/drawing/2014/main" id="{2151D615-468A-40DC-95EC-4F88057DFA8D}"/>
              </a:ext>
            </a:extLst>
          </p:cNvPr>
          <p:cNvSpPr txBox="1">
            <a:spLocks/>
          </p:cNvSpPr>
          <p:nvPr/>
        </p:nvSpPr>
        <p:spPr>
          <a:xfrm>
            <a:off x="549516" y="1337534"/>
            <a:ext cx="7938000" cy="4502762"/>
          </a:xfrm>
          <a:prstGeom prst="rect">
            <a:avLst/>
          </a:prstGeom>
        </p:spPr>
        <p:txBody>
          <a:bodyPr vert="horz" lIns="91440" tIns="45720" rIns="91440" bIns="45720" rtlCol="0">
            <a:noAutofit/>
          </a:bodyPr>
          <a:lstStyle>
            <a:lvl1pPr marL="0" indent="0" algn="l" defTabSz="914400" rtl="0" eaLnBrk="1" latinLnBrk="0" hangingPunct="1">
              <a:lnSpc>
                <a:spcPct val="105000"/>
              </a:lnSpc>
              <a:spcBef>
                <a:spcPts val="1000"/>
              </a:spcBef>
              <a:spcAft>
                <a:spcPts val="600"/>
              </a:spcAft>
              <a:buSzPct val="90000"/>
              <a:buFontTx/>
              <a:buNone/>
              <a:defRPr lang="de-AT" sz="1700" kern="1200" baseline="0" noProof="0" dirty="0" smtClean="0">
                <a:solidFill>
                  <a:schemeClr val="tx1"/>
                </a:solidFill>
                <a:latin typeface="+mj-lt"/>
                <a:ea typeface="+mn-ea"/>
                <a:cs typeface="+mn-cs"/>
              </a:defRPr>
            </a:lvl1pPr>
            <a:lvl2pPr marL="266700" indent="-266700" algn="l" defTabSz="914400" rtl="0" eaLnBrk="1" latinLnBrk="0" hangingPunct="1">
              <a:lnSpc>
                <a:spcPct val="105000"/>
              </a:lnSpc>
              <a:spcBef>
                <a:spcPts val="0"/>
              </a:spcBef>
              <a:spcAft>
                <a:spcPts val="600"/>
              </a:spcAft>
              <a:buSzPct val="90000"/>
              <a:buFont typeface="Wingdings 2" panose="05020102010507070707" pitchFamily="18" charset="2"/>
              <a:buChar char=""/>
              <a:defRPr sz="15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a:p>
            <a:endParaRPr lang="de-AT" dirty="0"/>
          </a:p>
          <a:p>
            <a:r>
              <a:rPr lang="de-AT" dirty="0" err="1"/>
              <a:t>Odoo</a:t>
            </a:r>
            <a:r>
              <a:rPr lang="de-AT" dirty="0"/>
              <a:t> CRM</a:t>
            </a:r>
          </a:p>
          <a:p>
            <a:pPr marL="285750" indent="-285750">
              <a:buFont typeface="Arial" panose="020B0604020202020204" pitchFamily="34" charset="0"/>
              <a:buChar char="•"/>
            </a:pPr>
            <a:r>
              <a:rPr lang="de-AT" dirty="0"/>
              <a:t>Erfüllt alle funktionalen Anforderungen</a:t>
            </a:r>
          </a:p>
          <a:p>
            <a:pPr marL="285750" indent="-285750">
              <a:buFont typeface="Arial" panose="020B0604020202020204" pitchFamily="34" charset="0"/>
              <a:buChar char="•"/>
            </a:pPr>
            <a:r>
              <a:rPr lang="de-AT" dirty="0"/>
              <a:t>Nice-to-</a:t>
            </a:r>
            <a:r>
              <a:rPr lang="de-AT" dirty="0" err="1"/>
              <a:t>have</a:t>
            </a:r>
            <a:r>
              <a:rPr lang="de-AT" dirty="0"/>
              <a:t> Anforderungen werden umgesetzt</a:t>
            </a:r>
          </a:p>
          <a:p>
            <a:pPr marL="285750" indent="-285750">
              <a:buFont typeface="Arial" panose="020B0604020202020204" pitchFamily="34" charset="0"/>
              <a:buChar char="•"/>
            </a:pPr>
            <a:r>
              <a:rPr lang="de-AT" dirty="0"/>
              <a:t>Open Source Lösung mit Erweiterbarkeit (inkl. Dokumentation)</a:t>
            </a:r>
          </a:p>
          <a:p>
            <a:pPr marL="285750" indent="-285750">
              <a:buFont typeface="Arial" panose="020B0604020202020204" pitchFamily="34" charset="0"/>
              <a:buChar char="•"/>
            </a:pPr>
            <a:r>
              <a:rPr lang="de-AT" dirty="0"/>
              <a:t>Höhere Performance als bestehende Lösung</a:t>
            </a:r>
          </a:p>
        </p:txBody>
      </p:sp>
    </p:spTree>
    <p:extLst>
      <p:ext uri="{BB962C8B-B14F-4D97-AF65-F5344CB8AC3E}">
        <p14:creationId xmlns:p14="http://schemas.microsoft.com/office/powerpoint/2010/main" val="132538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Einblick </a:t>
            </a:r>
            <a:r>
              <a:rPr lang="de-AT" dirty="0" err="1"/>
              <a:t>odoo</a:t>
            </a:r>
            <a:r>
              <a:rPr lang="de-AT" dirty="0"/>
              <a:t> – </a:t>
            </a:r>
            <a:r>
              <a:rPr lang="de-AT" dirty="0" err="1"/>
              <a:t>Crm</a:t>
            </a:r>
            <a:r>
              <a:rPr lang="de-AT" dirty="0"/>
              <a:t> System</a:t>
            </a:r>
          </a:p>
        </p:txBody>
      </p:sp>
      <p:pic>
        <p:nvPicPr>
          <p:cNvPr id="8" name="Grafik 7">
            <a:extLst>
              <a:ext uri="{FF2B5EF4-FFF2-40B4-BE49-F238E27FC236}">
                <a16:creationId xmlns:a16="http://schemas.microsoft.com/office/drawing/2014/main" id="{8B9AA725-DD4A-40D2-AF4F-3573EE001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05" y="1425480"/>
            <a:ext cx="8611990" cy="4448175"/>
          </a:xfrm>
          <a:prstGeom prst="rect">
            <a:avLst/>
          </a:prstGeom>
        </p:spPr>
      </p:pic>
    </p:spTree>
    <p:extLst>
      <p:ext uri="{BB962C8B-B14F-4D97-AF65-F5344CB8AC3E}">
        <p14:creationId xmlns:p14="http://schemas.microsoft.com/office/powerpoint/2010/main" val="355703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Einblick </a:t>
            </a:r>
            <a:r>
              <a:rPr lang="de-AT" dirty="0" err="1"/>
              <a:t>odoo</a:t>
            </a:r>
            <a:r>
              <a:rPr lang="de-AT" dirty="0"/>
              <a:t> – </a:t>
            </a:r>
            <a:r>
              <a:rPr lang="de-AT" dirty="0" err="1"/>
              <a:t>Crm</a:t>
            </a:r>
            <a:r>
              <a:rPr lang="de-AT" dirty="0"/>
              <a:t> System</a:t>
            </a:r>
          </a:p>
        </p:txBody>
      </p:sp>
      <p:pic>
        <p:nvPicPr>
          <p:cNvPr id="8" name="Grafik 7">
            <a:extLst>
              <a:ext uri="{FF2B5EF4-FFF2-40B4-BE49-F238E27FC236}">
                <a16:creationId xmlns:a16="http://schemas.microsoft.com/office/drawing/2014/main" id="{8B9AA725-DD4A-40D2-AF4F-3573EE001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954" y="2145634"/>
            <a:ext cx="6683192" cy="3180397"/>
          </a:xfrm>
          <a:prstGeom prst="rect">
            <a:avLst/>
          </a:prstGeom>
        </p:spPr>
      </p:pic>
    </p:spTree>
    <p:extLst>
      <p:ext uri="{BB962C8B-B14F-4D97-AF65-F5344CB8AC3E}">
        <p14:creationId xmlns:p14="http://schemas.microsoft.com/office/powerpoint/2010/main" val="241553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863305"/>
            <a:ext cx="7938000" cy="3774441"/>
          </a:xfrm>
        </p:spPr>
        <p:txBody>
          <a:bodyPr/>
          <a:lstStyle/>
          <a:p>
            <a:pPr marL="285750" lvl="0" indent="-285750">
              <a:buFont typeface="Arial" panose="020B0604020202020204" pitchFamily="34" charset="0"/>
              <a:buChar char="•"/>
            </a:pPr>
            <a:r>
              <a:rPr lang="de-DE" dirty="0"/>
              <a:t>Installation am Server</a:t>
            </a:r>
          </a:p>
          <a:p>
            <a:pPr marL="285750" lvl="0" indent="-285750">
              <a:buFont typeface="Arial" panose="020B0604020202020204" pitchFamily="34" charset="0"/>
              <a:buChar char="•"/>
            </a:pPr>
            <a:r>
              <a:rPr lang="de-DE" dirty="0"/>
              <a:t>Datenexport &amp; -import</a:t>
            </a:r>
          </a:p>
          <a:p>
            <a:pPr marL="285750" lvl="0" indent="-285750">
              <a:buFont typeface="Arial" panose="020B0604020202020204" pitchFamily="34" charset="0"/>
              <a:buChar char="•"/>
            </a:pPr>
            <a:r>
              <a:rPr lang="de-DE" dirty="0"/>
              <a:t>Benutzerhandbuch &amp; Tutorials betrachten</a:t>
            </a:r>
            <a:endParaRPr lang="de-AT" dirty="0"/>
          </a:p>
          <a:p>
            <a:pPr marL="285750" lvl="0" indent="-285750">
              <a:buFont typeface="Arial" panose="020B0604020202020204" pitchFamily="34" charset="0"/>
              <a:buChar char="•"/>
            </a:pPr>
            <a:r>
              <a:rPr lang="de-DE" dirty="0"/>
              <a:t>Konfigurieren nach Anforderungen</a:t>
            </a:r>
          </a:p>
          <a:p>
            <a:pPr marL="285750" lvl="0" indent="-285750">
              <a:buFont typeface="Arial" panose="020B0604020202020204" pitchFamily="34" charset="0"/>
              <a:buChar char="•"/>
            </a:pPr>
            <a:r>
              <a:rPr lang="de-DE" dirty="0"/>
              <a:t>Optimieren zwecks Usability</a:t>
            </a:r>
            <a:endParaRPr lang="de-AT" dirty="0"/>
          </a:p>
          <a:p>
            <a:pPr marL="285750" lvl="0" indent="-285750">
              <a:buFont typeface="Arial" panose="020B0604020202020204" pitchFamily="34" charset="0"/>
              <a:buChar char="•"/>
            </a:pPr>
            <a:r>
              <a:rPr lang="de-DE" dirty="0"/>
              <a:t>Testphase</a:t>
            </a:r>
            <a:endParaRPr lang="de-AT" dirty="0"/>
          </a:p>
          <a:p>
            <a:pPr marL="285750" lvl="0" indent="-285750">
              <a:buFont typeface="Arial" panose="020B0604020202020204" pitchFamily="34" charset="0"/>
              <a:buChar char="•"/>
            </a:pPr>
            <a:r>
              <a:rPr lang="de-DE" dirty="0"/>
              <a:t>Abgleich umgesetzter Anforderungen</a:t>
            </a:r>
          </a:p>
          <a:p>
            <a:pPr marL="285750" lvl="0" indent="-285750">
              <a:buFont typeface="Arial" panose="020B0604020202020204" pitchFamily="34" charset="0"/>
              <a:buChar char="•"/>
            </a:pPr>
            <a:r>
              <a:rPr lang="de-DE" dirty="0"/>
              <a:t>Einschulung mittels Workshops</a:t>
            </a:r>
          </a:p>
          <a:p>
            <a:pPr lvl="0"/>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Umsetzung Buy-Entscheidung</a:t>
            </a:r>
          </a:p>
        </p:txBody>
      </p:sp>
    </p:spTree>
    <p:extLst>
      <p:ext uri="{BB962C8B-B14F-4D97-AF65-F5344CB8AC3E}">
        <p14:creationId xmlns:p14="http://schemas.microsoft.com/office/powerpoint/2010/main" val="255299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 &amp; Seminararbeit</a:t>
            </a:r>
          </a:p>
        </p:txBody>
      </p:sp>
      <p:pic>
        <p:nvPicPr>
          <p:cNvPr id="7" name="Grafik 6">
            <a:extLst>
              <a:ext uri="{FF2B5EF4-FFF2-40B4-BE49-F238E27FC236}">
                <a16:creationId xmlns:a16="http://schemas.microsoft.com/office/drawing/2014/main" id="{D759E379-59EF-484C-8014-51FF5CBFA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8" y="2480098"/>
            <a:ext cx="8731624" cy="2617119"/>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endParaRPr lang="de-AT" dirty="0"/>
          </a:p>
          <a:p>
            <a:endParaRPr lang="de-AT" dirty="0"/>
          </a:p>
          <a:p>
            <a:endParaRPr lang="de-AT" dirty="0"/>
          </a:p>
          <a:p>
            <a:r>
              <a:rPr lang="de-AT" dirty="0">
                <a:sym typeface="Wingdings" panose="05000000000000000000" pitchFamily="2" charset="2"/>
              </a:rPr>
              <a:t>Jetziges CRM-System ausbauen oder neues CRM System aufsetzen?</a:t>
            </a:r>
          </a:p>
          <a:p>
            <a:endParaRPr lang="de-AT" dirty="0">
              <a:sym typeface="Wingdings" panose="05000000000000000000" pitchFamily="2" charset="2"/>
            </a:endParaRPr>
          </a:p>
          <a:p>
            <a:endParaRPr lang="de-AT" dirty="0">
              <a:sym typeface="Wingdings" panose="05000000000000000000" pitchFamily="2" charset="2"/>
            </a:endParaRP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spTree>
    <p:extLst>
      <p:ext uri="{BB962C8B-B14F-4D97-AF65-F5344CB8AC3E}">
        <p14:creationId xmlns:p14="http://schemas.microsoft.com/office/powerpoint/2010/main" val="344978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pPr marL="285750" indent="-285750">
              <a:buFont typeface="Arial" panose="020B0604020202020204" pitchFamily="34" charset="0"/>
              <a:buChar char="•"/>
            </a:pPr>
            <a:r>
              <a:rPr lang="de-AT" dirty="0"/>
              <a:t>Durchführung eines Workshops mit allen Stakeholdern</a:t>
            </a:r>
          </a:p>
          <a:p>
            <a:pPr marL="552450" lvl="1" indent="-285750">
              <a:buFont typeface="Arial" panose="020B0604020202020204" pitchFamily="34" charset="0"/>
              <a:buChar char="•"/>
            </a:pPr>
            <a:r>
              <a:rPr lang="de-AT" dirty="0"/>
              <a:t>Schärfen &amp; Abgleich unterschiedlicher Anforderungen</a:t>
            </a:r>
          </a:p>
          <a:p>
            <a:pPr marL="552450" lvl="1" indent="-285750">
              <a:buFont typeface="Arial" panose="020B0604020202020204" pitchFamily="34" charset="0"/>
              <a:buChar char="•"/>
            </a:pPr>
            <a:r>
              <a:rPr lang="de-AT" dirty="0"/>
              <a:t>Terminvereinbarung</a:t>
            </a:r>
          </a:p>
          <a:p>
            <a:pPr marL="552450" lvl="1"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Planung der Umsetzung (Installation und Datenübernahme bzw. Erweiterung des aktuellen Tools)</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Umsetzung</a:t>
            </a:r>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Weiterentwicklung der Seminararbeit</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602903" y="964602"/>
            <a:ext cx="7938194" cy="4928795"/>
          </a:xfrm>
        </p:spPr>
        <p:txBody>
          <a:bodyPr/>
          <a:lstStyle/>
          <a:p>
            <a:endParaRPr lang="de-AT" sz="1800" dirty="0"/>
          </a:p>
          <a:p>
            <a:r>
              <a:rPr lang="de-AT" sz="1800" dirty="0"/>
              <a:t>Ergebnisse der Erhebung (Anforderungskatalog)</a:t>
            </a:r>
          </a:p>
          <a:p>
            <a:r>
              <a:rPr lang="de-AT" sz="1800" dirty="0"/>
              <a:t>Vorschlag </a:t>
            </a:r>
            <a:r>
              <a:rPr lang="de-AT" sz="1800" dirty="0" err="1"/>
              <a:t>Make</a:t>
            </a:r>
            <a:r>
              <a:rPr lang="de-AT" sz="1800" dirty="0"/>
              <a:t> </a:t>
            </a:r>
            <a:r>
              <a:rPr lang="de-AT" sz="1800" dirty="0" err="1"/>
              <a:t>or</a:t>
            </a:r>
            <a:r>
              <a:rPr lang="de-AT" sz="1800" dirty="0"/>
              <a:t> Buy (</a:t>
            </a:r>
            <a:r>
              <a:rPr lang="de-AT" sz="1800" dirty="0" err="1"/>
              <a:t>use</a:t>
            </a:r>
            <a:r>
              <a:rPr lang="de-AT" sz="1800" dirty="0"/>
              <a:t>) inkl. Begründung</a:t>
            </a:r>
          </a:p>
          <a:p>
            <a:r>
              <a:rPr lang="de-AT" sz="1800" dirty="0"/>
              <a:t>Entwicklung von Szenarien für Planung der Umsetzung</a:t>
            </a:r>
          </a:p>
          <a:p>
            <a:r>
              <a:rPr lang="de-AT" sz="1800" dirty="0"/>
              <a:t>Projektplan</a:t>
            </a:r>
          </a:p>
          <a:p>
            <a:r>
              <a:rPr lang="de-AT" sz="1800" dirty="0"/>
              <a:t>Aktueller Stand der Seminararbeit </a:t>
            </a:r>
          </a:p>
          <a:p>
            <a:r>
              <a:rPr lang="de-AT" sz="1800" dirty="0"/>
              <a:t>Offene Punkte</a:t>
            </a:r>
          </a:p>
          <a:p>
            <a:r>
              <a:rPr lang="de-AT" sz="1800" dirty="0"/>
              <a:t>Nächste Schritte</a:t>
            </a:r>
          </a:p>
          <a:p>
            <a:r>
              <a:rPr lang="de-AT" sz="1800" dirty="0"/>
              <a:t>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Zweiter Meilenstein</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pPr marL="285750" indent="-285750">
              <a:buFont typeface="Arial" panose="020B0604020202020204" pitchFamily="34" charset="0"/>
              <a:buChar char="•"/>
            </a:pPr>
            <a:r>
              <a:rPr lang="de-AT" sz="1800" dirty="0"/>
              <a:t>Horizontal: Zu befragende Stakeholder</a:t>
            </a:r>
          </a:p>
          <a:p>
            <a:endParaRPr lang="de-AT" sz="1800" dirty="0"/>
          </a:p>
          <a:p>
            <a:pPr marL="285750" indent="-285750">
              <a:buFont typeface="Arial" panose="020B0604020202020204" pitchFamily="34" charset="0"/>
              <a:buChar char="•"/>
            </a:pPr>
            <a:r>
              <a:rPr lang="de-AT" sz="1800" dirty="0"/>
              <a:t>Vertikal: Zu stellende Fragen (Allgemein &amp; Spezifisch)</a:t>
            </a:r>
          </a:p>
          <a:p>
            <a:endParaRPr lang="de-AT" sz="1800" dirty="0"/>
          </a:p>
          <a:p>
            <a:endParaRPr lang="de-AT" sz="1800" dirty="0"/>
          </a:p>
          <a:p>
            <a:endParaRPr lang="de-AT"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Anforderungskatalog</a:t>
            </a:r>
          </a:p>
        </p:txBody>
      </p:sp>
      <p:pic>
        <p:nvPicPr>
          <p:cNvPr id="3" name="Grafik 2">
            <a:extLst>
              <a:ext uri="{FF2B5EF4-FFF2-40B4-BE49-F238E27FC236}">
                <a16:creationId xmlns:a16="http://schemas.microsoft.com/office/drawing/2014/main" id="{87F7BF88-B6AA-4162-BF1A-941ED92DC49F}"/>
              </a:ext>
            </a:extLst>
          </p:cNvPr>
          <p:cNvPicPr>
            <a:picLocks noChangeAspect="1"/>
          </p:cNvPicPr>
          <p:nvPr/>
        </p:nvPicPr>
        <p:blipFill>
          <a:blip r:embed="rId3"/>
          <a:stretch>
            <a:fillRect/>
          </a:stretch>
        </p:blipFill>
        <p:spPr>
          <a:xfrm>
            <a:off x="448573" y="3336069"/>
            <a:ext cx="8246853" cy="2844602"/>
          </a:xfrm>
          <a:prstGeom prst="rect">
            <a:avLst/>
          </a:prstGeom>
        </p:spPr>
      </p:pic>
    </p:spTree>
    <p:extLst>
      <p:ext uri="{BB962C8B-B14F-4D97-AF65-F5344CB8AC3E}">
        <p14:creationId xmlns:p14="http://schemas.microsoft.com/office/powerpoint/2010/main" val="375794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sz="1800" dirty="0"/>
              <a:t>Unterteilung erhobener Erkenntnisse in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Allgemeine Funktionalitäten</a:t>
            </a:r>
          </a:p>
          <a:p>
            <a:endParaRPr lang="de-AT" sz="1800" dirty="0"/>
          </a:p>
          <a:p>
            <a:pPr marL="285750" indent="-285750">
              <a:buFont typeface="Arial" panose="020B0604020202020204" pitchFamily="34" charset="0"/>
              <a:buChar char="•"/>
            </a:pPr>
            <a:r>
              <a:rPr lang="de-AT" sz="1800" dirty="0"/>
              <a:t>Designeinschränkungen</a:t>
            </a:r>
          </a:p>
          <a:p>
            <a:endParaRPr lang="de-AT" sz="1800" dirty="0"/>
          </a:p>
          <a:p>
            <a:pPr marL="285750" indent="-285750">
              <a:buFont typeface="Arial" panose="020B0604020202020204" pitchFamily="34" charset="0"/>
              <a:buChar char="•"/>
            </a:pPr>
            <a:r>
              <a:rPr lang="de-AT" sz="1800" dirty="0"/>
              <a:t>Benutzereigenschaften</a:t>
            </a:r>
          </a:p>
          <a:p>
            <a:pPr marL="552450" lvl="1" indent="-285750">
              <a:buFont typeface="Arial" panose="020B0604020202020204" pitchFamily="34" charset="0"/>
              <a:buChar char="•"/>
            </a:pPr>
            <a:r>
              <a:rPr lang="de-AT" sz="1600" dirty="0"/>
              <a:t>Spezifische Anforderungen</a:t>
            </a:r>
          </a:p>
          <a:p>
            <a:pPr marL="1221750" lvl="2" indent="-285750">
              <a:buFont typeface="Arial" panose="020B0604020202020204" pitchFamily="34" charset="0"/>
              <a:buChar char="•"/>
            </a:pPr>
            <a:r>
              <a:rPr lang="de-AT" sz="1700" dirty="0"/>
              <a:t>„</a:t>
            </a:r>
            <a:r>
              <a:rPr lang="de-AT" sz="1700" dirty="0" err="1"/>
              <a:t>need</a:t>
            </a:r>
            <a:r>
              <a:rPr lang="de-AT" sz="1700" dirty="0"/>
              <a:t>-to-</a:t>
            </a:r>
            <a:r>
              <a:rPr lang="de-AT" sz="1700" dirty="0" err="1"/>
              <a:t>have</a:t>
            </a:r>
            <a:r>
              <a:rPr lang="de-AT" sz="1700" dirty="0"/>
              <a:t>“</a:t>
            </a:r>
          </a:p>
          <a:p>
            <a:pPr marL="1221750" lvl="2" indent="-285750">
              <a:buFont typeface="Arial" panose="020B0604020202020204" pitchFamily="34" charset="0"/>
              <a:buChar char="•"/>
            </a:pPr>
            <a:r>
              <a:rPr lang="de-AT" sz="1700" dirty="0"/>
              <a:t>“nice-to-</a:t>
            </a:r>
            <a:r>
              <a:rPr lang="de-AT" sz="1700" dirty="0" err="1"/>
              <a:t>have</a:t>
            </a:r>
            <a:r>
              <a:rPr lang="de-AT" sz="1700" dirty="0"/>
              <a:t>“</a:t>
            </a:r>
          </a:p>
          <a:p>
            <a:endParaRPr lang="de-AT" sz="1800" dirty="0"/>
          </a:p>
          <a:p>
            <a:endParaRPr lang="de-AT"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Anforderungserhebung</a:t>
            </a:r>
          </a:p>
        </p:txBody>
      </p:sp>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a:p>
            <a:r>
              <a:rPr lang="de-DE" sz="1800" dirty="0" err="1"/>
              <a:t>Make</a:t>
            </a:r>
            <a:r>
              <a:rPr lang="de-DE" sz="1800" dirty="0"/>
              <a:t> </a:t>
            </a:r>
            <a:r>
              <a:rPr lang="de-DE" sz="1800" dirty="0" err="1"/>
              <a:t>or</a:t>
            </a:r>
            <a:r>
              <a:rPr lang="de-DE" sz="1800" dirty="0"/>
              <a:t> Buy Entscheidung</a:t>
            </a:r>
          </a:p>
          <a:p>
            <a:r>
              <a:rPr lang="de-DE" sz="1800" dirty="0"/>
              <a:t>Vergleich von:</a:t>
            </a:r>
          </a:p>
          <a:p>
            <a:pPr marL="285750" indent="-285750">
              <a:buFont typeface="Arial" panose="020B0604020202020204" pitchFamily="34" charset="0"/>
              <a:buChar char="•"/>
            </a:pPr>
            <a:r>
              <a:rPr lang="de-DE" sz="1800" dirty="0"/>
              <a:t>Aufwand</a:t>
            </a:r>
          </a:p>
          <a:p>
            <a:pPr marL="285750" indent="-285750">
              <a:buFont typeface="Arial" panose="020B0604020202020204" pitchFamily="34" charset="0"/>
              <a:buChar char="•"/>
            </a:pPr>
            <a:r>
              <a:rPr lang="de-DE" sz="1800" dirty="0"/>
              <a:t>Flexibilität</a:t>
            </a:r>
          </a:p>
          <a:p>
            <a:pPr marL="285750" indent="-285750">
              <a:buFont typeface="Arial" panose="020B0604020202020204" pitchFamily="34" charset="0"/>
              <a:buChar char="•"/>
            </a:pPr>
            <a:r>
              <a:rPr lang="de-DE" sz="1800" dirty="0"/>
              <a:t>Dauer der Implementierung / Erweiterung</a:t>
            </a:r>
          </a:p>
          <a:p>
            <a:pPr marL="285750" indent="-285750">
              <a:buFont typeface="Arial" panose="020B0604020202020204" pitchFamily="34" charset="0"/>
              <a:buChar char="•"/>
            </a:pPr>
            <a:r>
              <a:rPr lang="de-DE" sz="1800" dirty="0"/>
              <a:t>Risiken</a:t>
            </a:r>
          </a:p>
          <a:p>
            <a:pPr marL="285750" indent="-285750">
              <a:buFont typeface="Arial" panose="020B0604020202020204" pitchFamily="34" charset="0"/>
              <a:buChar char="•"/>
            </a:pPr>
            <a:r>
              <a:rPr lang="de-DE" sz="1800" dirty="0"/>
              <a:t>Auswirkungen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Entscheidungsrelevante Faktoren</a:t>
            </a:r>
            <a:br>
              <a:rPr lang="de-AT" sz="3200" dirty="0"/>
            </a:br>
            <a:endParaRPr lang="de-AT" dirty="0"/>
          </a:p>
        </p:txBody>
      </p:sp>
    </p:spTree>
    <p:extLst>
      <p:ext uri="{BB962C8B-B14F-4D97-AF65-F5344CB8AC3E}">
        <p14:creationId xmlns:p14="http://schemas.microsoft.com/office/powerpoint/2010/main" val="30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Vorteile:</a:t>
            </a:r>
          </a:p>
          <a:p>
            <a:pPr marL="285750" indent="-285750">
              <a:buFont typeface="Arial" panose="020B0604020202020204" pitchFamily="34" charset="0"/>
              <a:buChar char="•"/>
            </a:pPr>
            <a:r>
              <a:rPr lang="de-AT" dirty="0"/>
              <a:t>Aktuelles System ist im Source Code erweiterbar </a:t>
            </a:r>
          </a:p>
          <a:p>
            <a:pPr marL="285750" indent="-285750">
              <a:buFont typeface="Arial" panose="020B0604020202020204" pitchFamily="34" charset="0"/>
              <a:buChar char="•"/>
            </a:pPr>
            <a:r>
              <a:rPr lang="de-AT" dirty="0"/>
              <a:t>Mängel bereits identifiziert</a:t>
            </a:r>
          </a:p>
          <a:p>
            <a:pPr marL="285750" indent="-285750">
              <a:buFont typeface="Arial" panose="020B0604020202020204" pitchFamily="34" charset="0"/>
              <a:buChar char="•"/>
            </a:pPr>
            <a:r>
              <a:rPr lang="de-AT" dirty="0"/>
              <a:t>Anleitungen in Foren vorhanden</a:t>
            </a:r>
          </a:p>
          <a:p>
            <a:pPr marL="285750" indent="-285750">
              <a:buFont typeface="Arial" panose="020B0604020202020204" pitchFamily="34" charset="0"/>
              <a:buChar char="•"/>
            </a:pPr>
            <a:endParaRPr lang="de-AT" dirty="0"/>
          </a:p>
          <a:p>
            <a:r>
              <a:rPr lang="de-AT" dirty="0"/>
              <a:t>Nachteile:</a:t>
            </a:r>
          </a:p>
          <a:p>
            <a:pPr marL="285750" indent="-285750">
              <a:buFont typeface="Arial" panose="020B0604020202020204" pitchFamily="34" charset="0"/>
              <a:buChar char="•"/>
            </a:pPr>
            <a:r>
              <a:rPr lang="de-AT" dirty="0"/>
              <a:t>Geringe Anpassungen hinsichtlich nice-to-</a:t>
            </a:r>
            <a:r>
              <a:rPr lang="de-AT" dirty="0" err="1"/>
              <a:t>have</a:t>
            </a:r>
            <a:r>
              <a:rPr lang="de-AT" dirty="0"/>
              <a:t> Anforderungen</a:t>
            </a:r>
          </a:p>
          <a:p>
            <a:pPr marL="285750" indent="-285750">
              <a:buFont typeface="Arial" panose="020B0604020202020204" pitchFamily="34" charset="0"/>
              <a:buChar char="•"/>
            </a:pPr>
            <a:r>
              <a:rPr lang="de-AT" dirty="0"/>
              <a:t>Zahlreiche Trial &amp; Error Versuche</a:t>
            </a:r>
          </a:p>
          <a:p>
            <a:pPr marL="285750" indent="-285750">
              <a:buFont typeface="Arial" panose="020B0604020202020204" pitchFamily="34" charset="0"/>
              <a:buChar char="•"/>
            </a:pPr>
            <a:r>
              <a:rPr lang="de-AT" dirty="0"/>
              <a:t>Einarbeitungsphase in Source Code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656678" y="555812"/>
            <a:ext cx="7830838" cy="1034584"/>
          </a:xfrm>
        </p:spPr>
        <p:txBody>
          <a:bodyPr/>
          <a:lstStyle/>
          <a:p>
            <a:r>
              <a:rPr lang="de-AT" dirty="0" err="1"/>
              <a:t>Make</a:t>
            </a:r>
            <a:r>
              <a:rPr lang="de-AT" dirty="0"/>
              <a:t>-entscheidung</a:t>
            </a:r>
            <a:br>
              <a:rPr lang="de-AT" dirty="0"/>
            </a:br>
            <a:br>
              <a:rPr lang="de-AT" dirty="0"/>
            </a:br>
            <a:r>
              <a:rPr lang="de-AT" sz="2000" dirty="0"/>
              <a:t>Anpassen der bestehenden CRM-Lösung</a:t>
            </a:r>
            <a:endParaRPr lang="de-AT" dirty="0"/>
          </a:p>
        </p:txBody>
      </p:sp>
    </p:spTree>
    <p:extLst>
      <p:ext uri="{BB962C8B-B14F-4D97-AF65-F5344CB8AC3E}">
        <p14:creationId xmlns:p14="http://schemas.microsoft.com/office/powerpoint/2010/main" val="8051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380226"/>
            <a:ext cx="7938000" cy="4757853"/>
          </a:xfrm>
        </p:spPr>
        <p:txBody>
          <a:bodyPr/>
          <a:lstStyle/>
          <a:p>
            <a:endParaRPr lang="de-AT" dirty="0"/>
          </a:p>
          <a:p>
            <a:r>
              <a:rPr lang="de-AT" dirty="0"/>
              <a:t>Vorteile:</a:t>
            </a:r>
          </a:p>
          <a:p>
            <a:pPr marL="285750" indent="-285750">
              <a:buFont typeface="Arial" panose="020B0604020202020204" pitchFamily="34" charset="0"/>
              <a:buChar char="•"/>
            </a:pPr>
            <a:r>
              <a:rPr lang="de-DE" dirty="0"/>
              <a:t>Umsetzen funktionaler Anforderungen (</a:t>
            </a:r>
            <a:r>
              <a:rPr lang="de-DE" dirty="0" err="1"/>
              <a:t>need-to-have</a:t>
            </a:r>
            <a:r>
              <a:rPr lang="de-DE" dirty="0"/>
              <a:t>)</a:t>
            </a:r>
          </a:p>
          <a:p>
            <a:pPr marL="285750" indent="-285750">
              <a:buFont typeface="Arial" panose="020B0604020202020204" pitchFamily="34" charset="0"/>
              <a:buChar char="•"/>
            </a:pPr>
            <a:r>
              <a:rPr lang="de-DE" dirty="0"/>
              <a:t>Inklusive nice-</a:t>
            </a:r>
            <a:r>
              <a:rPr lang="de-DE" dirty="0" err="1"/>
              <a:t>to</a:t>
            </a:r>
            <a:r>
              <a:rPr lang="de-DE" dirty="0"/>
              <a:t>-</a:t>
            </a:r>
            <a:r>
              <a:rPr lang="de-DE" dirty="0" err="1"/>
              <a:t>have</a:t>
            </a:r>
            <a:r>
              <a:rPr lang="de-DE" dirty="0"/>
              <a:t> Funktionalitäten</a:t>
            </a:r>
          </a:p>
          <a:p>
            <a:pPr marL="285750" indent="-285750">
              <a:buFont typeface="Arial" panose="020B0604020202020204" pitchFamily="34" charset="0"/>
              <a:buChar char="•"/>
            </a:pPr>
            <a:r>
              <a:rPr lang="de-DE" dirty="0"/>
              <a:t>Erweiterbares Open Source System</a:t>
            </a:r>
          </a:p>
          <a:p>
            <a:pPr marL="285750" indent="-285750">
              <a:buFont typeface="Arial" panose="020B0604020202020204" pitchFamily="34" charset="0"/>
              <a:buChar char="•"/>
            </a:pPr>
            <a:endParaRPr lang="de-DE" dirty="0"/>
          </a:p>
          <a:p>
            <a:r>
              <a:rPr lang="de-DE" dirty="0"/>
              <a:t>Nachteile:</a:t>
            </a:r>
          </a:p>
          <a:p>
            <a:pPr marL="285750" indent="-285750">
              <a:buFont typeface="Arial" panose="020B0604020202020204" pitchFamily="34" charset="0"/>
              <a:buChar char="•"/>
            </a:pPr>
            <a:r>
              <a:rPr lang="de-DE" dirty="0"/>
              <a:t>System wird von Stakeholdern nicht angenommen</a:t>
            </a:r>
          </a:p>
          <a:p>
            <a:pPr marL="285750" indent="-285750">
              <a:buFont typeface="Arial" panose="020B0604020202020204" pitchFamily="34" charset="0"/>
              <a:buChar char="•"/>
            </a:pPr>
            <a:r>
              <a:rPr lang="de-DE" dirty="0"/>
              <a:t>Auswirkung der Erweiterung auf bestehende Funktionalitäten</a:t>
            </a:r>
          </a:p>
          <a:p>
            <a:pPr marL="285750" indent="-285750">
              <a:buFont typeface="Arial" panose="020B0604020202020204" pitchFamily="34" charset="0"/>
              <a:buChar char="•"/>
            </a:pPr>
            <a:r>
              <a:rPr lang="de-DE" dirty="0"/>
              <a:t>Einarbeitungs- &amp; Einschulungsaufwand</a:t>
            </a:r>
            <a:endParaRPr lang="de-AT" dirty="0"/>
          </a:p>
          <a:p>
            <a:pPr marL="285750" indent="-285750">
              <a:buFont typeface="Arial" panose="020B0604020202020204" pitchFamily="34" charset="0"/>
              <a:buChar char="•"/>
            </a:pP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BUY-entscheidung</a:t>
            </a:r>
            <a:br>
              <a:rPr lang="de-AT" dirty="0"/>
            </a:br>
            <a:br>
              <a:rPr lang="de-AT" dirty="0"/>
            </a:br>
            <a:r>
              <a:rPr lang="de-AT" sz="1800" dirty="0"/>
              <a:t>Implementieren einer neuen CRM-Lösung</a:t>
            </a:r>
            <a:endParaRPr lang="de-AT" dirty="0"/>
          </a:p>
        </p:txBody>
      </p:sp>
    </p:spTree>
    <p:extLst>
      <p:ext uri="{BB962C8B-B14F-4D97-AF65-F5344CB8AC3E}">
        <p14:creationId xmlns:p14="http://schemas.microsoft.com/office/powerpoint/2010/main" val="127250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380226"/>
            <a:ext cx="7938000" cy="4757853"/>
          </a:xfrm>
        </p:spPr>
        <p:txBody>
          <a:bodyPr/>
          <a:lstStyle/>
          <a:p>
            <a:endParaRPr lang="de-AT" dirty="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BUY-entscheidung</a:t>
            </a:r>
            <a:br>
              <a:rPr lang="de-AT" dirty="0"/>
            </a:br>
            <a:br>
              <a:rPr lang="de-AT" dirty="0"/>
            </a:br>
            <a:r>
              <a:rPr lang="de-AT" sz="1800" dirty="0"/>
              <a:t>Implementieren einer neuen CRM-Lösung</a:t>
            </a:r>
            <a:endParaRPr lang="de-AT" dirty="0"/>
          </a:p>
        </p:txBody>
      </p:sp>
      <p:sp>
        <p:nvSpPr>
          <p:cNvPr id="7" name="Textplatzhalter 1">
            <a:extLst>
              <a:ext uri="{FF2B5EF4-FFF2-40B4-BE49-F238E27FC236}">
                <a16:creationId xmlns:a16="http://schemas.microsoft.com/office/drawing/2014/main" id="{CA18D2F9-4AAD-4FD8-811E-08DF9CAFEC9A}"/>
              </a:ext>
            </a:extLst>
          </p:cNvPr>
          <p:cNvSpPr txBox="1">
            <a:spLocks/>
          </p:cNvSpPr>
          <p:nvPr/>
        </p:nvSpPr>
        <p:spPr>
          <a:xfrm>
            <a:off x="701722" y="1532626"/>
            <a:ext cx="7938000" cy="4757853"/>
          </a:xfrm>
          <a:prstGeom prst="rect">
            <a:avLst/>
          </a:prstGeom>
        </p:spPr>
        <p:txBody>
          <a:bodyPr vert="horz" lIns="91440" tIns="45720" rIns="91440" bIns="45720" rtlCol="0">
            <a:noAutofit/>
          </a:bodyPr>
          <a:lstStyle>
            <a:lvl1pPr marL="0" indent="0" algn="l" defTabSz="914400" rtl="0" eaLnBrk="1" latinLnBrk="0" hangingPunct="1">
              <a:lnSpc>
                <a:spcPct val="105000"/>
              </a:lnSpc>
              <a:spcBef>
                <a:spcPts val="1000"/>
              </a:spcBef>
              <a:spcAft>
                <a:spcPts val="600"/>
              </a:spcAft>
              <a:buSzPct val="90000"/>
              <a:buFontTx/>
              <a:buNone/>
              <a:defRPr lang="de-AT" sz="1700" kern="1200" baseline="0" noProof="0" dirty="0" smtClean="0">
                <a:solidFill>
                  <a:schemeClr val="tx1"/>
                </a:solidFill>
                <a:latin typeface="+mj-lt"/>
                <a:ea typeface="+mn-ea"/>
                <a:cs typeface="+mn-cs"/>
              </a:defRPr>
            </a:lvl1pPr>
            <a:lvl2pPr marL="266700" indent="-266700" algn="l" defTabSz="914400" rtl="0" eaLnBrk="1" latinLnBrk="0" hangingPunct="1">
              <a:lnSpc>
                <a:spcPct val="105000"/>
              </a:lnSpc>
              <a:spcBef>
                <a:spcPts val="0"/>
              </a:spcBef>
              <a:spcAft>
                <a:spcPts val="600"/>
              </a:spcAft>
              <a:buSzPct val="90000"/>
              <a:buFont typeface="Wingdings 2" panose="05020102010507070707" pitchFamily="18" charset="2"/>
              <a:buChar char=""/>
              <a:defRPr sz="15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dirty="0"/>
              <a:t>Gegenüberstellung </a:t>
            </a:r>
            <a:r>
              <a:rPr lang="de-AT" dirty="0" err="1"/>
              <a:t>CiviCRM</a:t>
            </a:r>
            <a:r>
              <a:rPr lang="de-AT" dirty="0"/>
              <a:t> und </a:t>
            </a:r>
            <a:r>
              <a:rPr lang="de-AT" dirty="0" err="1"/>
              <a:t>Odoo</a:t>
            </a:r>
            <a:r>
              <a:rPr lang="de-AT" dirty="0"/>
              <a:t> CRM</a:t>
            </a:r>
          </a:p>
        </p:txBody>
      </p:sp>
    </p:spTree>
    <p:extLst>
      <p:ext uri="{BB962C8B-B14F-4D97-AF65-F5344CB8AC3E}">
        <p14:creationId xmlns:p14="http://schemas.microsoft.com/office/powerpoint/2010/main" val="2204222886"/>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1194</Words>
  <Application>Microsoft Office PowerPoint</Application>
  <PresentationFormat>Bildschirmpräsentation (4:3)</PresentationFormat>
  <Paragraphs>227</Paragraphs>
  <Slides>20</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Arial Black</vt:lpstr>
      <vt:lpstr>Wingdings</vt:lpstr>
      <vt:lpstr>Wingdings 2</vt:lpstr>
      <vt:lpstr>Office-Design</vt:lpstr>
      <vt:lpstr>PowerPoint-Präsentation</vt:lpstr>
      <vt:lpstr>IT-Projekt wirtschafts-informatik</vt:lpstr>
      <vt:lpstr>Agenda – Zweiter Meilenstein</vt:lpstr>
      <vt:lpstr>Anforderungskatalog</vt:lpstr>
      <vt:lpstr>Anforderungserhebung</vt:lpstr>
      <vt:lpstr>Entscheidungsrelevante Faktoren </vt:lpstr>
      <vt:lpstr>Make-entscheidung  Anpassen der bestehenden CRM-Lösung</vt:lpstr>
      <vt:lpstr>BUY-entscheidung  Implementieren einer neuen CRM-Lösung</vt:lpstr>
      <vt:lpstr>BUY-entscheidung  Implementieren einer neuen CRM-Lösung</vt:lpstr>
      <vt:lpstr>Fazit</vt:lpstr>
      <vt:lpstr>Vorschlag Buy-Entscheidung inkl. Begründung</vt:lpstr>
      <vt:lpstr>Einblick odoo – Crm System</vt:lpstr>
      <vt:lpstr>Einblick odoo – Crm System</vt:lpstr>
      <vt:lpstr>Umsetzung Buy-Entscheidung</vt:lpstr>
      <vt:lpstr>Projektplan &amp; Seminararbeit</vt:lpstr>
      <vt:lpstr>Offene punkte</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Fs6myqIpBc@students.jku.at</cp:lastModifiedBy>
  <cp:revision>91</cp:revision>
  <cp:lastPrinted>2015-10-19T12:36:16Z</cp:lastPrinted>
  <dcterms:created xsi:type="dcterms:W3CDTF">2018-04-19T12:56:50Z</dcterms:created>
  <dcterms:modified xsi:type="dcterms:W3CDTF">2019-05-08T18:38:01Z</dcterms:modified>
</cp:coreProperties>
</file>