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74" r:id="rId4"/>
    <p:sldId id="276" r:id="rId5"/>
    <p:sldId id="280" r:id="rId6"/>
    <p:sldId id="279" r:id="rId7"/>
    <p:sldId id="281" r:id="rId8"/>
    <p:sldId id="282" r:id="rId9"/>
    <p:sldId id="283" r:id="rId10"/>
    <p:sldId id="286" r:id="rId11"/>
    <p:sldId id="287" r:id="rId12"/>
    <p:sldId id="291" r:id="rId13"/>
    <p:sldId id="288" r:id="rId14"/>
    <p:sldId id="289" r:id="rId15"/>
    <p:sldId id="290" r:id="rId16"/>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85" autoAdjust="0"/>
    <p:restoredTop sz="77460" autoAdjust="0"/>
  </p:normalViewPr>
  <p:slideViewPr>
    <p:cSldViewPr snapToGrid="0">
      <p:cViewPr varScale="1">
        <p:scale>
          <a:sx n="72" d="100"/>
          <a:sy n="72" d="100"/>
        </p:scale>
        <p:origin x="1832" y="20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07.05.19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07.05.19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Koch, liebe Barbara, lieber David, ich möchte Sie rechtherzlich zu unserem 1. Meilensteintermin begrüßen</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Anfangs  Erhebung unserer Ergebnisse der Interviewphase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sym typeface="Wingdings" panose="05000000000000000000" pitchFamily="2" charset="2"/>
              </a:rPr>
              <a:t>Weiters</a:t>
            </a:r>
            <a:r>
              <a:rPr lang="de-AT" dirty="0">
                <a:sym typeface="Wingdings" panose="05000000000000000000" pitchFamily="2" charset="2"/>
              </a:rPr>
              <a:t> Vorschlag..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Anschließend  Entwicklung von Szenarien je Entscheidung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Kurzen Überblick über Projektplan und Kommunikationsplan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Danach werden wir uns den aktuellen Stand der Seminararbeit anschauen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Besprechung der Offenen Punkte..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Zum Abschluss noch die nächsten Schritte besprechen </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Nach unserer Interviewphase (Barbara, David, Michael, Angela) </a:t>
            </a:r>
            <a:r>
              <a:rPr lang="de-AT" dirty="0">
                <a:sym typeface="Wingdings" pitchFamily="2" charset="2"/>
              </a:rPr>
              <a:t> Anforderungskatalog erstellt</a:t>
            </a:r>
          </a:p>
          <a:p>
            <a:endParaRPr lang="de-AT"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itchFamily="2" charset="2"/>
              </a:rPr>
              <a:t>Unterteilung in: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itchFamily="2" charset="2"/>
              </a:rPr>
              <a:t>Allgemeine Funktionalitäten  </a:t>
            </a:r>
            <a:r>
              <a:rPr lang="de-AT" sz="1200" kern="1200" dirty="0">
                <a:solidFill>
                  <a:schemeClr val="tx1"/>
                </a:solidFill>
                <a:effectLst/>
                <a:latin typeface="+mn-lt"/>
                <a:ea typeface="+mn-ea"/>
                <a:cs typeface="+mn-cs"/>
              </a:rPr>
              <a:t>Funktionalität des Programms besteht darin Informationen über Kunden zu sammeln, Kontakte zu organisieren, Einladungen herauszuschicken und Daten in gewünschter Form zu darstellen.  </a:t>
            </a:r>
          </a:p>
          <a:p>
            <a:endParaRPr lang="de-AT" dirty="0"/>
          </a:p>
          <a:p>
            <a:endParaRPr lang="de-AT" dirty="0"/>
          </a:p>
          <a:p>
            <a:r>
              <a:rPr lang="de-AT" dirty="0"/>
              <a:t>Designeinschränkungen: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Bsp</a:t>
            </a:r>
            <a:r>
              <a:rPr lang="de-AT" dirty="0"/>
              <a:t>: Bei Interview herausgestellt --&gt; Windows, Linux, OSX </a:t>
            </a:r>
            <a:r>
              <a:rPr lang="de-AT" dirty="0">
                <a:sym typeface="Wingdings" pitchFamily="2" charset="2"/>
              </a:rPr>
              <a:t> Lauffähig oder </a:t>
            </a:r>
            <a:r>
              <a:rPr lang="de-AT" sz="1200" kern="1200" dirty="0">
                <a:solidFill>
                  <a:schemeClr val="tx1"/>
                </a:solidFill>
                <a:effectLst/>
                <a:latin typeface="+mn-lt"/>
                <a:ea typeface="+mn-ea"/>
                <a:cs typeface="+mn-cs"/>
              </a:rPr>
              <a:t>Das Programm muss ausbaubar sein</a:t>
            </a:r>
          </a:p>
          <a:p>
            <a:endParaRPr lang="de-AT" dirty="0"/>
          </a:p>
          <a:p>
            <a:r>
              <a:rPr lang="de-AT" dirty="0"/>
              <a:t>Benutzereigenschaften </a:t>
            </a:r>
            <a:r>
              <a:rPr lang="de-AT" dirty="0">
                <a:sym typeface="Wingdings" pitchFamily="2" charset="2"/>
              </a:rPr>
              <a:t> Unterteilung in </a:t>
            </a:r>
            <a:r>
              <a:rPr lang="de-AT" dirty="0" err="1">
                <a:sym typeface="Wingdings" pitchFamily="2" charset="2"/>
              </a:rPr>
              <a:t>need</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r>
              <a:rPr lang="de-AT" dirty="0">
                <a:sym typeface="Wingdings" pitchFamily="2" charset="2"/>
              </a:rPr>
              <a:t> und </a:t>
            </a:r>
            <a:r>
              <a:rPr lang="de-AT" dirty="0" err="1">
                <a:sym typeface="Wingdings" pitchFamily="2" charset="2"/>
              </a:rPr>
              <a:t>nice</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endParaRPr lang="de-AT"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sym typeface="Wingdings" pitchFamily="2" charset="2"/>
              </a:rPr>
              <a:t>Bsp</a:t>
            </a:r>
            <a:r>
              <a:rPr lang="de-AT" dirty="0">
                <a:sym typeface="Wingdings" pitchFamily="2" charset="2"/>
              </a:rPr>
              <a:t> </a:t>
            </a:r>
            <a:r>
              <a:rPr lang="de-AT" dirty="0" err="1">
                <a:sym typeface="Wingdings" pitchFamily="2" charset="2"/>
              </a:rPr>
              <a:t>need</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r>
              <a:rPr lang="de-AT" dirty="0">
                <a:sym typeface="Wingdings" pitchFamily="2" charset="2"/>
              </a:rPr>
              <a:t>: </a:t>
            </a:r>
            <a:r>
              <a:rPr lang="de-AT" sz="1200" kern="1200" dirty="0">
                <a:solidFill>
                  <a:schemeClr val="tx1"/>
                </a:solidFill>
                <a:effectLst/>
                <a:latin typeface="+mn-lt"/>
                <a:ea typeface="+mn-ea"/>
                <a:cs typeface="+mn-cs"/>
              </a:rPr>
              <a:t>Das Programm soll in der Lage sein, Kontakte zu hinzufügen. Diesbezüglich werden folgende Informationen eingefügt: „Titel“, „Vorname“, „Nachname“, „Email“, „Nummer“, „Adresse“, „DSGVO“</a:t>
            </a:r>
          </a:p>
          <a:p>
            <a:endParaRPr lang="de-AT" dirty="0"/>
          </a:p>
          <a:p>
            <a:r>
              <a:rPr lang="de-AT" dirty="0" err="1"/>
              <a:t>Bsp</a:t>
            </a:r>
            <a:r>
              <a:rPr lang="de-AT" dirty="0"/>
              <a:t> </a:t>
            </a:r>
            <a:r>
              <a:rPr lang="de-AT" dirty="0" err="1"/>
              <a:t>nice</a:t>
            </a:r>
            <a:r>
              <a:rPr lang="de-AT" dirty="0"/>
              <a:t> </a:t>
            </a:r>
            <a:r>
              <a:rPr lang="de-AT" dirty="0" err="1"/>
              <a:t>to</a:t>
            </a:r>
            <a:r>
              <a:rPr lang="de-AT" dirty="0"/>
              <a:t> </a:t>
            </a:r>
            <a:r>
              <a:rPr lang="de-AT" dirty="0" err="1"/>
              <a:t>have</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Das Programm soll in der Lage sein, doppelte Kontakte zu erkennen.</a:t>
            </a: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51732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Im Zuge der durchgeführten Anforderungsanalyse wurden Szenarien für die jeweiligen Entscheidungen (</a:t>
            </a:r>
            <a:r>
              <a:rPr lang="de-DE" sz="1200" kern="1200" dirty="0" err="1">
                <a:solidFill>
                  <a:schemeClr val="tx1"/>
                </a:solidFill>
                <a:effectLst/>
                <a:latin typeface="+mn-lt"/>
                <a:ea typeface="+mn-ea"/>
                <a:cs typeface="+mn-cs"/>
              </a:rPr>
              <a:t>Make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Buy</a:t>
            </a:r>
            <a:r>
              <a:rPr lang="de-DE" sz="1200" kern="1200" dirty="0">
                <a:solidFill>
                  <a:schemeClr val="tx1"/>
                </a:solidFill>
                <a:effectLst/>
                <a:latin typeface="+mn-lt"/>
                <a:ea typeface="+mn-ea"/>
                <a:cs typeface="+mn-cs"/>
              </a:rPr>
              <a:t>) entwickelt. Intention ist es, mithilfe dieser Gegebenheiten einen Vorschlag mit Begründungen für die schwerfällige Entscheidung zu bringen. Zudem wird versucht einen Plan für die Umsetzung der jeweiligen Variante aufzustellen</a:t>
            </a:r>
            <a:r>
              <a:rPr lang="de-AT" dirty="0">
                <a:effectLst/>
              </a:rPr>
              <a:t> </a:t>
            </a:r>
            <a:r>
              <a:rPr lang="de-DE" dirty="0">
                <a:sym typeface="Wingdings" pitchFamily="2" charset="2"/>
              </a:rPr>
              <a:t>weiterarbeiten oder eine neue entwickeln. </a:t>
            </a:r>
          </a:p>
          <a:p>
            <a:r>
              <a:rPr lang="de-DE" dirty="0">
                <a:sym typeface="Wingdings" pitchFamily="2" charset="2"/>
              </a:rPr>
              <a:t>In unserem Vergleich haben wir die Aspekte: </a:t>
            </a:r>
            <a:r>
              <a:rPr lang="de-DE" sz="1200" dirty="0"/>
              <a:t>Aufwand, Flexibilität, Dauer der Implementierung/Erweiterung, Risiken und Auswirkungen miteinander verglichen und daraus versucht zu entscheiden, ob es besser wäre ein neues CRM System auf die Beine zu stellen oder das jetzige auszubauen..</a:t>
            </a:r>
          </a:p>
          <a:p>
            <a:endParaRPr lang="de-DE" sz="1200" dirty="0">
              <a:sym typeface="Wingdings" pitchFamily="2" charset="2"/>
            </a:endParaRPr>
          </a:p>
          <a:p>
            <a:endParaRPr lang="de-DE" dirty="0">
              <a:sym typeface="Wingdings" pitchFamily="2" charset="2"/>
            </a:endParaRPr>
          </a:p>
          <a:p>
            <a:endParaRPr lang="de-DE" dirty="0">
              <a:sym typeface="Wingdings" pitchFamily="2" charset="2"/>
            </a:endParaRPr>
          </a:p>
          <a:p>
            <a:endParaRPr lang="de-DE" dirty="0">
              <a:sym typeface="Wingdings" pitchFamily="2" charset="2"/>
            </a:endParaRPr>
          </a:p>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1698394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u="none" strike="noStrike" kern="1200" dirty="0">
                <a:solidFill>
                  <a:schemeClr val="tx1"/>
                </a:solidFill>
                <a:effectLst/>
                <a:latin typeface="+mn-lt"/>
                <a:ea typeface="+mn-ea"/>
                <a:cs typeface="+mn-cs"/>
              </a:rPr>
              <a:t>Sollte die derzeitige CRM Software weiterentwickelt werden, müssten nicht allzu gravierende Veränderungen durchgeführt werden.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Zudem erspart man sich viel Zeit für Installation und für die Anbindung an den Server sowie für die Einschulung ins neue System (Benutzer &amp; Studenten).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Das Positive am derzeitigen CRM Lösung ist, dass viele Anforderungen leicht im Internet durch paar Klicks abgeändert werden können.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Es besteht aber die Gefahr, dass es gewisse Umstellungen nicht möglich sind. </a:t>
            </a:r>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a:p>
            <a:r>
              <a:rPr lang="de-DE" sz="1200" b="1" kern="1200" dirty="0" err="1">
                <a:solidFill>
                  <a:schemeClr val="tx1"/>
                </a:solidFill>
                <a:effectLst/>
                <a:latin typeface="+mn-lt"/>
                <a:ea typeface="+mn-ea"/>
                <a:cs typeface="+mn-cs"/>
              </a:rPr>
              <a:t>CiviCRM</a:t>
            </a:r>
            <a:r>
              <a:rPr lang="de-DE" sz="1200" b="1"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rPr>
              <a:t>bietet einen großen Umfang an Funktionen, die aber sehr versteckt sind. Bei manchen Funktionen gibt es zu viele Informationen, was sehr unübersichtlich wirkt. Man muss oft mehrere Seiten öffnen um beispielsweise zur Übersicht aller Events zu kommen. Zudem ist es in Sachen Design zurückgeblieben. Im Vergleich zu dem derzeitigen CRM System bietet </a:t>
            </a:r>
            <a:r>
              <a:rPr lang="de-DE" sz="1200" kern="1200" dirty="0" err="1">
                <a:solidFill>
                  <a:schemeClr val="tx1"/>
                </a:solidFill>
                <a:effectLst/>
                <a:latin typeface="+mn-lt"/>
                <a:ea typeface="+mn-ea"/>
                <a:cs typeface="+mn-cs"/>
              </a:rPr>
              <a:t>CiviCRM</a:t>
            </a:r>
            <a:r>
              <a:rPr lang="de-DE" sz="1200" kern="1200" dirty="0">
                <a:solidFill>
                  <a:schemeClr val="tx1"/>
                </a:solidFill>
                <a:effectLst/>
                <a:latin typeface="+mn-lt"/>
                <a:ea typeface="+mn-ea"/>
                <a:cs typeface="+mn-cs"/>
              </a:rPr>
              <a:t> viel mehr Möglichkeiten Informationen zu speichern, die aber nicht notwendig sind bzw. eher störend als nützlich sind.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Im Vergleich zu </a:t>
            </a:r>
            <a:r>
              <a:rPr lang="de-DE" sz="1200" kern="1200" dirty="0" err="1">
                <a:solidFill>
                  <a:schemeClr val="tx1"/>
                </a:solidFill>
                <a:effectLst/>
                <a:latin typeface="+mn-lt"/>
                <a:ea typeface="+mn-ea"/>
                <a:cs typeface="+mn-cs"/>
              </a:rPr>
              <a:t>Odoo</a:t>
            </a:r>
            <a:r>
              <a:rPr lang="de-DE" sz="1200" kern="1200" dirty="0">
                <a:solidFill>
                  <a:schemeClr val="tx1"/>
                </a:solidFill>
                <a:effectLst/>
                <a:latin typeface="+mn-lt"/>
                <a:ea typeface="+mn-ea"/>
                <a:cs typeface="+mn-cs"/>
              </a:rPr>
              <a:t> CRM hat </a:t>
            </a:r>
            <a:r>
              <a:rPr lang="de-DE" sz="1200" kern="1200" dirty="0" err="1">
                <a:solidFill>
                  <a:schemeClr val="tx1"/>
                </a:solidFill>
                <a:effectLst/>
                <a:latin typeface="+mn-lt"/>
                <a:ea typeface="+mn-ea"/>
                <a:cs typeface="+mn-cs"/>
              </a:rPr>
              <a:t>CiviCRM</a:t>
            </a:r>
            <a:r>
              <a:rPr lang="de-DE" sz="1200" kern="1200" dirty="0">
                <a:solidFill>
                  <a:schemeClr val="tx1"/>
                </a:solidFill>
                <a:effectLst/>
                <a:latin typeface="+mn-lt"/>
                <a:ea typeface="+mn-ea"/>
                <a:cs typeface="+mn-cs"/>
              </a:rPr>
              <a:t> keine mobile Anwendung und kann derzeit nur auf drei Content-Management-System installiert werden. Auch im Bereich Design und Usability ist </a:t>
            </a:r>
            <a:r>
              <a:rPr lang="de-DE" sz="1200" kern="1200" dirty="0" err="1">
                <a:solidFill>
                  <a:schemeClr val="tx1"/>
                </a:solidFill>
                <a:effectLst/>
                <a:latin typeface="+mn-lt"/>
                <a:ea typeface="+mn-ea"/>
                <a:cs typeface="+mn-cs"/>
              </a:rPr>
              <a:t>Odoo</a:t>
            </a:r>
            <a:r>
              <a:rPr lang="de-DE" sz="1200" kern="1200" dirty="0">
                <a:solidFill>
                  <a:schemeClr val="tx1"/>
                </a:solidFill>
                <a:effectLst/>
                <a:latin typeface="+mn-lt"/>
                <a:ea typeface="+mn-ea"/>
                <a:cs typeface="+mn-cs"/>
              </a:rPr>
              <a:t> im Vorsprung.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Aus diesen Gründen wäre es sinnvoller den ganzen Aufwand in die derzeitige (</a:t>
            </a:r>
            <a:r>
              <a:rPr lang="de-DE" sz="1200" kern="1200" dirty="0" err="1">
                <a:solidFill>
                  <a:schemeClr val="tx1"/>
                </a:solidFill>
                <a:effectLst/>
                <a:latin typeface="+mn-lt"/>
                <a:ea typeface="+mn-ea"/>
                <a:cs typeface="+mn-cs"/>
              </a:rPr>
              <a:t>SuiteCRM</a:t>
            </a:r>
            <a:r>
              <a:rPr lang="de-DE" sz="1200" kern="1200" dirty="0">
                <a:solidFill>
                  <a:schemeClr val="tx1"/>
                </a:solidFill>
                <a:effectLst/>
                <a:latin typeface="+mn-lt"/>
                <a:ea typeface="+mn-ea"/>
                <a:cs typeface="+mn-cs"/>
              </a:rPr>
              <a:t>) zu stecken anstatt eine neue CRM Lösung zu installieren, die nicht allen Anforderungen entspricht und weitere manuelle Anpassungen benötigt. Natürlich ist dies nur dann der Fall, wenn am derzeitigen CRM alle fehlenden Anforderungen gedeckt werden.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70637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2240075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7" name="Grafik 6">
            <a:extLst>
              <a:ext uri="{FF2B5EF4-FFF2-40B4-BE49-F238E27FC236}">
                <a16:creationId xmlns:a16="http://schemas.microsoft.com/office/drawing/2014/main" id="{D759E379-59EF-484C-8014-51FF5CBFA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88" y="2480098"/>
            <a:ext cx="8731624" cy="2617119"/>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7938000" cy="4514841"/>
          </a:xfrm>
        </p:spPr>
        <p:txBody>
          <a:bodyPr/>
          <a:lstStyle/>
          <a:p>
            <a:endParaRPr lang="de-AT" dirty="0"/>
          </a:p>
          <a:p>
            <a:endParaRPr lang="de-AT" dirty="0"/>
          </a:p>
          <a:p>
            <a:endParaRPr lang="de-AT" dirty="0"/>
          </a:p>
          <a:p>
            <a:r>
              <a:rPr lang="de-AT" dirty="0">
                <a:sym typeface="Wingdings" panose="05000000000000000000" pitchFamily="2" charset="2"/>
              </a:rPr>
              <a:t>Jetziges CRM-System ausbauen oder neues CRM System aufsetzen?</a:t>
            </a:r>
          </a:p>
          <a:p>
            <a:endParaRPr lang="de-AT" dirty="0">
              <a:sym typeface="Wingdings" panose="05000000000000000000" pitchFamily="2" charset="2"/>
            </a:endParaRPr>
          </a:p>
          <a:p>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spTree>
    <p:extLst>
      <p:ext uri="{BB962C8B-B14F-4D97-AF65-F5344CB8AC3E}">
        <p14:creationId xmlns:p14="http://schemas.microsoft.com/office/powerpoint/2010/main" val="344978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514841"/>
          </a:xfrm>
        </p:spPr>
        <p:txBody>
          <a:bodyPr/>
          <a:lstStyle/>
          <a:p>
            <a:pPr marL="285750" indent="-285750">
              <a:buFont typeface="Arial" panose="020B0604020202020204" pitchFamily="34" charset="0"/>
              <a:buChar char="•"/>
            </a:pPr>
            <a:r>
              <a:rPr lang="de-AT" dirty="0"/>
              <a:t>Durchführung eines Workshops mit alles Stakeholdern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Planung der Umsetzung (Installation und Datenübernahme bzw. Erweiterung des aktuellen Tools)</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Umsetzung</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Weiterentwicklung der Seminararbeit</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7938194" cy="938696"/>
          </a:xfrm>
        </p:spPr>
        <p:txBody>
          <a:bodyPr/>
          <a:lstStyle/>
          <a:p>
            <a:r>
              <a:rPr lang="de-AT" dirty="0"/>
              <a:t>Nächste schritte</a:t>
            </a:r>
          </a:p>
        </p:txBody>
      </p:sp>
    </p:spTree>
    <p:extLst>
      <p:ext uri="{BB962C8B-B14F-4D97-AF65-F5344CB8AC3E}">
        <p14:creationId xmlns:p14="http://schemas.microsoft.com/office/powerpoint/2010/main" val="179854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IT-Projekt </a:t>
            </a:r>
            <a:r>
              <a:rPr lang="de-AT" spc="13" dirty="0" err="1"/>
              <a:t>wirtschaftsinfor-matik</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256.002</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602903" y="964602"/>
            <a:ext cx="7938194" cy="4928795"/>
          </a:xfrm>
        </p:spPr>
        <p:txBody>
          <a:bodyPr/>
          <a:lstStyle/>
          <a:p>
            <a:endParaRPr lang="de-AT" sz="1800" dirty="0"/>
          </a:p>
          <a:p>
            <a:r>
              <a:rPr lang="de-AT" sz="1800" dirty="0"/>
              <a:t>Ergebnisse der Erhebung (Anforderungskatalog)</a:t>
            </a:r>
          </a:p>
          <a:p>
            <a:r>
              <a:rPr lang="de-AT" sz="1800" dirty="0"/>
              <a:t>Vorschlag </a:t>
            </a:r>
            <a:r>
              <a:rPr lang="de-AT" sz="1800" dirty="0" err="1"/>
              <a:t>Make</a:t>
            </a:r>
            <a:r>
              <a:rPr lang="de-AT" sz="1800" dirty="0"/>
              <a:t> </a:t>
            </a:r>
            <a:r>
              <a:rPr lang="de-AT" sz="1800" dirty="0" err="1"/>
              <a:t>or</a:t>
            </a:r>
            <a:r>
              <a:rPr lang="de-AT" sz="1800" dirty="0"/>
              <a:t> </a:t>
            </a:r>
            <a:r>
              <a:rPr lang="de-AT" sz="1800" dirty="0" err="1"/>
              <a:t>Buy</a:t>
            </a:r>
            <a:r>
              <a:rPr lang="de-AT" sz="1800" dirty="0"/>
              <a:t> (</a:t>
            </a:r>
            <a:r>
              <a:rPr lang="de-AT" sz="1800" dirty="0" err="1"/>
              <a:t>use</a:t>
            </a:r>
            <a:r>
              <a:rPr lang="de-AT" sz="1800" dirty="0"/>
              <a:t>) inkl. Begründung</a:t>
            </a:r>
          </a:p>
          <a:p>
            <a:r>
              <a:rPr lang="de-AT" sz="1800" dirty="0"/>
              <a:t>Entwicklung von Szenarien je Entscheidung</a:t>
            </a:r>
          </a:p>
          <a:p>
            <a:r>
              <a:rPr lang="de-AT" sz="1800" dirty="0"/>
              <a:t>Projektplan</a:t>
            </a:r>
          </a:p>
          <a:p>
            <a:r>
              <a:rPr lang="de-AT" sz="1800" dirty="0"/>
              <a:t>Aktuelle Stand der Seminararbeit </a:t>
            </a:r>
          </a:p>
          <a:p>
            <a:r>
              <a:rPr lang="de-AT" sz="1800" dirty="0"/>
              <a:t>Offene Punkte</a:t>
            </a:r>
          </a:p>
          <a:p>
            <a:r>
              <a:rPr lang="de-AT" sz="1800" dirty="0"/>
              <a:t>Nächste Schritte</a:t>
            </a:r>
          </a:p>
          <a:p>
            <a:r>
              <a:rPr lang="de-AT" sz="1800" dirty="0"/>
              <a:t>Diskussionsrunde</a:t>
            </a:r>
          </a:p>
          <a:p>
            <a:r>
              <a:rPr lang="de-AT" dirty="0"/>
              <a:t>	</a:t>
            </a:r>
          </a:p>
          <a:p>
            <a:r>
              <a:rPr lang="de-AT" dirty="0"/>
              <a:t> </a:t>
            </a:r>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128" y="215437"/>
            <a:ext cx="7938194" cy="938696"/>
          </a:xfrm>
        </p:spPr>
        <p:txBody>
          <a:bodyPr/>
          <a:lstStyle/>
          <a:p>
            <a:r>
              <a:rPr lang="de-AT" dirty="0"/>
              <a:t>Agenda – Zweiter Meilenstein</a:t>
            </a:r>
          </a:p>
        </p:txBody>
      </p:sp>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pPr marL="285750" indent="-285750">
              <a:buFont typeface="Arial" panose="020B0604020202020204" pitchFamily="34" charset="0"/>
              <a:buChar char="•"/>
            </a:pPr>
            <a:r>
              <a:rPr lang="de-AT" sz="1800" dirty="0"/>
              <a:t>Allgemeine Funktionalitäten</a:t>
            </a:r>
          </a:p>
          <a:p>
            <a:endParaRPr lang="de-AT" sz="1800" dirty="0"/>
          </a:p>
          <a:p>
            <a:pPr marL="285750" indent="-285750">
              <a:buFont typeface="Arial" panose="020B0604020202020204" pitchFamily="34" charset="0"/>
              <a:buChar char="•"/>
            </a:pPr>
            <a:r>
              <a:rPr lang="de-AT" sz="1800" dirty="0"/>
              <a:t>Designeinschränkungen</a:t>
            </a:r>
          </a:p>
          <a:p>
            <a:endParaRPr lang="de-AT" sz="1800" dirty="0"/>
          </a:p>
          <a:p>
            <a:pPr marL="285750" indent="-285750">
              <a:buFont typeface="Arial" panose="020B0604020202020204" pitchFamily="34" charset="0"/>
              <a:buChar char="•"/>
            </a:pPr>
            <a:r>
              <a:rPr lang="de-AT" sz="1800" dirty="0"/>
              <a:t>Benutzereigenschaften</a:t>
            </a:r>
          </a:p>
          <a:p>
            <a:pPr marL="552450" lvl="1" indent="-285750">
              <a:buFont typeface="Arial" panose="020B0604020202020204" pitchFamily="34" charset="0"/>
              <a:buChar char="•"/>
            </a:pPr>
            <a:r>
              <a:rPr lang="de-AT" sz="1600" dirty="0"/>
              <a:t>Spezifische Anforderungen</a:t>
            </a:r>
          </a:p>
          <a:p>
            <a:pPr marL="1221750" lvl="2" indent="-285750">
              <a:buFont typeface="Arial" panose="020B0604020202020204" pitchFamily="34" charset="0"/>
              <a:buChar char="•"/>
            </a:pPr>
            <a:r>
              <a:rPr lang="de-AT" sz="1700" dirty="0"/>
              <a:t>„</a:t>
            </a:r>
            <a:r>
              <a:rPr lang="de-AT" sz="1700" dirty="0" err="1"/>
              <a:t>need</a:t>
            </a:r>
            <a:r>
              <a:rPr lang="de-AT" sz="1700" dirty="0"/>
              <a:t> </a:t>
            </a:r>
            <a:r>
              <a:rPr lang="de-AT" sz="1700" dirty="0" err="1"/>
              <a:t>to</a:t>
            </a:r>
            <a:r>
              <a:rPr lang="de-AT" sz="1700" dirty="0"/>
              <a:t> </a:t>
            </a:r>
            <a:r>
              <a:rPr lang="de-AT" sz="1700" dirty="0" err="1"/>
              <a:t>have</a:t>
            </a:r>
            <a:r>
              <a:rPr lang="de-AT" sz="1700" dirty="0"/>
              <a:t>“</a:t>
            </a:r>
          </a:p>
          <a:p>
            <a:pPr marL="1221750" lvl="2" indent="-285750">
              <a:buFont typeface="Arial" panose="020B0604020202020204" pitchFamily="34" charset="0"/>
              <a:buChar char="•"/>
            </a:pPr>
            <a:r>
              <a:rPr lang="de-AT" sz="1700" dirty="0"/>
              <a:t>“</a:t>
            </a:r>
            <a:r>
              <a:rPr lang="de-AT" sz="1700" dirty="0" err="1"/>
              <a:t>nice</a:t>
            </a:r>
            <a:r>
              <a:rPr lang="de-AT" sz="1700" dirty="0"/>
              <a:t> </a:t>
            </a:r>
            <a:r>
              <a:rPr lang="de-AT" sz="1700" dirty="0" err="1"/>
              <a:t>to</a:t>
            </a:r>
            <a:r>
              <a:rPr lang="de-AT" sz="1700" dirty="0"/>
              <a:t> </a:t>
            </a:r>
            <a:r>
              <a:rPr lang="de-AT" sz="1700" dirty="0" err="1"/>
              <a:t>have</a:t>
            </a:r>
            <a:r>
              <a:rPr lang="de-AT" sz="1700" dirty="0"/>
              <a:t>“</a:t>
            </a:r>
          </a:p>
          <a:p>
            <a:endParaRPr lang="de-AT" sz="1800" dirty="0"/>
          </a:p>
          <a:p>
            <a:endParaRPr lang="de-AT" sz="1800"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dirty="0"/>
              <a:t>Anforderungserhebung</a:t>
            </a:r>
          </a:p>
        </p:txBody>
      </p:sp>
    </p:spTree>
    <p:extLst>
      <p:ext uri="{BB962C8B-B14F-4D97-AF65-F5344CB8AC3E}">
        <p14:creationId xmlns:p14="http://schemas.microsoft.com/office/powerpoint/2010/main" val="391811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373799"/>
            <a:ext cx="7938000" cy="4424400"/>
          </a:xfrm>
        </p:spPr>
        <p:txBody>
          <a:bodyPr/>
          <a:lstStyle/>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590453"/>
            <a:ext cx="7938194" cy="938696"/>
          </a:xfrm>
        </p:spPr>
        <p:txBody>
          <a:bodyPr/>
          <a:lstStyle/>
          <a:p>
            <a:r>
              <a:rPr lang="de-AT" sz="3200" dirty="0"/>
              <a:t>Vorschlag </a:t>
            </a:r>
            <a:r>
              <a:rPr lang="de-AT" sz="3200" dirty="0" err="1"/>
              <a:t>Make</a:t>
            </a:r>
            <a:r>
              <a:rPr lang="de-AT" sz="3200" dirty="0"/>
              <a:t> </a:t>
            </a:r>
            <a:r>
              <a:rPr lang="de-AT" sz="3200" dirty="0" err="1"/>
              <a:t>or</a:t>
            </a:r>
            <a:r>
              <a:rPr lang="de-AT" sz="3200" dirty="0"/>
              <a:t> </a:t>
            </a:r>
            <a:r>
              <a:rPr lang="de-AT" sz="3200" dirty="0" err="1"/>
              <a:t>Buy</a:t>
            </a:r>
            <a:r>
              <a:rPr lang="de-AT" sz="3200" dirty="0"/>
              <a:t> (</a:t>
            </a:r>
            <a:r>
              <a:rPr lang="de-AT" sz="3200" dirty="0" err="1"/>
              <a:t>use</a:t>
            </a:r>
            <a:r>
              <a:rPr lang="de-AT" sz="3200" dirty="0"/>
              <a:t>) inkl. Begründung</a:t>
            </a:r>
          </a:p>
        </p:txBody>
      </p:sp>
    </p:spTree>
    <p:extLst>
      <p:ext uri="{BB962C8B-B14F-4D97-AF65-F5344CB8AC3E}">
        <p14:creationId xmlns:p14="http://schemas.microsoft.com/office/powerpoint/2010/main" val="132538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a:p>
            <a:r>
              <a:rPr lang="de-DE" sz="1800" dirty="0" err="1"/>
              <a:t>Make</a:t>
            </a:r>
            <a:r>
              <a:rPr lang="de-DE" sz="1800" dirty="0"/>
              <a:t> </a:t>
            </a:r>
            <a:r>
              <a:rPr lang="de-DE" sz="1800" dirty="0" err="1"/>
              <a:t>or</a:t>
            </a:r>
            <a:r>
              <a:rPr lang="de-DE" sz="1800" dirty="0"/>
              <a:t> </a:t>
            </a:r>
            <a:r>
              <a:rPr lang="de-DE" sz="1800" dirty="0" err="1"/>
              <a:t>Buy</a:t>
            </a:r>
            <a:r>
              <a:rPr lang="de-DE" sz="1800" dirty="0"/>
              <a:t> (</a:t>
            </a:r>
            <a:r>
              <a:rPr lang="de-DE" sz="1800" dirty="0" err="1"/>
              <a:t>Use</a:t>
            </a:r>
            <a:r>
              <a:rPr lang="de-DE" sz="1800" dirty="0"/>
              <a:t>)</a:t>
            </a:r>
            <a:endParaRPr lang="de-DE" sz="2400" dirty="0"/>
          </a:p>
          <a:p>
            <a:r>
              <a:rPr lang="de-DE" sz="1800" dirty="0"/>
              <a:t>Vergleich von:</a:t>
            </a:r>
          </a:p>
          <a:p>
            <a:pPr marL="285750" indent="-285750">
              <a:buFont typeface="Arial" panose="020B0604020202020204" pitchFamily="34" charset="0"/>
              <a:buChar char="•"/>
            </a:pPr>
            <a:r>
              <a:rPr lang="de-DE" sz="1800" dirty="0"/>
              <a:t>Aufwand</a:t>
            </a:r>
          </a:p>
          <a:p>
            <a:pPr marL="285750" indent="-285750">
              <a:buFont typeface="Arial" panose="020B0604020202020204" pitchFamily="34" charset="0"/>
              <a:buChar char="•"/>
            </a:pPr>
            <a:r>
              <a:rPr lang="de-DE" sz="1800" dirty="0"/>
              <a:t>Flexibilität</a:t>
            </a:r>
          </a:p>
          <a:p>
            <a:pPr marL="285750" indent="-285750">
              <a:buFont typeface="Arial" panose="020B0604020202020204" pitchFamily="34" charset="0"/>
              <a:buChar char="•"/>
            </a:pPr>
            <a:r>
              <a:rPr lang="de-DE" sz="1800" dirty="0"/>
              <a:t>Dauer der Implementierung/Erweiterung</a:t>
            </a:r>
          </a:p>
          <a:p>
            <a:pPr marL="285750" indent="-285750">
              <a:buFont typeface="Arial" panose="020B0604020202020204" pitchFamily="34" charset="0"/>
              <a:buChar char="•"/>
            </a:pPr>
            <a:r>
              <a:rPr lang="de-DE" sz="1800" dirty="0"/>
              <a:t>Risiken</a:t>
            </a:r>
          </a:p>
          <a:p>
            <a:pPr marL="285750" indent="-285750">
              <a:buFont typeface="Arial" panose="020B0604020202020204" pitchFamily="34" charset="0"/>
              <a:buChar char="•"/>
            </a:pPr>
            <a:r>
              <a:rPr lang="de-DE" sz="1800" dirty="0"/>
              <a:t>Auswirkungen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Entwicklung von Szenarien je Entscheidung</a:t>
            </a:r>
            <a:br>
              <a:rPr lang="de-AT" sz="3200" dirty="0"/>
            </a:br>
            <a:endParaRPr lang="de-AT" dirty="0"/>
          </a:p>
        </p:txBody>
      </p:sp>
    </p:spTree>
    <p:extLst>
      <p:ext uri="{BB962C8B-B14F-4D97-AF65-F5344CB8AC3E}">
        <p14:creationId xmlns:p14="http://schemas.microsoft.com/office/powerpoint/2010/main" val="389622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r>
              <a:rPr lang="de-AT" dirty="0"/>
              <a:t>Vorteile:</a:t>
            </a:r>
          </a:p>
          <a:p>
            <a:pPr marL="285750" indent="-285750">
              <a:buFont typeface="Arial" panose="020B0604020202020204" pitchFamily="34" charset="0"/>
              <a:buChar char="•"/>
            </a:pPr>
            <a:r>
              <a:rPr lang="de-DE" dirty="0"/>
              <a:t>Schnelle Recherche durch Nachforschen ob möglich oder nicht</a:t>
            </a:r>
          </a:p>
          <a:p>
            <a:pPr marL="285750" indent="-285750">
              <a:buFont typeface="Arial" panose="020B0604020202020204" pitchFamily="34" charset="0"/>
              <a:buChar char="•"/>
            </a:pPr>
            <a:r>
              <a:rPr lang="de-DE" dirty="0"/>
              <a:t>Filtern nach Open Source Systemen</a:t>
            </a:r>
          </a:p>
          <a:p>
            <a:pPr marL="285750" indent="-285750">
              <a:buFont typeface="Arial" panose="020B0604020202020204" pitchFamily="34" charset="0"/>
              <a:buChar char="•"/>
            </a:pPr>
            <a:endParaRPr lang="de-DE" dirty="0"/>
          </a:p>
          <a:p>
            <a:r>
              <a:rPr lang="de-DE" dirty="0"/>
              <a:t>Nachteile:</a:t>
            </a:r>
          </a:p>
          <a:p>
            <a:pPr marL="285750" indent="-285750">
              <a:buFont typeface="Arial" panose="020B0604020202020204" pitchFamily="34" charset="0"/>
              <a:buChar char="•"/>
            </a:pPr>
            <a:r>
              <a:rPr lang="de-DE" dirty="0"/>
              <a:t>System wird von Stakeholdern nicht angenommen</a:t>
            </a:r>
          </a:p>
          <a:p>
            <a:pPr marL="285750" indent="-285750">
              <a:buFont typeface="Arial" panose="020B0604020202020204" pitchFamily="34" charset="0"/>
              <a:buChar char="•"/>
            </a:pPr>
            <a:r>
              <a:rPr lang="de-DE" dirty="0"/>
              <a:t>Einarbeitungszeit</a:t>
            </a:r>
          </a:p>
          <a:p>
            <a:pPr marL="285750" indent="-285750">
              <a:buFont typeface="Arial" panose="020B0604020202020204" pitchFamily="34" charset="0"/>
              <a:buChar char="•"/>
            </a:pPr>
            <a:r>
              <a:rPr lang="de-DE" dirty="0"/>
              <a:t>Nicht im Zeitrahmen umsetzbar</a:t>
            </a:r>
          </a:p>
          <a:p>
            <a:pPr marL="285750" indent="-285750">
              <a:buFont typeface="Arial" panose="020B0604020202020204" pitchFamily="34" charset="0"/>
              <a:buChar char="•"/>
            </a:pPr>
            <a:r>
              <a:rPr lang="de-DE" dirty="0"/>
              <a:t>Auswirkung der Erweiterung auf bestehende </a:t>
            </a:r>
            <a:r>
              <a:rPr lang="de-DE" dirty="0" err="1"/>
              <a:t>Fkt</a:t>
            </a:r>
            <a:r>
              <a:rPr lang="de-DE" dirty="0"/>
              <a:t>.</a:t>
            </a:r>
            <a:endParaRPr lang="de-AT" dirty="0"/>
          </a:p>
          <a:p>
            <a:pPr marL="285750" indent="-285750">
              <a:buFont typeface="Arial" panose="020B0604020202020204" pitchFamily="34" charset="0"/>
              <a:buChar char="•"/>
            </a:pP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Szenarien bei </a:t>
            </a:r>
            <a:r>
              <a:rPr lang="de-AT" dirty="0" err="1"/>
              <a:t>Make</a:t>
            </a:r>
            <a:r>
              <a:rPr lang="de-AT" dirty="0"/>
              <a:t>-entscheidung</a:t>
            </a:r>
          </a:p>
        </p:txBody>
      </p:sp>
    </p:spTree>
    <p:extLst>
      <p:ext uri="{BB962C8B-B14F-4D97-AF65-F5344CB8AC3E}">
        <p14:creationId xmlns:p14="http://schemas.microsoft.com/office/powerpoint/2010/main" val="239607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r>
              <a:rPr lang="de-AT" dirty="0"/>
              <a:t>Vorteile:</a:t>
            </a:r>
          </a:p>
          <a:p>
            <a:pPr marL="285750" indent="-285750">
              <a:buFont typeface="Arial" panose="020B0604020202020204" pitchFamily="34" charset="0"/>
              <a:buChar char="•"/>
            </a:pPr>
            <a:r>
              <a:rPr lang="de-AT" dirty="0"/>
              <a:t>Jetziges System ist erweiterbar </a:t>
            </a:r>
          </a:p>
          <a:p>
            <a:pPr marL="285750" indent="-285750">
              <a:buFont typeface="Arial" panose="020B0604020202020204" pitchFamily="34" charset="0"/>
              <a:buChar char="•"/>
            </a:pPr>
            <a:r>
              <a:rPr lang="de-AT" dirty="0"/>
              <a:t>Genaues Wissen, was noch fehlt</a:t>
            </a:r>
          </a:p>
          <a:p>
            <a:pPr marL="285750" indent="-285750">
              <a:buFont typeface="Arial" panose="020B0604020202020204" pitchFamily="34" charset="0"/>
              <a:buChar char="•"/>
            </a:pPr>
            <a:endParaRPr lang="de-AT" dirty="0"/>
          </a:p>
          <a:p>
            <a:r>
              <a:rPr lang="de-AT" dirty="0"/>
              <a:t>Nachteile:</a:t>
            </a:r>
          </a:p>
          <a:p>
            <a:pPr marL="285750" indent="-285750">
              <a:buFont typeface="Arial" panose="020B0604020202020204" pitchFamily="34" charset="0"/>
              <a:buChar char="•"/>
            </a:pPr>
            <a:r>
              <a:rPr lang="de-AT" dirty="0"/>
              <a:t>Nicht vieles verändert sich</a:t>
            </a:r>
          </a:p>
          <a:p>
            <a:pPr marL="285750" indent="-285750">
              <a:buFont typeface="Arial" panose="020B0604020202020204" pitchFamily="34" charset="0"/>
              <a:buChar char="•"/>
            </a:pPr>
            <a:r>
              <a:rPr lang="de-AT" dirty="0"/>
              <a:t>Keine Verbesserung im Vergleich bevor es umgeändert wurde</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656678" y="555812"/>
            <a:ext cx="7830838" cy="1034584"/>
          </a:xfrm>
        </p:spPr>
        <p:txBody>
          <a:bodyPr/>
          <a:lstStyle/>
          <a:p>
            <a:r>
              <a:rPr lang="de-AT" dirty="0"/>
              <a:t>Szenarien bei </a:t>
            </a:r>
            <a:r>
              <a:rPr lang="de-AT" dirty="0" err="1"/>
              <a:t>Buy</a:t>
            </a:r>
            <a:r>
              <a:rPr lang="de-AT" dirty="0"/>
              <a:t>(</a:t>
            </a:r>
            <a:r>
              <a:rPr lang="de-AT" dirty="0" err="1"/>
              <a:t>use</a:t>
            </a:r>
            <a:r>
              <a:rPr lang="de-AT" dirty="0"/>
              <a:t>)-entscheidung</a:t>
            </a:r>
          </a:p>
        </p:txBody>
      </p:sp>
    </p:spTree>
    <p:extLst>
      <p:ext uri="{BB962C8B-B14F-4D97-AF65-F5344CB8AC3E}">
        <p14:creationId xmlns:p14="http://schemas.microsoft.com/office/powerpoint/2010/main" val="223491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516" y="1337534"/>
            <a:ext cx="7938000" cy="4502762"/>
          </a:xfrm>
        </p:spPr>
        <p:txBody>
          <a:bodyPr/>
          <a:lstStyle/>
          <a:p>
            <a:endParaRPr lang="de-AT" dirty="0"/>
          </a:p>
          <a:p>
            <a:endParaRPr lang="de-AT" dirty="0"/>
          </a:p>
          <a:p>
            <a:endParaRPr lang="de-AT" dirty="0"/>
          </a:p>
          <a:p>
            <a:r>
              <a:rPr lang="de-AT" dirty="0" err="1"/>
              <a:t>Odoo</a:t>
            </a:r>
            <a:r>
              <a:rPr lang="de-AT" dirty="0"/>
              <a:t> CRM vs. Derzeitiges </a:t>
            </a:r>
            <a:r>
              <a:rPr lang="de-AT" dirty="0" err="1"/>
              <a:t>SuiteCRM</a:t>
            </a: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Fazit</a:t>
            </a:r>
          </a:p>
        </p:txBody>
      </p:sp>
    </p:spTree>
    <p:extLst>
      <p:ext uri="{BB962C8B-B14F-4D97-AF65-F5344CB8AC3E}">
        <p14:creationId xmlns:p14="http://schemas.microsoft.com/office/powerpoint/2010/main" val="2621058405"/>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779</Words>
  <Application>Microsoft Macintosh PowerPoint</Application>
  <PresentationFormat>Bildschirmpräsentation (4:3)</PresentationFormat>
  <Paragraphs>157</Paragraphs>
  <Slides>15</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Arial Black</vt:lpstr>
      <vt:lpstr>Wingdings 2</vt:lpstr>
      <vt:lpstr>Office-Design</vt:lpstr>
      <vt:lpstr>PowerPoint-Präsentation</vt:lpstr>
      <vt:lpstr>IT-Projekt wirtschaftsinfor-matik</vt:lpstr>
      <vt:lpstr>Agenda – Zweiter Meilenstein</vt:lpstr>
      <vt:lpstr>Anforderungserhebung</vt:lpstr>
      <vt:lpstr>Vorschlag Make or Buy (use) inkl. Begründung</vt:lpstr>
      <vt:lpstr>Entwicklung von Szenarien je Entscheidung </vt:lpstr>
      <vt:lpstr>Szenarien bei Make-entscheidung</vt:lpstr>
      <vt:lpstr>Szenarien bei Buy(use)-entscheidung</vt:lpstr>
      <vt:lpstr>Fazit</vt:lpstr>
      <vt:lpstr>Projektplan</vt:lpstr>
      <vt:lpstr>Offene punkte</vt:lpstr>
      <vt:lpstr>Nächste schritte</vt:lpstr>
      <vt:lpstr>Diskussionsrunde</vt:lpstr>
      <vt:lpstr>Vielen dank für die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Anel Ljutic</cp:lastModifiedBy>
  <cp:revision>79</cp:revision>
  <cp:lastPrinted>2015-10-19T12:36:16Z</cp:lastPrinted>
  <dcterms:created xsi:type="dcterms:W3CDTF">2018-04-19T12:56:50Z</dcterms:created>
  <dcterms:modified xsi:type="dcterms:W3CDTF">2019-05-07T18:55:25Z</dcterms:modified>
</cp:coreProperties>
</file>