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2">
  <p:sldMasterIdLst>
    <p:sldMasterId id="2147483648" r:id="rId1"/>
  </p:sldMasterIdLst>
  <p:notesMasterIdLst>
    <p:notesMasterId r:id="rId3"/>
  </p:notesMasterIdLst>
  <p:sldIdLst>
    <p:sldId id="261" r:id="rId2"/>
  </p:sldIdLst>
  <p:sldSz cx="42483088" cy="30275213"/>
  <p:notesSz cx="5486400" cy="4279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11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48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CF"/>
    <a:srgbClr val="000099"/>
    <a:srgbClr val="3399FF"/>
    <a:srgbClr val="333399"/>
    <a:srgbClr val="FFBF0B"/>
    <a:srgbClr val="FF3300"/>
    <a:srgbClr val="FF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309" autoAdjust="0"/>
    <p:restoredTop sz="94385" autoAdjust="0"/>
  </p:normalViewPr>
  <p:slideViewPr>
    <p:cSldViewPr>
      <p:cViewPr>
        <p:scale>
          <a:sx n="40" d="100"/>
          <a:sy n="40" d="100"/>
        </p:scale>
        <p:origin x="-2318" y="-4114"/>
      </p:cViewPr>
      <p:guideLst>
        <p:guide orient="horz" pos="9536"/>
        <p:guide pos="11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1348"/>
        <p:guide pos="17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364687" cy="21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>
            <a:lvl1pPr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111538" y="1"/>
            <a:ext cx="2366722" cy="21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>
            <a:lvl1pPr algn="r"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00200" y="317500"/>
            <a:ext cx="2278063" cy="1624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6852" y="2047070"/>
            <a:ext cx="3982523" cy="190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4058228"/>
            <a:ext cx="2364687" cy="21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b" anchorCtr="0" compatLnSpc="1">
            <a:prstTxWarp prst="textNoShape">
              <a:avLst/>
            </a:prstTxWarp>
          </a:bodyPr>
          <a:lstStyle>
            <a:lvl1pPr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111538" y="4058228"/>
            <a:ext cx="2366722" cy="21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b" anchorCtr="0" compatLnSpc="1">
            <a:prstTxWarp prst="textNoShape">
              <a:avLst/>
            </a:prstTxWarp>
          </a:bodyPr>
          <a:lstStyle>
            <a:lvl1pPr algn="r" defTabSz="558800">
              <a:defRPr sz="700">
                <a:effectLst/>
              </a:defRPr>
            </a:lvl1pPr>
          </a:lstStyle>
          <a:p>
            <a:fld id="{46C33AFF-6FD8-2E45-8B64-C036AB89789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44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86441" y="9405385"/>
            <a:ext cx="36110209" cy="648865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372879" y="17155509"/>
            <a:ext cx="29737330" cy="7737889"/>
          </a:xfrm>
        </p:spPr>
        <p:txBody>
          <a:bodyPr/>
          <a:lstStyle>
            <a:lvl1pPr marL="0" indent="0" algn="ctr">
              <a:buNone/>
              <a:defRPr/>
            </a:lvl1pPr>
            <a:lvl2pPr marL="674324" indent="0" algn="ctr">
              <a:buNone/>
              <a:defRPr/>
            </a:lvl2pPr>
            <a:lvl3pPr marL="1348649" indent="0" algn="ctr">
              <a:buNone/>
              <a:defRPr/>
            </a:lvl3pPr>
            <a:lvl4pPr marL="2022973" indent="0" algn="ctr">
              <a:buNone/>
              <a:defRPr/>
            </a:lvl4pPr>
            <a:lvl5pPr marL="2697297" indent="0" algn="ctr">
              <a:buNone/>
              <a:defRPr/>
            </a:lvl5pPr>
            <a:lvl6pPr marL="3371621" indent="0" algn="ctr">
              <a:buNone/>
              <a:defRPr/>
            </a:lvl6pPr>
            <a:lvl7pPr marL="4045946" indent="0" algn="ctr">
              <a:buNone/>
              <a:defRPr/>
            </a:lvl7pPr>
            <a:lvl8pPr marL="4720270" indent="0" algn="ctr">
              <a:buNone/>
              <a:defRPr/>
            </a:lvl8pPr>
            <a:lvl9pPr marL="5394594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9FAD-F34A-B742-A190-9F9E3FF62C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60E39-9707-EA41-A11E-E2A524CD0AD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0270139" y="2689796"/>
            <a:ext cx="9026512" cy="2422150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86441" y="2689796"/>
            <a:ext cx="26883894" cy="2422150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8C7136-554F-9144-8F23-6C6CBAC17AD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6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57908F-C40B-F448-BE23-66AA1526479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5027" y="19454851"/>
            <a:ext cx="36112290" cy="6012549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5027" y="12831592"/>
            <a:ext cx="36112290" cy="6623259"/>
          </a:xfrm>
        </p:spPr>
        <p:txBody>
          <a:bodyPr anchor="b"/>
          <a:lstStyle>
            <a:lvl1pPr marL="0" indent="0">
              <a:buNone/>
              <a:defRPr sz="2950"/>
            </a:lvl1pPr>
            <a:lvl2pPr marL="674324" indent="0">
              <a:buNone/>
              <a:defRPr sz="2655"/>
            </a:lvl2pPr>
            <a:lvl3pPr marL="1348649" indent="0">
              <a:buNone/>
              <a:defRPr sz="2360"/>
            </a:lvl3pPr>
            <a:lvl4pPr marL="2022973" indent="0">
              <a:buNone/>
              <a:defRPr sz="2065"/>
            </a:lvl4pPr>
            <a:lvl5pPr marL="2697297" indent="0">
              <a:buNone/>
              <a:defRPr sz="2065"/>
            </a:lvl5pPr>
            <a:lvl6pPr marL="3371621" indent="0">
              <a:buNone/>
              <a:defRPr sz="2065"/>
            </a:lvl6pPr>
            <a:lvl7pPr marL="4045946" indent="0">
              <a:buNone/>
              <a:defRPr sz="2065"/>
            </a:lvl7pPr>
            <a:lvl8pPr marL="4720270" indent="0">
              <a:buNone/>
              <a:defRPr sz="2065"/>
            </a:lvl8pPr>
            <a:lvl9pPr marL="5394594" indent="0">
              <a:buNone/>
              <a:defRPr sz="2065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2DD58F-703F-1745-BB94-54F9303EA4B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5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86443" y="8749065"/>
            <a:ext cx="17955202" cy="18162235"/>
          </a:xfrm>
        </p:spPr>
        <p:txBody>
          <a:bodyPr/>
          <a:lstStyle>
            <a:lvl1pPr>
              <a:defRPr sz="4130"/>
            </a:lvl1pPr>
            <a:lvl2pPr>
              <a:defRPr sz="3540"/>
            </a:lvl2pPr>
            <a:lvl3pPr>
              <a:defRPr sz="2950"/>
            </a:lvl3pPr>
            <a:lvl4pPr>
              <a:defRPr sz="2655"/>
            </a:lvl4pPr>
            <a:lvl5pPr>
              <a:defRPr sz="2655"/>
            </a:lvl5pPr>
            <a:lvl6pPr>
              <a:defRPr sz="2655"/>
            </a:lvl6pPr>
            <a:lvl7pPr>
              <a:defRPr sz="2655"/>
            </a:lvl7pPr>
            <a:lvl8pPr>
              <a:defRPr sz="2655"/>
            </a:lvl8pPr>
            <a:lvl9pPr>
              <a:defRPr sz="2655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341447" y="8749065"/>
            <a:ext cx="17955203" cy="18162235"/>
          </a:xfrm>
        </p:spPr>
        <p:txBody>
          <a:bodyPr/>
          <a:lstStyle>
            <a:lvl1pPr>
              <a:defRPr sz="4130"/>
            </a:lvl1pPr>
            <a:lvl2pPr>
              <a:defRPr sz="3540"/>
            </a:lvl2pPr>
            <a:lvl3pPr>
              <a:defRPr sz="2950"/>
            </a:lvl3pPr>
            <a:lvl4pPr>
              <a:defRPr sz="2655"/>
            </a:lvl4pPr>
            <a:lvl5pPr>
              <a:defRPr sz="2655"/>
            </a:lvl5pPr>
            <a:lvl6pPr>
              <a:defRPr sz="2655"/>
            </a:lvl6pPr>
            <a:lvl7pPr>
              <a:defRPr sz="2655"/>
            </a:lvl7pPr>
            <a:lvl8pPr>
              <a:defRPr sz="2655"/>
            </a:lvl8pPr>
            <a:lvl9pPr>
              <a:defRPr sz="2655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185C0-B7B6-1A49-AA87-B709382DB83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9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24990" y="1212522"/>
            <a:ext cx="38233114" cy="504586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24988" y="6776772"/>
            <a:ext cx="18768983" cy="2824396"/>
          </a:xfrm>
        </p:spPr>
        <p:txBody>
          <a:bodyPr anchor="b"/>
          <a:lstStyle>
            <a:lvl1pPr marL="0" indent="0">
              <a:buNone/>
              <a:defRPr sz="3540" b="1"/>
            </a:lvl1pPr>
            <a:lvl2pPr marL="674324" indent="0">
              <a:buNone/>
              <a:defRPr sz="2950" b="1"/>
            </a:lvl2pPr>
            <a:lvl3pPr marL="1348649" indent="0">
              <a:buNone/>
              <a:defRPr sz="2655" b="1"/>
            </a:lvl3pPr>
            <a:lvl4pPr marL="2022973" indent="0">
              <a:buNone/>
              <a:defRPr sz="2360" b="1"/>
            </a:lvl4pPr>
            <a:lvl5pPr marL="2697297" indent="0">
              <a:buNone/>
              <a:defRPr sz="2360" b="1"/>
            </a:lvl5pPr>
            <a:lvl6pPr marL="3371621" indent="0">
              <a:buNone/>
              <a:defRPr sz="2360" b="1"/>
            </a:lvl6pPr>
            <a:lvl7pPr marL="4045946" indent="0">
              <a:buNone/>
              <a:defRPr sz="2360" b="1"/>
            </a:lvl7pPr>
            <a:lvl8pPr marL="4720270" indent="0">
              <a:buNone/>
              <a:defRPr sz="2360" b="1"/>
            </a:lvl8pPr>
            <a:lvl9pPr marL="5394594" indent="0">
              <a:buNone/>
              <a:defRPr sz="236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24988" y="9601169"/>
            <a:ext cx="18768983" cy="17443621"/>
          </a:xfrm>
        </p:spPr>
        <p:txBody>
          <a:bodyPr/>
          <a:lstStyle>
            <a:lvl1pPr>
              <a:defRPr sz="3540"/>
            </a:lvl1pPr>
            <a:lvl2pPr>
              <a:defRPr sz="2950"/>
            </a:lvl2pPr>
            <a:lvl3pPr>
              <a:defRPr sz="2655"/>
            </a:lvl3pPr>
            <a:lvl4pPr>
              <a:defRPr sz="2360"/>
            </a:lvl4pPr>
            <a:lvl5pPr>
              <a:defRPr sz="2360"/>
            </a:lvl5pPr>
            <a:lvl6pPr>
              <a:defRPr sz="2360"/>
            </a:lvl6pPr>
            <a:lvl7pPr>
              <a:defRPr sz="2360"/>
            </a:lvl7pPr>
            <a:lvl8pPr>
              <a:defRPr sz="2360"/>
            </a:lvl8pPr>
            <a:lvl9pPr>
              <a:defRPr sz="236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580794" y="6776772"/>
            <a:ext cx="18777308" cy="2824396"/>
          </a:xfrm>
        </p:spPr>
        <p:txBody>
          <a:bodyPr anchor="b"/>
          <a:lstStyle>
            <a:lvl1pPr marL="0" indent="0">
              <a:buNone/>
              <a:defRPr sz="3540" b="1"/>
            </a:lvl1pPr>
            <a:lvl2pPr marL="674324" indent="0">
              <a:buNone/>
              <a:defRPr sz="2950" b="1"/>
            </a:lvl2pPr>
            <a:lvl3pPr marL="1348649" indent="0">
              <a:buNone/>
              <a:defRPr sz="2655" b="1"/>
            </a:lvl3pPr>
            <a:lvl4pPr marL="2022973" indent="0">
              <a:buNone/>
              <a:defRPr sz="2360" b="1"/>
            </a:lvl4pPr>
            <a:lvl5pPr marL="2697297" indent="0">
              <a:buNone/>
              <a:defRPr sz="2360" b="1"/>
            </a:lvl5pPr>
            <a:lvl6pPr marL="3371621" indent="0">
              <a:buNone/>
              <a:defRPr sz="2360" b="1"/>
            </a:lvl6pPr>
            <a:lvl7pPr marL="4045946" indent="0">
              <a:buNone/>
              <a:defRPr sz="2360" b="1"/>
            </a:lvl7pPr>
            <a:lvl8pPr marL="4720270" indent="0">
              <a:buNone/>
              <a:defRPr sz="2360" b="1"/>
            </a:lvl8pPr>
            <a:lvl9pPr marL="5394594" indent="0">
              <a:buNone/>
              <a:defRPr sz="236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580794" y="9601169"/>
            <a:ext cx="18777308" cy="17443621"/>
          </a:xfrm>
        </p:spPr>
        <p:txBody>
          <a:bodyPr/>
          <a:lstStyle>
            <a:lvl1pPr>
              <a:defRPr sz="3540"/>
            </a:lvl1pPr>
            <a:lvl2pPr>
              <a:defRPr sz="2950"/>
            </a:lvl2pPr>
            <a:lvl3pPr>
              <a:defRPr sz="2655"/>
            </a:lvl3pPr>
            <a:lvl4pPr>
              <a:defRPr sz="2360"/>
            </a:lvl4pPr>
            <a:lvl5pPr>
              <a:defRPr sz="2360"/>
            </a:lvl5pPr>
            <a:lvl6pPr>
              <a:defRPr sz="2360"/>
            </a:lvl6pPr>
            <a:lvl7pPr>
              <a:defRPr sz="2360"/>
            </a:lvl7pPr>
            <a:lvl8pPr>
              <a:defRPr sz="2360"/>
            </a:lvl8pPr>
            <a:lvl9pPr>
              <a:defRPr sz="236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BD9E0B-80FA-8F45-951D-289413FEC03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7EEA2-E9DD-834B-BC31-AB7C2D0DA9F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79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79C3F2E7-BEDF-4949-AB42-B63CE3DF9A4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511352" y="1024038"/>
            <a:ext cx="39258916" cy="196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7079" tIns="113541" rIns="227079" bIns="113541" numCol="1" anchor="b" anchorCtr="0" compatLnSpc="1">
            <a:prstTxWarp prst="textNoShape">
              <a:avLst/>
            </a:prstTxWarp>
          </a:bodyPr>
          <a:lstStyle>
            <a:lvl1pPr algn="l" defTabSz="3348207" rtl="0" eaLnBrk="0" fontAlgn="base" hangingPunct="0">
              <a:spcBef>
                <a:spcPct val="0"/>
              </a:spcBef>
              <a:spcAft>
                <a:spcPct val="0"/>
              </a:spcAft>
              <a:defRPr sz="2950" b="1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2pPr>
            <a:lvl3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3pPr>
            <a:lvl4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4pPr>
            <a:lvl5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5pPr>
            <a:lvl6pPr marL="674324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6pPr>
            <a:lvl7pPr marL="1348649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7pPr>
            <a:lvl8pPr marL="2022973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8pPr>
            <a:lvl9pPr marL="2697297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sz="8800" kern="0" dirty="0">
                <a:effectLst/>
              </a:rPr>
              <a:t>Ordensklinikum Linz – Informationssystem für Pankreaskrebs</a:t>
            </a:r>
            <a:endParaRPr lang="de-AT" sz="8800" kern="0" dirty="0">
              <a:effectLst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DA4525B-2D99-4A03-98C0-D36B78EAA5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71895" y="1024038"/>
            <a:ext cx="5882039" cy="3054706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E31FE777-C6A7-41BE-9250-C785CEAF99F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1510902" y="4897496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24F1F0E0-CA0A-4F19-8BDC-0F3E7924F50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1510902" y="8154272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E66B5CE0-01E0-40EB-8B6E-B874DB97C6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510902" y="11411048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587D18CD-6FE9-43A2-91C1-EF5CFDFA91D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1510902" y="14664312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83090F8-5E62-4E63-94AD-F9C34BA2B4F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519730" y="19436171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FA15C02B-01AF-455A-AEBD-954B65061F5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1516482" y="22692947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93D9F3A8-3B6D-4FE2-B39F-AC84E4D3840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1516482" y="25949723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BC62F56D-3173-4689-84DE-6B593338DDB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1516382" y="3297073"/>
            <a:ext cx="19528724" cy="132038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69504E36-4217-4842-ABE3-3278002E5DB5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21550934" y="17805750"/>
            <a:ext cx="19528724" cy="132038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A8625AA9-CBA8-4D9B-8B0E-23B7FD424FD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1599406" y="4927494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72315598-25F4-44CB-8B2C-C7CF9F89A538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1599406" y="8184270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81B551C3-67DA-47A2-8085-DF677CD09BD3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1599406" y="11441046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E7D21515-A06A-49BA-9786-9EE642AB74E5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1599406" y="14694310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E0D6C7F4-7A8F-4917-A489-0B84FDDD04F2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31608234" y="19466169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C9ED2767-D736-40EF-92C7-1A488805F2E7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1604986" y="22722945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908FA3E9-57B4-4291-AE06-FBEE90CD28D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1604986" y="25979721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4" name="Inhaltsplatzhalter 2">
            <a:extLst>
              <a:ext uri="{FF2B5EF4-FFF2-40B4-BE49-F238E27FC236}">
                <a16:creationId xmlns:a16="http://schemas.microsoft.com/office/drawing/2014/main" id="{F0E2E35D-E98D-41D9-8C54-86C91CC5049D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1505400" y="3297073"/>
            <a:ext cx="19735350" cy="1335270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3B9D4C4D-EE66-4F39-8E33-1DDD5D49484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1505400" y="17003229"/>
            <a:ext cx="19735350" cy="6343290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6" name="Inhaltsplatzhalter 2">
            <a:extLst>
              <a:ext uri="{FF2B5EF4-FFF2-40B4-BE49-F238E27FC236}">
                <a16:creationId xmlns:a16="http://schemas.microsoft.com/office/drawing/2014/main" id="{73E984E3-27A1-4C0E-8833-C5F5483D9210}"/>
              </a:ext>
            </a:extLst>
          </p:cNvPr>
          <p:cNvSpPr>
            <a:spLocks noGrp="1"/>
          </p:cNvSpPr>
          <p:nvPr>
            <p:ph idx="29"/>
          </p:nvPr>
        </p:nvSpPr>
        <p:spPr>
          <a:xfrm>
            <a:off x="1432402" y="23584983"/>
            <a:ext cx="19735350" cy="5309739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603125DE-9E3D-4632-9D98-FA3652217AC8}"/>
              </a:ext>
            </a:extLst>
          </p:cNvPr>
          <p:cNvSpPr>
            <a:spLocks noGrp="1" noChangeArrowheads="1"/>
          </p:cNvSpPr>
          <p:nvPr>
            <p:ph type="ftr" sz="quarter" idx="30"/>
          </p:nvPr>
        </p:nvSpPr>
        <p:spPr>
          <a:xfrm>
            <a:off x="1403157" y="28922946"/>
            <a:ext cx="39676501" cy="915124"/>
          </a:xfrm>
          <a:ln/>
        </p:spPr>
        <p:txBody>
          <a:bodyPr/>
          <a:lstStyle>
            <a:lvl1pPr algn="l">
              <a:defRPr sz="3600"/>
            </a:lvl1pPr>
          </a:lstStyle>
          <a:p>
            <a:r>
              <a:rPr lang="de-DE" dirty="0"/>
              <a:t>Schindl </a:t>
            </a:r>
            <a:r>
              <a:rPr lang="de-DE" dirty="0" err="1"/>
              <a:t>Schimmerl</a:t>
            </a:r>
            <a:r>
              <a:rPr lang="de-DE" dirty="0"/>
              <a:t> </a:t>
            </a:r>
            <a:r>
              <a:rPr lang="de-DE" dirty="0" err="1"/>
              <a:t>Malanovic</a:t>
            </a:r>
            <a:r>
              <a:rPr lang="de-DE" dirty="0"/>
              <a:t> Buchner </a:t>
            </a:r>
            <a:r>
              <a:rPr lang="de-DE" dirty="0" err="1"/>
              <a:t>Schelmbauer</a:t>
            </a:r>
            <a:r>
              <a:rPr lang="de-DE" dirty="0"/>
              <a:t>										Sommersemester 2018												Information Engineering 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858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5" userDrawn="1">
          <p15:clr>
            <a:srgbClr val="FBAE40"/>
          </p15:clr>
        </p15:guide>
        <p15:guide id="2" pos="133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27204" y="21192429"/>
            <a:ext cx="25489435" cy="2501798"/>
          </a:xfrm>
        </p:spPr>
        <p:txBody>
          <a:bodyPr anchor="b"/>
          <a:lstStyle>
            <a:lvl1pPr algn="l">
              <a:defRPr sz="295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27204" y="2705370"/>
            <a:ext cx="25489435" cy="18164460"/>
          </a:xfrm>
        </p:spPr>
        <p:txBody>
          <a:bodyPr/>
          <a:lstStyle>
            <a:lvl1pPr marL="0" indent="0">
              <a:buNone/>
              <a:defRPr sz="4720"/>
            </a:lvl1pPr>
            <a:lvl2pPr marL="674324" indent="0">
              <a:buNone/>
              <a:defRPr sz="4130"/>
            </a:lvl2pPr>
            <a:lvl3pPr marL="1348649" indent="0">
              <a:buNone/>
              <a:defRPr sz="3540"/>
            </a:lvl3pPr>
            <a:lvl4pPr marL="2022973" indent="0">
              <a:buNone/>
              <a:defRPr sz="2950"/>
            </a:lvl4pPr>
            <a:lvl5pPr marL="2697297" indent="0">
              <a:buNone/>
              <a:defRPr sz="2950"/>
            </a:lvl5pPr>
            <a:lvl6pPr marL="3371621" indent="0">
              <a:buNone/>
              <a:defRPr sz="2950"/>
            </a:lvl6pPr>
            <a:lvl7pPr marL="4045946" indent="0">
              <a:buNone/>
              <a:defRPr sz="2950"/>
            </a:lvl7pPr>
            <a:lvl8pPr marL="4720270" indent="0">
              <a:buNone/>
              <a:defRPr sz="2950"/>
            </a:lvl8pPr>
            <a:lvl9pPr marL="5394594" indent="0">
              <a:buNone/>
              <a:defRPr sz="2950"/>
            </a:lvl9pPr>
          </a:lstStyle>
          <a:p>
            <a:pPr lvl="0"/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27204" y="23694227"/>
            <a:ext cx="25489435" cy="3553021"/>
          </a:xfrm>
        </p:spPr>
        <p:txBody>
          <a:bodyPr/>
          <a:lstStyle>
            <a:lvl1pPr marL="0" indent="0">
              <a:buNone/>
              <a:defRPr sz="2065"/>
            </a:lvl1pPr>
            <a:lvl2pPr marL="674324" indent="0">
              <a:buNone/>
              <a:defRPr sz="1770"/>
            </a:lvl2pPr>
            <a:lvl3pPr marL="1348649" indent="0">
              <a:buNone/>
              <a:defRPr sz="1475"/>
            </a:lvl3pPr>
            <a:lvl4pPr marL="2022973" indent="0">
              <a:buNone/>
              <a:defRPr sz="1327"/>
            </a:lvl4pPr>
            <a:lvl5pPr marL="2697297" indent="0">
              <a:buNone/>
              <a:defRPr sz="1327"/>
            </a:lvl5pPr>
            <a:lvl6pPr marL="3371621" indent="0">
              <a:buNone/>
              <a:defRPr sz="1327"/>
            </a:lvl6pPr>
            <a:lvl7pPr marL="4045946" indent="0">
              <a:buNone/>
              <a:defRPr sz="1327"/>
            </a:lvl7pPr>
            <a:lvl8pPr marL="4720270" indent="0">
              <a:buNone/>
              <a:defRPr sz="1327"/>
            </a:lvl8pPr>
            <a:lvl9pPr marL="5394594" indent="0">
              <a:buNone/>
              <a:defRPr sz="1327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6B493E-C4EF-1442-9CEB-0CAD03E4B3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86701" y="2690402"/>
            <a:ext cx="36109688" cy="504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7079" tIns="113541" rIns="227079" bIns="1135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86701" y="8749571"/>
            <a:ext cx="36109688" cy="1816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86701" y="27584812"/>
            <a:ext cx="8848301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>
              <a:defRPr sz="5015">
                <a:effectLst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514588" y="27584812"/>
            <a:ext cx="13453914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 algn="ctr">
              <a:defRPr sz="5015">
                <a:effectLst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48087" y="27584812"/>
            <a:ext cx="8848303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 algn="r">
              <a:defRPr sz="5015">
                <a:effectLst/>
              </a:defRPr>
            </a:lvl1pPr>
          </a:lstStyle>
          <a:p>
            <a:fld id="{227547D5-EB4C-9D4E-8C6A-BE3DC6D62A13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674324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6pPr>
      <a:lvl7pPr marL="1348649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7pPr>
      <a:lvl8pPr marL="2022973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8pPr>
      <a:lvl9pPr marL="2697297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9pPr>
    </p:titleStyle>
    <p:bodyStyle>
      <a:lvl1pPr marL="1252652" indent="-1252652" algn="l" defTabSz="3348207" rtl="0" eaLnBrk="0" fontAlgn="base" hangingPunct="0">
        <a:spcBef>
          <a:spcPct val="20000"/>
        </a:spcBef>
        <a:spcAft>
          <a:spcPct val="0"/>
        </a:spcAft>
        <a:buChar char="•"/>
        <a:defRPr sz="11652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718370" indent="-1044266" algn="l" defTabSz="3348207" rtl="0" eaLnBrk="0" fontAlgn="base" hangingPunct="0">
        <a:spcBef>
          <a:spcPct val="20000"/>
        </a:spcBef>
        <a:spcAft>
          <a:spcPct val="0"/>
        </a:spcAft>
        <a:buChar char="–"/>
        <a:defRPr sz="10324">
          <a:solidFill>
            <a:schemeClr val="tx1"/>
          </a:solidFill>
          <a:latin typeface="+mn-lt"/>
          <a:ea typeface="ＭＳ Ｐゴシック" charset="0"/>
        </a:defRPr>
      </a:lvl2pPr>
      <a:lvl3pPr marL="4184089" indent="-835882" algn="l" defTabSz="3348207" rtl="0" eaLnBrk="0" fontAlgn="base" hangingPunct="0">
        <a:spcBef>
          <a:spcPct val="20000"/>
        </a:spcBef>
        <a:spcAft>
          <a:spcPct val="0"/>
        </a:spcAft>
        <a:buChar char="•"/>
        <a:defRPr sz="8849">
          <a:solidFill>
            <a:schemeClr val="tx1"/>
          </a:solidFill>
          <a:latin typeface="+mn-lt"/>
          <a:ea typeface="ＭＳ Ｐゴシック" charset="0"/>
        </a:defRPr>
      </a:lvl3pPr>
      <a:lvl4pPr marL="5862875" indent="-840565" algn="l" defTabSz="3348207" rtl="0" eaLnBrk="0" fontAlgn="base" hangingPunct="0">
        <a:spcBef>
          <a:spcPct val="20000"/>
        </a:spcBef>
        <a:spcAft>
          <a:spcPct val="0"/>
        </a:spcAft>
        <a:buChar char="–"/>
        <a:defRPr sz="7080">
          <a:solidFill>
            <a:schemeClr val="tx1"/>
          </a:solidFill>
          <a:latin typeface="+mn-lt"/>
          <a:ea typeface="ＭＳ Ｐゴシック" charset="0"/>
        </a:defRPr>
      </a:lvl4pPr>
      <a:lvl5pPr marL="7536979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  <a:ea typeface="ＭＳ Ｐゴシック" charset="0"/>
        </a:defRPr>
      </a:lvl5pPr>
      <a:lvl6pPr marL="8211304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6pPr>
      <a:lvl7pPr marL="8885628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7pPr>
      <a:lvl8pPr marL="9559952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8pPr>
      <a:lvl9pPr marL="10234277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74324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2pPr>
      <a:lvl3pPr marL="1348649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3pPr>
      <a:lvl4pPr marL="2022973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4pPr>
      <a:lvl5pPr marL="2697297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5pPr>
      <a:lvl6pPr marL="3371621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6pPr>
      <a:lvl7pPr marL="4045946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7pPr>
      <a:lvl8pPr marL="4720270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8pPr>
      <a:lvl9pPr marL="5394594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feld 23">
            <a:extLst>
              <a:ext uri="{FF2B5EF4-FFF2-40B4-BE49-F238E27FC236}">
                <a16:creationId xmlns:a16="http://schemas.microsoft.com/office/drawing/2014/main" id="{189E68D6-74A7-4B9D-8D3F-D2533E9254BB}"/>
              </a:ext>
            </a:extLst>
          </p:cNvPr>
          <p:cNvSpPr txBox="1"/>
          <p:nvPr/>
        </p:nvSpPr>
        <p:spPr>
          <a:xfrm>
            <a:off x="1072607" y="663998"/>
            <a:ext cx="28731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800" b="1" dirty="0">
                <a:effectLst/>
              </a:rPr>
              <a:t>Evaluierung einer CRM-Lösung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C510385-49F3-4C9D-919C-CEDF8E7E0AE1}"/>
              </a:ext>
            </a:extLst>
          </p:cNvPr>
          <p:cNvSpPr txBox="1"/>
          <p:nvPr/>
        </p:nvSpPr>
        <p:spPr>
          <a:xfrm>
            <a:off x="9504240" y="27967551"/>
            <a:ext cx="142934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800" dirty="0"/>
          </a:p>
          <a:p>
            <a:r>
              <a:rPr lang="de-DE" sz="2800" b="1" dirty="0">
                <a:effectLst/>
              </a:rPr>
              <a:t>Projektpartner: </a:t>
            </a:r>
            <a:r>
              <a:rPr lang="de-DE" sz="2800" dirty="0">
                <a:effectLst/>
              </a:rPr>
              <a:t>Barbara </a:t>
            </a:r>
            <a:r>
              <a:rPr lang="de-DE" sz="2800" dirty="0" err="1">
                <a:effectLst/>
              </a:rPr>
              <a:t>Krumay</a:t>
            </a:r>
            <a:r>
              <a:rPr lang="de-DE" sz="2800" dirty="0">
                <a:effectLst/>
              </a:rPr>
              <a:t> &amp; David Christoph Rückel</a:t>
            </a:r>
          </a:p>
          <a:p>
            <a:endParaRPr lang="de-DE" sz="2800" dirty="0">
              <a:effectLst/>
            </a:endParaRPr>
          </a:p>
          <a:p>
            <a:r>
              <a:rPr lang="de-DE" sz="2800" b="1" dirty="0">
                <a:effectLst/>
              </a:rPr>
              <a:t>Projektteam: </a:t>
            </a:r>
            <a:r>
              <a:rPr lang="de-DE" sz="2800" dirty="0">
                <a:effectLst/>
              </a:rPr>
              <a:t>Maja </a:t>
            </a:r>
            <a:r>
              <a:rPr lang="de-DE" sz="2800" dirty="0" err="1">
                <a:effectLst/>
              </a:rPr>
              <a:t>Dusanic</a:t>
            </a:r>
            <a:r>
              <a:rPr lang="de-DE" sz="2800" dirty="0">
                <a:effectLst/>
              </a:rPr>
              <a:t>, </a:t>
            </a:r>
            <a:r>
              <a:rPr lang="de-DE" sz="2800" dirty="0" err="1">
                <a:effectLst/>
              </a:rPr>
              <a:t>Anel</a:t>
            </a:r>
            <a:r>
              <a:rPr lang="de-DE" sz="2800" dirty="0">
                <a:effectLst/>
              </a:rPr>
              <a:t> </a:t>
            </a:r>
            <a:r>
              <a:rPr lang="de-DE" sz="2800" dirty="0" err="1">
                <a:effectLst/>
              </a:rPr>
              <a:t>Ljutic</a:t>
            </a:r>
            <a:r>
              <a:rPr lang="de-DE" sz="2800" dirty="0">
                <a:effectLst/>
              </a:rPr>
              <a:t>, Merisa Pargan, Ivan Samardzic, Milos Tomic</a:t>
            </a:r>
          </a:p>
          <a:p>
            <a:endParaRPr lang="de-DE" sz="28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056DEE2-BE2D-4ACA-BA43-7FA876FB0A35}"/>
              </a:ext>
            </a:extLst>
          </p:cNvPr>
          <p:cNvSpPr txBox="1"/>
          <p:nvPr/>
        </p:nvSpPr>
        <p:spPr>
          <a:xfrm>
            <a:off x="35934806" y="29395190"/>
            <a:ext cx="592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256.002 IT-Projekt Wirtschaftsinformatik</a:t>
            </a:r>
          </a:p>
        </p:txBody>
      </p:sp>
      <p:pic>
        <p:nvPicPr>
          <p:cNvPr id="28" name="Bild 1" descr="/Users/ivanlazic/Desktop/Unbenannt.png">
            <a:extLst>
              <a:ext uri="{FF2B5EF4-FFF2-40B4-BE49-F238E27FC236}">
                <a16:creationId xmlns:a16="http://schemas.microsoft.com/office/drawing/2014/main" id="{1A9663D6-0375-4F0A-B196-714704AE3B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320" y="400685"/>
            <a:ext cx="3525920" cy="290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A4646D8-DBEF-4333-A2CC-F3581CFEE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37" y="7680619"/>
            <a:ext cx="24826102" cy="1928701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DFBFF73-F504-CF47-8F7A-35415843973A}"/>
              </a:ext>
            </a:extLst>
          </p:cNvPr>
          <p:cNvSpPr txBox="1"/>
          <p:nvPr/>
        </p:nvSpPr>
        <p:spPr>
          <a:xfrm>
            <a:off x="25128272" y="5737379"/>
            <a:ext cx="1673290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4800" b="1" dirty="0">
              <a:effectLst/>
            </a:endParaRPr>
          </a:p>
          <a:p>
            <a:r>
              <a:rPr lang="de-DE" sz="4800" b="1" dirty="0">
                <a:effectLst/>
              </a:rPr>
              <a:t>Voraussetzungen:</a:t>
            </a:r>
          </a:p>
          <a:p>
            <a:r>
              <a:rPr lang="de-DE" sz="4800" dirty="0">
                <a:effectLst/>
              </a:rPr>
              <a:t>Open Source Software, keine Lizenzprobleme, Zugriffsrecht von vier verschiedenen Rollen, kein cloudbasiertes System 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de-DE" sz="4400" dirty="0">
              <a:effectLst/>
            </a:endParaRP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de-DE" sz="4400" dirty="0">
              <a:effectLst/>
            </a:endParaRPr>
          </a:p>
          <a:p>
            <a:pPr lvl="1"/>
            <a:endParaRPr lang="de-DE" dirty="0"/>
          </a:p>
          <a:p>
            <a:pPr marL="342900" indent="-342900">
              <a:buFont typeface="Wingdings" pitchFamily="2" charset="2"/>
              <a:buChar char="Ø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6A9592C-76BA-45A5-8E6D-97CF6D2FA26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5403" y="28467641"/>
            <a:ext cx="8892315" cy="1246591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103EA79-D21B-4365-99E7-9DBCD09507C0}"/>
              </a:ext>
            </a:extLst>
          </p:cNvPr>
          <p:cNvSpPr/>
          <p:nvPr/>
        </p:nvSpPr>
        <p:spPr>
          <a:xfrm>
            <a:off x="1439344" y="3307583"/>
            <a:ext cx="26426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4800" dirty="0"/>
          </a:p>
          <a:p>
            <a:r>
              <a:rPr lang="de-DE" sz="4800" dirty="0">
                <a:sym typeface="Wingdings" panose="05000000000000000000" pitchFamily="2" charset="2"/>
              </a:rPr>
              <a:t> </a:t>
            </a:r>
            <a:r>
              <a:rPr lang="de-DE" sz="4800" dirty="0">
                <a:effectLst/>
              </a:rPr>
              <a:t>Aufgrund fehlender Funktionalitäten und geringer Usability muss eine Entscheidung getroffen werden, ob das derzeitige CRM-System erweitert oder eine neue CRM-Lösung eingesetzt werden sollte.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F9EA13-35A2-4A09-BDF7-BF3B4A4FC0AE}"/>
              </a:ext>
            </a:extLst>
          </p:cNvPr>
          <p:cNvSpPr txBox="1"/>
          <p:nvPr/>
        </p:nvSpPr>
        <p:spPr>
          <a:xfrm>
            <a:off x="1069118" y="6440770"/>
            <a:ext cx="1036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effectLst/>
              </a:rPr>
              <a:t>Prozess</a:t>
            </a:r>
            <a:r>
              <a:rPr lang="de-DE" b="1" dirty="0">
                <a:effectLst/>
              </a:rPr>
              <a:t> </a:t>
            </a:r>
            <a:r>
              <a:rPr lang="de-DE" sz="4800" b="1" dirty="0">
                <a:effectLst/>
              </a:rPr>
              <a:t>der</a:t>
            </a:r>
            <a:r>
              <a:rPr lang="de-DE" b="1" dirty="0">
                <a:effectLst/>
              </a:rPr>
              <a:t> </a:t>
            </a:r>
            <a:r>
              <a:rPr lang="de-DE" sz="4800" b="1" dirty="0">
                <a:effectLst/>
              </a:rPr>
              <a:t>Vorgehensweise</a:t>
            </a:r>
            <a:endParaRPr lang="de-DE" b="1" dirty="0">
              <a:effectLst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4B95A16-F4B2-40AD-934E-CEEFAF831501}"/>
              </a:ext>
            </a:extLst>
          </p:cNvPr>
          <p:cNvSpPr txBox="1"/>
          <p:nvPr/>
        </p:nvSpPr>
        <p:spPr>
          <a:xfrm>
            <a:off x="25128272" y="9456090"/>
            <a:ext cx="9722785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effectLst/>
              </a:rPr>
              <a:t>Anforderungen der Stakeholder: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Optimiertes Eventmanagement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Einfache Kontaktverwaltung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Optimierte Bearbeitung der Datensätze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Bessere Benutzeroberfläche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Konfiguration von E-Mail-Templates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Massenemail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Optimale Suchfunktion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4800" dirty="0">
                <a:effectLst/>
              </a:rPr>
              <a:t>Einfacher Export von Daten</a:t>
            </a:r>
          </a:p>
          <a:p>
            <a:pPr marL="685800" indent="-685800">
              <a:buFont typeface="Symbol" panose="05050102010706020507" pitchFamily="18" charset="2"/>
              <a:buChar char="-"/>
            </a:pPr>
            <a:endParaRPr lang="de-DE" sz="4800" dirty="0">
              <a:effectLst/>
            </a:endParaRPr>
          </a:p>
          <a:p>
            <a:pPr lvl="1"/>
            <a:endParaRPr lang="de-DE" dirty="0"/>
          </a:p>
          <a:p>
            <a:pPr marL="342900" indent="-342900">
              <a:buFont typeface="Wingdings" pitchFamily="2" charset="2"/>
              <a:buChar char="Ø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7677EEA-933B-4592-BC89-8EFE8B453A8B}"/>
              </a:ext>
            </a:extLst>
          </p:cNvPr>
          <p:cNvSpPr txBox="1"/>
          <p:nvPr/>
        </p:nvSpPr>
        <p:spPr>
          <a:xfrm>
            <a:off x="34796227" y="9456090"/>
            <a:ext cx="683552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4800" dirty="0">
              <a:effectLst/>
            </a:endParaRPr>
          </a:p>
          <a:p>
            <a:pPr marL="685800" indent="-685800">
              <a:buFont typeface="Times New Roman" panose="02020603050405020304" pitchFamily="18" charset="0"/>
              <a:buChar char="+"/>
            </a:pPr>
            <a:r>
              <a:rPr lang="de-DE" sz="4800" dirty="0">
                <a:effectLst/>
              </a:rPr>
              <a:t>mobiler Zugriff</a:t>
            </a:r>
          </a:p>
          <a:p>
            <a:pPr marL="685800" indent="-685800">
              <a:buFont typeface="Times New Roman" panose="02020603050405020304" pitchFamily="18" charset="0"/>
              <a:buChar char="+"/>
            </a:pPr>
            <a:r>
              <a:rPr lang="de-DE" sz="4800" dirty="0">
                <a:effectLst/>
              </a:rPr>
              <a:t>Zeiterfassung</a:t>
            </a:r>
          </a:p>
          <a:p>
            <a:pPr marL="685800" indent="-685800">
              <a:buFont typeface="Times New Roman" panose="02020603050405020304" pitchFamily="18" charset="0"/>
              <a:buChar char="+"/>
            </a:pPr>
            <a:r>
              <a:rPr lang="de-DE" sz="4800" dirty="0">
                <a:effectLst/>
              </a:rPr>
              <a:t>Kalender bei der Terminverwaltung</a:t>
            </a:r>
          </a:p>
          <a:p>
            <a:pPr marL="685800" indent="-685800">
              <a:buFont typeface="Times New Roman" panose="02020603050405020304" pitchFamily="18" charset="0"/>
              <a:buChar char="+"/>
            </a:pPr>
            <a:r>
              <a:rPr lang="de-DE" sz="4800" dirty="0">
                <a:effectLst/>
              </a:rPr>
              <a:t>Erkennung von   redundanten Daten</a:t>
            </a:r>
          </a:p>
          <a:p>
            <a:pPr marL="685800" indent="-685800">
              <a:buFont typeface="Times New Roman" panose="02020603050405020304" pitchFamily="18" charset="0"/>
              <a:buChar char="+"/>
            </a:pPr>
            <a:r>
              <a:rPr lang="de-DE" sz="4800" dirty="0">
                <a:effectLst/>
              </a:rPr>
              <a:t>Anbindung an soziale Netzwerke (Facebook)</a:t>
            </a:r>
          </a:p>
          <a:p>
            <a:endParaRPr lang="de-DE" sz="4800" dirty="0">
              <a:effectLst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9876B1-A45A-47EF-93E3-FC4FE8303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3841" y="17729895"/>
            <a:ext cx="16462828" cy="89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295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01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01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Benutzerdefiniert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Symbol</vt:lpstr>
      <vt:lpstr>Times New Roman</vt:lpstr>
      <vt:lpstr>Wingdings</vt:lpstr>
      <vt:lpstr>Default Design</vt:lpstr>
      <vt:lpstr>PowerPoint-Präsentation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vertical poster template</dc:title>
  <dc:creator>Jay Buckley</dc:creator>
  <dc:description>Call if we can help   800-590-7850_x000d_
_x000d_
(c) Copyright MegaPrint 2001</dc:description>
  <cp:lastModifiedBy>M Pargan</cp:lastModifiedBy>
  <cp:revision>213</cp:revision>
  <cp:lastPrinted>2019-06-27T11:05:42Z</cp:lastPrinted>
  <dcterms:created xsi:type="dcterms:W3CDTF">2000-02-09T15:01:13Z</dcterms:created>
  <dcterms:modified xsi:type="dcterms:W3CDTF">2019-06-27T23:20:13Z</dcterms:modified>
</cp:coreProperties>
</file>