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22"/>
  </p:notesMasterIdLst>
  <p:handoutMasterIdLst>
    <p:handoutMasterId r:id="rId23"/>
  </p:handoutMasterIdLst>
  <p:sldIdLst>
    <p:sldId id="256" r:id="rId3"/>
    <p:sldId id="271" r:id="rId4"/>
    <p:sldId id="273" r:id="rId5"/>
    <p:sldId id="274" r:id="rId6"/>
    <p:sldId id="276" r:id="rId7"/>
    <p:sldId id="280" r:id="rId8"/>
    <p:sldId id="279" r:id="rId9"/>
    <p:sldId id="281" r:id="rId10"/>
    <p:sldId id="282" r:id="rId11"/>
    <p:sldId id="283" r:id="rId12"/>
    <p:sldId id="294" r:id="rId13"/>
    <p:sldId id="291" r:id="rId14"/>
    <p:sldId id="286" r:id="rId15"/>
    <p:sldId id="287" r:id="rId16"/>
    <p:sldId id="288" r:id="rId17"/>
    <p:sldId id="289" r:id="rId18"/>
    <p:sldId id="290" r:id="rId19"/>
    <p:sldId id="270" r:id="rId20"/>
    <p:sldId id="269" r:id="rId21"/>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72" autoAdjust="0"/>
    <p:restoredTop sz="77532" autoAdjust="0"/>
  </p:normalViewPr>
  <p:slideViewPr>
    <p:cSldViewPr snapToGrid="0">
      <p:cViewPr>
        <p:scale>
          <a:sx n="75" d="100"/>
          <a:sy n="75" d="100"/>
        </p:scale>
        <p:origin x="894" y="-76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21.11.2018</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21.11.2018</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Persönlich </a:t>
            </a:r>
            <a:r>
              <a:rPr lang="de-AT" dirty="0" err="1"/>
              <a:t>bergrüßen</a:t>
            </a:r>
            <a:r>
              <a:rPr lang="de-AT" dirty="0"/>
              <a:t> der Leiter, ich möchte Sie recht herzlich willkommen heißen …</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3492378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Als unabhängiger Spezialist für Software-Strategie, Software-Beschaffung und Software-Innovation berät </a:t>
            </a:r>
            <a:r>
              <a:rPr lang="de-AT" sz="1200" b="0" i="0" kern="1200" dirty="0" err="1">
                <a:solidFill>
                  <a:schemeClr val="tx1"/>
                </a:solidFill>
                <a:effectLst/>
                <a:latin typeface="+mn-lt"/>
                <a:ea typeface="+mn-ea"/>
                <a:cs typeface="+mn-cs"/>
              </a:rPr>
              <a:t>ReqPOOL</a:t>
            </a:r>
            <a:r>
              <a:rPr lang="de-AT" sz="1200" b="0" i="0" kern="1200" dirty="0">
                <a:solidFill>
                  <a:schemeClr val="tx1"/>
                </a:solidFill>
                <a:effectLst/>
                <a:latin typeface="+mn-lt"/>
                <a:ea typeface="+mn-ea"/>
                <a:cs typeface="+mn-cs"/>
              </a:rPr>
              <a:t> entlang der wichtigsten Phasen ihrer technologischen Transformation. Beginnend bei der Spezifikation über die Lieferantauswahl bis hin zur Projektabnahme.</a:t>
            </a:r>
          </a:p>
          <a:p>
            <a:r>
              <a:rPr lang="de-AT" sz="1200" b="0" i="0" kern="1200" dirty="0">
                <a:solidFill>
                  <a:schemeClr val="tx1"/>
                </a:solidFill>
                <a:effectLst/>
                <a:latin typeface="+mn-lt"/>
                <a:ea typeface="+mn-ea"/>
                <a:cs typeface="+mn-cs"/>
              </a:rPr>
              <a:t> Unabhängig und Schnittstelle zwischen Wirtschaft und IT, Fachkenntnisse vorhanden</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Wolfgang </a:t>
            </a:r>
            <a:r>
              <a:rPr lang="de-AT" sz="1200" b="0" i="0" kern="1200" dirty="0">
                <a:solidFill>
                  <a:schemeClr val="tx1"/>
                </a:solidFill>
                <a:effectLst/>
                <a:latin typeface="+mn-lt"/>
                <a:ea typeface="+mn-ea"/>
                <a:cs typeface="+mn-cs"/>
                <a:sym typeface="Wingdings" panose="05000000000000000000" pitchFamily="2" charset="2"/>
              </a:rPr>
              <a:t> seit 2 Monaten als Senior IT Berater bei </a:t>
            </a:r>
            <a:r>
              <a:rPr lang="de-AT" sz="1200" b="0" i="0" kern="1200" dirty="0" err="1">
                <a:solidFill>
                  <a:schemeClr val="tx1"/>
                </a:solidFill>
                <a:effectLst/>
                <a:latin typeface="+mn-lt"/>
                <a:ea typeface="+mn-ea"/>
                <a:cs typeface="+mn-cs"/>
                <a:sym typeface="Wingdings" panose="05000000000000000000" pitchFamily="2" charset="2"/>
              </a:rPr>
              <a:t>reqpool</a:t>
            </a:r>
            <a:r>
              <a:rPr lang="de-AT" sz="1200" b="0" i="0" kern="1200" dirty="0">
                <a:solidFill>
                  <a:schemeClr val="tx1"/>
                </a:solidFill>
                <a:effectLst/>
                <a:latin typeface="+mn-lt"/>
                <a:ea typeface="+mn-ea"/>
                <a:cs typeface="+mn-cs"/>
                <a:sym typeface="Wingdings" panose="05000000000000000000" pitchFamily="2" charset="2"/>
              </a:rPr>
              <a:t>, Industrie Sektor zuständig, vorher bei </a:t>
            </a:r>
            <a:r>
              <a:rPr lang="de-AT" sz="1200" b="0" i="0" kern="1200" dirty="0" err="1">
                <a:solidFill>
                  <a:schemeClr val="tx1"/>
                </a:solidFill>
                <a:effectLst/>
                <a:latin typeface="+mn-lt"/>
                <a:ea typeface="+mn-ea"/>
                <a:cs typeface="+mn-cs"/>
                <a:sym typeface="Wingdings" panose="05000000000000000000" pitchFamily="2" charset="2"/>
              </a:rPr>
              <a:t>accenture</a:t>
            </a:r>
            <a:r>
              <a:rPr lang="de-AT" sz="1200" b="0" i="0" kern="1200" dirty="0">
                <a:solidFill>
                  <a:schemeClr val="tx1"/>
                </a:solidFill>
                <a:effectLst/>
                <a:latin typeface="+mn-lt"/>
                <a:ea typeface="+mn-ea"/>
                <a:cs typeface="+mn-cs"/>
                <a:sym typeface="Wingdings" panose="05000000000000000000" pitchFamily="2" charset="2"/>
              </a:rPr>
              <a:t> tätig, </a:t>
            </a:r>
            <a:r>
              <a:rPr lang="de-AT" sz="1200" b="0" i="0" kern="1200" dirty="0" err="1">
                <a:solidFill>
                  <a:schemeClr val="tx1"/>
                </a:solidFill>
                <a:effectLst/>
                <a:latin typeface="+mn-lt"/>
                <a:ea typeface="+mn-ea"/>
                <a:cs typeface="+mn-cs"/>
                <a:sym typeface="Wingdings" panose="05000000000000000000" pitchFamily="2" charset="2"/>
              </a:rPr>
              <a:t>projektleiter</a:t>
            </a:r>
            <a:r>
              <a:rPr lang="de-AT" sz="1200" b="0" i="0" kern="1200" dirty="0">
                <a:solidFill>
                  <a:schemeClr val="tx1"/>
                </a:solidFill>
                <a:effectLst/>
                <a:latin typeface="+mn-lt"/>
                <a:ea typeface="+mn-ea"/>
                <a:cs typeface="+mn-cs"/>
                <a:sym typeface="Wingdings" panose="05000000000000000000" pitchFamily="2" charset="2"/>
              </a:rPr>
              <a:t>, leitete sein eigenes Team dabei, Kundenkontakt vorhanden</a:t>
            </a:r>
            <a:endParaRPr lang="de-AT" sz="1200" b="0" i="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207539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praxisnahes Thema bearbeitet und Problemlösungsweg eine aktive Umfrage mittels des erstellten Erhebungstools vorhergesehen ist</a:t>
            </a:r>
          </a:p>
          <a:p>
            <a:r>
              <a:rPr lang="de-DE" sz="1200" kern="1200" dirty="0">
                <a:solidFill>
                  <a:schemeClr val="tx1"/>
                </a:solidFill>
                <a:effectLst/>
                <a:latin typeface="+mn-lt"/>
                <a:ea typeface="+mn-ea"/>
                <a:cs typeface="+mn-cs"/>
              </a:rPr>
              <a:t>. Analyse- beziehungsweise Recherchezyklen werden im Laufe der Auseinandersetzung mit der Themenstellung eher am Beginn der Arbeit durchlaufen, jedoch werden auch fortlaufend Analysetätigkeiten notwendig sein. </a:t>
            </a:r>
          </a:p>
          <a:p>
            <a:r>
              <a:rPr lang="de-DE" sz="1200" kern="1200" dirty="0">
                <a:solidFill>
                  <a:schemeClr val="tx1"/>
                </a:solidFill>
                <a:effectLst/>
                <a:latin typeface="+mn-lt"/>
                <a:ea typeface="+mn-ea"/>
                <a:cs typeface="+mn-cs"/>
              </a:rPr>
              <a:t>Als aktiver Teil Erstellung des Erhebungstools, die durchzuführende Umfrage mittels des Tools bei ca. zehn Unternehmen und in der finalen Phase das Erstellen einer allgemeingültigen </a:t>
            </a:r>
            <a:r>
              <a:rPr lang="de-DE" sz="1200" kern="1200" dirty="0" err="1">
                <a:solidFill>
                  <a:schemeClr val="tx1"/>
                </a:solidFill>
                <a:effectLst/>
                <a:latin typeface="+mn-lt"/>
                <a:ea typeface="+mn-ea"/>
                <a:cs typeface="+mn-cs"/>
              </a:rPr>
              <a:t>auswertungsmethode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Evaluationsphasen werden vor allem die Evaluierung der durchgeführten Umfrage sowie die daraus erhobenen Erkenntnisse im Mittelpunkt stehen.</a:t>
            </a:r>
          </a:p>
          <a:p>
            <a:r>
              <a:rPr lang="de-DE" sz="1200" kern="1200" dirty="0">
                <a:solidFill>
                  <a:schemeClr val="tx1"/>
                </a:solidFill>
                <a:effectLst/>
                <a:latin typeface="+mn-lt"/>
                <a:ea typeface="+mn-ea"/>
                <a:cs typeface="+mn-cs"/>
              </a:rPr>
              <a:t>wöchentlichen Gruppenmeetings werden zu bearbeitende Aufgaben an die jeweiligen Teammitglieder verteilt, erhobenes Wissen in der Gruppe geteilt als auch nächste Arbeitsschritte diskutiert. Damit alle auf neustem Stand.</a:t>
            </a:r>
          </a:p>
          <a:p>
            <a:r>
              <a:rPr lang="de-DE" sz="1200" kern="1200" dirty="0">
                <a:solidFill>
                  <a:schemeClr val="tx1"/>
                </a:solidFill>
                <a:effectLst/>
                <a:latin typeface="+mn-lt"/>
                <a:ea typeface="+mn-ea"/>
                <a:cs typeface="+mn-cs"/>
              </a:rPr>
              <a:t>Alle zwei bis drei Wochen wird auch unsere Ansprechperson des Kooperationsunternehmens in diese Gruppenmeetings involviert um vor allem sicherzustellen, dass die Arbeits- und Denkweise in die entsprechende Richtung verläuft.</a:t>
            </a:r>
          </a:p>
          <a:p>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Dieses Vorgehensmodell bietet sich für unser Seminarthema sehr gut an, da das im Vorhinein recherchierte Wissen mit Erkenntnissen aus der Praxis, welche mittels der Umfrage als auch durch den Kontakt mit unserem Kooperationspartner erhoben werden, verglichen und diskutiert wird.</a:t>
            </a:r>
            <a:endParaRPr lang="de-AT" sz="120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3852155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33470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Aufbau: Titel </a:t>
            </a:r>
            <a:r>
              <a:rPr lang="de-AT" dirty="0">
                <a:sym typeface="Wingdings" panose="05000000000000000000" pitchFamily="2" charset="2"/>
              </a:rPr>
              <a:t> Einleitung WICHTIG!!!</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706370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13</a:t>
            </a:fld>
            <a:endParaRPr lang="de-AT"/>
          </a:p>
        </p:txBody>
      </p:sp>
    </p:spTree>
    <p:extLst>
      <p:ext uri="{BB962C8B-B14F-4D97-AF65-F5344CB8AC3E}">
        <p14:creationId xmlns:p14="http://schemas.microsoft.com/office/powerpoint/2010/main" val="2240075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 3 Kategorien relevant, aber nicht sicher wie reihen, was wichtiger ist</a:t>
            </a:r>
          </a:p>
          <a:p>
            <a:r>
              <a:rPr lang="de-DE" dirty="0" err="1"/>
              <a:t>Bsp</a:t>
            </a:r>
            <a:r>
              <a:rPr lang="de-DE" dirty="0"/>
              <a:t>: Jüngste + billigste aber Ablösegedanke </a:t>
            </a:r>
            <a:r>
              <a:rPr lang="de-DE" dirty="0">
                <a:sym typeface="Wingdings" panose="05000000000000000000" pitchFamily="2" charset="2"/>
              </a:rPr>
              <a:t> JA ?!</a:t>
            </a:r>
          </a:p>
          <a:p>
            <a:r>
              <a:rPr lang="de-DE" dirty="0">
                <a:sym typeface="Wingdings" panose="05000000000000000000" pitchFamily="2" charset="2"/>
              </a:rPr>
              <a:t>2. Option: Vorm spezifischen Teil in Untertitel reinschreiben: Bitte den spezifischen Teil hinsichtlich der ältesten / </a:t>
            </a:r>
            <a:r>
              <a:rPr lang="de-DE" dirty="0" err="1">
                <a:sym typeface="Wingdings" panose="05000000000000000000" pitchFamily="2" charset="2"/>
              </a:rPr>
              <a:t>teuresten</a:t>
            </a:r>
            <a:r>
              <a:rPr lang="de-DE" dirty="0">
                <a:sym typeface="Wingdings" panose="05000000000000000000" pitchFamily="2" charset="2"/>
              </a:rPr>
              <a:t> / </a:t>
            </a:r>
            <a:r>
              <a:rPr lang="de-DE" dirty="0" err="1">
                <a:sym typeface="Wingdings" panose="05000000000000000000" pitchFamily="2" charset="2"/>
              </a:rPr>
              <a:t>ablösegedanke</a:t>
            </a:r>
            <a:r>
              <a:rPr lang="de-DE" dirty="0">
                <a:sym typeface="Wingdings" panose="05000000000000000000" pitchFamily="2" charset="2"/>
              </a:rPr>
              <a:t>(=JA) ausfüllen.</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14</a:t>
            </a:fld>
            <a:endParaRPr lang="de-AT"/>
          </a:p>
        </p:txBody>
      </p:sp>
    </p:spTree>
    <p:extLst>
      <p:ext uri="{BB962C8B-B14F-4D97-AF65-F5344CB8AC3E}">
        <p14:creationId xmlns:p14="http://schemas.microsoft.com/office/powerpoint/2010/main" val="2365904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8477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2F67F80D-FE67-42F2-931D-174A61CAFAB8}" type="datetime1">
              <a:rPr lang="de-DE" spc="-4" smtClean="0"/>
              <a:pPr marL="10860">
                <a:spcBef>
                  <a:spcPts val="30"/>
                </a:spcBef>
              </a:pPr>
              <a:t>21.11.2018</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820589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8487B6CB-0329-485A-8F9E-4E4D961ED199}" type="datetime1">
              <a:rPr lang="de-DE" spc="-4" smtClean="0"/>
              <a:pPr marL="10860">
                <a:spcBef>
                  <a:spcPts val="30"/>
                </a:spcBef>
              </a:pPr>
              <a:t>21.11.2018</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74451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6" name="Holder 6"/>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38AE3A5E-4AE9-46BA-B252-F7B0B49F41A2}" type="datetime1">
              <a:rPr lang="de-DE" spc="-4" smtClean="0"/>
              <a:pPr marL="10860">
                <a:spcBef>
                  <a:spcPts val="30"/>
                </a:spcBef>
              </a:pPr>
              <a:t>21.11.2018</a:t>
            </a:fld>
            <a:endParaRPr lang="de-DE" spc="-4" dirty="0"/>
          </a:p>
        </p:txBody>
      </p:sp>
      <p:sp>
        <p:nvSpPr>
          <p:cNvPr id="7" name="Holder 7"/>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955288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4" name="Holder 4"/>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6051A77-D6D8-4652-80E8-3B955C8D787E}" type="datetime1">
              <a:rPr lang="de-DE" spc="-4" smtClean="0"/>
              <a:pPr marL="10860">
                <a:spcBef>
                  <a:spcPts val="30"/>
                </a:spcBef>
              </a:pPr>
              <a:t>21.11.2018</a:t>
            </a:fld>
            <a:endParaRPr lang="de-DE" spc="-4" dirty="0"/>
          </a:p>
        </p:txBody>
      </p:sp>
      <p:sp>
        <p:nvSpPr>
          <p:cNvPr id="5" name="Holder 5"/>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375203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30319" y="772245"/>
            <a:ext cx="8883363" cy="5301983"/>
          </a:xfrm>
          <a:custGeom>
            <a:avLst/>
            <a:gdLst/>
            <a:ahLst/>
            <a:cxnLst/>
            <a:rect l="l" t="t" r="r" b="b"/>
            <a:pathLst>
              <a:path w="10388600" h="5842000">
                <a:moveTo>
                  <a:pt x="0" y="0"/>
                </a:moveTo>
                <a:lnTo>
                  <a:pt x="10388598" y="0"/>
                </a:lnTo>
                <a:lnTo>
                  <a:pt x="10388598" y="5842000"/>
                </a:lnTo>
                <a:lnTo>
                  <a:pt x="0" y="5842000"/>
                </a:lnTo>
                <a:lnTo>
                  <a:pt x="0" y="0"/>
                </a:lnTo>
                <a:close/>
              </a:path>
            </a:pathLst>
          </a:custGeom>
          <a:solidFill>
            <a:srgbClr val="59636C"/>
          </a:solidFill>
        </p:spPr>
        <p:txBody>
          <a:bodyPr wrap="square" lIns="0" tIns="0" rIns="0" bIns="0" rtlCol="0"/>
          <a:lstStyle/>
          <a:p>
            <a:endParaRPr sz="1539"/>
          </a:p>
        </p:txBody>
      </p:sp>
      <p:sp>
        <p:nvSpPr>
          <p:cNvPr id="17" name="bk object 17"/>
          <p:cNvSpPr/>
          <p:nvPr/>
        </p:nvSpPr>
        <p:spPr>
          <a:xfrm>
            <a:off x="2714639" y="2484105"/>
            <a:ext cx="3704840" cy="1878746"/>
          </a:xfrm>
          <a:custGeom>
            <a:avLst/>
            <a:gdLst/>
            <a:ahLst/>
            <a:cxnLst/>
            <a:rect l="l" t="t" r="r" b="b"/>
            <a:pathLst>
              <a:path w="4332605" h="2070100">
                <a:moveTo>
                  <a:pt x="2705696" y="1506689"/>
                </a:moveTo>
                <a:lnTo>
                  <a:pt x="2537510" y="1506689"/>
                </a:lnTo>
                <a:lnTo>
                  <a:pt x="2537510" y="1730184"/>
                </a:lnTo>
                <a:lnTo>
                  <a:pt x="2707246" y="1730184"/>
                </a:lnTo>
                <a:lnTo>
                  <a:pt x="2707246" y="1686725"/>
                </a:lnTo>
                <a:lnTo>
                  <a:pt x="2585643" y="1686725"/>
                </a:lnTo>
                <a:lnTo>
                  <a:pt x="2585643" y="1639646"/>
                </a:lnTo>
                <a:lnTo>
                  <a:pt x="2691206" y="1639646"/>
                </a:lnTo>
                <a:lnTo>
                  <a:pt x="2691206" y="1595678"/>
                </a:lnTo>
                <a:lnTo>
                  <a:pt x="2585643" y="1595678"/>
                </a:lnTo>
                <a:lnTo>
                  <a:pt x="2585643" y="1550149"/>
                </a:lnTo>
                <a:lnTo>
                  <a:pt x="2705696" y="1550149"/>
                </a:lnTo>
                <a:lnTo>
                  <a:pt x="2705696" y="1506689"/>
                </a:lnTo>
                <a:close/>
              </a:path>
              <a:path w="4332605" h="2070100">
                <a:moveTo>
                  <a:pt x="2072297" y="1506689"/>
                </a:moveTo>
                <a:lnTo>
                  <a:pt x="2026577" y="1506689"/>
                </a:lnTo>
                <a:lnTo>
                  <a:pt x="2026577" y="1730184"/>
                </a:lnTo>
                <a:lnTo>
                  <a:pt x="2074875" y="1730184"/>
                </a:lnTo>
                <a:lnTo>
                  <a:pt x="2074875" y="1587919"/>
                </a:lnTo>
                <a:lnTo>
                  <a:pt x="2134064" y="1587919"/>
                </a:lnTo>
                <a:lnTo>
                  <a:pt x="2072297" y="1506689"/>
                </a:lnTo>
                <a:close/>
              </a:path>
              <a:path w="4332605" h="2070100">
                <a:moveTo>
                  <a:pt x="2134064" y="1587919"/>
                </a:moveTo>
                <a:lnTo>
                  <a:pt x="2074875" y="1587919"/>
                </a:lnTo>
                <a:lnTo>
                  <a:pt x="2183549" y="1730184"/>
                </a:lnTo>
                <a:lnTo>
                  <a:pt x="2225471" y="1730184"/>
                </a:lnTo>
                <a:lnTo>
                  <a:pt x="2225471" y="1644827"/>
                </a:lnTo>
                <a:lnTo>
                  <a:pt x="2177338" y="1644827"/>
                </a:lnTo>
                <a:lnTo>
                  <a:pt x="2134064" y="1587919"/>
                </a:lnTo>
                <a:close/>
              </a:path>
              <a:path w="4332605" h="2070100">
                <a:moveTo>
                  <a:pt x="2225471" y="1506689"/>
                </a:moveTo>
                <a:lnTo>
                  <a:pt x="2177338" y="1506689"/>
                </a:lnTo>
                <a:lnTo>
                  <a:pt x="2177338" y="1644827"/>
                </a:lnTo>
                <a:lnTo>
                  <a:pt x="2225471" y="1644827"/>
                </a:lnTo>
                <a:lnTo>
                  <a:pt x="2225471" y="1506689"/>
                </a:lnTo>
                <a:close/>
              </a:path>
              <a:path w="4332605" h="2070100">
                <a:moveTo>
                  <a:pt x="1583613" y="1506689"/>
                </a:moveTo>
                <a:lnTo>
                  <a:pt x="1533931" y="1506689"/>
                </a:lnTo>
                <a:lnTo>
                  <a:pt x="1533931" y="1730184"/>
                </a:lnTo>
                <a:lnTo>
                  <a:pt x="1583093" y="1730184"/>
                </a:lnTo>
                <a:lnTo>
                  <a:pt x="1583093" y="1640687"/>
                </a:lnTo>
                <a:lnTo>
                  <a:pt x="1722818" y="1640687"/>
                </a:lnTo>
                <a:lnTo>
                  <a:pt x="1722818" y="1595158"/>
                </a:lnTo>
                <a:lnTo>
                  <a:pt x="1583613" y="1595158"/>
                </a:lnTo>
                <a:lnTo>
                  <a:pt x="1583613" y="1506689"/>
                </a:lnTo>
                <a:close/>
              </a:path>
              <a:path w="4332605" h="2070100">
                <a:moveTo>
                  <a:pt x="1722818" y="1640687"/>
                </a:moveTo>
                <a:lnTo>
                  <a:pt x="1673136" y="1640687"/>
                </a:lnTo>
                <a:lnTo>
                  <a:pt x="1673136" y="1730184"/>
                </a:lnTo>
                <a:lnTo>
                  <a:pt x="1722818" y="1730184"/>
                </a:lnTo>
                <a:lnTo>
                  <a:pt x="1722818" y="1640687"/>
                </a:lnTo>
                <a:close/>
              </a:path>
              <a:path w="4332605" h="2070100">
                <a:moveTo>
                  <a:pt x="1722818" y="1506689"/>
                </a:moveTo>
                <a:lnTo>
                  <a:pt x="1674177" y="1506689"/>
                </a:lnTo>
                <a:lnTo>
                  <a:pt x="1674177" y="1595158"/>
                </a:lnTo>
                <a:lnTo>
                  <a:pt x="1722818" y="1595158"/>
                </a:lnTo>
                <a:lnTo>
                  <a:pt x="1722818" y="1506689"/>
                </a:lnTo>
                <a:close/>
              </a:path>
              <a:path w="4332605" h="2070100">
                <a:moveTo>
                  <a:pt x="1897722" y="1505140"/>
                </a:moveTo>
                <a:lnTo>
                  <a:pt x="1852180" y="1505140"/>
                </a:lnTo>
                <a:lnTo>
                  <a:pt x="1755940" y="1730184"/>
                </a:lnTo>
                <a:lnTo>
                  <a:pt x="1806651" y="1730184"/>
                </a:lnTo>
                <a:lnTo>
                  <a:pt x="1827352" y="1680006"/>
                </a:lnTo>
                <a:lnTo>
                  <a:pt x="1972514" y="1680006"/>
                </a:lnTo>
                <a:lnTo>
                  <a:pt x="1953926" y="1636547"/>
                </a:lnTo>
                <a:lnTo>
                  <a:pt x="1844420" y="1636547"/>
                </a:lnTo>
                <a:lnTo>
                  <a:pt x="1873923" y="1564119"/>
                </a:lnTo>
                <a:lnTo>
                  <a:pt x="1922948" y="1564119"/>
                </a:lnTo>
                <a:lnTo>
                  <a:pt x="1897722" y="1505140"/>
                </a:lnTo>
                <a:close/>
              </a:path>
              <a:path w="4332605" h="2070100">
                <a:moveTo>
                  <a:pt x="1972514" y="1680006"/>
                </a:moveTo>
                <a:lnTo>
                  <a:pt x="1921535" y="1680006"/>
                </a:lnTo>
                <a:lnTo>
                  <a:pt x="1942223" y="1730184"/>
                </a:lnTo>
                <a:lnTo>
                  <a:pt x="1993976" y="1730184"/>
                </a:lnTo>
                <a:lnTo>
                  <a:pt x="1972514" y="1680006"/>
                </a:lnTo>
                <a:close/>
              </a:path>
              <a:path w="4332605" h="2070100">
                <a:moveTo>
                  <a:pt x="1922948" y="1564119"/>
                </a:moveTo>
                <a:lnTo>
                  <a:pt x="1873923" y="1564119"/>
                </a:lnTo>
                <a:lnTo>
                  <a:pt x="1903933" y="1636547"/>
                </a:lnTo>
                <a:lnTo>
                  <a:pt x="1953926" y="1636547"/>
                </a:lnTo>
                <a:lnTo>
                  <a:pt x="1922948" y="1564119"/>
                </a:lnTo>
                <a:close/>
              </a:path>
              <a:path w="4332605" h="2070100">
                <a:moveTo>
                  <a:pt x="178003" y="791032"/>
                </a:moveTo>
                <a:lnTo>
                  <a:pt x="0" y="988821"/>
                </a:lnTo>
                <a:lnTo>
                  <a:pt x="27593" y="1019450"/>
                </a:lnTo>
                <a:lnTo>
                  <a:pt x="57995" y="1048661"/>
                </a:lnTo>
                <a:lnTo>
                  <a:pt x="91342" y="1076028"/>
                </a:lnTo>
                <a:lnTo>
                  <a:pt x="127773" y="1101126"/>
                </a:lnTo>
                <a:lnTo>
                  <a:pt x="167425" y="1123530"/>
                </a:lnTo>
                <a:lnTo>
                  <a:pt x="210437" y="1142815"/>
                </a:lnTo>
                <a:lnTo>
                  <a:pt x="256945" y="1158554"/>
                </a:lnTo>
                <a:lnTo>
                  <a:pt x="307089" y="1170323"/>
                </a:lnTo>
                <a:lnTo>
                  <a:pt x="361006" y="1177696"/>
                </a:lnTo>
                <a:lnTo>
                  <a:pt x="418833" y="1180249"/>
                </a:lnTo>
                <a:lnTo>
                  <a:pt x="476804" y="1177812"/>
                </a:lnTo>
                <a:lnTo>
                  <a:pt x="531690" y="1170516"/>
                </a:lnTo>
                <a:lnTo>
                  <a:pt x="583253" y="1158378"/>
                </a:lnTo>
                <a:lnTo>
                  <a:pt x="631259" y="1141416"/>
                </a:lnTo>
                <a:lnTo>
                  <a:pt x="675471" y="1119649"/>
                </a:lnTo>
                <a:lnTo>
                  <a:pt x="715654" y="1093094"/>
                </a:lnTo>
                <a:lnTo>
                  <a:pt x="751573" y="1061770"/>
                </a:lnTo>
                <a:lnTo>
                  <a:pt x="778744" y="1031303"/>
                </a:lnTo>
                <a:lnTo>
                  <a:pt x="802725" y="997326"/>
                </a:lnTo>
                <a:lnTo>
                  <a:pt x="823382" y="959837"/>
                </a:lnTo>
                <a:lnTo>
                  <a:pt x="840519" y="918984"/>
                </a:lnTo>
                <a:lnTo>
                  <a:pt x="412102" y="918984"/>
                </a:lnTo>
                <a:lnTo>
                  <a:pt x="368746" y="915075"/>
                </a:lnTo>
                <a:lnTo>
                  <a:pt x="327841" y="903631"/>
                </a:lnTo>
                <a:lnTo>
                  <a:pt x="288851" y="885078"/>
                </a:lnTo>
                <a:lnTo>
                  <a:pt x="251240" y="859844"/>
                </a:lnTo>
                <a:lnTo>
                  <a:pt x="214469" y="828353"/>
                </a:lnTo>
                <a:lnTo>
                  <a:pt x="178003" y="791032"/>
                </a:lnTo>
                <a:close/>
              </a:path>
              <a:path w="4332605" h="2070100">
                <a:moveTo>
                  <a:pt x="872147" y="0"/>
                </a:moveTo>
                <a:lnTo>
                  <a:pt x="583399" y="0"/>
                </a:lnTo>
                <a:lnTo>
                  <a:pt x="583399" y="707212"/>
                </a:lnTo>
                <a:lnTo>
                  <a:pt x="583907" y="707212"/>
                </a:lnTo>
                <a:lnTo>
                  <a:pt x="579958" y="765533"/>
                </a:lnTo>
                <a:lnTo>
                  <a:pt x="568404" y="813905"/>
                </a:lnTo>
                <a:lnTo>
                  <a:pt x="549689" y="852683"/>
                </a:lnTo>
                <a:lnTo>
                  <a:pt x="524258" y="882224"/>
                </a:lnTo>
                <a:lnTo>
                  <a:pt x="455021" y="915018"/>
                </a:lnTo>
                <a:lnTo>
                  <a:pt x="412102" y="918984"/>
                </a:lnTo>
                <a:lnTo>
                  <a:pt x="840519" y="918984"/>
                </a:lnTo>
                <a:lnTo>
                  <a:pt x="854192" y="874313"/>
                </a:lnTo>
                <a:lnTo>
                  <a:pt x="864078" y="826275"/>
                </a:lnTo>
                <a:lnTo>
                  <a:pt x="870107" y="774715"/>
                </a:lnTo>
                <a:lnTo>
                  <a:pt x="872147" y="719632"/>
                </a:lnTo>
                <a:lnTo>
                  <a:pt x="872147" y="0"/>
                </a:lnTo>
                <a:close/>
              </a:path>
              <a:path w="4332605" h="2070100">
                <a:moveTo>
                  <a:pt x="1096657" y="1666036"/>
                </a:moveTo>
                <a:lnTo>
                  <a:pt x="1065606" y="1700695"/>
                </a:lnTo>
                <a:lnTo>
                  <a:pt x="1078463" y="1713370"/>
                </a:lnTo>
                <a:lnTo>
                  <a:pt x="1094714" y="1724105"/>
                </a:lnTo>
                <a:lnTo>
                  <a:pt x="1114651" y="1731543"/>
                </a:lnTo>
                <a:lnTo>
                  <a:pt x="1138567" y="1734324"/>
                </a:lnTo>
                <a:lnTo>
                  <a:pt x="1155920" y="1732609"/>
                </a:lnTo>
                <a:lnTo>
                  <a:pt x="1196530" y="1713115"/>
                </a:lnTo>
                <a:lnTo>
                  <a:pt x="1211929" y="1688287"/>
                </a:lnTo>
                <a:lnTo>
                  <a:pt x="1137018" y="1688287"/>
                </a:lnTo>
                <a:lnTo>
                  <a:pt x="1125911" y="1686775"/>
                </a:lnTo>
                <a:lnTo>
                  <a:pt x="1115675" y="1682400"/>
                </a:lnTo>
                <a:lnTo>
                  <a:pt x="1106021" y="1675407"/>
                </a:lnTo>
                <a:lnTo>
                  <a:pt x="1096657" y="1666036"/>
                </a:lnTo>
                <a:close/>
              </a:path>
              <a:path w="4332605" h="2070100">
                <a:moveTo>
                  <a:pt x="1217752" y="1506689"/>
                </a:moveTo>
                <a:lnTo>
                  <a:pt x="1167549" y="1506689"/>
                </a:lnTo>
                <a:lnTo>
                  <a:pt x="1167549" y="1651038"/>
                </a:lnTo>
                <a:lnTo>
                  <a:pt x="1165398" y="1667766"/>
                </a:lnTo>
                <a:lnTo>
                  <a:pt x="1159270" y="1679359"/>
                </a:lnTo>
                <a:lnTo>
                  <a:pt x="1149648" y="1686103"/>
                </a:lnTo>
                <a:lnTo>
                  <a:pt x="1137018" y="1688287"/>
                </a:lnTo>
                <a:lnTo>
                  <a:pt x="1211929" y="1688287"/>
                </a:lnTo>
                <a:lnTo>
                  <a:pt x="1211994" y="1688155"/>
                </a:lnTo>
                <a:lnTo>
                  <a:pt x="1216256" y="1671940"/>
                </a:lnTo>
                <a:lnTo>
                  <a:pt x="1217752" y="1653108"/>
                </a:lnTo>
                <a:lnTo>
                  <a:pt x="1217752" y="1506689"/>
                </a:lnTo>
                <a:close/>
              </a:path>
              <a:path w="4332605" h="2070100">
                <a:moveTo>
                  <a:pt x="2327414" y="1506689"/>
                </a:moveTo>
                <a:lnTo>
                  <a:pt x="2281872" y="1506689"/>
                </a:lnTo>
                <a:lnTo>
                  <a:pt x="2281872" y="1730184"/>
                </a:lnTo>
                <a:lnTo>
                  <a:pt x="2330513" y="1730184"/>
                </a:lnTo>
                <a:lnTo>
                  <a:pt x="2330513" y="1587919"/>
                </a:lnTo>
                <a:lnTo>
                  <a:pt x="2389189" y="1587919"/>
                </a:lnTo>
                <a:lnTo>
                  <a:pt x="2327414" y="1506689"/>
                </a:lnTo>
                <a:close/>
              </a:path>
              <a:path w="4332605" h="2070100">
                <a:moveTo>
                  <a:pt x="2389189" y="1587919"/>
                </a:moveTo>
                <a:lnTo>
                  <a:pt x="2330513" y="1587919"/>
                </a:lnTo>
                <a:lnTo>
                  <a:pt x="2438666" y="1730184"/>
                </a:lnTo>
                <a:lnTo>
                  <a:pt x="2480589" y="1730184"/>
                </a:lnTo>
                <a:lnTo>
                  <a:pt x="2480589" y="1644827"/>
                </a:lnTo>
                <a:lnTo>
                  <a:pt x="2432469" y="1644827"/>
                </a:lnTo>
                <a:lnTo>
                  <a:pt x="2389189" y="1587919"/>
                </a:lnTo>
                <a:close/>
              </a:path>
              <a:path w="4332605" h="2070100">
                <a:moveTo>
                  <a:pt x="2480589" y="1506689"/>
                </a:moveTo>
                <a:lnTo>
                  <a:pt x="2432469" y="1506689"/>
                </a:lnTo>
                <a:lnTo>
                  <a:pt x="2432469" y="1644827"/>
                </a:lnTo>
                <a:lnTo>
                  <a:pt x="2480589" y="1644827"/>
                </a:lnTo>
                <a:lnTo>
                  <a:pt x="2480589" y="1506689"/>
                </a:lnTo>
                <a:close/>
              </a:path>
              <a:path w="4332605" h="2070100">
                <a:moveTo>
                  <a:pt x="1082167" y="0"/>
                </a:moveTo>
                <a:lnTo>
                  <a:pt x="1082167" y="337832"/>
                </a:lnTo>
                <a:lnTo>
                  <a:pt x="1721777" y="885698"/>
                </a:lnTo>
                <a:lnTo>
                  <a:pt x="2115684" y="548386"/>
                </a:lnTo>
                <a:lnTo>
                  <a:pt x="1721777" y="548386"/>
                </a:lnTo>
                <a:lnTo>
                  <a:pt x="1082167" y="0"/>
                </a:lnTo>
                <a:close/>
              </a:path>
              <a:path w="4332605" h="2070100">
                <a:moveTo>
                  <a:pt x="2361565" y="0"/>
                </a:moveTo>
                <a:lnTo>
                  <a:pt x="1721777" y="548386"/>
                </a:lnTo>
                <a:lnTo>
                  <a:pt x="2115684" y="548386"/>
                </a:lnTo>
                <a:lnTo>
                  <a:pt x="2361565" y="337832"/>
                </a:lnTo>
                <a:lnTo>
                  <a:pt x="2361565" y="0"/>
                </a:lnTo>
                <a:close/>
              </a:path>
              <a:path w="4332605" h="2070100">
                <a:moveTo>
                  <a:pt x="2852661" y="0"/>
                </a:moveTo>
                <a:lnTo>
                  <a:pt x="2571153" y="0"/>
                </a:lnTo>
                <a:lnTo>
                  <a:pt x="2571212" y="615124"/>
                </a:lnTo>
                <a:lnTo>
                  <a:pt x="2572723" y="668188"/>
                </a:lnTo>
                <a:lnTo>
                  <a:pt x="2577393" y="720543"/>
                </a:lnTo>
                <a:lnTo>
                  <a:pt x="2585107" y="770115"/>
                </a:lnTo>
                <a:lnTo>
                  <a:pt x="2595806" y="816898"/>
                </a:lnTo>
                <a:lnTo>
                  <a:pt x="2609430" y="860886"/>
                </a:lnTo>
                <a:lnTo>
                  <a:pt x="2625923" y="902075"/>
                </a:lnTo>
                <a:lnTo>
                  <a:pt x="2645226" y="940459"/>
                </a:lnTo>
                <a:lnTo>
                  <a:pt x="2667281" y="976033"/>
                </a:lnTo>
                <a:lnTo>
                  <a:pt x="2692029" y="1008792"/>
                </a:lnTo>
                <a:lnTo>
                  <a:pt x="2719412" y="1038729"/>
                </a:lnTo>
                <a:lnTo>
                  <a:pt x="2749373" y="1065841"/>
                </a:lnTo>
                <a:lnTo>
                  <a:pt x="2781852" y="1090121"/>
                </a:lnTo>
                <a:lnTo>
                  <a:pt x="2816792" y="1111565"/>
                </a:lnTo>
                <a:lnTo>
                  <a:pt x="2854135" y="1130166"/>
                </a:lnTo>
                <a:lnTo>
                  <a:pt x="2893822" y="1145921"/>
                </a:lnTo>
                <a:lnTo>
                  <a:pt x="2935794" y="1158822"/>
                </a:lnTo>
                <a:lnTo>
                  <a:pt x="2979995" y="1168866"/>
                </a:lnTo>
                <a:lnTo>
                  <a:pt x="3026365" y="1176047"/>
                </a:lnTo>
                <a:lnTo>
                  <a:pt x="3074846" y="1180359"/>
                </a:lnTo>
                <a:lnTo>
                  <a:pt x="3125381" y="1181798"/>
                </a:lnTo>
                <a:lnTo>
                  <a:pt x="3175964" y="1180444"/>
                </a:lnTo>
                <a:lnTo>
                  <a:pt x="3224585" y="1176221"/>
                </a:lnTo>
                <a:lnTo>
                  <a:pt x="3271175" y="1169125"/>
                </a:lnTo>
                <a:lnTo>
                  <a:pt x="3315667" y="1159151"/>
                </a:lnTo>
                <a:lnTo>
                  <a:pt x="3357991" y="1146294"/>
                </a:lnTo>
                <a:lnTo>
                  <a:pt x="3398080" y="1130550"/>
                </a:lnTo>
                <a:lnTo>
                  <a:pt x="3435865" y="1111913"/>
                </a:lnTo>
                <a:lnTo>
                  <a:pt x="3471278" y="1090380"/>
                </a:lnTo>
                <a:lnTo>
                  <a:pt x="3504251" y="1065944"/>
                </a:lnTo>
                <a:lnTo>
                  <a:pt x="3534714" y="1038602"/>
                </a:lnTo>
                <a:lnTo>
                  <a:pt x="3562601" y="1008349"/>
                </a:lnTo>
                <a:lnTo>
                  <a:pt x="3587842" y="975179"/>
                </a:lnTo>
                <a:lnTo>
                  <a:pt x="3610370" y="939089"/>
                </a:lnTo>
                <a:lnTo>
                  <a:pt x="3618712" y="922604"/>
                </a:lnTo>
                <a:lnTo>
                  <a:pt x="3128479" y="922604"/>
                </a:lnTo>
                <a:lnTo>
                  <a:pt x="3079008" y="919377"/>
                </a:lnTo>
                <a:lnTo>
                  <a:pt x="3033821" y="909726"/>
                </a:lnTo>
                <a:lnTo>
                  <a:pt x="2993136" y="893693"/>
                </a:lnTo>
                <a:lnTo>
                  <a:pt x="2957171" y="871320"/>
                </a:lnTo>
                <a:lnTo>
                  <a:pt x="2926143" y="842651"/>
                </a:lnTo>
                <a:lnTo>
                  <a:pt x="2900269" y="807727"/>
                </a:lnTo>
                <a:lnTo>
                  <a:pt x="2879766" y="766591"/>
                </a:lnTo>
                <a:lnTo>
                  <a:pt x="2864853" y="719285"/>
                </a:lnTo>
                <a:lnTo>
                  <a:pt x="2855745" y="665853"/>
                </a:lnTo>
                <a:lnTo>
                  <a:pt x="2852661" y="606336"/>
                </a:lnTo>
                <a:lnTo>
                  <a:pt x="2852661" y="0"/>
                </a:lnTo>
                <a:close/>
              </a:path>
              <a:path w="4332605" h="2070100">
                <a:moveTo>
                  <a:pt x="3686340" y="0"/>
                </a:moveTo>
                <a:lnTo>
                  <a:pt x="3404819" y="0"/>
                </a:lnTo>
                <a:lnTo>
                  <a:pt x="3404819" y="615124"/>
                </a:lnTo>
                <a:lnTo>
                  <a:pt x="3401720" y="673015"/>
                </a:lnTo>
                <a:lnTo>
                  <a:pt x="3392573" y="724980"/>
                </a:lnTo>
                <a:lnTo>
                  <a:pt x="3377601" y="770977"/>
                </a:lnTo>
                <a:lnTo>
                  <a:pt x="3357027" y="810969"/>
                </a:lnTo>
                <a:lnTo>
                  <a:pt x="3331076" y="844916"/>
                </a:lnTo>
                <a:lnTo>
                  <a:pt x="3299971" y="872779"/>
                </a:lnTo>
                <a:lnTo>
                  <a:pt x="3263935" y="894518"/>
                </a:lnTo>
                <a:lnTo>
                  <a:pt x="3223192" y="910095"/>
                </a:lnTo>
                <a:lnTo>
                  <a:pt x="3177966" y="919470"/>
                </a:lnTo>
                <a:lnTo>
                  <a:pt x="3128479" y="922604"/>
                </a:lnTo>
                <a:lnTo>
                  <a:pt x="3618712" y="922604"/>
                </a:lnTo>
                <a:lnTo>
                  <a:pt x="3647010" y="858125"/>
                </a:lnTo>
                <a:lnTo>
                  <a:pt x="3660987" y="813243"/>
                </a:lnTo>
                <a:lnTo>
                  <a:pt x="3671976" y="765421"/>
                </a:lnTo>
                <a:lnTo>
                  <a:pt x="3679910" y="714654"/>
                </a:lnTo>
                <a:lnTo>
                  <a:pt x="3684721" y="660937"/>
                </a:lnTo>
                <a:lnTo>
                  <a:pt x="3686280" y="606336"/>
                </a:lnTo>
                <a:lnTo>
                  <a:pt x="3686340" y="0"/>
                </a:lnTo>
                <a:close/>
              </a:path>
              <a:path w="4332605" h="2070100">
                <a:moveTo>
                  <a:pt x="2362085" y="886218"/>
                </a:moveTo>
                <a:lnTo>
                  <a:pt x="1082167" y="886218"/>
                </a:lnTo>
                <a:lnTo>
                  <a:pt x="1082167" y="1164729"/>
                </a:lnTo>
                <a:lnTo>
                  <a:pt x="2362085" y="1164729"/>
                </a:lnTo>
                <a:lnTo>
                  <a:pt x="2362085" y="886218"/>
                </a:lnTo>
                <a:close/>
              </a:path>
              <a:path w="4332605" h="2070100">
                <a:moveTo>
                  <a:pt x="1376616" y="1502549"/>
                </a:moveTo>
                <a:lnTo>
                  <a:pt x="1328903" y="1511636"/>
                </a:lnTo>
                <a:lnTo>
                  <a:pt x="1291035" y="1536438"/>
                </a:lnTo>
                <a:lnTo>
                  <a:pt x="1266072" y="1573267"/>
                </a:lnTo>
                <a:lnTo>
                  <a:pt x="1257071" y="1618437"/>
                </a:lnTo>
                <a:lnTo>
                  <a:pt x="1257071" y="1618957"/>
                </a:lnTo>
                <a:lnTo>
                  <a:pt x="1265917" y="1663826"/>
                </a:lnTo>
                <a:lnTo>
                  <a:pt x="1290580" y="1700501"/>
                </a:lnTo>
                <a:lnTo>
                  <a:pt x="1328244" y="1725246"/>
                </a:lnTo>
                <a:lnTo>
                  <a:pt x="1376095" y="1734324"/>
                </a:lnTo>
                <a:lnTo>
                  <a:pt x="1423947" y="1725166"/>
                </a:lnTo>
                <a:lnTo>
                  <a:pt x="1461611" y="1700245"/>
                </a:lnTo>
                <a:lnTo>
                  <a:pt x="1469274" y="1688795"/>
                </a:lnTo>
                <a:lnTo>
                  <a:pt x="1377137" y="1688795"/>
                </a:lnTo>
                <a:lnTo>
                  <a:pt x="1350032" y="1683257"/>
                </a:lnTo>
                <a:lnTo>
                  <a:pt x="1328751" y="1668165"/>
                </a:lnTo>
                <a:lnTo>
                  <a:pt x="1314845" y="1645798"/>
                </a:lnTo>
                <a:lnTo>
                  <a:pt x="1309865" y="1618437"/>
                </a:lnTo>
                <a:lnTo>
                  <a:pt x="1314764" y="1591075"/>
                </a:lnTo>
                <a:lnTo>
                  <a:pt x="1328491" y="1568708"/>
                </a:lnTo>
                <a:lnTo>
                  <a:pt x="1349593" y="1553616"/>
                </a:lnTo>
                <a:lnTo>
                  <a:pt x="1376616" y="1548079"/>
                </a:lnTo>
                <a:lnTo>
                  <a:pt x="1469453" y="1548079"/>
                </a:lnTo>
                <a:lnTo>
                  <a:pt x="1461676" y="1536438"/>
                </a:lnTo>
                <a:lnTo>
                  <a:pt x="1424166" y="1511636"/>
                </a:lnTo>
                <a:lnTo>
                  <a:pt x="1376616" y="1502549"/>
                </a:lnTo>
                <a:close/>
              </a:path>
              <a:path w="4332605" h="2070100">
                <a:moveTo>
                  <a:pt x="1469453" y="1548079"/>
                </a:moveTo>
                <a:lnTo>
                  <a:pt x="1376616" y="1548079"/>
                </a:lnTo>
                <a:lnTo>
                  <a:pt x="1403802" y="1553616"/>
                </a:lnTo>
                <a:lnTo>
                  <a:pt x="1425262" y="1568708"/>
                </a:lnTo>
                <a:lnTo>
                  <a:pt x="1439347" y="1591075"/>
                </a:lnTo>
                <a:lnTo>
                  <a:pt x="1444409" y="1618437"/>
                </a:lnTo>
                <a:lnTo>
                  <a:pt x="1444409" y="1618957"/>
                </a:lnTo>
                <a:lnTo>
                  <a:pt x="1439427" y="1646238"/>
                </a:lnTo>
                <a:lnTo>
                  <a:pt x="1425517" y="1668425"/>
                </a:lnTo>
                <a:lnTo>
                  <a:pt x="1404236" y="1683339"/>
                </a:lnTo>
                <a:lnTo>
                  <a:pt x="1377137" y="1688795"/>
                </a:lnTo>
                <a:lnTo>
                  <a:pt x="1469274" y="1688795"/>
                </a:lnTo>
                <a:lnTo>
                  <a:pt x="1486273" y="1663392"/>
                </a:lnTo>
                <a:lnTo>
                  <a:pt x="1495120" y="1618437"/>
                </a:lnTo>
                <a:lnTo>
                  <a:pt x="1486281" y="1573267"/>
                </a:lnTo>
                <a:lnTo>
                  <a:pt x="1469453" y="1548079"/>
                </a:lnTo>
                <a:close/>
              </a:path>
              <a:path w="4332605" h="2070100">
                <a:moveTo>
                  <a:pt x="3775341" y="1506689"/>
                </a:moveTo>
                <a:lnTo>
                  <a:pt x="3726700" y="1506689"/>
                </a:lnTo>
                <a:lnTo>
                  <a:pt x="3726700" y="1730184"/>
                </a:lnTo>
                <a:lnTo>
                  <a:pt x="3887292" y="1730184"/>
                </a:lnTo>
                <a:lnTo>
                  <a:pt x="3887292" y="1685175"/>
                </a:lnTo>
                <a:lnTo>
                  <a:pt x="3775341" y="1685175"/>
                </a:lnTo>
                <a:lnTo>
                  <a:pt x="3775341" y="1506689"/>
                </a:lnTo>
                <a:close/>
              </a:path>
              <a:path w="4332605" h="2070100">
                <a:moveTo>
                  <a:pt x="3109848" y="1506689"/>
                </a:moveTo>
                <a:lnTo>
                  <a:pt x="3061208" y="1506689"/>
                </a:lnTo>
                <a:lnTo>
                  <a:pt x="3061208" y="1730184"/>
                </a:lnTo>
                <a:lnTo>
                  <a:pt x="3109848" y="1730184"/>
                </a:lnTo>
                <a:lnTo>
                  <a:pt x="3109848" y="1661896"/>
                </a:lnTo>
                <a:lnTo>
                  <a:pt x="3136239" y="1634997"/>
                </a:lnTo>
                <a:lnTo>
                  <a:pt x="3194221" y="1634997"/>
                </a:lnTo>
                <a:lnTo>
                  <a:pt x="3171651" y="1604467"/>
                </a:lnTo>
                <a:lnTo>
                  <a:pt x="3109848" y="1604467"/>
                </a:lnTo>
                <a:lnTo>
                  <a:pt x="3109848" y="1506689"/>
                </a:lnTo>
                <a:close/>
              </a:path>
              <a:path w="4332605" h="2070100">
                <a:moveTo>
                  <a:pt x="3194221" y="1634997"/>
                </a:moveTo>
                <a:lnTo>
                  <a:pt x="3136239" y="1634997"/>
                </a:lnTo>
                <a:lnTo>
                  <a:pt x="3205073" y="1730184"/>
                </a:lnTo>
                <a:lnTo>
                  <a:pt x="3264585" y="1730184"/>
                </a:lnTo>
                <a:lnTo>
                  <a:pt x="3194221" y="1634997"/>
                </a:lnTo>
                <a:close/>
              </a:path>
              <a:path w="4332605" h="2070100">
                <a:moveTo>
                  <a:pt x="3259924" y="1506689"/>
                </a:moveTo>
                <a:lnTo>
                  <a:pt x="3200412" y="1506689"/>
                </a:lnTo>
                <a:lnTo>
                  <a:pt x="3109848" y="1604467"/>
                </a:lnTo>
                <a:lnTo>
                  <a:pt x="3171651" y="1604467"/>
                </a:lnTo>
                <a:lnTo>
                  <a:pt x="3169361" y="1601368"/>
                </a:lnTo>
                <a:lnTo>
                  <a:pt x="3259924" y="1506689"/>
                </a:lnTo>
                <a:close/>
              </a:path>
              <a:path w="4332605" h="2070100">
                <a:moveTo>
                  <a:pt x="2766237" y="1663445"/>
                </a:moveTo>
                <a:lnTo>
                  <a:pt x="2737269" y="1697596"/>
                </a:lnTo>
                <a:lnTo>
                  <a:pt x="2758691" y="1713508"/>
                </a:lnTo>
                <a:lnTo>
                  <a:pt x="2782155" y="1724815"/>
                </a:lnTo>
                <a:lnTo>
                  <a:pt x="2806979" y="1731564"/>
                </a:lnTo>
                <a:lnTo>
                  <a:pt x="2832481" y="1733803"/>
                </a:lnTo>
                <a:lnTo>
                  <a:pt x="2865858" y="1729229"/>
                </a:lnTo>
                <a:lnTo>
                  <a:pt x="2891863" y="1715828"/>
                </a:lnTo>
                <a:lnTo>
                  <a:pt x="2908747" y="1694086"/>
                </a:lnTo>
                <a:lnTo>
                  <a:pt x="2909508" y="1690344"/>
                </a:lnTo>
                <a:lnTo>
                  <a:pt x="2833509" y="1690344"/>
                </a:lnTo>
                <a:lnTo>
                  <a:pt x="2814924" y="1688470"/>
                </a:lnTo>
                <a:lnTo>
                  <a:pt x="2797744" y="1683105"/>
                </a:lnTo>
                <a:lnTo>
                  <a:pt x="2781630" y="1674635"/>
                </a:lnTo>
                <a:lnTo>
                  <a:pt x="2766237" y="1663445"/>
                </a:lnTo>
                <a:close/>
              </a:path>
              <a:path w="4332605" h="2070100">
                <a:moveTo>
                  <a:pt x="2825242" y="1504111"/>
                </a:moveTo>
                <a:lnTo>
                  <a:pt x="2793819" y="1508945"/>
                </a:lnTo>
                <a:lnTo>
                  <a:pt x="2769092" y="1522604"/>
                </a:lnTo>
                <a:lnTo>
                  <a:pt x="2752904" y="1543829"/>
                </a:lnTo>
                <a:lnTo>
                  <a:pt x="2747098" y="1571358"/>
                </a:lnTo>
                <a:lnTo>
                  <a:pt x="2747098" y="1572399"/>
                </a:lnTo>
                <a:lnTo>
                  <a:pt x="2767217" y="1618568"/>
                </a:lnTo>
                <a:lnTo>
                  <a:pt x="2821101" y="1640687"/>
                </a:lnTo>
                <a:lnTo>
                  <a:pt x="2843769" y="1647233"/>
                </a:lnTo>
                <a:lnTo>
                  <a:pt x="2857320" y="1653490"/>
                </a:lnTo>
                <a:lnTo>
                  <a:pt x="2863887" y="1660331"/>
                </a:lnTo>
                <a:lnTo>
                  <a:pt x="2865602" y="1668627"/>
                </a:lnTo>
                <a:lnTo>
                  <a:pt x="2865602" y="1669656"/>
                </a:lnTo>
                <a:lnTo>
                  <a:pt x="2863134" y="1678128"/>
                </a:lnTo>
                <a:lnTo>
                  <a:pt x="2856737" y="1684658"/>
                </a:lnTo>
                <a:lnTo>
                  <a:pt x="2846750" y="1688858"/>
                </a:lnTo>
                <a:lnTo>
                  <a:pt x="2833509" y="1690344"/>
                </a:lnTo>
                <a:lnTo>
                  <a:pt x="2909508" y="1690344"/>
                </a:lnTo>
                <a:lnTo>
                  <a:pt x="2914764" y="1664487"/>
                </a:lnTo>
                <a:lnTo>
                  <a:pt x="2914667" y="1663445"/>
                </a:lnTo>
                <a:lnTo>
                  <a:pt x="2910089" y="1638770"/>
                </a:lnTo>
                <a:lnTo>
                  <a:pt x="2896390" y="1620315"/>
                </a:lnTo>
                <a:lnTo>
                  <a:pt x="2874152" y="1607000"/>
                </a:lnTo>
                <a:lnTo>
                  <a:pt x="2843860" y="1597228"/>
                </a:lnTo>
                <a:lnTo>
                  <a:pt x="2819886" y="1590574"/>
                </a:lnTo>
                <a:lnTo>
                  <a:pt x="2804985" y="1584356"/>
                </a:lnTo>
                <a:lnTo>
                  <a:pt x="2797361" y="1577072"/>
                </a:lnTo>
                <a:lnTo>
                  <a:pt x="2795219" y="1567218"/>
                </a:lnTo>
                <a:lnTo>
                  <a:pt x="2795219" y="1566710"/>
                </a:lnTo>
                <a:lnTo>
                  <a:pt x="2797054" y="1559131"/>
                </a:lnTo>
                <a:lnTo>
                  <a:pt x="2802528" y="1553057"/>
                </a:lnTo>
                <a:lnTo>
                  <a:pt x="2811592" y="1549022"/>
                </a:lnTo>
                <a:lnTo>
                  <a:pt x="2824200" y="1547558"/>
                </a:lnTo>
                <a:lnTo>
                  <a:pt x="2897254" y="1547558"/>
                </a:lnTo>
                <a:lnTo>
                  <a:pt x="2908033" y="1532039"/>
                </a:lnTo>
                <a:lnTo>
                  <a:pt x="2890001" y="1520254"/>
                </a:lnTo>
                <a:lnTo>
                  <a:pt x="2870128" y="1511479"/>
                </a:lnTo>
                <a:lnTo>
                  <a:pt x="2848509" y="1506001"/>
                </a:lnTo>
                <a:lnTo>
                  <a:pt x="2825242" y="1504111"/>
                </a:lnTo>
                <a:close/>
              </a:path>
              <a:path w="4332605" h="2070100">
                <a:moveTo>
                  <a:pt x="2897254" y="1547558"/>
                </a:moveTo>
                <a:lnTo>
                  <a:pt x="2824200" y="1547558"/>
                </a:lnTo>
                <a:lnTo>
                  <a:pt x="2838424" y="1549062"/>
                </a:lnTo>
                <a:lnTo>
                  <a:pt x="2852986" y="1553379"/>
                </a:lnTo>
                <a:lnTo>
                  <a:pt x="2867647" y="1560219"/>
                </a:lnTo>
                <a:lnTo>
                  <a:pt x="2882163" y="1569288"/>
                </a:lnTo>
                <a:lnTo>
                  <a:pt x="2897254" y="1547558"/>
                </a:lnTo>
                <a:close/>
              </a:path>
              <a:path w="4332605" h="2070100">
                <a:moveTo>
                  <a:pt x="3463302" y="1506689"/>
                </a:moveTo>
                <a:lnTo>
                  <a:pt x="3295116" y="1506689"/>
                </a:lnTo>
                <a:lnTo>
                  <a:pt x="3295116" y="1730184"/>
                </a:lnTo>
                <a:lnTo>
                  <a:pt x="3465372" y="1730184"/>
                </a:lnTo>
                <a:lnTo>
                  <a:pt x="3465372" y="1686725"/>
                </a:lnTo>
                <a:lnTo>
                  <a:pt x="3343236" y="1686725"/>
                </a:lnTo>
                <a:lnTo>
                  <a:pt x="3343236" y="1639646"/>
                </a:lnTo>
                <a:lnTo>
                  <a:pt x="3448811" y="1639646"/>
                </a:lnTo>
                <a:lnTo>
                  <a:pt x="3448811" y="1595678"/>
                </a:lnTo>
                <a:lnTo>
                  <a:pt x="3343236" y="1595678"/>
                </a:lnTo>
                <a:lnTo>
                  <a:pt x="3343236" y="1550149"/>
                </a:lnTo>
                <a:lnTo>
                  <a:pt x="3463302" y="1550149"/>
                </a:lnTo>
                <a:lnTo>
                  <a:pt x="3463302" y="1506689"/>
                </a:lnTo>
                <a:close/>
              </a:path>
              <a:path w="4332605" h="2070100">
                <a:moveTo>
                  <a:pt x="3604056" y="1506689"/>
                </a:moveTo>
                <a:lnTo>
                  <a:pt x="3512972" y="1506689"/>
                </a:lnTo>
                <a:lnTo>
                  <a:pt x="3512972" y="1730184"/>
                </a:lnTo>
                <a:lnTo>
                  <a:pt x="3562134" y="1730184"/>
                </a:lnTo>
                <a:lnTo>
                  <a:pt x="3562134" y="1663445"/>
                </a:lnTo>
                <a:lnTo>
                  <a:pt x="3599395" y="1663445"/>
                </a:lnTo>
                <a:lnTo>
                  <a:pt x="3634424" y="1658434"/>
                </a:lnTo>
                <a:lnTo>
                  <a:pt x="3663048" y="1643529"/>
                </a:lnTo>
                <a:lnTo>
                  <a:pt x="3682328" y="1618957"/>
                </a:lnTo>
                <a:lnTo>
                  <a:pt x="3562654" y="1618957"/>
                </a:lnTo>
                <a:lnTo>
                  <a:pt x="3562654" y="1550669"/>
                </a:lnTo>
                <a:lnTo>
                  <a:pt x="3682028" y="1550669"/>
                </a:lnTo>
                <a:lnTo>
                  <a:pt x="3666736" y="1528289"/>
                </a:lnTo>
                <a:lnTo>
                  <a:pt x="3639884" y="1512348"/>
                </a:lnTo>
                <a:lnTo>
                  <a:pt x="3604056" y="1506689"/>
                </a:lnTo>
                <a:close/>
              </a:path>
              <a:path w="4332605" h="2070100">
                <a:moveTo>
                  <a:pt x="3682028" y="1550669"/>
                </a:moveTo>
                <a:lnTo>
                  <a:pt x="3600437" y="1550669"/>
                </a:lnTo>
                <a:lnTo>
                  <a:pt x="3616621" y="1552884"/>
                </a:lnTo>
                <a:lnTo>
                  <a:pt x="3629021" y="1559464"/>
                </a:lnTo>
                <a:lnTo>
                  <a:pt x="3636959" y="1570311"/>
                </a:lnTo>
                <a:lnTo>
                  <a:pt x="3639756" y="1585328"/>
                </a:lnTo>
                <a:lnTo>
                  <a:pt x="3637120" y="1598657"/>
                </a:lnTo>
                <a:lnTo>
                  <a:pt x="3629536" y="1609320"/>
                </a:lnTo>
                <a:lnTo>
                  <a:pt x="3617489" y="1616394"/>
                </a:lnTo>
                <a:lnTo>
                  <a:pt x="3601465" y="1618957"/>
                </a:lnTo>
                <a:lnTo>
                  <a:pt x="3682328" y="1618957"/>
                </a:lnTo>
                <a:lnTo>
                  <a:pt x="3689438" y="1584807"/>
                </a:lnTo>
                <a:lnTo>
                  <a:pt x="3683593" y="1552959"/>
                </a:lnTo>
                <a:lnTo>
                  <a:pt x="3682028" y="1550669"/>
                </a:lnTo>
                <a:close/>
              </a:path>
              <a:path w="4332605" h="2070100">
                <a:moveTo>
                  <a:pt x="4241685" y="1506689"/>
                </a:moveTo>
                <a:lnTo>
                  <a:pt x="4139831" y="1506689"/>
                </a:lnTo>
                <a:lnTo>
                  <a:pt x="4139831" y="1730184"/>
                </a:lnTo>
                <a:lnTo>
                  <a:pt x="4188383" y="1730184"/>
                </a:lnTo>
                <a:lnTo>
                  <a:pt x="4188383" y="1658277"/>
                </a:lnTo>
                <a:lnTo>
                  <a:pt x="4283984" y="1658277"/>
                </a:lnTo>
                <a:lnTo>
                  <a:pt x="4278426" y="1649996"/>
                </a:lnTo>
                <a:lnTo>
                  <a:pt x="4297653" y="1639899"/>
                </a:lnTo>
                <a:lnTo>
                  <a:pt x="4312710" y="1625098"/>
                </a:lnTo>
                <a:lnTo>
                  <a:pt x="4317349" y="1615859"/>
                </a:lnTo>
                <a:lnTo>
                  <a:pt x="4188383" y="1615859"/>
                </a:lnTo>
                <a:lnTo>
                  <a:pt x="4188383" y="1551698"/>
                </a:lnTo>
                <a:lnTo>
                  <a:pt x="4320896" y="1551698"/>
                </a:lnTo>
                <a:lnTo>
                  <a:pt x="4294149" y="1519784"/>
                </a:lnTo>
                <a:lnTo>
                  <a:pt x="4261761" y="1508209"/>
                </a:lnTo>
                <a:lnTo>
                  <a:pt x="4241685" y="1506689"/>
                </a:lnTo>
                <a:close/>
              </a:path>
              <a:path w="4332605" h="2070100">
                <a:moveTo>
                  <a:pt x="4283984" y="1658277"/>
                </a:moveTo>
                <a:lnTo>
                  <a:pt x="4227195" y="1658277"/>
                </a:lnTo>
                <a:lnTo>
                  <a:pt x="4274807" y="1730184"/>
                </a:lnTo>
                <a:lnTo>
                  <a:pt x="4332249" y="1730184"/>
                </a:lnTo>
                <a:lnTo>
                  <a:pt x="4283984" y="1658277"/>
                </a:lnTo>
                <a:close/>
              </a:path>
              <a:path w="4332605" h="2070100">
                <a:moveTo>
                  <a:pt x="4320896" y="1551698"/>
                </a:moveTo>
                <a:lnTo>
                  <a:pt x="4237545" y="1551698"/>
                </a:lnTo>
                <a:lnTo>
                  <a:pt x="4253869" y="1553221"/>
                </a:lnTo>
                <a:lnTo>
                  <a:pt x="4266071" y="1559204"/>
                </a:lnTo>
                <a:lnTo>
                  <a:pt x="4273712" y="1569454"/>
                </a:lnTo>
                <a:lnTo>
                  <a:pt x="4276356" y="1583778"/>
                </a:lnTo>
                <a:lnTo>
                  <a:pt x="4273793" y="1596645"/>
                </a:lnTo>
                <a:lnTo>
                  <a:pt x="4266331" y="1606800"/>
                </a:lnTo>
                <a:lnTo>
                  <a:pt x="4254309" y="1613464"/>
                </a:lnTo>
                <a:lnTo>
                  <a:pt x="4238066" y="1615859"/>
                </a:lnTo>
                <a:lnTo>
                  <a:pt x="4317349" y="1615859"/>
                </a:lnTo>
                <a:lnTo>
                  <a:pt x="4322528" y="1605544"/>
                </a:lnTo>
                <a:lnTo>
                  <a:pt x="4326039" y="1581188"/>
                </a:lnTo>
                <a:lnTo>
                  <a:pt x="4326039" y="1580667"/>
                </a:lnTo>
                <a:lnTo>
                  <a:pt x="4324711" y="1565249"/>
                </a:lnTo>
                <a:lnTo>
                  <a:pt x="4320896" y="1551698"/>
                </a:lnTo>
                <a:close/>
              </a:path>
              <a:path w="4332605" h="2070100">
                <a:moveTo>
                  <a:pt x="4090670" y="1506689"/>
                </a:moveTo>
                <a:lnTo>
                  <a:pt x="3921442" y="1506689"/>
                </a:lnTo>
                <a:lnTo>
                  <a:pt x="3921442" y="1730184"/>
                </a:lnTo>
                <a:lnTo>
                  <a:pt x="4092219" y="1730184"/>
                </a:lnTo>
                <a:lnTo>
                  <a:pt x="4092219" y="1686725"/>
                </a:lnTo>
                <a:lnTo>
                  <a:pt x="3970604" y="1686725"/>
                </a:lnTo>
                <a:lnTo>
                  <a:pt x="3970604" y="1639646"/>
                </a:lnTo>
                <a:lnTo>
                  <a:pt x="4076179" y="1639646"/>
                </a:lnTo>
                <a:lnTo>
                  <a:pt x="4076179" y="1595678"/>
                </a:lnTo>
                <a:lnTo>
                  <a:pt x="3970604" y="1595678"/>
                </a:lnTo>
                <a:lnTo>
                  <a:pt x="3970604" y="1550149"/>
                </a:lnTo>
                <a:lnTo>
                  <a:pt x="4090670" y="1550149"/>
                </a:lnTo>
                <a:lnTo>
                  <a:pt x="4090670" y="1506689"/>
                </a:lnTo>
                <a:close/>
              </a:path>
              <a:path w="4332605" h="2070100">
                <a:moveTo>
                  <a:pt x="1384896" y="1841931"/>
                </a:moveTo>
                <a:lnTo>
                  <a:pt x="1339354" y="1841931"/>
                </a:lnTo>
                <a:lnTo>
                  <a:pt x="1339354" y="2065591"/>
                </a:lnTo>
                <a:lnTo>
                  <a:pt x="1387487" y="2065591"/>
                </a:lnTo>
                <a:lnTo>
                  <a:pt x="1387487" y="1923148"/>
                </a:lnTo>
                <a:lnTo>
                  <a:pt x="1446588" y="1923148"/>
                </a:lnTo>
                <a:lnTo>
                  <a:pt x="1384896" y="1841931"/>
                </a:lnTo>
                <a:close/>
              </a:path>
              <a:path w="4332605" h="2070100">
                <a:moveTo>
                  <a:pt x="1446588" y="1923148"/>
                </a:moveTo>
                <a:lnTo>
                  <a:pt x="1387487" y="1923148"/>
                </a:lnTo>
                <a:lnTo>
                  <a:pt x="1496161" y="2065591"/>
                </a:lnTo>
                <a:lnTo>
                  <a:pt x="1538071" y="2065591"/>
                </a:lnTo>
                <a:lnTo>
                  <a:pt x="1538071" y="1980234"/>
                </a:lnTo>
                <a:lnTo>
                  <a:pt x="1489951" y="1980234"/>
                </a:lnTo>
                <a:lnTo>
                  <a:pt x="1446588" y="1923148"/>
                </a:lnTo>
                <a:close/>
              </a:path>
              <a:path w="4332605" h="2070100">
                <a:moveTo>
                  <a:pt x="1538071" y="1841931"/>
                </a:moveTo>
                <a:lnTo>
                  <a:pt x="1489951" y="1841931"/>
                </a:lnTo>
                <a:lnTo>
                  <a:pt x="1489951" y="1980234"/>
                </a:lnTo>
                <a:lnTo>
                  <a:pt x="1538071" y="1980234"/>
                </a:lnTo>
                <a:lnTo>
                  <a:pt x="1538071" y="1841931"/>
                </a:lnTo>
                <a:close/>
              </a:path>
              <a:path w="4332605" h="2070100">
                <a:moveTo>
                  <a:pt x="3585425" y="1841931"/>
                </a:moveTo>
                <a:lnTo>
                  <a:pt x="3536264" y="1841931"/>
                </a:lnTo>
                <a:lnTo>
                  <a:pt x="3536264" y="2065591"/>
                </a:lnTo>
                <a:lnTo>
                  <a:pt x="3585425" y="2065591"/>
                </a:lnTo>
                <a:lnTo>
                  <a:pt x="3585425" y="1841931"/>
                </a:lnTo>
                <a:close/>
              </a:path>
              <a:path w="4332605" h="2070100">
                <a:moveTo>
                  <a:pt x="4092219" y="1841931"/>
                </a:moveTo>
                <a:lnTo>
                  <a:pt x="3910063" y="1841931"/>
                </a:lnTo>
                <a:lnTo>
                  <a:pt x="3910063" y="1885378"/>
                </a:lnTo>
                <a:lnTo>
                  <a:pt x="4028566" y="1885378"/>
                </a:lnTo>
                <a:lnTo>
                  <a:pt x="3905923" y="2028342"/>
                </a:lnTo>
                <a:lnTo>
                  <a:pt x="3905923" y="2065591"/>
                </a:lnTo>
                <a:lnTo>
                  <a:pt x="4092219" y="2065591"/>
                </a:lnTo>
                <a:lnTo>
                  <a:pt x="4092219" y="2022132"/>
                </a:lnTo>
                <a:lnTo>
                  <a:pt x="3969054" y="2022132"/>
                </a:lnTo>
                <a:lnTo>
                  <a:pt x="4092219" y="1879180"/>
                </a:lnTo>
                <a:lnTo>
                  <a:pt x="4092219" y="1841931"/>
                </a:lnTo>
                <a:close/>
              </a:path>
              <a:path w="4332605" h="2070100">
                <a:moveTo>
                  <a:pt x="3697198" y="1841931"/>
                </a:moveTo>
                <a:lnTo>
                  <a:pt x="3651669" y="1841931"/>
                </a:lnTo>
                <a:lnTo>
                  <a:pt x="3651669" y="2065591"/>
                </a:lnTo>
                <a:lnTo>
                  <a:pt x="3699789" y="2065591"/>
                </a:lnTo>
                <a:lnTo>
                  <a:pt x="3699789" y="1923148"/>
                </a:lnTo>
                <a:lnTo>
                  <a:pt x="3758890" y="1923148"/>
                </a:lnTo>
                <a:lnTo>
                  <a:pt x="3697198" y="1841931"/>
                </a:lnTo>
                <a:close/>
              </a:path>
              <a:path w="4332605" h="2070100">
                <a:moveTo>
                  <a:pt x="3758890" y="1923148"/>
                </a:moveTo>
                <a:lnTo>
                  <a:pt x="3699789" y="1923148"/>
                </a:lnTo>
                <a:lnTo>
                  <a:pt x="3808463" y="2065591"/>
                </a:lnTo>
                <a:lnTo>
                  <a:pt x="3850373" y="2065591"/>
                </a:lnTo>
                <a:lnTo>
                  <a:pt x="3850373" y="1980234"/>
                </a:lnTo>
                <a:lnTo>
                  <a:pt x="3802253" y="1980234"/>
                </a:lnTo>
                <a:lnTo>
                  <a:pt x="3758890" y="1923148"/>
                </a:lnTo>
                <a:close/>
              </a:path>
              <a:path w="4332605" h="2070100">
                <a:moveTo>
                  <a:pt x="3850373" y="1841931"/>
                </a:moveTo>
                <a:lnTo>
                  <a:pt x="3802253" y="1841931"/>
                </a:lnTo>
                <a:lnTo>
                  <a:pt x="3802253" y="1980234"/>
                </a:lnTo>
                <a:lnTo>
                  <a:pt x="3850373" y="1980234"/>
                </a:lnTo>
                <a:lnTo>
                  <a:pt x="3850373" y="1841931"/>
                </a:lnTo>
                <a:close/>
              </a:path>
              <a:path w="4332605" h="2070100">
                <a:moveTo>
                  <a:pt x="1130808" y="1842452"/>
                </a:moveTo>
                <a:lnTo>
                  <a:pt x="1082167" y="1842452"/>
                </a:lnTo>
                <a:lnTo>
                  <a:pt x="1082167" y="1970404"/>
                </a:lnTo>
                <a:lnTo>
                  <a:pt x="1088764" y="2013640"/>
                </a:lnTo>
                <a:lnTo>
                  <a:pt x="1107781" y="2044704"/>
                </a:lnTo>
                <a:lnTo>
                  <a:pt x="1138054" y="2063450"/>
                </a:lnTo>
                <a:lnTo>
                  <a:pt x="1178420" y="2069731"/>
                </a:lnTo>
                <a:lnTo>
                  <a:pt x="1219109" y="2063499"/>
                </a:lnTo>
                <a:lnTo>
                  <a:pt x="1250094" y="2044704"/>
                </a:lnTo>
                <a:lnTo>
                  <a:pt x="1262933" y="2024202"/>
                </a:lnTo>
                <a:lnTo>
                  <a:pt x="1179448" y="2024202"/>
                </a:lnTo>
                <a:lnTo>
                  <a:pt x="1158968" y="2020719"/>
                </a:lnTo>
                <a:lnTo>
                  <a:pt x="1143679" y="2010300"/>
                </a:lnTo>
                <a:lnTo>
                  <a:pt x="1134114" y="1992992"/>
                </a:lnTo>
                <a:lnTo>
                  <a:pt x="1130808" y="1968842"/>
                </a:lnTo>
                <a:lnTo>
                  <a:pt x="1130808" y="1842452"/>
                </a:lnTo>
                <a:close/>
              </a:path>
              <a:path w="4332605" h="2070100">
                <a:moveTo>
                  <a:pt x="1276743" y="1842452"/>
                </a:moveTo>
                <a:lnTo>
                  <a:pt x="1227582" y="1842452"/>
                </a:lnTo>
                <a:lnTo>
                  <a:pt x="1227582" y="1970404"/>
                </a:lnTo>
                <a:lnTo>
                  <a:pt x="1224283" y="1993651"/>
                </a:lnTo>
                <a:lnTo>
                  <a:pt x="1214774" y="2010495"/>
                </a:lnTo>
                <a:lnTo>
                  <a:pt x="1199635" y="2020743"/>
                </a:lnTo>
                <a:lnTo>
                  <a:pt x="1179448" y="2024202"/>
                </a:lnTo>
                <a:lnTo>
                  <a:pt x="1262933" y="2024202"/>
                </a:lnTo>
                <a:lnTo>
                  <a:pt x="1269822" y="2013201"/>
                </a:lnTo>
                <a:lnTo>
                  <a:pt x="1276743" y="1968842"/>
                </a:lnTo>
                <a:lnTo>
                  <a:pt x="1276743" y="1842452"/>
                </a:lnTo>
                <a:close/>
              </a:path>
              <a:path w="4332605" h="2070100">
                <a:moveTo>
                  <a:pt x="2132838" y="1841931"/>
                </a:moveTo>
                <a:lnTo>
                  <a:pt x="1963966" y="1841931"/>
                </a:lnTo>
                <a:lnTo>
                  <a:pt x="1963966" y="2065591"/>
                </a:lnTo>
                <a:lnTo>
                  <a:pt x="2134387" y="2065591"/>
                </a:lnTo>
                <a:lnTo>
                  <a:pt x="2134387" y="2022132"/>
                </a:lnTo>
                <a:lnTo>
                  <a:pt x="2012607" y="2022132"/>
                </a:lnTo>
                <a:lnTo>
                  <a:pt x="2012607" y="1975053"/>
                </a:lnTo>
                <a:lnTo>
                  <a:pt x="2118347" y="1975053"/>
                </a:lnTo>
                <a:lnTo>
                  <a:pt x="2118347" y="1931428"/>
                </a:lnTo>
                <a:lnTo>
                  <a:pt x="2012607" y="1931428"/>
                </a:lnTo>
                <a:lnTo>
                  <a:pt x="2012607" y="1885378"/>
                </a:lnTo>
                <a:lnTo>
                  <a:pt x="2132838" y="1885378"/>
                </a:lnTo>
                <a:lnTo>
                  <a:pt x="2132838" y="1841931"/>
                </a:lnTo>
                <a:close/>
              </a:path>
              <a:path w="4332605" h="2070100">
                <a:moveTo>
                  <a:pt x="2444877" y="1998852"/>
                </a:moveTo>
                <a:lnTo>
                  <a:pt x="2415908" y="2033003"/>
                </a:lnTo>
                <a:lnTo>
                  <a:pt x="2437257" y="2048915"/>
                </a:lnTo>
                <a:lnTo>
                  <a:pt x="2460599" y="2060222"/>
                </a:lnTo>
                <a:lnTo>
                  <a:pt x="2485399" y="2066971"/>
                </a:lnTo>
                <a:lnTo>
                  <a:pt x="2511120" y="2069210"/>
                </a:lnTo>
                <a:lnTo>
                  <a:pt x="2544283" y="2064636"/>
                </a:lnTo>
                <a:lnTo>
                  <a:pt x="2570311" y="2051235"/>
                </a:lnTo>
                <a:lnTo>
                  <a:pt x="2587315" y="2029493"/>
                </a:lnTo>
                <a:lnTo>
                  <a:pt x="2588085" y="2025751"/>
                </a:lnTo>
                <a:lnTo>
                  <a:pt x="2511640" y="2025751"/>
                </a:lnTo>
                <a:lnTo>
                  <a:pt x="2493349" y="2023877"/>
                </a:lnTo>
                <a:lnTo>
                  <a:pt x="2476320" y="2018512"/>
                </a:lnTo>
                <a:lnTo>
                  <a:pt x="2460261" y="2010042"/>
                </a:lnTo>
                <a:lnTo>
                  <a:pt x="2444877" y="1998852"/>
                </a:lnTo>
                <a:close/>
              </a:path>
              <a:path w="4332605" h="2070100">
                <a:moveTo>
                  <a:pt x="2503360" y="1838312"/>
                </a:moveTo>
                <a:lnTo>
                  <a:pt x="2472018" y="1843153"/>
                </a:lnTo>
                <a:lnTo>
                  <a:pt x="2447470" y="1856870"/>
                </a:lnTo>
                <a:lnTo>
                  <a:pt x="2431462" y="1878249"/>
                </a:lnTo>
                <a:lnTo>
                  <a:pt x="2425738" y="1906079"/>
                </a:lnTo>
                <a:lnTo>
                  <a:pt x="2425738" y="1906600"/>
                </a:lnTo>
                <a:lnTo>
                  <a:pt x="2430961" y="1934533"/>
                </a:lnTo>
                <a:lnTo>
                  <a:pt x="2445791" y="1953304"/>
                </a:lnTo>
                <a:lnTo>
                  <a:pt x="2468964" y="1965836"/>
                </a:lnTo>
                <a:lnTo>
                  <a:pt x="2521974" y="1981900"/>
                </a:lnTo>
                <a:lnTo>
                  <a:pt x="2535704" y="1988311"/>
                </a:lnTo>
                <a:lnTo>
                  <a:pt x="2542447" y="1995209"/>
                </a:lnTo>
                <a:lnTo>
                  <a:pt x="2544241" y="2003513"/>
                </a:lnTo>
                <a:lnTo>
                  <a:pt x="2544241" y="2004034"/>
                </a:lnTo>
                <a:lnTo>
                  <a:pt x="2541985" y="2013101"/>
                </a:lnTo>
                <a:lnTo>
                  <a:pt x="2535508" y="2019936"/>
                </a:lnTo>
                <a:lnTo>
                  <a:pt x="2525248" y="2024249"/>
                </a:lnTo>
                <a:lnTo>
                  <a:pt x="2511640" y="2025751"/>
                </a:lnTo>
                <a:lnTo>
                  <a:pt x="2588085" y="2025751"/>
                </a:lnTo>
                <a:lnTo>
                  <a:pt x="2593403" y="1999894"/>
                </a:lnTo>
                <a:lnTo>
                  <a:pt x="2593306" y="1998852"/>
                </a:lnTo>
                <a:lnTo>
                  <a:pt x="2588647" y="1973866"/>
                </a:lnTo>
                <a:lnTo>
                  <a:pt x="2574771" y="1955180"/>
                </a:lnTo>
                <a:lnTo>
                  <a:pt x="2552357" y="1941605"/>
                </a:lnTo>
                <a:lnTo>
                  <a:pt x="2521991" y="1931428"/>
                </a:lnTo>
                <a:lnTo>
                  <a:pt x="2498311" y="1925002"/>
                </a:lnTo>
                <a:lnTo>
                  <a:pt x="2483561" y="1918817"/>
                </a:lnTo>
                <a:lnTo>
                  <a:pt x="2475992" y="1911565"/>
                </a:lnTo>
                <a:lnTo>
                  <a:pt x="2473858" y="1901939"/>
                </a:lnTo>
                <a:lnTo>
                  <a:pt x="2473858" y="1901418"/>
                </a:lnTo>
                <a:lnTo>
                  <a:pt x="2475693" y="1893546"/>
                </a:lnTo>
                <a:lnTo>
                  <a:pt x="2481167" y="1887321"/>
                </a:lnTo>
                <a:lnTo>
                  <a:pt x="2490231" y="1883230"/>
                </a:lnTo>
                <a:lnTo>
                  <a:pt x="2502839" y="1881758"/>
                </a:lnTo>
                <a:lnTo>
                  <a:pt x="2575944" y="1881758"/>
                </a:lnTo>
                <a:lnTo>
                  <a:pt x="2586151" y="1866760"/>
                </a:lnTo>
                <a:lnTo>
                  <a:pt x="2568198" y="1854675"/>
                </a:lnTo>
                <a:lnTo>
                  <a:pt x="2548447" y="1845744"/>
                </a:lnTo>
                <a:lnTo>
                  <a:pt x="2526849" y="1840210"/>
                </a:lnTo>
                <a:lnTo>
                  <a:pt x="2503360" y="1838312"/>
                </a:lnTo>
                <a:close/>
              </a:path>
              <a:path w="4332605" h="2070100">
                <a:moveTo>
                  <a:pt x="2575944" y="1881758"/>
                </a:moveTo>
                <a:lnTo>
                  <a:pt x="2502839" y="1881758"/>
                </a:lnTo>
                <a:lnTo>
                  <a:pt x="2517282" y="1883271"/>
                </a:lnTo>
                <a:lnTo>
                  <a:pt x="2531821" y="1887645"/>
                </a:lnTo>
                <a:lnTo>
                  <a:pt x="2546359" y="1894639"/>
                </a:lnTo>
                <a:lnTo>
                  <a:pt x="2560802" y="1904009"/>
                </a:lnTo>
                <a:lnTo>
                  <a:pt x="2575944" y="1881758"/>
                </a:lnTo>
                <a:close/>
              </a:path>
              <a:path w="4332605" h="2070100">
                <a:moveTo>
                  <a:pt x="2294293" y="1841931"/>
                </a:moveTo>
                <a:lnTo>
                  <a:pt x="2192350" y="1841931"/>
                </a:lnTo>
                <a:lnTo>
                  <a:pt x="2192350" y="2065591"/>
                </a:lnTo>
                <a:lnTo>
                  <a:pt x="2241511" y="2065591"/>
                </a:lnTo>
                <a:lnTo>
                  <a:pt x="2241511" y="1993684"/>
                </a:lnTo>
                <a:lnTo>
                  <a:pt x="2336125" y="1993684"/>
                </a:lnTo>
                <a:lnTo>
                  <a:pt x="2330513" y="1985403"/>
                </a:lnTo>
                <a:lnTo>
                  <a:pt x="2349826" y="1975303"/>
                </a:lnTo>
                <a:lnTo>
                  <a:pt x="2365062" y="1960484"/>
                </a:lnTo>
                <a:lnTo>
                  <a:pt x="2369768" y="1951253"/>
                </a:lnTo>
                <a:lnTo>
                  <a:pt x="2240470" y="1951253"/>
                </a:lnTo>
                <a:lnTo>
                  <a:pt x="2240470" y="1886940"/>
                </a:lnTo>
                <a:lnTo>
                  <a:pt x="2373256" y="1886940"/>
                </a:lnTo>
                <a:lnTo>
                  <a:pt x="2372888" y="1884928"/>
                </a:lnTo>
                <a:lnTo>
                  <a:pt x="2356262" y="1861526"/>
                </a:lnTo>
                <a:lnTo>
                  <a:pt x="2329740" y="1846951"/>
                </a:lnTo>
                <a:lnTo>
                  <a:pt x="2294293" y="1841931"/>
                </a:lnTo>
                <a:close/>
              </a:path>
              <a:path w="4332605" h="2070100">
                <a:moveTo>
                  <a:pt x="2336125" y="1993684"/>
                </a:moveTo>
                <a:lnTo>
                  <a:pt x="2279802" y="1993684"/>
                </a:lnTo>
                <a:lnTo>
                  <a:pt x="2327414" y="2065591"/>
                </a:lnTo>
                <a:lnTo>
                  <a:pt x="2384856" y="2065591"/>
                </a:lnTo>
                <a:lnTo>
                  <a:pt x="2336125" y="1993684"/>
                </a:lnTo>
                <a:close/>
              </a:path>
              <a:path w="4332605" h="2070100">
                <a:moveTo>
                  <a:pt x="2373256" y="1886940"/>
                </a:moveTo>
                <a:lnTo>
                  <a:pt x="2289632" y="1886940"/>
                </a:lnTo>
                <a:lnTo>
                  <a:pt x="2305962" y="1888456"/>
                </a:lnTo>
                <a:lnTo>
                  <a:pt x="2318162" y="1894435"/>
                </a:lnTo>
                <a:lnTo>
                  <a:pt x="2325801" y="1904683"/>
                </a:lnTo>
                <a:lnTo>
                  <a:pt x="2328443" y="1919008"/>
                </a:lnTo>
                <a:lnTo>
                  <a:pt x="2325880" y="1931906"/>
                </a:lnTo>
                <a:lnTo>
                  <a:pt x="2318418" y="1942117"/>
                </a:lnTo>
                <a:lnTo>
                  <a:pt x="2306396" y="1948835"/>
                </a:lnTo>
                <a:lnTo>
                  <a:pt x="2290152" y="1951253"/>
                </a:lnTo>
                <a:lnTo>
                  <a:pt x="2369768" y="1951253"/>
                </a:lnTo>
                <a:lnTo>
                  <a:pt x="2375056" y="1940882"/>
                </a:lnTo>
                <a:lnTo>
                  <a:pt x="2378646" y="1916429"/>
                </a:lnTo>
                <a:lnTo>
                  <a:pt x="2373256" y="1886940"/>
                </a:lnTo>
                <a:close/>
              </a:path>
              <a:path w="4332605" h="2070100">
                <a:moveTo>
                  <a:pt x="2696895" y="1841931"/>
                </a:moveTo>
                <a:lnTo>
                  <a:pt x="2647734" y="1841931"/>
                </a:lnTo>
                <a:lnTo>
                  <a:pt x="2647734" y="2065591"/>
                </a:lnTo>
                <a:lnTo>
                  <a:pt x="2696895" y="2065591"/>
                </a:lnTo>
                <a:lnTo>
                  <a:pt x="2696895" y="1841931"/>
                </a:lnTo>
                <a:close/>
              </a:path>
              <a:path w="4332605" h="2070100">
                <a:moveTo>
                  <a:pt x="2858871" y="1887448"/>
                </a:moveTo>
                <a:lnTo>
                  <a:pt x="2809709" y="1887448"/>
                </a:lnTo>
                <a:lnTo>
                  <a:pt x="2809709" y="2065591"/>
                </a:lnTo>
                <a:lnTo>
                  <a:pt x="2858871" y="2065591"/>
                </a:lnTo>
                <a:lnTo>
                  <a:pt x="2858871" y="1887448"/>
                </a:lnTo>
                <a:close/>
              </a:path>
              <a:path w="4332605" h="2070100">
                <a:moveTo>
                  <a:pt x="2927184" y="1841931"/>
                </a:moveTo>
                <a:lnTo>
                  <a:pt x="2741396" y="1841931"/>
                </a:lnTo>
                <a:lnTo>
                  <a:pt x="2741396" y="1887448"/>
                </a:lnTo>
                <a:lnTo>
                  <a:pt x="2927184" y="1887448"/>
                </a:lnTo>
                <a:lnTo>
                  <a:pt x="2927184" y="1841931"/>
                </a:lnTo>
                <a:close/>
              </a:path>
              <a:path w="4332605" h="2070100">
                <a:moveTo>
                  <a:pt x="1653984" y="1841931"/>
                </a:moveTo>
                <a:lnTo>
                  <a:pt x="1604822" y="1841931"/>
                </a:lnTo>
                <a:lnTo>
                  <a:pt x="1604822" y="2065591"/>
                </a:lnTo>
                <a:lnTo>
                  <a:pt x="1653984" y="2065591"/>
                </a:lnTo>
                <a:lnTo>
                  <a:pt x="1653984" y="1841931"/>
                </a:lnTo>
                <a:close/>
              </a:path>
              <a:path w="4332605" h="2070100">
                <a:moveTo>
                  <a:pt x="3379978" y="1841931"/>
                </a:moveTo>
                <a:lnTo>
                  <a:pt x="3330816" y="1841931"/>
                </a:lnTo>
                <a:lnTo>
                  <a:pt x="3330816" y="2065591"/>
                </a:lnTo>
                <a:lnTo>
                  <a:pt x="3491763" y="2065591"/>
                </a:lnTo>
                <a:lnTo>
                  <a:pt x="3491763" y="2020582"/>
                </a:lnTo>
                <a:lnTo>
                  <a:pt x="3379978" y="2020582"/>
                </a:lnTo>
                <a:lnTo>
                  <a:pt x="3379978" y="1841931"/>
                </a:lnTo>
                <a:close/>
              </a:path>
              <a:path w="4332605" h="2070100">
                <a:moveTo>
                  <a:pt x="1751279" y="1841931"/>
                </a:moveTo>
                <a:lnTo>
                  <a:pt x="1696935" y="1841931"/>
                </a:lnTo>
                <a:lnTo>
                  <a:pt x="1786978" y="2067140"/>
                </a:lnTo>
                <a:lnTo>
                  <a:pt x="1830451" y="2067140"/>
                </a:lnTo>
                <a:lnTo>
                  <a:pt x="1857702" y="1999373"/>
                </a:lnTo>
                <a:lnTo>
                  <a:pt x="1809750" y="1999373"/>
                </a:lnTo>
                <a:lnTo>
                  <a:pt x="1751279" y="1841931"/>
                </a:lnTo>
                <a:close/>
              </a:path>
              <a:path w="4332605" h="2070100">
                <a:moveTo>
                  <a:pt x="1921014" y="1841931"/>
                </a:moveTo>
                <a:lnTo>
                  <a:pt x="1867712" y="1841931"/>
                </a:lnTo>
                <a:lnTo>
                  <a:pt x="1809750" y="1999373"/>
                </a:lnTo>
                <a:lnTo>
                  <a:pt x="1857702" y="1999373"/>
                </a:lnTo>
                <a:lnTo>
                  <a:pt x="1921014" y="1841931"/>
                </a:lnTo>
                <a:close/>
              </a:path>
              <a:path w="4332605" h="2070100">
                <a:moveTo>
                  <a:pt x="3017735" y="1841931"/>
                </a:moveTo>
                <a:lnTo>
                  <a:pt x="2960306" y="1841931"/>
                </a:lnTo>
                <a:lnTo>
                  <a:pt x="3046717" y="1977123"/>
                </a:lnTo>
                <a:lnTo>
                  <a:pt x="3046717" y="2065591"/>
                </a:lnTo>
                <a:lnTo>
                  <a:pt x="3095358" y="2065591"/>
                </a:lnTo>
                <a:lnTo>
                  <a:pt x="3095358" y="1976615"/>
                </a:lnTo>
                <a:lnTo>
                  <a:pt x="3124353" y="1931428"/>
                </a:lnTo>
                <a:lnTo>
                  <a:pt x="3070529" y="1931428"/>
                </a:lnTo>
                <a:lnTo>
                  <a:pt x="3017735" y="1841931"/>
                </a:lnTo>
                <a:close/>
              </a:path>
              <a:path w="4332605" h="2070100">
                <a:moveTo>
                  <a:pt x="3181781" y="1841931"/>
                </a:moveTo>
                <a:lnTo>
                  <a:pt x="3125901" y="1841931"/>
                </a:lnTo>
                <a:lnTo>
                  <a:pt x="3070529" y="1931428"/>
                </a:lnTo>
                <a:lnTo>
                  <a:pt x="3124353" y="1931428"/>
                </a:lnTo>
                <a:lnTo>
                  <a:pt x="3181781" y="1841931"/>
                </a:lnTo>
                <a:close/>
              </a:path>
            </a:pathLst>
          </a:custGeom>
          <a:solidFill>
            <a:srgbClr val="FFFFFF"/>
          </a:solidFill>
        </p:spPr>
        <p:txBody>
          <a:bodyPr wrap="square" lIns="0" tIns="0" rIns="0" bIns="0" rtlCol="0"/>
          <a:lstStyle/>
          <a:p>
            <a:endParaRPr sz="1539"/>
          </a:p>
        </p:txBody>
      </p:sp>
      <p:sp>
        <p:nvSpPr>
          <p:cNvPr id="2" name="Holder 2"/>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3" name="Holder 3"/>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94F52A5-09E5-4F5B-93EA-0B19FE7E4EDF}" type="datetime1">
              <a:rPr lang="de-DE" spc="-4" smtClean="0"/>
              <a:pPr marL="10860">
                <a:spcBef>
                  <a:spcPts val="30"/>
                </a:spcBef>
              </a:pPr>
              <a:t>21.11.2018</a:t>
            </a:fld>
            <a:endParaRPr lang="de-DE" spc="-4" dirty="0"/>
          </a:p>
        </p:txBody>
      </p:sp>
      <p:sp>
        <p:nvSpPr>
          <p:cNvPr id="4" name="Holder 4"/>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15760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84775"/>
          </a:xfrm>
          <a:prstGeom prst="rect">
            <a:avLst/>
          </a:prstGeom>
        </p:spPr>
        <p:txBody>
          <a:bodyPr wrap="square" lIns="0" tIns="0" rIns="0" bIns="0">
            <a:spAutoFit/>
          </a:bodyPr>
          <a:lstStyle>
            <a:lvl1pPr>
              <a:defRPr sz="38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708599" y="2154421"/>
            <a:ext cx="772680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37818" y="5791678"/>
            <a:ext cx="983903"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a:xfrm>
            <a:off x="2990239" y="5791678"/>
            <a:ext cx="732497"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fld id="{63180C26-BB21-4EDA-AF4B-9307319BD5AD}" type="datetime1">
              <a:rPr lang="de-DE" spc="-4" smtClean="0"/>
              <a:pPr marL="10860">
                <a:spcBef>
                  <a:spcPts val="30"/>
                </a:spcBef>
              </a:pPr>
              <a:t>21.11.2018</a:t>
            </a:fld>
            <a:endParaRPr lang="de-DE" spc="-4" dirty="0"/>
          </a:p>
        </p:txBody>
      </p:sp>
      <p:sp>
        <p:nvSpPr>
          <p:cNvPr id="6" name="Holder 6"/>
          <p:cNvSpPr>
            <a:spLocks noGrp="1"/>
          </p:cNvSpPr>
          <p:nvPr>
            <p:ph type="sldNum" sz="quarter" idx="7"/>
          </p:nvPr>
        </p:nvSpPr>
        <p:spPr>
          <a:xfrm>
            <a:off x="8336732" y="5791678"/>
            <a:ext cx="96110" cy="447558"/>
          </a:xfrm>
          <a:prstGeom prst="rect">
            <a:avLst/>
          </a:prstGeom>
        </p:spPr>
        <p:txBody>
          <a:bodyPr wrap="square" lIns="0" tIns="0" rIns="0" bIns="0">
            <a:spAutoFit/>
          </a:bodyPr>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0423219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p:txStyles>
    <p:titleStyle>
      <a:lvl1pPr>
        <a:defRPr>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cid:c82fbee5-b421-4314-1e2a-9d3a9d133fcb@yahoo.com"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DE" dirty="0"/>
              <a:t>Fragebogen</a:t>
            </a:r>
            <a:endParaRPr lang="de-AT"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BA33159B-4DF0-46D5-A255-71FC2CBE1DB2}"/>
              </a:ext>
            </a:extLst>
          </p:cNvPr>
          <p:cNvPicPr>
            <a:picLocks noChangeAspect="1"/>
          </p:cNvPicPr>
          <p:nvPr/>
        </p:nvPicPr>
        <p:blipFill>
          <a:blip r:embed="rId4"/>
          <a:stretch>
            <a:fillRect/>
          </a:stretch>
        </p:blipFill>
        <p:spPr>
          <a:xfrm>
            <a:off x="58376" y="1614529"/>
            <a:ext cx="4215174" cy="3421924"/>
          </a:xfrm>
          <a:prstGeom prst="rect">
            <a:avLst/>
          </a:prstGeom>
        </p:spPr>
      </p:pic>
      <p:pic>
        <p:nvPicPr>
          <p:cNvPr id="7" name="Grafik 6">
            <a:extLst>
              <a:ext uri="{FF2B5EF4-FFF2-40B4-BE49-F238E27FC236}">
                <a16:creationId xmlns:a16="http://schemas.microsoft.com/office/drawing/2014/main" id="{C380C104-7C39-4DA4-8A91-F74B82E03818}"/>
              </a:ext>
            </a:extLst>
          </p:cNvPr>
          <p:cNvPicPr>
            <a:picLocks noChangeAspect="1"/>
          </p:cNvPicPr>
          <p:nvPr/>
        </p:nvPicPr>
        <p:blipFill>
          <a:blip r:embed="rId5"/>
          <a:stretch>
            <a:fillRect/>
          </a:stretch>
        </p:blipFill>
        <p:spPr>
          <a:xfrm>
            <a:off x="4005943" y="1556472"/>
            <a:ext cx="5079681" cy="4336324"/>
          </a:xfrm>
          <a:prstGeom prst="rect">
            <a:avLst/>
          </a:prstGeom>
        </p:spPr>
      </p:pic>
    </p:spTree>
    <p:extLst>
      <p:ext uri="{BB962C8B-B14F-4D97-AF65-F5344CB8AC3E}">
        <p14:creationId xmlns:p14="http://schemas.microsoft.com/office/powerpoint/2010/main" val="262105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602903" y="435800"/>
            <a:ext cx="7938194" cy="938696"/>
          </a:xfrm>
        </p:spPr>
        <p:txBody>
          <a:bodyPr/>
          <a:lstStyle/>
          <a:p>
            <a:r>
              <a:rPr lang="de-DE" dirty="0"/>
              <a:t>Fragebogen</a:t>
            </a:r>
            <a:endParaRPr lang="de-AT"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A607314A-D4B4-47FF-9BF6-28358023654B}"/>
              </a:ext>
            </a:extLst>
          </p:cNvPr>
          <p:cNvPicPr>
            <a:picLocks noChangeAspect="1"/>
          </p:cNvPicPr>
          <p:nvPr/>
        </p:nvPicPr>
        <p:blipFill>
          <a:blip r:embed="rId3"/>
          <a:stretch>
            <a:fillRect/>
          </a:stretch>
        </p:blipFill>
        <p:spPr>
          <a:xfrm>
            <a:off x="0" y="942696"/>
            <a:ext cx="5010150" cy="1543050"/>
          </a:xfrm>
          <a:prstGeom prst="rect">
            <a:avLst/>
          </a:prstGeom>
        </p:spPr>
      </p:pic>
      <p:pic>
        <p:nvPicPr>
          <p:cNvPr id="9" name="Grafik 8">
            <a:extLst>
              <a:ext uri="{FF2B5EF4-FFF2-40B4-BE49-F238E27FC236}">
                <a16:creationId xmlns:a16="http://schemas.microsoft.com/office/drawing/2014/main" id="{A8087867-0439-48BA-A91E-45F7C1610BB3}"/>
              </a:ext>
            </a:extLst>
          </p:cNvPr>
          <p:cNvPicPr>
            <a:picLocks noChangeAspect="1"/>
          </p:cNvPicPr>
          <p:nvPr/>
        </p:nvPicPr>
        <p:blipFill>
          <a:blip r:embed="rId4"/>
          <a:stretch>
            <a:fillRect/>
          </a:stretch>
        </p:blipFill>
        <p:spPr>
          <a:xfrm>
            <a:off x="0" y="2438400"/>
            <a:ext cx="4686300" cy="1981200"/>
          </a:xfrm>
          <a:prstGeom prst="rect">
            <a:avLst/>
          </a:prstGeom>
        </p:spPr>
      </p:pic>
      <p:pic>
        <p:nvPicPr>
          <p:cNvPr id="11" name="Grafik 10">
            <a:extLst>
              <a:ext uri="{FF2B5EF4-FFF2-40B4-BE49-F238E27FC236}">
                <a16:creationId xmlns:a16="http://schemas.microsoft.com/office/drawing/2014/main" id="{55EB354D-C9EA-4221-BD59-21A0C6053A0D}"/>
              </a:ext>
            </a:extLst>
          </p:cNvPr>
          <p:cNvPicPr>
            <a:picLocks noChangeAspect="1"/>
          </p:cNvPicPr>
          <p:nvPr/>
        </p:nvPicPr>
        <p:blipFill>
          <a:blip r:embed="rId5"/>
          <a:stretch>
            <a:fillRect/>
          </a:stretch>
        </p:blipFill>
        <p:spPr>
          <a:xfrm>
            <a:off x="5010150" y="4117247"/>
            <a:ext cx="3943350" cy="2219325"/>
          </a:xfrm>
          <a:prstGeom prst="rect">
            <a:avLst/>
          </a:prstGeom>
        </p:spPr>
      </p:pic>
      <p:pic>
        <p:nvPicPr>
          <p:cNvPr id="12" name="Grafik 11">
            <a:extLst>
              <a:ext uri="{FF2B5EF4-FFF2-40B4-BE49-F238E27FC236}">
                <a16:creationId xmlns:a16="http://schemas.microsoft.com/office/drawing/2014/main" id="{916EF7A9-4D52-491F-A558-8DBCF5BE04A2}"/>
              </a:ext>
            </a:extLst>
          </p:cNvPr>
          <p:cNvPicPr>
            <a:picLocks noChangeAspect="1"/>
          </p:cNvPicPr>
          <p:nvPr/>
        </p:nvPicPr>
        <p:blipFill>
          <a:blip r:embed="rId6"/>
          <a:stretch>
            <a:fillRect/>
          </a:stretch>
        </p:blipFill>
        <p:spPr>
          <a:xfrm>
            <a:off x="4572000" y="942696"/>
            <a:ext cx="4572000" cy="2930804"/>
          </a:xfrm>
          <a:prstGeom prst="rect">
            <a:avLst/>
          </a:prstGeom>
        </p:spPr>
      </p:pic>
      <p:pic>
        <p:nvPicPr>
          <p:cNvPr id="13" name="Grafik 12">
            <a:extLst>
              <a:ext uri="{FF2B5EF4-FFF2-40B4-BE49-F238E27FC236}">
                <a16:creationId xmlns:a16="http://schemas.microsoft.com/office/drawing/2014/main" id="{AAD4BD4F-0C80-430D-B997-352CAE46041F}"/>
              </a:ext>
            </a:extLst>
          </p:cNvPr>
          <p:cNvPicPr>
            <a:picLocks noChangeAspect="1"/>
          </p:cNvPicPr>
          <p:nvPr/>
        </p:nvPicPr>
        <p:blipFill>
          <a:blip r:embed="rId7"/>
          <a:stretch>
            <a:fillRect/>
          </a:stretch>
        </p:blipFill>
        <p:spPr>
          <a:xfrm>
            <a:off x="0" y="4632422"/>
            <a:ext cx="4857750" cy="1181100"/>
          </a:xfrm>
          <a:prstGeom prst="rect">
            <a:avLst/>
          </a:prstGeom>
        </p:spPr>
      </p:pic>
    </p:spTree>
    <p:extLst>
      <p:ext uri="{BB962C8B-B14F-4D97-AF65-F5344CB8AC3E}">
        <p14:creationId xmlns:p14="http://schemas.microsoft.com/office/powerpoint/2010/main" val="292083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8637"/>
            <a:ext cx="7938000" cy="4514841"/>
          </a:xfrm>
        </p:spPr>
        <p:txBody>
          <a:bodyPr/>
          <a:lstStyle/>
          <a:p>
            <a:pPr lvl="1"/>
            <a:r>
              <a:rPr lang="de-AT" dirty="0">
                <a:sym typeface="Wingdings" panose="05000000000000000000" pitchFamily="2" charset="2"/>
              </a:rPr>
              <a:t>Fragebogen finalisieren &amp; in Microsoft Forms überführen</a:t>
            </a:r>
          </a:p>
          <a:p>
            <a:pPr lvl="1"/>
            <a:endParaRPr lang="de-DE" dirty="0">
              <a:sym typeface="Wingdings" panose="05000000000000000000" pitchFamily="2" charset="2"/>
            </a:endParaRPr>
          </a:p>
          <a:p>
            <a:pPr lvl="1"/>
            <a:r>
              <a:rPr lang="de-AT" dirty="0">
                <a:sym typeface="Wingdings" panose="05000000000000000000" pitchFamily="2" charset="2"/>
              </a:rPr>
              <a:t>Finale Version mit Projektpartner abstimmen</a:t>
            </a:r>
          </a:p>
          <a:p>
            <a:pPr lvl="1"/>
            <a:endParaRPr lang="de-AT" dirty="0">
              <a:sym typeface="Wingdings" panose="05000000000000000000" pitchFamily="2" charset="2"/>
            </a:endParaRPr>
          </a:p>
          <a:p>
            <a:pPr lvl="1"/>
            <a:r>
              <a:rPr lang="de-AT" dirty="0">
                <a:sym typeface="Wingdings" panose="05000000000000000000" pitchFamily="2" charset="2"/>
              </a:rPr>
              <a:t>Analysestrategie entwickeln</a:t>
            </a:r>
          </a:p>
          <a:p>
            <a:pPr lvl="1"/>
            <a:endParaRPr lang="de-AT" dirty="0">
              <a:sym typeface="Wingdings" panose="05000000000000000000" pitchFamily="2" charset="2"/>
            </a:endParaRPr>
          </a:p>
          <a:p>
            <a:pPr lvl="1"/>
            <a:r>
              <a:rPr lang="de-AT" dirty="0">
                <a:sym typeface="Wingdings" panose="05000000000000000000" pitchFamily="2" charset="2"/>
              </a:rPr>
              <a:t>Testphase der Umfrage einleiten</a:t>
            </a:r>
          </a:p>
          <a:p>
            <a:pPr lvl="1"/>
            <a:endParaRPr lang="de-DE" dirty="0">
              <a:sym typeface="Wingdings" panose="05000000000000000000" pitchFamily="2" charset="2"/>
            </a:endParaRPr>
          </a:p>
          <a:p>
            <a:pPr lvl="1"/>
            <a:r>
              <a:rPr lang="de-DE" dirty="0">
                <a:sym typeface="Wingdings" panose="05000000000000000000" pitchFamily="2" charset="2"/>
              </a:rPr>
              <a:t>Echtdaten der Probeunternehmen auswerten &amp; Feedback einholen</a:t>
            </a:r>
          </a:p>
          <a:p>
            <a:pPr lvl="1"/>
            <a:endParaRPr lang="de-DE" dirty="0">
              <a:sym typeface="Wingdings" panose="05000000000000000000" pitchFamily="2" charset="2"/>
            </a:endParaRPr>
          </a:p>
          <a:p>
            <a:pPr lvl="1"/>
            <a:r>
              <a:rPr lang="de-DE" dirty="0">
                <a:sym typeface="Wingdings" panose="05000000000000000000" pitchFamily="2" charset="2"/>
              </a:rPr>
              <a:t>Feedback einarbeiten &amp; ggf. Fragebogen korrigieren</a:t>
            </a:r>
            <a:endParaRPr lang="de-AT" dirty="0">
              <a:sym typeface="Wingdings" panose="05000000000000000000" pitchFamily="2" charset="2"/>
            </a:endParaRPr>
          </a:p>
          <a:p>
            <a:pPr marL="0" lvl="1" indent="0">
              <a:buNone/>
            </a:pPr>
            <a:endParaRPr lang="de-AT" dirty="0">
              <a:sym typeface="Wingdings" panose="05000000000000000000" pitchFamily="2" charset="2"/>
            </a:endParaRPr>
          </a:p>
          <a:p>
            <a:pPr lvl="1"/>
            <a:r>
              <a:rPr lang="de-AT" dirty="0">
                <a:sym typeface="Wingdings" panose="05000000000000000000" pitchFamily="2" charset="2"/>
              </a:rPr>
              <a:t>Analysestrategie evaluieren</a:t>
            </a:r>
          </a:p>
          <a:p>
            <a:pPr lvl="1"/>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Nächste schritte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54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5E1F797B-740D-425B-AF88-AE6DD9981121}"/>
              </a:ext>
            </a:extLst>
          </p:cNvPr>
          <p:cNvPicPr>
            <a:picLocks noChangeAspect="1"/>
          </p:cNvPicPr>
          <p:nvPr/>
        </p:nvPicPr>
        <p:blipFill>
          <a:blip r:embed="rId4"/>
          <a:stretch>
            <a:fillRect/>
          </a:stretch>
        </p:blipFill>
        <p:spPr>
          <a:xfrm>
            <a:off x="249021" y="1831282"/>
            <a:ext cx="8645957" cy="32106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537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7938000" cy="4514841"/>
          </a:xfrm>
        </p:spPr>
        <p:txBody>
          <a:bodyPr/>
          <a:lstStyle/>
          <a:p>
            <a:r>
              <a:rPr lang="de-DE" dirty="0">
                <a:sym typeface="Wingdings" panose="05000000000000000000" pitchFamily="2" charset="2"/>
              </a:rPr>
              <a:t>Priorisierung der eigenentwickelten Softwareanwendungen</a:t>
            </a:r>
          </a:p>
          <a:p>
            <a:pPr lvl="1"/>
            <a:r>
              <a:rPr lang="de-DE" dirty="0">
                <a:sym typeface="Wingdings" panose="05000000000000000000" pitchFamily="2" charset="2"/>
              </a:rPr>
              <a:t>Vorschlag</a:t>
            </a:r>
          </a:p>
          <a:p>
            <a:pPr lvl="2"/>
            <a:r>
              <a:rPr lang="de-DE" dirty="0">
                <a:sym typeface="Wingdings" panose="05000000000000000000" pitchFamily="2" charset="2"/>
              </a:rPr>
              <a:t>Implementierungszeitraum, Kosten, Ablösegedanken</a:t>
            </a:r>
          </a:p>
          <a:p>
            <a:pPr lvl="2"/>
            <a:r>
              <a:rPr lang="de-DE" dirty="0">
                <a:sym typeface="Wingdings" panose="05000000000000000000" pitchFamily="2" charset="2"/>
              </a:rPr>
              <a:t>Problematik</a:t>
            </a:r>
          </a:p>
          <a:p>
            <a:pPr marL="648000" lvl="2" indent="0">
              <a:buNone/>
            </a:pPr>
            <a:endParaRPr lang="de-DE" dirty="0">
              <a:sym typeface="Wingdings" panose="05000000000000000000" pitchFamily="2" charset="2"/>
            </a:endParaRPr>
          </a:p>
          <a:p>
            <a:pPr lvl="1"/>
            <a:r>
              <a:rPr lang="de-DE" dirty="0">
                <a:sym typeface="Wingdings" panose="05000000000000000000" pitchFamily="2" charset="2"/>
              </a:rPr>
              <a:t>Umsetzung in Microsoft Forms</a:t>
            </a:r>
          </a:p>
          <a:p>
            <a:endParaRPr lang="de-DE" dirty="0">
              <a:sym typeface="Wingdings" panose="05000000000000000000" pitchFamily="2" charset="2"/>
            </a:endParaRPr>
          </a:p>
          <a:p>
            <a:r>
              <a:rPr lang="de-DE" dirty="0">
                <a:sym typeface="Wingdings" panose="05000000000000000000" pitchFamily="2" charset="2"/>
              </a:rPr>
              <a:t>Unterscheiden zwischen Muss- und Kann-Fragen</a:t>
            </a:r>
          </a:p>
          <a:p>
            <a:pPr lvl="1"/>
            <a:r>
              <a:rPr lang="de-DE" dirty="0">
                <a:sym typeface="Wingdings" panose="05000000000000000000" pitchFamily="2" charset="2"/>
              </a:rPr>
              <a:t>Lösung für nicht beantwortbare Fragen</a:t>
            </a:r>
          </a:p>
          <a:p>
            <a:pPr lvl="1"/>
            <a:r>
              <a:rPr lang="de-DE" dirty="0">
                <a:sym typeface="Wingdings" panose="05000000000000000000" pitchFamily="2" charset="2"/>
              </a:rPr>
              <a:t>Microsoft Forms Funktionalität</a:t>
            </a:r>
          </a:p>
          <a:p>
            <a:pPr lvl="1"/>
            <a:endParaRPr lang="de-DE" dirty="0">
              <a:sym typeface="Wingdings" panose="05000000000000000000" pitchFamily="2" charset="2"/>
            </a:endParaRPr>
          </a:p>
          <a:p>
            <a:endParaRPr lang="de-AT" dirty="0">
              <a:sym typeface="Wingdings" panose="05000000000000000000" pitchFamily="2" charset="2"/>
            </a:endParaRP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Offene punkte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6186861"/>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597292" y="454093"/>
            <a:ext cx="6131387" cy="433623"/>
          </a:xfrm>
          <a:prstGeom prst="rect">
            <a:avLst/>
          </a:prstGeom>
        </p:spPr>
        <p:txBody>
          <a:bodyPr vert="horz" wrap="square" lIns="0" tIns="12488" rIns="0" bIns="0" rtlCol="0">
            <a:spAutoFit/>
          </a:bodyPr>
          <a:lstStyle/>
          <a:p>
            <a:pPr marL="10860">
              <a:spcBef>
                <a:spcPts val="97"/>
              </a:spcBef>
            </a:pPr>
            <a:r>
              <a:rPr lang="de-AT" sz="2736" dirty="0"/>
              <a:t>Timeline</a:t>
            </a:r>
            <a:endParaRPr sz="2736" dirty="0"/>
          </a:p>
        </p:txBody>
      </p:sp>
      <p:sp>
        <p:nvSpPr>
          <p:cNvPr id="5" name="object 5"/>
          <p:cNvSpPr txBox="1">
            <a:spLocks noGrp="1"/>
          </p:cNvSpPr>
          <p:nvPr>
            <p:ph type="dt" sz="half" idx="6"/>
          </p:nvPr>
        </p:nvSpPr>
        <p:spPr>
          <a:xfrm>
            <a:off x="3487904" y="6168515"/>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21.11.2018</a:t>
            </a:fld>
            <a:endParaRPr sz="1197" spc="-4" dirty="0">
              <a:solidFill>
                <a:prstClr val="black"/>
              </a:solidFill>
            </a:endParaRPr>
          </a:p>
        </p:txBody>
      </p:sp>
      <p:pic>
        <p:nvPicPr>
          <p:cNvPr id="4" name="Grafik 3">
            <a:extLst>
              <a:ext uri="{FF2B5EF4-FFF2-40B4-BE49-F238E27FC236}">
                <a16:creationId xmlns:a16="http://schemas.microsoft.com/office/drawing/2014/main" id="{D64644EF-7B13-49CD-92D0-911A655A8CED}"/>
              </a:ext>
            </a:extLst>
          </p:cNvPr>
          <p:cNvPicPr>
            <a:picLocks noChangeAspect="1"/>
          </p:cNvPicPr>
          <p:nvPr/>
        </p:nvPicPr>
        <p:blipFill>
          <a:blip r:embed="rId2"/>
          <a:stretch>
            <a:fillRect/>
          </a:stretch>
        </p:blipFill>
        <p:spPr>
          <a:xfrm>
            <a:off x="2270622" y="887794"/>
            <a:ext cx="4537596" cy="5092654"/>
          </a:xfrm>
          <a:prstGeom prst="rect">
            <a:avLst/>
          </a:prstGeom>
        </p:spPr>
      </p:pic>
      <p:pic>
        <p:nvPicPr>
          <p:cNvPr id="7" name="Picture 4" descr="Startseite">
            <a:extLst>
              <a:ext uri="{FF2B5EF4-FFF2-40B4-BE49-F238E27FC236}">
                <a16:creationId xmlns:a16="http://schemas.microsoft.com/office/drawing/2014/main" id="{D55ECECE-726F-4603-AF4A-24B07832FC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4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5923393"/>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721183" y="590173"/>
            <a:ext cx="6131387" cy="433623"/>
          </a:xfrm>
          <a:prstGeom prst="rect">
            <a:avLst/>
          </a:prstGeom>
        </p:spPr>
        <p:txBody>
          <a:bodyPr vert="horz" wrap="square" lIns="0" tIns="12488" rIns="0" bIns="0" rtlCol="0">
            <a:spAutoFit/>
          </a:bodyPr>
          <a:lstStyle/>
          <a:p>
            <a:pPr marL="10860">
              <a:spcBef>
                <a:spcPts val="97"/>
              </a:spcBef>
            </a:pPr>
            <a:r>
              <a:rPr lang="de-AT" sz="2736" dirty="0"/>
              <a:t>Input-Paper</a:t>
            </a:r>
            <a:endParaRPr sz="2736" dirty="0"/>
          </a:p>
        </p:txBody>
      </p:sp>
      <p:sp>
        <p:nvSpPr>
          <p:cNvPr id="5" name="object 5"/>
          <p:cNvSpPr txBox="1">
            <a:spLocks noGrp="1"/>
          </p:cNvSpPr>
          <p:nvPr>
            <p:ph type="dt" sz="half" idx="6"/>
          </p:nvPr>
        </p:nvSpPr>
        <p:spPr>
          <a:xfrm>
            <a:off x="3487904" y="5905047"/>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21.11.2018</a:t>
            </a:fld>
            <a:endParaRPr sz="1197" spc="-4" dirty="0">
              <a:solidFill>
                <a:prstClr val="black"/>
              </a:solidFill>
            </a:endParaRPr>
          </a:p>
        </p:txBody>
      </p:sp>
      <p:sp>
        <p:nvSpPr>
          <p:cNvPr id="10" name="object 4">
            <a:extLst>
              <a:ext uri="{FF2B5EF4-FFF2-40B4-BE49-F238E27FC236}">
                <a16:creationId xmlns:a16="http://schemas.microsoft.com/office/drawing/2014/main" id="{A6CB6791-3D8C-45D6-BBC2-C8D5B1FDA0E9}"/>
              </a:ext>
            </a:extLst>
          </p:cNvPr>
          <p:cNvSpPr txBox="1"/>
          <p:nvPr/>
        </p:nvSpPr>
        <p:spPr>
          <a:xfrm>
            <a:off x="670806" y="1322326"/>
            <a:ext cx="7757530" cy="4121391"/>
          </a:xfrm>
          <a:prstGeom prst="rect">
            <a:avLst/>
          </a:prstGeom>
        </p:spPr>
        <p:txBody>
          <a:bodyPr vert="horz" wrap="square" lIns="0" tIns="96653" rIns="0" bIns="0" rtlCol="0">
            <a:spAutoFit/>
          </a:bodyPr>
          <a:lstStyle/>
          <a:p>
            <a:pPr marL="10860" defTabSz="781903">
              <a:spcBef>
                <a:spcPts val="761"/>
              </a:spcBef>
            </a:pPr>
            <a:r>
              <a:rPr lang="de-AT" sz="1539" b="1" dirty="0">
                <a:solidFill>
                  <a:prstClr val="black"/>
                </a:solidFill>
                <a:latin typeface="Arial"/>
                <a:cs typeface="Arial"/>
              </a:rPr>
              <a:t>„Integration von Software-Eigenentwicklungen in eine Applikationskarte“</a:t>
            </a:r>
          </a:p>
          <a:p>
            <a:pPr defTabSz="781903"/>
            <a:endParaRPr lang="de-AT" sz="1197" dirty="0">
              <a:solidFill>
                <a:prstClr val="black"/>
              </a:solidFill>
              <a:latin typeface="Calibri"/>
            </a:endParaRPr>
          </a:p>
          <a:p>
            <a:pPr defTabSz="781903"/>
            <a:r>
              <a:rPr lang="de-AT" sz="1197" dirty="0">
                <a:solidFill>
                  <a:prstClr val="black"/>
                </a:solidFill>
                <a:latin typeface="Calibri"/>
              </a:rPr>
              <a:t> In Mittelpunkt dieses Forschungsprojekts stehen daher eigenentwickelte Softwareanwendungen, die in den größten österreichischen Unternehmen (Top 1000) existieren. Um diese Softwarelandschaft identifizieren, klassifizieren (z.B. hinsichtlich Typus wie ERP, CRM, etc.) und deren Einbindung in die Applikationslandschaft erheben zu können ist ein Erhebungsinstrument (Fragebogen) notwendig. Das Erhebungsinstrument muss strukturiert und systematisch unterschiedliche Parameter von Softwarelösungen (z.B. Art des Systems, Architektur, Programmiersprache, Bewertung, Umfang, Kosten, Einbettung in die Systemlandschaft, Alter, geplanter Wechsel, Weiterentwicklungen, etc.) erheben, um so eine Einordnung vornehmen zu können. Um quantifizierbare Ergebnisse zu bekommen müssen vor allem geschlossene Fragen mit entsprechenden Skalen aus der Literatur erarbeitet werden. Zur Evaluierung des Erhebungsinstruments (z.B. bezüglich Verständlichkeit), muss dieses mittels Interviews getestet und weiterentwickelt werden. Die Art der Befragung (Paper and </a:t>
            </a:r>
            <a:r>
              <a:rPr lang="de-AT" sz="1197" dirty="0" err="1">
                <a:solidFill>
                  <a:prstClr val="black"/>
                </a:solidFill>
                <a:latin typeface="Calibri"/>
              </a:rPr>
              <a:t>Pencil</a:t>
            </a:r>
            <a:r>
              <a:rPr lang="de-AT" sz="1197" dirty="0">
                <a:solidFill>
                  <a:prstClr val="black"/>
                </a:solidFill>
                <a:latin typeface="Calibri"/>
              </a:rPr>
              <a:t>, CAPI, CATI etc.) ist ebenfalls bei der Entwicklung zu berücksichtigen. Das fertige Erhebungsinstrument soll von einem externen Unternehmen zur Erhebung eingesetzt werden können. Zusätzlich muss eine Analysestrategie entwickelt werden, wie die mit dem Erhebungsinstrument erhobenen Daten analysiert werden sollen, um die aktuelle Situation abschätzen zu können. Erhebungsinstrument, -art und Analysestrategie sollen mittels einem reduzierten Set an Echtdaten getestet werden. </a:t>
            </a:r>
          </a:p>
          <a:p>
            <a:pPr defTabSz="781903"/>
            <a:r>
              <a:rPr lang="de-AT" sz="1197" b="1" dirty="0">
                <a:solidFill>
                  <a:prstClr val="black"/>
                </a:solidFill>
                <a:latin typeface="Calibri"/>
              </a:rPr>
              <a:t>Ziel dieses Forschungsprojekts </a:t>
            </a:r>
            <a:r>
              <a:rPr lang="de-AT" sz="1197" dirty="0">
                <a:solidFill>
                  <a:prstClr val="black"/>
                </a:solidFill>
                <a:latin typeface="Calibri"/>
              </a:rPr>
              <a:t>ist es also, ein Erhebungsinstrument (Fragebogen) zu entwickeln, das ermöglicht, den Status Quo hinsichtlich eigenentwickelten Softwarelösungen in den 1000 wichtigsten Unternehmen in Österreich zu ermitteln. Die Art der Befragung (Paper and </a:t>
            </a:r>
            <a:r>
              <a:rPr lang="de-AT" sz="1197" dirty="0" err="1">
                <a:solidFill>
                  <a:prstClr val="black"/>
                </a:solidFill>
                <a:latin typeface="Calibri"/>
              </a:rPr>
              <a:t>Pencil</a:t>
            </a:r>
            <a:r>
              <a:rPr lang="de-AT" sz="1197" dirty="0">
                <a:solidFill>
                  <a:prstClr val="black"/>
                </a:solidFill>
                <a:latin typeface="Calibri"/>
              </a:rPr>
              <a:t>, CAPI, CATI …) spielt ebenfalls eine Rolle. Daraus abgeleitet soll eine Analysestrategie zur Auswertung entworfen werden. 	</a:t>
            </a:r>
          </a:p>
          <a:p>
            <a:pPr marL="10860" defTabSz="781903">
              <a:spcBef>
                <a:spcPts val="761"/>
              </a:spcBef>
            </a:pPr>
            <a:endParaRPr lang="de-AT" sz="1197" b="1" dirty="0">
              <a:solidFill>
                <a:prstClr val="black"/>
              </a:solidFill>
              <a:latin typeface="Arial"/>
              <a:cs typeface="Arial"/>
            </a:endParaRPr>
          </a:p>
        </p:txBody>
      </p:sp>
      <p:pic>
        <p:nvPicPr>
          <p:cNvPr id="7" name="Picture 4" descr="Startseite">
            <a:extLst>
              <a:ext uri="{FF2B5EF4-FFF2-40B4-BE49-F238E27FC236}">
                <a16:creationId xmlns:a16="http://schemas.microsoft.com/office/drawing/2014/main" id="{F2AFF4C8-0619-409B-B15F-536044E83A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8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PS Information Engineering</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256.005</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b="1" dirty="0">
                <a:solidFill>
                  <a:prstClr val="black"/>
                </a:solidFill>
                <a:latin typeface="Arial"/>
                <a:cs typeface="Arial"/>
              </a:rPr>
              <a:t>Software-Eigenentwicklungen in Österreich</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Entwicklung eines Instruments zur Erhebung und Analyse der in Österreich existierenden Software-Eigenentwicklungen</a:t>
            </a:r>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p:txBody>
          <a:bodyPr/>
          <a:lstStyle/>
          <a:p>
            <a:r>
              <a:rPr lang="de-AT" b="1" dirty="0">
                <a:latin typeface="+mn-lt"/>
              </a:rPr>
              <a:t> Integration von Software-Eigenentwicklungen in eine Applikationslandkarte</a:t>
            </a:r>
          </a:p>
        </p:txBody>
      </p:sp>
      <p:pic>
        <p:nvPicPr>
          <p:cNvPr id="6" name="Picture 4" descr="Startseite">
            <a:extLst>
              <a:ext uri="{FF2B5EF4-FFF2-40B4-BE49-F238E27FC236}">
                <a16:creationId xmlns:a16="http://schemas.microsoft.com/office/drawing/2014/main" id="{1D930925-554A-46F5-97ED-B18CBABFEF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9610" y="5433009"/>
            <a:ext cx="1725498" cy="96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28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549322" y="1398938"/>
            <a:ext cx="7938000" cy="4605622"/>
          </a:xfrm>
        </p:spPr>
        <p:txBody>
          <a:bodyPr/>
          <a:lstStyle/>
          <a:p>
            <a:r>
              <a:rPr lang="de-AT" dirty="0"/>
              <a:t>Begrüßung</a:t>
            </a:r>
          </a:p>
          <a:p>
            <a:r>
              <a:rPr lang="de-AT" dirty="0"/>
              <a:t>Projektinhalt</a:t>
            </a:r>
          </a:p>
          <a:p>
            <a:pPr lvl="1"/>
            <a:r>
              <a:rPr lang="de-DE" dirty="0"/>
              <a:t>Arbeitsschritte seit 1. Meilenstein</a:t>
            </a:r>
            <a:endParaRPr lang="de-AT" dirty="0"/>
          </a:p>
          <a:p>
            <a:pPr lvl="1"/>
            <a:r>
              <a:rPr lang="de-DE" dirty="0"/>
              <a:t>Vorgehen anhand „Action Research“</a:t>
            </a:r>
          </a:p>
          <a:p>
            <a:pPr lvl="1"/>
            <a:r>
              <a:rPr lang="de-DE" dirty="0"/>
              <a:t>Meetings / Abstimmungen</a:t>
            </a:r>
          </a:p>
          <a:p>
            <a:pPr lvl="2"/>
            <a:r>
              <a:rPr lang="de-DE" dirty="0"/>
              <a:t>Erhebungsinstrument</a:t>
            </a:r>
          </a:p>
          <a:p>
            <a:pPr lvl="2"/>
            <a:r>
              <a:rPr lang="de-DE" dirty="0"/>
              <a:t>Inhalt des Fragebogens</a:t>
            </a:r>
          </a:p>
          <a:p>
            <a:pPr lvl="1"/>
            <a:r>
              <a:rPr lang="de-DE" dirty="0"/>
              <a:t>Fragebogen</a:t>
            </a:r>
          </a:p>
          <a:p>
            <a:r>
              <a:rPr lang="de-DE" dirty="0"/>
              <a:t>Nächste Schritte</a:t>
            </a:r>
          </a:p>
          <a:p>
            <a:pPr lvl="1"/>
            <a:r>
              <a:rPr lang="de-DE" dirty="0"/>
              <a:t>Projektplan</a:t>
            </a:r>
          </a:p>
          <a:p>
            <a:r>
              <a:rPr lang="de-AT" dirty="0"/>
              <a:t>Offene Punkte</a:t>
            </a:r>
          </a:p>
          <a:p>
            <a:pPr lvl="1"/>
            <a:r>
              <a:rPr lang="de-DE" dirty="0"/>
              <a:t>D</a:t>
            </a:r>
            <a:r>
              <a:rPr lang="de-AT" dirty="0" err="1"/>
              <a:t>iskussionsrunde</a:t>
            </a:r>
            <a:endParaRPr lang="de-AT" dirty="0"/>
          </a:p>
          <a:p>
            <a:endParaRPr lang="de-AT" dirty="0"/>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256.005</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4</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p:txBody>
          <a:bodyPr/>
          <a:lstStyle/>
          <a:p>
            <a:r>
              <a:rPr lang="de-AT" dirty="0"/>
              <a:t>Agenda – Zweiter Meilenstein</a:t>
            </a:r>
          </a:p>
        </p:txBody>
      </p:sp>
      <p:pic>
        <p:nvPicPr>
          <p:cNvPr id="8" name="Picture 4" descr="Startseite">
            <a:extLst>
              <a:ext uri="{FF2B5EF4-FFF2-40B4-BE49-F238E27FC236}">
                <a16:creationId xmlns:a16="http://schemas.microsoft.com/office/drawing/2014/main" id="{AEB588B0-01EC-4223-A556-EAF000E721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0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r>
              <a:rPr lang="de-AT" dirty="0"/>
              <a:t>Kooperationspartner</a:t>
            </a:r>
          </a:p>
          <a:p>
            <a:r>
              <a:rPr lang="de-AT" dirty="0"/>
              <a:t>	</a:t>
            </a:r>
            <a:r>
              <a:rPr lang="de-AT" dirty="0" err="1"/>
              <a:t>ReqPOOL</a:t>
            </a:r>
            <a:r>
              <a:rPr lang="de-AT" dirty="0"/>
              <a:t> GmbH</a:t>
            </a:r>
          </a:p>
          <a:p>
            <a:r>
              <a:rPr lang="de-AT" dirty="0"/>
              <a:t>	</a:t>
            </a:r>
            <a:r>
              <a:rPr lang="de-AT" u="sng" dirty="0"/>
              <a:t>Ansprechpartner: </a:t>
            </a:r>
            <a:r>
              <a:rPr lang="de-AT" dirty="0"/>
              <a:t>Wolfgang </a:t>
            </a:r>
            <a:r>
              <a:rPr lang="de-AT" dirty="0" err="1"/>
              <a:t>Hörleinsberger</a:t>
            </a:r>
            <a:endParaRPr lang="de-AT" dirty="0"/>
          </a:p>
          <a:p>
            <a:r>
              <a:rPr lang="de-AT" dirty="0"/>
              <a:t>	Mail: wolfgang.hoerleinsberger@reqpool.com</a:t>
            </a:r>
          </a:p>
          <a:p>
            <a:endParaRPr lang="de-AT" sz="1000" dirty="0"/>
          </a:p>
          <a:p>
            <a:r>
              <a:rPr lang="de-AT" dirty="0"/>
              <a:t>Projektteam</a:t>
            </a:r>
          </a:p>
          <a:p>
            <a:r>
              <a:rPr lang="de-AT" dirty="0"/>
              <a:t>	</a:t>
            </a:r>
          </a:p>
          <a:p>
            <a:endParaRPr lang="de-AT" u="sng"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Vorstellungsrunde</a:t>
            </a:r>
          </a:p>
        </p:txBody>
      </p:sp>
      <p:pic>
        <p:nvPicPr>
          <p:cNvPr id="17" name="Grafik 16">
            <a:extLst>
              <a:ext uri="{FF2B5EF4-FFF2-40B4-BE49-F238E27FC236}">
                <a16:creationId xmlns:a16="http://schemas.microsoft.com/office/drawing/2014/main" id="{54F89DE8-5A61-46B6-915C-8C185F84BAE7}"/>
              </a:ext>
            </a:extLst>
          </p:cNvPr>
          <p:cNvPicPr>
            <a:picLocks noChangeAspect="1"/>
          </p:cNvPicPr>
          <p:nvPr/>
        </p:nvPicPr>
        <p:blipFill>
          <a:blip r:embed="rId3"/>
          <a:stretch>
            <a:fillRect/>
          </a:stretch>
        </p:blipFill>
        <p:spPr>
          <a:xfrm>
            <a:off x="7383119" y="4510830"/>
            <a:ext cx="925624" cy="925624"/>
          </a:xfrm>
          <a:prstGeom prst="rect">
            <a:avLst/>
          </a:prstGeom>
        </p:spPr>
      </p:pic>
      <p:pic>
        <p:nvPicPr>
          <p:cNvPr id="18" name="Grafik 17">
            <a:extLst>
              <a:ext uri="{FF2B5EF4-FFF2-40B4-BE49-F238E27FC236}">
                <a16:creationId xmlns:a16="http://schemas.microsoft.com/office/drawing/2014/main" id="{D0FDE6BC-7EE9-47CA-A253-881CD0A4D3B8}"/>
              </a:ext>
            </a:extLst>
          </p:cNvPr>
          <p:cNvPicPr>
            <a:picLocks noChangeAspect="1"/>
          </p:cNvPicPr>
          <p:nvPr/>
        </p:nvPicPr>
        <p:blipFill>
          <a:blip r:embed="rId3"/>
          <a:stretch>
            <a:fillRect/>
          </a:stretch>
        </p:blipFill>
        <p:spPr>
          <a:xfrm>
            <a:off x="898203" y="4510831"/>
            <a:ext cx="925624" cy="925624"/>
          </a:xfrm>
          <a:prstGeom prst="rect">
            <a:avLst/>
          </a:prstGeom>
        </p:spPr>
      </p:pic>
      <p:pic>
        <p:nvPicPr>
          <p:cNvPr id="19" name="yui_3_16_0_1_1496922562212_4644" descr="Bild einbinden">
            <a:extLst>
              <a:ext uri="{FF2B5EF4-FFF2-40B4-BE49-F238E27FC236}">
                <a16:creationId xmlns:a16="http://schemas.microsoft.com/office/drawing/2014/main" id="{69B35F4C-DBBE-4590-B810-6C93154F69D9}"/>
              </a:ext>
            </a:extLst>
          </p:cNvPr>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840032" y="4229710"/>
            <a:ext cx="1324670" cy="1270094"/>
          </a:xfrm>
          <a:prstGeom prst="rect">
            <a:avLst/>
          </a:prstGeom>
          <a:noFill/>
          <a:ln>
            <a:noFill/>
          </a:ln>
        </p:spPr>
      </p:pic>
      <p:pic>
        <p:nvPicPr>
          <p:cNvPr id="20" name="Grafik 19">
            <a:extLst>
              <a:ext uri="{FF2B5EF4-FFF2-40B4-BE49-F238E27FC236}">
                <a16:creationId xmlns:a16="http://schemas.microsoft.com/office/drawing/2014/main" id="{A825390D-86E0-41D8-BF4A-065257BB382E}"/>
              </a:ext>
            </a:extLst>
          </p:cNvPr>
          <p:cNvPicPr>
            <a:picLocks noChangeAspect="1"/>
          </p:cNvPicPr>
          <p:nvPr/>
        </p:nvPicPr>
        <p:blipFill>
          <a:blip r:embed="rId3"/>
          <a:stretch>
            <a:fillRect/>
          </a:stretch>
        </p:blipFill>
        <p:spPr>
          <a:xfrm>
            <a:off x="2454997" y="4510830"/>
            <a:ext cx="925624" cy="925624"/>
          </a:xfrm>
          <a:prstGeom prst="rect">
            <a:avLst/>
          </a:prstGeom>
        </p:spPr>
      </p:pic>
      <p:pic>
        <p:nvPicPr>
          <p:cNvPr id="21" name="Grafik 20">
            <a:extLst>
              <a:ext uri="{FF2B5EF4-FFF2-40B4-BE49-F238E27FC236}">
                <a16:creationId xmlns:a16="http://schemas.microsoft.com/office/drawing/2014/main" id="{0193116C-CA2F-4F78-9A4E-4AEC5A600317}"/>
              </a:ext>
            </a:extLst>
          </p:cNvPr>
          <p:cNvPicPr>
            <a:picLocks noChangeAspect="1"/>
          </p:cNvPicPr>
          <p:nvPr/>
        </p:nvPicPr>
        <p:blipFill>
          <a:blip r:embed="rId3"/>
          <a:stretch>
            <a:fillRect/>
          </a:stretch>
        </p:blipFill>
        <p:spPr>
          <a:xfrm>
            <a:off x="5846236" y="4510830"/>
            <a:ext cx="925624" cy="925624"/>
          </a:xfrm>
          <a:prstGeom prst="rect">
            <a:avLst/>
          </a:prstGeom>
        </p:spPr>
      </p:pic>
      <p:sp>
        <p:nvSpPr>
          <p:cNvPr id="22" name="object 4">
            <a:extLst>
              <a:ext uri="{FF2B5EF4-FFF2-40B4-BE49-F238E27FC236}">
                <a16:creationId xmlns:a16="http://schemas.microsoft.com/office/drawing/2014/main" id="{6EE07323-9400-4084-BA36-9C6B67ABA2B8}"/>
              </a:ext>
            </a:extLst>
          </p:cNvPr>
          <p:cNvSpPr txBox="1"/>
          <p:nvPr/>
        </p:nvSpPr>
        <p:spPr>
          <a:xfrm>
            <a:off x="562574" y="5635206"/>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Ivan Samardzic</a:t>
            </a:r>
          </a:p>
        </p:txBody>
      </p:sp>
      <p:sp>
        <p:nvSpPr>
          <p:cNvPr id="23" name="object 4">
            <a:extLst>
              <a:ext uri="{FF2B5EF4-FFF2-40B4-BE49-F238E27FC236}">
                <a16:creationId xmlns:a16="http://schemas.microsoft.com/office/drawing/2014/main" id="{D622F5E6-DCBF-42E4-90A0-DE23CA4813B5}"/>
              </a:ext>
            </a:extLst>
          </p:cNvPr>
          <p:cNvSpPr txBox="1"/>
          <p:nvPr/>
        </p:nvSpPr>
        <p:spPr>
          <a:xfrm>
            <a:off x="5691134" y="563520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Dejan </a:t>
            </a:r>
            <a:r>
              <a:rPr lang="de-AT" sz="1539" dirty="0" err="1">
                <a:solidFill>
                  <a:prstClr val="black"/>
                </a:solidFill>
                <a:latin typeface="Arial"/>
                <a:cs typeface="Arial"/>
              </a:rPr>
              <a:t>Stojcevic</a:t>
            </a:r>
            <a:endParaRPr lang="de-AT" sz="1539" dirty="0">
              <a:solidFill>
                <a:prstClr val="black"/>
              </a:solidFill>
              <a:latin typeface="Arial"/>
              <a:cs typeface="Arial"/>
            </a:endParaRPr>
          </a:p>
        </p:txBody>
      </p:sp>
      <p:sp>
        <p:nvSpPr>
          <p:cNvPr id="24" name="object 4">
            <a:extLst>
              <a:ext uri="{FF2B5EF4-FFF2-40B4-BE49-F238E27FC236}">
                <a16:creationId xmlns:a16="http://schemas.microsoft.com/office/drawing/2014/main" id="{1CC4DF6B-A0FE-40DD-8574-CF437BD6DACF}"/>
              </a:ext>
            </a:extLst>
          </p:cNvPr>
          <p:cNvSpPr txBox="1"/>
          <p:nvPr/>
        </p:nvSpPr>
        <p:spPr>
          <a:xfrm>
            <a:off x="2191552" y="5635208"/>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Milos Tomic</a:t>
            </a:r>
          </a:p>
        </p:txBody>
      </p:sp>
      <p:sp>
        <p:nvSpPr>
          <p:cNvPr id="25" name="object 4">
            <a:extLst>
              <a:ext uri="{FF2B5EF4-FFF2-40B4-BE49-F238E27FC236}">
                <a16:creationId xmlns:a16="http://schemas.microsoft.com/office/drawing/2014/main" id="{6535FF25-95F8-4B34-8E4C-FA2AF166EC1F}"/>
              </a:ext>
            </a:extLst>
          </p:cNvPr>
          <p:cNvSpPr txBox="1"/>
          <p:nvPr/>
        </p:nvSpPr>
        <p:spPr>
          <a:xfrm>
            <a:off x="3820531" y="543315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Maja </a:t>
            </a:r>
            <a:r>
              <a:rPr lang="de-AT" sz="1539" dirty="0" err="1">
                <a:solidFill>
                  <a:prstClr val="black"/>
                </a:solidFill>
                <a:latin typeface="Arial"/>
                <a:cs typeface="Arial"/>
              </a:rPr>
              <a:t>Dusanic</a:t>
            </a:r>
            <a:endParaRPr lang="de-AT" sz="1539" dirty="0">
              <a:solidFill>
                <a:prstClr val="black"/>
              </a:solidFill>
              <a:latin typeface="Arial"/>
              <a:cs typeface="Arial"/>
            </a:endParaRPr>
          </a:p>
        </p:txBody>
      </p:sp>
      <p:sp>
        <p:nvSpPr>
          <p:cNvPr id="26" name="object 4">
            <a:extLst>
              <a:ext uri="{FF2B5EF4-FFF2-40B4-BE49-F238E27FC236}">
                <a16:creationId xmlns:a16="http://schemas.microsoft.com/office/drawing/2014/main" id="{D6F733F4-8F9E-4267-96D6-B2099809C0EE}"/>
              </a:ext>
            </a:extLst>
          </p:cNvPr>
          <p:cNvSpPr txBox="1"/>
          <p:nvPr/>
        </p:nvSpPr>
        <p:spPr>
          <a:xfrm>
            <a:off x="7369154" y="5654547"/>
            <a:ext cx="1077677" cy="334457"/>
          </a:xfrm>
          <a:prstGeom prst="rect">
            <a:avLst/>
          </a:prstGeom>
        </p:spPr>
        <p:txBody>
          <a:bodyPr vert="horz" wrap="square" lIns="0" tIns="96653" rIns="0" bIns="0" rtlCol="0">
            <a:spAutoFit/>
          </a:bodyPr>
          <a:lstStyle/>
          <a:p>
            <a:pPr marL="10860" algn="ctr" defTabSz="781903">
              <a:spcBef>
                <a:spcPts val="761"/>
              </a:spcBef>
            </a:pPr>
            <a:r>
              <a:rPr lang="de-AT" sz="1539" dirty="0" err="1">
                <a:solidFill>
                  <a:prstClr val="black"/>
                </a:solidFill>
                <a:latin typeface="Arial"/>
                <a:cs typeface="Arial"/>
              </a:rPr>
              <a:t>Anel</a:t>
            </a:r>
            <a:r>
              <a:rPr lang="de-AT" sz="1539" dirty="0">
                <a:solidFill>
                  <a:prstClr val="black"/>
                </a:solidFill>
                <a:latin typeface="Arial"/>
                <a:cs typeface="Arial"/>
              </a:rPr>
              <a:t> </a:t>
            </a:r>
            <a:r>
              <a:rPr lang="de-AT" sz="1539" dirty="0" err="1">
                <a:solidFill>
                  <a:prstClr val="black"/>
                </a:solidFill>
                <a:latin typeface="Arial"/>
                <a:cs typeface="Arial"/>
              </a:rPr>
              <a:t>Ljutic</a:t>
            </a:r>
            <a:endParaRPr lang="de-AT" sz="1539" dirty="0">
              <a:solidFill>
                <a:prstClr val="black"/>
              </a:solidFill>
              <a:latin typeface="Arial"/>
              <a:cs typeface="Arial"/>
            </a:endParaRP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11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660670"/>
            <a:ext cx="7938000" cy="4424400"/>
          </a:xfrm>
        </p:spPr>
        <p:txBody>
          <a:bodyPr/>
          <a:lstStyle/>
          <a:p>
            <a:r>
              <a:rPr lang="de-DE" dirty="0"/>
              <a:t>Arbeitsschritte seit 1. Meilenstein</a:t>
            </a:r>
            <a:endParaRPr lang="de-AT" dirty="0"/>
          </a:p>
          <a:p>
            <a:endParaRPr lang="de-DE" dirty="0"/>
          </a:p>
          <a:p>
            <a:r>
              <a:rPr lang="de-DE" dirty="0"/>
              <a:t>Vorgehen anhand „Action Research“</a:t>
            </a:r>
          </a:p>
          <a:p>
            <a:endParaRPr lang="de-DE" dirty="0"/>
          </a:p>
          <a:p>
            <a:r>
              <a:rPr lang="de-DE" dirty="0"/>
              <a:t>Meetings / Abstimmungen</a:t>
            </a:r>
          </a:p>
          <a:p>
            <a:pPr lvl="1"/>
            <a:r>
              <a:rPr lang="de-DE" dirty="0"/>
              <a:t>Erhebungsinstrument</a:t>
            </a:r>
          </a:p>
          <a:p>
            <a:pPr lvl="1"/>
            <a:r>
              <a:rPr lang="de-DE" dirty="0"/>
              <a:t>Inhalt des Fragebogens</a:t>
            </a:r>
          </a:p>
          <a:p>
            <a:endParaRPr lang="de-DE" dirty="0"/>
          </a:p>
          <a:p>
            <a:r>
              <a:rPr lang="de-DE" dirty="0"/>
              <a:t>Fragebogen</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Projektinhalt</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pPr lvl="1"/>
            <a:endParaRPr lang="de-AT" dirty="0">
              <a:sym typeface="Wingdings" panose="05000000000000000000" pitchFamily="2" charset="2"/>
            </a:endParaRPr>
          </a:p>
          <a:p>
            <a:pPr lvl="1"/>
            <a:endParaRPr lang="de-AT" dirty="0">
              <a:sym typeface="Wingdings" panose="05000000000000000000" pitchFamily="2" charset="2"/>
            </a:endParaRPr>
          </a:p>
          <a:p>
            <a:pPr lvl="1"/>
            <a:r>
              <a:rPr lang="de-AT" dirty="0">
                <a:sym typeface="Wingdings" panose="05000000000000000000" pitchFamily="2" charset="2"/>
              </a:rPr>
              <a:t>Abstimmung zu relevante Parameter (Gemeinsamkeiten unserer Recherche identifizieren)</a:t>
            </a:r>
          </a:p>
          <a:p>
            <a:pPr lvl="1"/>
            <a:r>
              <a:rPr lang="de-AT" dirty="0">
                <a:sym typeface="Wingdings" panose="05000000000000000000" pitchFamily="2" charset="2"/>
              </a:rPr>
              <a:t>Erhebungsinstrument bzw. Erhebungsart abstimmen</a:t>
            </a:r>
          </a:p>
          <a:p>
            <a:pPr marL="0" lvl="1" indent="0">
              <a:buNone/>
            </a:pPr>
            <a:endParaRPr lang="de-AT" dirty="0">
              <a:sym typeface="Wingdings" panose="05000000000000000000" pitchFamily="2" charset="2"/>
            </a:endParaRPr>
          </a:p>
          <a:p>
            <a:pPr lvl="1"/>
            <a:r>
              <a:rPr lang="de-AT" dirty="0">
                <a:sym typeface="Wingdings" panose="05000000000000000000" pitchFamily="2" charset="2"/>
              </a:rPr>
              <a:t>Fragen für Erhebungsinstrument verfassen</a:t>
            </a:r>
          </a:p>
          <a:p>
            <a:pPr lvl="1"/>
            <a:endParaRPr lang="de-AT" dirty="0">
              <a:sym typeface="Wingdings" panose="05000000000000000000" pitchFamily="2" charset="2"/>
            </a:endParaRPr>
          </a:p>
          <a:p>
            <a:pPr lvl="1"/>
            <a:r>
              <a:rPr lang="de-AT" dirty="0">
                <a:sym typeface="Wingdings" panose="05000000000000000000" pitchFamily="2" charset="2"/>
              </a:rPr>
              <a:t>Konzept vorstellen &amp; Fragen abstimmen</a:t>
            </a:r>
          </a:p>
          <a:p>
            <a:pPr lvl="1"/>
            <a:endParaRPr lang="de-AT" dirty="0">
              <a:sym typeface="Wingdings" panose="05000000000000000000" pitchFamily="2" charset="2"/>
            </a:endParaRPr>
          </a:p>
          <a:p>
            <a:pPr lvl="1"/>
            <a:r>
              <a:rPr lang="de-AT" dirty="0">
                <a:sym typeface="Wingdings" panose="05000000000000000000" pitchFamily="2" charset="2"/>
              </a:rPr>
              <a:t>Fragebogen erstellen (In Textformat)</a:t>
            </a:r>
          </a:p>
          <a:p>
            <a:pPr lvl="1"/>
            <a:endParaRPr lang="de-AT" dirty="0">
              <a:sym typeface="Wingdings" panose="05000000000000000000" pitchFamily="2" charset="2"/>
            </a:endParaRPr>
          </a:p>
          <a:p>
            <a:pPr marL="0" lvl="1" indent="0">
              <a:buNone/>
            </a:pPr>
            <a:endParaRPr lang="de-AT" dirty="0"/>
          </a:p>
          <a:p>
            <a:pPr lvl="1"/>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DE" dirty="0"/>
              <a:t>Arbeitsschritte seit 1. Meilenstein</a:t>
            </a:r>
            <a:endParaRPr lang="de-AT"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22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13679"/>
            <a:ext cx="7938000" cy="4424400"/>
          </a:xfrm>
        </p:spPr>
        <p:txBody>
          <a:bodyPr/>
          <a:lstStyle/>
          <a:p>
            <a:pPr lvl="1"/>
            <a:r>
              <a:rPr lang="de-DE" dirty="0"/>
              <a:t>Gruppen &amp; Projektpartner Meetings</a:t>
            </a:r>
          </a:p>
          <a:p>
            <a:pPr lvl="2"/>
            <a:r>
              <a:rPr lang="de-DE" dirty="0"/>
              <a:t>Austausch von aktuellem Stand</a:t>
            </a:r>
          </a:p>
          <a:p>
            <a:pPr lvl="2"/>
            <a:r>
              <a:rPr lang="de-DE" dirty="0"/>
              <a:t>Weekly-</a:t>
            </a:r>
            <a:r>
              <a:rPr lang="de-DE" dirty="0" err="1"/>
              <a:t>Scrums</a:t>
            </a:r>
            <a:endParaRPr lang="de-DE" dirty="0"/>
          </a:p>
          <a:p>
            <a:pPr lvl="1"/>
            <a:endParaRPr lang="de-DE" dirty="0"/>
          </a:p>
          <a:p>
            <a:pPr lvl="1"/>
            <a:r>
              <a:rPr lang="de-DE" dirty="0"/>
              <a:t>Abstimmung Literatur-Recherche mit Praxiswissen</a:t>
            </a:r>
          </a:p>
          <a:p>
            <a:pPr lvl="2"/>
            <a:r>
              <a:rPr lang="de-DE" dirty="0"/>
              <a:t>Parameter einer Softwareanwendung</a:t>
            </a:r>
          </a:p>
          <a:p>
            <a:pPr lvl="2"/>
            <a:r>
              <a:rPr lang="de-DE" dirty="0"/>
              <a:t>Preisdimensionen</a:t>
            </a:r>
          </a:p>
          <a:p>
            <a:pPr lvl="2"/>
            <a:r>
              <a:rPr lang="de-DE" dirty="0"/>
              <a:t>IT-Architektur</a:t>
            </a:r>
          </a:p>
          <a:p>
            <a:pPr lvl="2"/>
            <a:endParaRPr lang="de-DE" dirty="0"/>
          </a:p>
          <a:p>
            <a:pPr lvl="1"/>
            <a:r>
              <a:rPr lang="de-DE" dirty="0"/>
              <a:t>Erkenntnisse aus Literatur-Recherche zu „</a:t>
            </a:r>
            <a:r>
              <a:rPr lang="de-DE" dirty="0" err="1"/>
              <a:t>action</a:t>
            </a:r>
            <a:r>
              <a:rPr lang="de-DE" dirty="0"/>
              <a:t> </a:t>
            </a:r>
            <a:r>
              <a:rPr lang="de-DE" dirty="0" err="1"/>
              <a:t>research</a:t>
            </a:r>
            <a:r>
              <a:rPr lang="de-DE" dirty="0"/>
              <a:t>“</a:t>
            </a:r>
          </a:p>
          <a:p>
            <a:pPr lvl="2"/>
            <a:r>
              <a:rPr lang="de-DE" dirty="0"/>
              <a:t>Problematik</a:t>
            </a:r>
          </a:p>
          <a:p>
            <a:pPr lvl="3"/>
            <a:r>
              <a:rPr lang="de-DE" dirty="0"/>
              <a:t>Kein Endergebnis</a:t>
            </a:r>
          </a:p>
          <a:p>
            <a:pPr lvl="3"/>
            <a:r>
              <a:rPr lang="de-DE" dirty="0"/>
              <a:t>Keine wissenschaftliche Basis</a:t>
            </a:r>
          </a:p>
          <a:p>
            <a:pPr lvl="2"/>
            <a:endParaRPr lang="de-DE" dirty="0"/>
          </a:p>
          <a:p>
            <a:pPr lvl="1"/>
            <a:endParaRPr lang="de-DE"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DE" dirty="0"/>
              <a:t>Vorgehen anhand „Action Research“</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07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r>
              <a:rPr lang="de-DE" dirty="0"/>
              <a:t>Erhebungsinstrument</a:t>
            </a:r>
          </a:p>
          <a:p>
            <a:pPr lvl="1"/>
            <a:r>
              <a:rPr lang="de-DE" dirty="0"/>
              <a:t>Vorgabe seitens </a:t>
            </a:r>
            <a:r>
              <a:rPr lang="de-DE" dirty="0" err="1"/>
              <a:t>reqPOOL</a:t>
            </a:r>
            <a:endParaRPr lang="de-DE" dirty="0"/>
          </a:p>
          <a:p>
            <a:pPr lvl="1"/>
            <a:r>
              <a:rPr lang="de-DE" dirty="0"/>
              <a:t>Microsoft Forms</a:t>
            </a:r>
          </a:p>
          <a:p>
            <a:pPr lvl="2"/>
            <a:r>
              <a:rPr lang="de-DE" dirty="0"/>
              <a:t>Vorteile</a:t>
            </a:r>
          </a:p>
          <a:p>
            <a:pPr lvl="3"/>
            <a:r>
              <a:rPr lang="de-DE" dirty="0"/>
              <a:t>Auswertung</a:t>
            </a:r>
          </a:p>
          <a:p>
            <a:pPr lvl="3"/>
            <a:r>
              <a:rPr lang="de-DE" dirty="0"/>
              <a:t>Dauer der Befragung</a:t>
            </a:r>
          </a:p>
          <a:p>
            <a:r>
              <a:rPr lang="de-DE" dirty="0"/>
              <a:t>Inhalt des Fragebogens</a:t>
            </a:r>
          </a:p>
          <a:p>
            <a:pPr lvl="1"/>
            <a:r>
              <a:rPr lang="de-DE" dirty="0"/>
              <a:t>Grobkonzept vorgestellt</a:t>
            </a:r>
          </a:p>
          <a:p>
            <a:pPr lvl="2"/>
            <a:r>
              <a:rPr lang="de-DE" dirty="0"/>
              <a:t>Abgestimmt &amp; angepasst</a:t>
            </a:r>
          </a:p>
          <a:p>
            <a:pPr lvl="1"/>
            <a:r>
              <a:rPr lang="de-DE" dirty="0"/>
              <a:t>Fragen ausformuliert</a:t>
            </a:r>
          </a:p>
          <a:p>
            <a:pPr lvl="2"/>
            <a:r>
              <a:rPr lang="de-DE" dirty="0"/>
              <a:t>Allgemein, Spezifisch, Abschließend</a:t>
            </a:r>
          </a:p>
          <a:p>
            <a:pPr lvl="2"/>
            <a:r>
              <a:rPr lang="de-DE" dirty="0"/>
              <a:t>Abgestimmt &amp; Angepasst</a:t>
            </a:r>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DE" dirty="0"/>
              <a:t>Meetings / Abstimmungen</a:t>
            </a:r>
            <a:br>
              <a:rPr lang="de-DE" dirty="0"/>
            </a:br>
            <a:endParaRPr lang="de-DE"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918400"/>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1011</Words>
  <Application>Microsoft Office PowerPoint</Application>
  <PresentationFormat>Bildschirmpräsentation (4:3)</PresentationFormat>
  <Paragraphs>174</Paragraphs>
  <Slides>19</Slides>
  <Notes>9</Notes>
  <HiddenSlides>2</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19</vt:i4>
      </vt:variant>
    </vt:vector>
  </HeadingPairs>
  <TitlesOfParts>
    <vt:vector size="26" baseType="lpstr">
      <vt:lpstr>Arial</vt:lpstr>
      <vt:lpstr>Arial Black</vt:lpstr>
      <vt:lpstr>Calibri</vt:lpstr>
      <vt:lpstr>Wingdings</vt:lpstr>
      <vt:lpstr>Wingdings 2</vt:lpstr>
      <vt:lpstr>Office-Design</vt:lpstr>
      <vt:lpstr>Office Theme</vt:lpstr>
      <vt:lpstr>PowerPoint-Präsentation</vt:lpstr>
      <vt:lpstr>PS Information Engineering</vt:lpstr>
      <vt:lpstr>Software-Eigenentwicklungen in Österreich</vt:lpstr>
      <vt:lpstr>Agenda – Zweiter Meilenstein</vt:lpstr>
      <vt:lpstr>Vorstellungsrunde</vt:lpstr>
      <vt:lpstr>Projektinhalt</vt:lpstr>
      <vt:lpstr>Arbeitsschritte seit 1. Meilenstein</vt:lpstr>
      <vt:lpstr>Vorgehen anhand „Action Research“</vt:lpstr>
      <vt:lpstr>Meetings / Abstimmungen </vt:lpstr>
      <vt:lpstr>Fragebogen</vt:lpstr>
      <vt:lpstr>Fragebogen</vt:lpstr>
      <vt:lpstr>Nächste schritte</vt:lpstr>
      <vt:lpstr>Projektplan</vt:lpstr>
      <vt:lpstr>Offene punkte</vt:lpstr>
      <vt:lpstr>Diskussionsrunde</vt:lpstr>
      <vt:lpstr>Vielen dank für die Aufmerksamkeit!</vt:lpstr>
      <vt:lpstr>PowerPoint-Präsentation</vt:lpstr>
      <vt:lpstr>Timeline</vt:lpstr>
      <vt:lpstr>Input-Paper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Ivan Samardzic</cp:lastModifiedBy>
  <cp:revision>58</cp:revision>
  <cp:lastPrinted>2015-10-19T12:36:16Z</cp:lastPrinted>
  <dcterms:created xsi:type="dcterms:W3CDTF">2018-04-19T12:56:50Z</dcterms:created>
  <dcterms:modified xsi:type="dcterms:W3CDTF">2018-11-21T15:17:48Z</dcterms:modified>
</cp:coreProperties>
</file>