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F3490-005A-417A-B9FE-9C8065330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DC052D-0CCC-4033-BC83-AB353A61B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B1CADB-DA32-4EC0-A426-06FFDEDD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A27D-9921-4327-9BFB-92820E507562}" type="datetimeFigureOut">
              <a:rPr lang="de-AT" smtClean="0"/>
              <a:t>08.02.2019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CDED92-A026-45D4-A613-9C273009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1BBD41-11E7-4E97-8BF7-69F07321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E1A-F416-4390-B6D2-7A27C884CB7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7464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21DDA-1B03-47BC-BE57-50E349B8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1D03A7-C9E9-4048-9766-98A26A194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96A754-18CF-4AF9-BD7E-CF649CE9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A27D-9921-4327-9BFB-92820E507562}" type="datetimeFigureOut">
              <a:rPr lang="de-AT" smtClean="0"/>
              <a:t>08.02.2019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10B58B-6BCE-4B85-A951-B1E21BC0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B0F4F8-0EC0-4C5F-A315-DE84DACE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E1A-F416-4390-B6D2-7A27C884CB7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92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CCFDBC-01B5-430A-B87E-D4FA8864F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F65657-E97E-4952-A60A-2624211D0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25E817-F9DD-408B-B266-03D49848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A27D-9921-4327-9BFB-92820E507562}" type="datetimeFigureOut">
              <a:rPr lang="de-AT" smtClean="0"/>
              <a:t>08.02.2019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299637-4034-4EFF-BF47-C7F2F855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441DD1-5775-4EF1-B9E6-429227B0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E1A-F416-4390-B6D2-7A27C884CB7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211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2C525-4220-4A3C-8871-BB1B783A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5B3872-AA6B-475E-8603-244FE5D8A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189E07-8A97-4157-B16C-EC477D96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A27D-9921-4327-9BFB-92820E507562}" type="datetimeFigureOut">
              <a:rPr lang="de-AT" smtClean="0"/>
              <a:t>08.02.2019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7B0CF0-F828-4A14-8A6A-06660D9E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186380-D65A-44FB-B1DC-C51B9498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E1A-F416-4390-B6D2-7A27C884CB7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302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7A6D7-4D46-4D75-837E-FC1B08DC1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8C8F5A-009F-411F-BD8E-DFCAC14A6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2F3AE7-7069-49AB-AD66-F8421ACE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A27D-9921-4327-9BFB-92820E507562}" type="datetimeFigureOut">
              <a:rPr lang="de-AT" smtClean="0"/>
              <a:t>08.02.2019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947C30-1CF2-4FF8-A296-7C0B0048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977F70-3243-4AB4-96C6-36D9566D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E1A-F416-4390-B6D2-7A27C884CB7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462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519AC-92F5-4B2A-89BE-F2A9EA7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E17275-90F8-4AC9-9F62-7E326FA7E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6B452F-28F3-435C-B997-5687F6238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48BBF7-3A4A-41A2-AE10-0873D61C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A27D-9921-4327-9BFB-92820E507562}" type="datetimeFigureOut">
              <a:rPr lang="de-AT" smtClean="0"/>
              <a:t>08.02.2019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922EC6-6368-42EE-82FA-D3AC4370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AC08EC-F3CD-4D10-B8DB-E1523FDC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E1A-F416-4390-B6D2-7A27C884CB7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398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3ACEBA-9893-4750-A1A9-7D24C897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C073BA-C956-4545-BBE5-DBACD5B63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A46202-C178-4596-8CD9-26A6EC00A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BEF655-2178-4115-B978-272C86AB6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2D517D-80A9-4A09-AA97-E6FEB7E02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82CAFB7-9F19-4F07-BCC7-1C91FB17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A27D-9921-4327-9BFB-92820E507562}" type="datetimeFigureOut">
              <a:rPr lang="de-AT" smtClean="0"/>
              <a:t>08.02.2019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989E8C5-5BE9-46BF-B6C1-D5A4C5BE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503C36A-A988-4393-95B9-E8A59EF3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E1A-F416-4390-B6D2-7A27C884CB7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094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AD76C-8E18-4E16-8F44-6A426227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99FDD3-0E17-4BC3-9165-D03665AE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A27D-9921-4327-9BFB-92820E507562}" type="datetimeFigureOut">
              <a:rPr lang="de-AT" smtClean="0"/>
              <a:t>08.02.2019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EA5018-45A6-4AA6-9431-5BCFEE5A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C5C36E-CB77-47CC-B9BD-062427EA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E1A-F416-4390-B6D2-7A27C884CB7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018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13E5A3-ACFB-42BE-B343-56B7B82B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A27D-9921-4327-9BFB-92820E507562}" type="datetimeFigureOut">
              <a:rPr lang="de-AT" smtClean="0"/>
              <a:t>08.02.2019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704F06-0650-4C12-97F8-09A59A21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D5C13B-DF90-46AF-9625-97B387CC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E1A-F416-4390-B6D2-7A27C884CB7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440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DF39D-7B1A-4D50-89C6-1AE11D51F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480832-D259-44F3-AC1C-D8C540909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D3BA08-0170-479E-8180-146BF8F1F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F68FB2-5F19-4B4A-BF7D-82EC6696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A27D-9921-4327-9BFB-92820E507562}" type="datetimeFigureOut">
              <a:rPr lang="de-AT" smtClean="0"/>
              <a:t>08.02.2019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0895F4-D738-43EE-97E1-5493EFB4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8BA2CC-B538-42BE-A896-7B40DDB9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E1A-F416-4390-B6D2-7A27C884CB7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102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7B0FC-020D-4516-963A-C5888F10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033E2B-C035-4A3D-B81A-822AB54E8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2F75C4-DC01-43B4-B48F-25508216D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8CE0F9-1B17-4E5E-BE47-B537C565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A27D-9921-4327-9BFB-92820E507562}" type="datetimeFigureOut">
              <a:rPr lang="de-AT" smtClean="0"/>
              <a:t>08.02.2019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B338A8-709A-4C07-81A7-0A283A24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5650FB-8B64-4D15-8B92-4A2A467B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E1A-F416-4390-B6D2-7A27C884CB7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997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9436EF-9636-4602-8BAB-6404A5DB9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8B8658-0CEA-4DCE-870E-5228A76F7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15B05F-E6C9-4F6F-A75E-FEC5D179E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A27D-9921-4327-9BFB-92820E507562}" type="datetimeFigureOut">
              <a:rPr lang="de-AT" smtClean="0"/>
              <a:t>08.02.2019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A64CAF-80EE-4D49-89AE-E5A517479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2597-C872-4A77-9FCC-823DCD6F7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32E1A-F416-4390-B6D2-7A27C884CB7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849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ihandform: Form 51">
            <a:extLst>
              <a:ext uri="{FF2B5EF4-FFF2-40B4-BE49-F238E27FC236}">
                <a16:creationId xmlns:a16="http://schemas.microsoft.com/office/drawing/2014/main" id="{7D517296-3B00-4C3A-8683-FE44048D59B0}"/>
              </a:ext>
            </a:extLst>
          </p:cNvPr>
          <p:cNvSpPr/>
          <p:nvPr/>
        </p:nvSpPr>
        <p:spPr>
          <a:xfrm rot="21581860">
            <a:off x="9890714" y="15202315"/>
            <a:ext cx="2271416" cy="819044"/>
          </a:xfrm>
          <a:custGeom>
            <a:avLst/>
            <a:gdLst>
              <a:gd name="connsiteX0" fmla="*/ 0 w 2271416"/>
              <a:gd name="connsiteY0" fmla="*/ 163809 h 819044"/>
              <a:gd name="connsiteX1" fmla="*/ 1861894 w 2271416"/>
              <a:gd name="connsiteY1" fmla="*/ 163809 h 819044"/>
              <a:gd name="connsiteX2" fmla="*/ 1861894 w 2271416"/>
              <a:gd name="connsiteY2" fmla="*/ 0 h 819044"/>
              <a:gd name="connsiteX3" fmla="*/ 2271416 w 2271416"/>
              <a:gd name="connsiteY3" fmla="*/ 409522 h 819044"/>
              <a:gd name="connsiteX4" fmla="*/ 1861894 w 2271416"/>
              <a:gd name="connsiteY4" fmla="*/ 819044 h 819044"/>
              <a:gd name="connsiteX5" fmla="*/ 1861894 w 2271416"/>
              <a:gd name="connsiteY5" fmla="*/ 655235 h 819044"/>
              <a:gd name="connsiteX6" fmla="*/ 0 w 2271416"/>
              <a:gd name="connsiteY6" fmla="*/ 655235 h 819044"/>
              <a:gd name="connsiteX7" fmla="*/ 0 w 2271416"/>
              <a:gd name="connsiteY7" fmla="*/ 163809 h 81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1416" h="819044">
                <a:moveTo>
                  <a:pt x="0" y="163809"/>
                </a:moveTo>
                <a:lnTo>
                  <a:pt x="1861894" y="163809"/>
                </a:lnTo>
                <a:lnTo>
                  <a:pt x="1861894" y="0"/>
                </a:lnTo>
                <a:lnTo>
                  <a:pt x="2271416" y="409522"/>
                </a:lnTo>
                <a:lnTo>
                  <a:pt x="1861894" y="819044"/>
                </a:lnTo>
                <a:lnTo>
                  <a:pt x="1861894" y="655235"/>
                </a:lnTo>
                <a:lnTo>
                  <a:pt x="0" y="655235"/>
                </a:lnTo>
                <a:lnTo>
                  <a:pt x="0" y="163809"/>
                </a:lnTo>
                <a:close/>
              </a:path>
            </a:pathLst>
          </a:custGeom>
          <a:solidFill>
            <a:srgbClr val="9F9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163808" rIns="245712" bIns="163809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000" kern="1200" dirty="0">
              <a:solidFill>
                <a:srgbClr val="FFFFFF"/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53" name="Pfeil: nach rechts 4">
            <a:extLst>
              <a:ext uri="{FF2B5EF4-FFF2-40B4-BE49-F238E27FC236}">
                <a16:creationId xmlns:a16="http://schemas.microsoft.com/office/drawing/2014/main" id="{9015FD86-A7B7-4DE7-B27E-58A20AA9A44C}"/>
              </a:ext>
            </a:extLst>
          </p:cNvPr>
          <p:cNvSpPr txBox="1"/>
          <p:nvPr/>
        </p:nvSpPr>
        <p:spPr>
          <a:xfrm>
            <a:off x="10221900" y="16141468"/>
            <a:ext cx="2437213" cy="497114"/>
          </a:xfrm>
          <a:prstGeom prst="rect">
            <a:avLst/>
          </a:prstGeo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z="-1820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Aft>
                <a:spcPct val="35000"/>
              </a:spcAft>
            </a:pPr>
            <a:r>
              <a:rPr lang="de-DE" sz="2000" dirty="0">
                <a:solidFill>
                  <a:schemeClr val="tx1"/>
                </a:solidFill>
              </a:rPr>
              <a:t>Action-Research</a:t>
            </a:r>
            <a:endParaRPr lang="de-DE" sz="2000" kern="1200" dirty="0">
              <a:solidFill>
                <a:schemeClr val="tx1"/>
              </a:solidFill>
            </a:endParaRPr>
          </a:p>
        </p:txBody>
      </p: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52BF228B-39E1-47BD-9E85-1EF131524C14}"/>
              </a:ext>
            </a:extLst>
          </p:cNvPr>
          <p:cNvGrpSpPr/>
          <p:nvPr/>
        </p:nvGrpSpPr>
        <p:grpSpPr>
          <a:xfrm>
            <a:off x="1528996" y="2587176"/>
            <a:ext cx="9139004" cy="2907455"/>
            <a:chOff x="1528996" y="2587176"/>
            <a:chExt cx="9139004" cy="2907455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FF77ACDF-4022-43C7-9416-D59E8AD65F94}"/>
                </a:ext>
              </a:extLst>
            </p:cNvPr>
            <p:cNvGrpSpPr/>
            <p:nvPr/>
          </p:nvGrpSpPr>
          <p:grpSpPr>
            <a:xfrm>
              <a:off x="1528996" y="4402772"/>
              <a:ext cx="9139004" cy="1091859"/>
              <a:chOff x="1698173" y="4402772"/>
              <a:chExt cx="8795654" cy="1091859"/>
            </a:xfrm>
            <a:solidFill>
              <a:srgbClr val="002060"/>
            </a:solidFill>
          </p:grpSpPr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890CB22E-5AAE-4A02-92E8-03DA8C6A3149}"/>
                  </a:ext>
                </a:extLst>
              </p:cNvPr>
              <p:cNvGrpSpPr/>
              <p:nvPr/>
            </p:nvGrpSpPr>
            <p:grpSpPr>
              <a:xfrm>
                <a:off x="9027885" y="4421953"/>
                <a:ext cx="1465942" cy="1053496"/>
                <a:chOff x="31008966" y="19935296"/>
                <a:chExt cx="10572557" cy="5992744"/>
              </a:xfrm>
              <a:grpFill/>
            </p:grpSpPr>
            <p:pic>
              <p:nvPicPr>
                <p:cNvPr id="40" name="Grafik 39" descr="Prüfliste">
                  <a:extLst>
                    <a:ext uri="{FF2B5EF4-FFF2-40B4-BE49-F238E27FC236}">
                      <a16:creationId xmlns:a16="http://schemas.microsoft.com/office/drawing/2014/main" id="{2F0DBA03-E92A-487B-A22C-A947DEF986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08966" y="19935296"/>
                  <a:ext cx="5992744" cy="5992744"/>
                </a:xfrm>
                <a:prstGeom prst="rect">
                  <a:avLst/>
                </a:prstGeom>
              </p:spPr>
            </p:pic>
            <p:pic>
              <p:nvPicPr>
                <p:cNvPr id="41" name="Grafik 40" descr="Balkendiagramm">
                  <a:extLst>
                    <a:ext uri="{FF2B5EF4-FFF2-40B4-BE49-F238E27FC236}">
                      <a16:creationId xmlns:a16="http://schemas.microsoft.com/office/drawing/2014/main" id="{16A866AB-44EE-4A7E-8C91-4DBEE29E77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588779" y="19935296"/>
                  <a:ext cx="5992744" cy="5992744"/>
                </a:xfrm>
                <a:prstGeom prst="rect">
                  <a:avLst/>
                </a:prstGeom>
              </p:spPr>
            </p:pic>
          </p:grpSp>
          <p:pic>
            <p:nvPicPr>
              <p:cNvPr id="42" name="Grafik 41" descr="Bücher">
                <a:extLst>
                  <a:ext uri="{FF2B5EF4-FFF2-40B4-BE49-F238E27FC236}">
                    <a16:creationId xmlns:a16="http://schemas.microsoft.com/office/drawing/2014/main" id="{15E93203-B4A3-478C-8278-E9DC6AC787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1698173" y="4402772"/>
                <a:ext cx="1048142" cy="1091858"/>
              </a:xfrm>
              <a:prstGeom prst="rect">
                <a:avLst/>
              </a:prstGeom>
            </p:spPr>
          </p:pic>
          <p:grpSp>
            <p:nvGrpSpPr>
              <p:cNvPr id="43" name="Gruppieren 42">
                <a:extLst>
                  <a:ext uri="{FF2B5EF4-FFF2-40B4-BE49-F238E27FC236}">
                    <a16:creationId xmlns:a16="http://schemas.microsoft.com/office/drawing/2014/main" id="{1FE536B3-2993-4C8E-851B-F84C5C45AF87}"/>
                  </a:ext>
                </a:extLst>
              </p:cNvPr>
              <p:cNvGrpSpPr/>
              <p:nvPr/>
            </p:nvGrpSpPr>
            <p:grpSpPr>
              <a:xfrm flipH="1">
                <a:off x="6306473" y="4421953"/>
                <a:ext cx="1711171" cy="1053496"/>
                <a:chOff x="21739180" y="20369153"/>
                <a:chExt cx="8857482" cy="5425477"/>
              </a:xfrm>
              <a:grpFill/>
            </p:grpSpPr>
            <p:pic>
              <p:nvPicPr>
                <p:cNvPr id="44" name="Grafik 43" descr="Callcenter">
                  <a:extLst>
                    <a:ext uri="{FF2B5EF4-FFF2-40B4-BE49-F238E27FC236}">
                      <a16:creationId xmlns:a16="http://schemas.microsoft.com/office/drawing/2014/main" id="{01270BB7-5787-4AE8-8CED-8CA41B6610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739180" y="20369153"/>
                  <a:ext cx="5425477" cy="5425477"/>
                </a:xfrm>
                <a:prstGeom prst="rect">
                  <a:avLst/>
                </a:prstGeom>
              </p:spPr>
            </p:pic>
            <p:pic>
              <p:nvPicPr>
                <p:cNvPr id="45" name="Grafik 44" descr="Mikrofon">
                  <a:extLst>
                    <a:ext uri="{FF2B5EF4-FFF2-40B4-BE49-F238E27FC236}">
                      <a16:creationId xmlns:a16="http://schemas.microsoft.com/office/drawing/2014/main" id="{F619FC0B-E1C9-46B8-970E-43DFF26A66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171185" y="20369153"/>
                  <a:ext cx="5425477" cy="5425477"/>
                </a:xfrm>
                <a:prstGeom prst="rect">
                  <a:avLst/>
                </a:prstGeom>
              </p:spPr>
            </p:pic>
          </p:grpSp>
          <p:pic>
            <p:nvPicPr>
              <p:cNvPr id="46" name="Grafik 45" descr="Kopf mit Zahnrädern">
                <a:extLst>
                  <a:ext uri="{FF2B5EF4-FFF2-40B4-BE49-F238E27FC236}">
                    <a16:creationId xmlns:a16="http://schemas.microsoft.com/office/drawing/2014/main" id="{D7D0E9CC-3C61-4DA3-9455-485D96FC44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flipH="1">
                <a:off x="4174358" y="4402772"/>
                <a:ext cx="1048143" cy="1091859"/>
              </a:xfrm>
              <a:prstGeom prst="rect">
                <a:avLst/>
              </a:prstGeom>
            </p:spPr>
          </p:pic>
        </p:grpSp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AF030A52-4870-4B2C-AA9E-2754EDB751DA}"/>
                </a:ext>
              </a:extLst>
            </p:cNvPr>
            <p:cNvGrpSpPr/>
            <p:nvPr/>
          </p:nvGrpSpPr>
          <p:grpSpPr>
            <a:xfrm>
              <a:off x="1530202" y="2587176"/>
              <a:ext cx="9136590" cy="1683646"/>
              <a:chOff x="1530202" y="2587176"/>
              <a:chExt cx="9136590" cy="1683646"/>
            </a:xfrm>
          </p:grpSpPr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9ADFD94B-E250-4A7C-BC3E-05B2CBE97598}"/>
                  </a:ext>
                </a:extLst>
              </p:cNvPr>
              <p:cNvSpPr/>
              <p:nvPr/>
            </p:nvSpPr>
            <p:spPr>
              <a:xfrm>
                <a:off x="1530202" y="2587176"/>
                <a:ext cx="1516704" cy="624670"/>
              </a:xfrm>
              <a:custGeom>
                <a:avLst/>
                <a:gdLst>
                  <a:gd name="connsiteX0" fmla="*/ 0 w 1516704"/>
                  <a:gd name="connsiteY0" fmla="*/ 62467 h 624670"/>
                  <a:gd name="connsiteX1" fmla="*/ 62467 w 1516704"/>
                  <a:gd name="connsiteY1" fmla="*/ 0 h 624670"/>
                  <a:gd name="connsiteX2" fmla="*/ 1454237 w 1516704"/>
                  <a:gd name="connsiteY2" fmla="*/ 0 h 624670"/>
                  <a:gd name="connsiteX3" fmla="*/ 1516704 w 1516704"/>
                  <a:gd name="connsiteY3" fmla="*/ 62467 h 624670"/>
                  <a:gd name="connsiteX4" fmla="*/ 1516704 w 1516704"/>
                  <a:gd name="connsiteY4" fmla="*/ 562203 h 624670"/>
                  <a:gd name="connsiteX5" fmla="*/ 1454237 w 1516704"/>
                  <a:gd name="connsiteY5" fmla="*/ 624670 h 624670"/>
                  <a:gd name="connsiteX6" fmla="*/ 62467 w 1516704"/>
                  <a:gd name="connsiteY6" fmla="*/ 624670 h 624670"/>
                  <a:gd name="connsiteX7" fmla="*/ 0 w 1516704"/>
                  <a:gd name="connsiteY7" fmla="*/ 562203 h 624670"/>
                  <a:gd name="connsiteX8" fmla="*/ 0 w 1516704"/>
                  <a:gd name="connsiteY8" fmla="*/ 62467 h 624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6704" h="624670">
                    <a:moveTo>
                      <a:pt x="0" y="62467"/>
                    </a:moveTo>
                    <a:cubicBezTo>
                      <a:pt x="0" y="27967"/>
                      <a:pt x="27967" y="0"/>
                      <a:pt x="62467" y="0"/>
                    </a:cubicBezTo>
                    <a:lnTo>
                      <a:pt x="1454237" y="0"/>
                    </a:lnTo>
                    <a:cubicBezTo>
                      <a:pt x="1488737" y="0"/>
                      <a:pt x="1516704" y="27967"/>
                      <a:pt x="1516704" y="62467"/>
                    </a:cubicBezTo>
                    <a:lnTo>
                      <a:pt x="1516704" y="562203"/>
                    </a:lnTo>
                    <a:cubicBezTo>
                      <a:pt x="1516704" y="596703"/>
                      <a:pt x="1488737" y="624670"/>
                      <a:pt x="1454237" y="624670"/>
                    </a:cubicBezTo>
                    <a:lnTo>
                      <a:pt x="62467" y="624670"/>
                    </a:lnTo>
                    <a:cubicBezTo>
                      <a:pt x="27967" y="624670"/>
                      <a:pt x="0" y="596703"/>
                      <a:pt x="0" y="562203"/>
                    </a:cubicBezTo>
                    <a:lnTo>
                      <a:pt x="0" y="62467"/>
                    </a:lnTo>
                    <a:close/>
                  </a:path>
                </a:pathLst>
              </a:custGeom>
              <a:solidFill>
                <a:srgbClr val="00206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232" tIns="78232" rIns="78232" bIns="250134" numCol="1" spcCol="1270" anchor="t" anchorCtr="0">
                <a:noAutofit/>
              </a:bodyPr>
              <a:lstStyle/>
              <a:p>
                <a:pPr marL="0" lvl="0" indent="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100" b="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Literaturrecherche</a:t>
                </a:r>
                <a:endParaRPr lang="de-AT" sz="11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769FDDD5-3C20-4D17-9877-3A68A5C8A354}"/>
                  </a:ext>
                </a:extLst>
              </p:cNvPr>
              <p:cNvSpPr/>
              <p:nvPr/>
            </p:nvSpPr>
            <p:spPr>
              <a:xfrm>
                <a:off x="1840853" y="3003622"/>
                <a:ext cx="1516704" cy="1267200"/>
              </a:xfrm>
              <a:custGeom>
                <a:avLst/>
                <a:gdLst>
                  <a:gd name="connsiteX0" fmla="*/ 0 w 1516704"/>
                  <a:gd name="connsiteY0" fmla="*/ 126720 h 1267200"/>
                  <a:gd name="connsiteX1" fmla="*/ 126720 w 1516704"/>
                  <a:gd name="connsiteY1" fmla="*/ 0 h 1267200"/>
                  <a:gd name="connsiteX2" fmla="*/ 1389984 w 1516704"/>
                  <a:gd name="connsiteY2" fmla="*/ 0 h 1267200"/>
                  <a:gd name="connsiteX3" fmla="*/ 1516704 w 1516704"/>
                  <a:gd name="connsiteY3" fmla="*/ 126720 h 1267200"/>
                  <a:gd name="connsiteX4" fmla="*/ 1516704 w 1516704"/>
                  <a:gd name="connsiteY4" fmla="*/ 1140480 h 1267200"/>
                  <a:gd name="connsiteX5" fmla="*/ 1389984 w 1516704"/>
                  <a:gd name="connsiteY5" fmla="*/ 1267200 h 1267200"/>
                  <a:gd name="connsiteX6" fmla="*/ 126720 w 1516704"/>
                  <a:gd name="connsiteY6" fmla="*/ 1267200 h 1267200"/>
                  <a:gd name="connsiteX7" fmla="*/ 0 w 1516704"/>
                  <a:gd name="connsiteY7" fmla="*/ 1140480 h 1267200"/>
                  <a:gd name="connsiteX8" fmla="*/ 0 w 1516704"/>
                  <a:gd name="connsiteY8" fmla="*/ 126720 h 126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6704" h="1267200">
                    <a:moveTo>
                      <a:pt x="0" y="126720"/>
                    </a:moveTo>
                    <a:cubicBezTo>
                      <a:pt x="0" y="56734"/>
                      <a:pt x="56734" y="0"/>
                      <a:pt x="126720" y="0"/>
                    </a:cubicBezTo>
                    <a:lnTo>
                      <a:pt x="1389984" y="0"/>
                    </a:lnTo>
                    <a:cubicBezTo>
                      <a:pt x="1459970" y="0"/>
                      <a:pt x="1516704" y="56734"/>
                      <a:pt x="1516704" y="126720"/>
                    </a:cubicBezTo>
                    <a:lnTo>
                      <a:pt x="1516704" y="1140480"/>
                    </a:lnTo>
                    <a:cubicBezTo>
                      <a:pt x="1516704" y="1210466"/>
                      <a:pt x="1459970" y="1267200"/>
                      <a:pt x="1389984" y="1267200"/>
                    </a:cubicBezTo>
                    <a:lnTo>
                      <a:pt x="126720" y="1267200"/>
                    </a:lnTo>
                    <a:cubicBezTo>
                      <a:pt x="56734" y="1267200"/>
                      <a:pt x="0" y="1210466"/>
                      <a:pt x="0" y="1140480"/>
                    </a:cubicBezTo>
                    <a:lnTo>
                      <a:pt x="0" y="126720"/>
                    </a:lnTo>
                    <a:close/>
                  </a:path>
                </a:pathLst>
              </a:custGeom>
              <a:ln>
                <a:solidFill>
                  <a:srgbClr val="002060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5347" tIns="115347" rIns="115347" bIns="115347" numCol="1" spcCol="1270" anchor="t" anchorCtr="0">
                <a:noAutofit/>
              </a:bodyPr>
              <a:lstStyle/>
              <a:p>
                <a:pPr marL="57150" lvl="1" indent="-57150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de-AT" sz="1100" kern="12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Programmiersprache</a:t>
                </a:r>
                <a:r>
                  <a:rPr lang="de-AT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Archit</a:t>
                </a:r>
                <a:r>
                  <a:rPr lang="de-AT" sz="1100" kern="12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ekturmodelle</a:t>
                </a:r>
              </a:p>
              <a:p>
                <a:pPr marL="57150" lvl="1" indent="-57150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de-AT" sz="1100" kern="12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Bewertbarkeit von Software (Umfang, Kosten, Schnittstellen, Relevanz, etc.)</a:t>
                </a:r>
                <a:endParaRPr lang="de-DE" sz="11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835E1BAC-C0A6-4F48-9B0F-7BA259415064}"/>
                  </a:ext>
                </a:extLst>
              </p:cNvPr>
              <p:cNvSpPr/>
              <p:nvPr/>
            </p:nvSpPr>
            <p:spPr>
              <a:xfrm>
                <a:off x="3966614" y="2587176"/>
                <a:ext cx="1516704" cy="624670"/>
              </a:xfrm>
              <a:custGeom>
                <a:avLst/>
                <a:gdLst>
                  <a:gd name="connsiteX0" fmla="*/ 0 w 1516704"/>
                  <a:gd name="connsiteY0" fmla="*/ 62467 h 624670"/>
                  <a:gd name="connsiteX1" fmla="*/ 62467 w 1516704"/>
                  <a:gd name="connsiteY1" fmla="*/ 0 h 624670"/>
                  <a:gd name="connsiteX2" fmla="*/ 1454237 w 1516704"/>
                  <a:gd name="connsiteY2" fmla="*/ 0 h 624670"/>
                  <a:gd name="connsiteX3" fmla="*/ 1516704 w 1516704"/>
                  <a:gd name="connsiteY3" fmla="*/ 62467 h 624670"/>
                  <a:gd name="connsiteX4" fmla="*/ 1516704 w 1516704"/>
                  <a:gd name="connsiteY4" fmla="*/ 562203 h 624670"/>
                  <a:gd name="connsiteX5" fmla="*/ 1454237 w 1516704"/>
                  <a:gd name="connsiteY5" fmla="*/ 624670 h 624670"/>
                  <a:gd name="connsiteX6" fmla="*/ 62467 w 1516704"/>
                  <a:gd name="connsiteY6" fmla="*/ 624670 h 624670"/>
                  <a:gd name="connsiteX7" fmla="*/ 0 w 1516704"/>
                  <a:gd name="connsiteY7" fmla="*/ 562203 h 624670"/>
                  <a:gd name="connsiteX8" fmla="*/ 0 w 1516704"/>
                  <a:gd name="connsiteY8" fmla="*/ 62467 h 624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6704" h="624670">
                    <a:moveTo>
                      <a:pt x="0" y="62467"/>
                    </a:moveTo>
                    <a:cubicBezTo>
                      <a:pt x="0" y="27967"/>
                      <a:pt x="27967" y="0"/>
                      <a:pt x="62467" y="0"/>
                    </a:cubicBezTo>
                    <a:lnTo>
                      <a:pt x="1454237" y="0"/>
                    </a:lnTo>
                    <a:cubicBezTo>
                      <a:pt x="1488737" y="0"/>
                      <a:pt x="1516704" y="27967"/>
                      <a:pt x="1516704" y="62467"/>
                    </a:cubicBezTo>
                    <a:lnTo>
                      <a:pt x="1516704" y="562203"/>
                    </a:lnTo>
                    <a:cubicBezTo>
                      <a:pt x="1516704" y="596703"/>
                      <a:pt x="1488737" y="624670"/>
                      <a:pt x="1454237" y="624670"/>
                    </a:cubicBezTo>
                    <a:lnTo>
                      <a:pt x="62467" y="624670"/>
                    </a:lnTo>
                    <a:cubicBezTo>
                      <a:pt x="27967" y="624670"/>
                      <a:pt x="0" y="596703"/>
                      <a:pt x="0" y="562203"/>
                    </a:cubicBezTo>
                    <a:lnTo>
                      <a:pt x="0" y="62467"/>
                    </a:lnTo>
                    <a:close/>
                  </a:path>
                </a:pathLst>
              </a:custGeom>
              <a:solidFill>
                <a:srgbClr val="00206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232" tIns="78232" rIns="78232" bIns="250134" numCol="1" spcCol="1270" anchor="t" anchorCtr="0">
                <a:noAutofit/>
              </a:bodyPr>
              <a:lstStyle/>
              <a:p>
                <a:pPr marL="0" lvl="0" indent="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1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Erstellung des </a:t>
                </a:r>
                <a:r>
                  <a:rPr lang="de-DE" sz="1100" b="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Erhebungsinstruments</a:t>
                </a:r>
                <a:endParaRPr lang="de-AT" sz="11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7985A440-3C09-4E23-BC19-96BD6ABF6D0B}"/>
                  </a:ext>
                </a:extLst>
              </p:cNvPr>
              <p:cNvSpPr/>
              <p:nvPr/>
            </p:nvSpPr>
            <p:spPr>
              <a:xfrm>
                <a:off x="4277265" y="3003622"/>
                <a:ext cx="1516704" cy="1267200"/>
              </a:xfrm>
              <a:custGeom>
                <a:avLst/>
                <a:gdLst>
                  <a:gd name="connsiteX0" fmla="*/ 0 w 1516704"/>
                  <a:gd name="connsiteY0" fmla="*/ 126720 h 1267200"/>
                  <a:gd name="connsiteX1" fmla="*/ 126720 w 1516704"/>
                  <a:gd name="connsiteY1" fmla="*/ 0 h 1267200"/>
                  <a:gd name="connsiteX2" fmla="*/ 1389984 w 1516704"/>
                  <a:gd name="connsiteY2" fmla="*/ 0 h 1267200"/>
                  <a:gd name="connsiteX3" fmla="*/ 1516704 w 1516704"/>
                  <a:gd name="connsiteY3" fmla="*/ 126720 h 1267200"/>
                  <a:gd name="connsiteX4" fmla="*/ 1516704 w 1516704"/>
                  <a:gd name="connsiteY4" fmla="*/ 1140480 h 1267200"/>
                  <a:gd name="connsiteX5" fmla="*/ 1389984 w 1516704"/>
                  <a:gd name="connsiteY5" fmla="*/ 1267200 h 1267200"/>
                  <a:gd name="connsiteX6" fmla="*/ 126720 w 1516704"/>
                  <a:gd name="connsiteY6" fmla="*/ 1267200 h 1267200"/>
                  <a:gd name="connsiteX7" fmla="*/ 0 w 1516704"/>
                  <a:gd name="connsiteY7" fmla="*/ 1140480 h 1267200"/>
                  <a:gd name="connsiteX8" fmla="*/ 0 w 1516704"/>
                  <a:gd name="connsiteY8" fmla="*/ 126720 h 126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6704" h="1267200">
                    <a:moveTo>
                      <a:pt x="0" y="126720"/>
                    </a:moveTo>
                    <a:cubicBezTo>
                      <a:pt x="0" y="56734"/>
                      <a:pt x="56734" y="0"/>
                      <a:pt x="126720" y="0"/>
                    </a:cubicBezTo>
                    <a:lnTo>
                      <a:pt x="1389984" y="0"/>
                    </a:lnTo>
                    <a:cubicBezTo>
                      <a:pt x="1459970" y="0"/>
                      <a:pt x="1516704" y="56734"/>
                      <a:pt x="1516704" y="126720"/>
                    </a:cubicBezTo>
                    <a:lnTo>
                      <a:pt x="1516704" y="1140480"/>
                    </a:lnTo>
                    <a:cubicBezTo>
                      <a:pt x="1516704" y="1210466"/>
                      <a:pt x="1459970" y="1267200"/>
                      <a:pt x="1389984" y="1267200"/>
                    </a:cubicBezTo>
                    <a:lnTo>
                      <a:pt x="126720" y="1267200"/>
                    </a:lnTo>
                    <a:cubicBezTo>
                      <a:pt x="56734" y="1267200"/>
                      <a:pt x="0" y="1210466"/>
                      <a:pt x="0" y="1140480"/>
                    </a:cubicBezTo>
                    <a:lnTo>
                      <a:pt x="0" y="126720"/>
                    </a:lnTo>
                    <a:close/>
                  </a:path>
                </a:pathLst>
              </a:custGeom>
              <a:ln>
                <a:solidFill>
                  <a:srgbClr val="002060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5347" tIns="115347" rIns="115347" bIns="115347" numCol="1" spcCol="1270" anchor="t" anchorCtr="0">
                <a:noAutofit/>
              </a:bodyPr>
              <a:lstStyle/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de-AT" sz="1100" kern="12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Identifikation und Kategorisierung der ermittelten Parameter</a:t>
                </a:r>
                <a:endParaRPr lang="de-AT" sz="11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de-AT" sz="1100" kern="12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Evaluierung der Ergebnisse mit ExpertInnen </a:t>
                </a:r>
                <a:endParaRPr lang="de-DE" sz="11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01902D73-DF9B-4202-B49B-0DDAB4A63FD6}"/>
                  </a:ext>
                </a:extLst>
              </p:cNvPr>
              <p:cNvSpPr/>
              <p:nvPr/>
            </p:nvSpPr>
            <p:spPr>
              <a:xfrm>
                <a:off x="6403026" y="2587176"/>
                <a:ext cx="1516704" cy="624670"/>
              </a:xfrm>
              <a:custGeom>
                <a:avLst/>
                <a:gdLst>
                  <a:gd name="connsiteX0" fmla="*/ 0 w 1516704"/>
                  <a:gd name="connsiteY0" fmla="*/ 62467 h 624670"/>
                  <a:gd name="connsiteX1" fmla="*/ 62467 w 1516704"/>
                  <a:gd name="connsiteY1" fmla="*/ 0 h 624670"/>
                  <a:gd name="connsiteX2" fmla="*/ 1454237 w 1516704"/>
                  <a:gd name="connsiteY2" fmla="*/ 0 h 624670"/>
                  <a:gd name="connsiteX3" fmla="*/ 1516704 w 1516704"/>
                  <a:gd name="connsiteY3" fmla="*/ 62467 h 624670"/>
                  <a:gd name="connsiteX4" fmla="*/ 1516704 w 1516704"/>
                  <a:gd name="connsiteY4" fmla="*/ 562203 h 624670"/>
                  <a:gd name="connsiteX5" fmla="*/ 1454237 w 1516704"/>
                  <a:gd name="connsiteY5" fmla="*/ 624670 h 624670"/>
                  <a:gd name="connsiteX6" fmla="*/ 62467 w 1516704"/>
                  <a:gd name="connsiteY6" fmla="*/ 624670 h 624670"/>
                  <a:gd name="connsiteX7" fmla="*/ 0 w 1516704"/>
                  <a:gd name="connsiteY7" fmla="*/ 562203 h 624670"/>
                  <a:gd name="connsiteX8" fmla="*/ 0 w 1516704"/>
                  <a:gd name="connsiteY8" fmla="*/ 62467 h 624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6704" h="624670">
                    <a:moveTo>
                      <a:pt x="0" y="62467"/>
                    </a:moveTo>
                    <a:cubicBezTo>
                      <a:pt x="0" y="27967"/>
                      <a:pt x="27967" y="0"/>
                      <a:pt x="62467" y="0"/>
                    </a:cubicBezTo>
                    <a:lnTo>
                      <a:pt x="1454237" y="0"/>
                    </a:lnTo>
                    <a:cubicBezTo>
                      <a:pt x="1488737" y="0"/>
                      <a:pt x="1516704" y="27967"/>
                      <a:pt x="1516704" y="62467"/>
                    </a:cubicBezTo>
                    <a:lnTo>
                      <a:pt x="1516704" y="562203"/>
                    </a:lnTo>
                    <a:cubicBezTo>
                      <a:pt x="1516704" y="596703"/>
                      <a:pt x="1488737" y="624670"/>
                      <a:pt x="1454237" y="624670"/>
                    </a:cubicBezTo>
                    <a:lnTo>
                      <a:pt x="62467" y="624670"/>
                    </a:lnTo>
                    <a:cubicBezTo>
                      <a:pt x="27967" y="624670"/>
                      <a:pt x="0" y="596703"/>
                      <a:pt x="0" y="562203"/>
                    </a:cubicBezTo>
                    <a:lnTo>
                      <a:pt x="0" y="62467"/>
                    </a:lnTo>
                    <a:close/>
                  </a:path>
                </a:pathLst>
              </a:custGeom>
              <a:solidFill>
                <a:srgbClr val="00206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232" tIns="78232" rIns="78232" bIns="250134" numCol="1" spcCol="1270" anchor="t" anchorCtr="0">
                <a:noAutofit/>
              </a:bodyPr>
              <a:lstStyle/>
              <a:p>
                <a:pPr marL="0" lvl="0" indent="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1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Entwicklung einer Analysestrategie</a:t>
                </a:r>
                <a:endParaRPr lang="de-AT" sz="11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Freihandform: Form 67">
                <a:extLst>
                  <a:ext uri="{FF2B5EF4-FFF2-40B4-BE49-F238E27FC236}">
                    <a16:creationId xmlns:a16="http://schemas.microsoft.com/office/drawing/2014/main" id="{85AC4213-3E2D-4A3B-A1DD-9A4D56F98180}"/>
                  </a:ext>
                </a:extLst>
              </p:cNvPr>
              <p:cNvSpPr/>
              <p:nvPr/>
            </p:nvSpPr>
            <p:spPr>
              <a:xfrm>
                <a:off x="6713676" y="3003622"/>
                <a:ext cx="1516704" cy="1267200"/>
              </a:xfrm>
              <a:custGeom>
                <a:avLst/>
                <a:gdLst>
                  <a:gd name="connsiteX0" fmla="*/ 0 w 1516704"/>
                  <a:gd name="connsiteY0" fmla="*/ 126720 h 1267200"/>
                  <a:gd name="connsiteX1" fmla="*/ 126720 w 1516704"/>
                  <a:gd name="connsiteY1" fmla="*/ 0 h 1267200"/>
                  <a:gd name="connsiteX2" fmla="*/ 1389984 w 1516704"/>
                  <a:gd name="connsiteY2" fmla="*/ 0 h 1267200"/>
                  <a:gd name="connsiteX3" fmla="*/ 1516704 w 1516704"/>
                  <a:gd name="connsiteY3" fmla="*/ 126720 h 1267200"/>
                  <a:gd name="connsiteX4" fmla="*/ 1516704 w 1516704"/>
                  <a:gd name="connsiteY4" fmla="*/ 1140480 h 1267200"/>
                  <a:gd name="connsiteX5" fmla="*/ 1389984 w 1516704"/>
                  <a:gd name="connsiteY5" fmla="*/ 1267200 h 1267200"/>
                  <a:gd name="connsiteX6" fmla="*/ 126720 w 1516704"/>
                  <a:gd name="connsiteY6" fmla="*/ 1267200 h 1267200"/>
                  <a:gd name="connsiteX7" fmla="*/ 0 w 1516704"/>
                  <a:gd name="connsiteY7" fmla="*/ 1140480 h 1267200"/>
                  <a:gd name="connsiteX8" fmla="*/ 0 w 1516704"/>
                  <a:gd name="connsiteY8" fmla="*/ 126720 h 126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6704" h="1267200">
                    <a:moveTo>
                      <a:pt x="0" y="126720"/>
                    </a:moveTo>
                    <a:cubicBezTo>
                      <a:pt x="0" y="56734"/>
                      <a:pt x="56734" y="0"/>
                      <a:pt x="126720" y="0"/>
                    </a:cubicBezTo>
                    <a:lnTo>
                      <a:pt x="1389984" y="0"/>
                    </a:lnTo>
                    <a:cubicBezTo>
                      <a:pt x="1459970" y="0"/>
                      <a:pt x="1516704" y="56734"/>
                      <a:pt x="1516704" y="126720"/>
                    </a:cubicBezTo>
                    <a:lnTo>
                      <a:pt x="1516704" y="1140480"/>
                    </a:lnTo>
                    <a:cubicBezTo>
                      <a:pt x="1516704" y="1210466"/>
                      <a:pt x="1459970" y="1267200"/>
                      <a:pt x="1389984" y="1267200"/>
                    </a:cubicBezTo>
                    <a:lnTo>
                      <a:pt x="126720" y="1267200"/>
                    </a:lnTo>
                    <a:cubicBezTo>
                      <a:pt x="56734" y="1267200"/>
                      <a:pt x="0" y="1210466"/>
                      <a:pt x="0" y="1140480"/>
                    </a:cubicBezTo>
                    <a:lnTo>
                      <a:pt x="0" y="126720"/>
                    </a:lnTo>
                    <a:close/>
                  </a:path>
                </a:pathLst>
              </a:custGeom>
              <a:ln>
                <a:solidFill>
                  <a:srgbClr val="002060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5347" tIns="115347" rIns="115347" bIns="115347" numCol="1" spcCol="1270" anchor="t" anchorCtr="0">
                <a:noAutofit/>
              </a:bodyPr>
              <a:lstStyle/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de-DE" sz="1100" kern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Erhebung von Echtdaten (CAPI &amp; CATI)</a:t>
                </a:r>
                <a:endParaRPr lang="de-AT" sz="1100" kern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de-DE" sz="11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Evaluierung der Analysestrategie</a:t>
                </a:r>
              </a:p>
            </p:txBody>
          </p:sp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1D7C2A65-CA7F-4806-A89A-E5EE3EFAA0B4}"/>
                  </a:ext>
                </a:extLst>
              </p:cNvPr>
              <p:cNvSpPr/>
              <p:nvPr/>
            </p:nvSpPr>
            <p:spPr>
              <a:xfrm>
                <a:off x="8839438" y="2587176"/>
                <a:ext cx="1516704" cy="624670"/>
              </a:xfrm>
              <a:custGeom>
                <a:avLst/>
                <a:gdLst>
                  <a:gd name="connsiteX0" fmla="*/ 0 w 1516704"/>
                  <a:gd name="connsiteY0" fmla="*/ 62467 h 624670"/>
                  <a:gd name="connsiteX1" fmla="*/ 62467 w 1516704"/>
                  <a:gd name="connsiteY1" fmla="*/ 0 h 624670"/>
                  <a:gd name="connsiteX2" fmla="*/ 1454237 w 1516704"/>
                  <a:gd name="connsiteY2" fmla="*/ 0 h 624670"/>
                  <a:gd name="connsiteX3" fmla="*/ 1516704 w 1516704"/>
                  <a:gd name="connsiteY3" fmla="*/ 62467 h 624670"/>
                  <a:gd name="connsiteX4" fmla="*/ 1516704 w 1516704"/>
                  <a:gd name="connsiteY4" fmla="*/ 562203 h 624670"/>
                  <a:gd name="connsiteX5" fmla="*/ 1454237 w 1516704"/>
                  <a:gd name="connsiteY5" fmla="*/ 624670 h 624670"/>
                  <a:gd name="connsiteX6" fmla="*/ 62467 w 1516704"/>
                  <a:gd name="connsiteY6" fmla="*/ 624670 h 624670"/>
                  <a:gd name="connsiteX7" fmla="*/ 0 w 1516704"/>
                  <a:gd name="connsiteY7" fmla="*/ 562203 h 624670"/>
                  <a:gd name="connsiteX8" fmla="*/ 0 w 1516704"/>
                  <a:gd name="connsiteY8" fmla="*/ 62467 h 624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6704" h="624670">
                    <a:moveTo>
                      <a:pt x="0" y="62467"/>
                    </a:moveTo>
                    <a:cubicBezTo>
                      <a:pt x="0" y="27967"/>
                      <a:pt x="27967" y="0"/>
                      <a:pt x="62467" y="0"/>
                    </a:cubicBezTo>
                    <a:lnTo>
                      <a:pt x="1454237" y="0"/>
                    </a:lnTo>
                    <a:cubicBezTo>
                      <a:pt x="1488737" y="0"/>
                      <a:pt x="1516704" y="27967"/>
                      <a:pt x="1516704" y="62467"/>
                    </a:cubicBezTo>
                    <a:lnTo>
                      <a:pt x="1516704" y="562203"/>
                    </a:lnTo>
                    <a:cubicBezTo>
                      <a:pt x="1516704" y="596703"/>
                      <a:pt x="1488737" y="624670"/>
                      <a:pt x="1454237" y="624670"/>
                    </a:cubicBezTo>
                    <a:lnTo>
                      <a:pt x="62467" y="624670"/>
                    </a:lnTo>
                    <a:cubicBezTo>
                      <a:pt x="27967" y="624670"/>
                      <a:pt x="0" y="596703"/>
                      <a:pt x="0" y="562203"/>
                    </a:cubicBezTo>
                    <a:lnTo>
                      <a:pt x="0" y="62467"/>
                    </a:lnTo>
                    <a:close/>
                  </a:path>
                </a:pathLst>
              </a:custGeom>
              <a:solidFill>
                <a:srgbClr val="00206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232" tIns="78232" rIns="78232" bIns="250134" numCol="1" spcCol="1270" anchor="t" anchorCtr="0">
                <a:noAutofit/>
              </a:bodyPr>
              <a:lstStyle/>
              <a:p>
                <a:pPr marL="0" lvl="0" indent="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1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Ergebnis</a:t>
                </a:r>
              </a:p>
            </p:txBody>
          </p:sp>
          <p:sp>
            <p:nvSpPr>
              <p:cNvPr id="71" name="Freihandform: Form 70">
                <a:extLst>
                  <a:ext uri="{FF2B5EF4-FFF2-40B4-BE49-F238E27FC236}">
                    <a16:creationId xmlns:a16="http://schemas.microsoft.com/office/drawing/2014/main" id="{6B3E7F70-D795-4B17-83ED-4F3A172FEAD1}"/>
                  </a:ext>
                </a:extLst>
              </p:cNvPr>
              <p:cNvSpPr/>
              <p:nvPr/>
            </p:nvSpPr>
            <p:spPr>
              <a:xfrm>
                <a:off x="9150088" y="3003622"/>
                <a:ext cx="1516704" cy="1267200"/>
              </a:xfrm>
              <a:custGeom>
                <a:avLst/>
                <a:gdLst>
                  <a:gd name="connsiteX0" fmla="*/ 0 w 1516704"/>
                  <a:gd name="connsiteY0" fmla="*/ 126720 h 1267200"/>
                  <a:gd name="connsiteX1" fmla="*/ 126720 w 1516704"/>
                  <a:gd name="connsiteY1" fmla="*/ 0 h 1267200"/>
                  <a:gd name="connsiteX2" fmla="*/ 1389984 w 1516704"/>
                  <a:gd name="connsiteY2" fmla="*/ 0 h 1267200"/>
                  <a:gd name="connsiteX3" fmla="*/ 1516704 w 1516704"/>
                  <a:gd name="connsiteY3" fmla="*/ 126720 h 1267200"/>
                  <a:gd name="connsiteX4" fmla="*/ 1516704 w 1516704"/>
                  <a:gd name="connsiteY4" fmla="*/ 1140480 h 1267200"/>
                  <a:gd name="connsiteX5" fmla="*/ 1389984 w 1516704"/>
                  <a:gd name="connsiteY5" fmla="*/ 1267200 h 1267200"/>
                  <a:gd name="connsiteX6" fmla="*/ 126720 w 1516704"/>
                  <a:gd name="connsiteY6" fmla="*/ 1267200 h 1267200"/>
                  <a:gd name="connsiteX7" fmla="*/ 0 w 1516704"/>
                  <a:gd name="connsiteY7" fmla="*/ 1140480 h 1267200"/>
                  <a:gd name="connsiteX8" fmla="*/ 0 w 1516704"/>
                  <a:gd name="connsiteY8" fmla="*/ 126720 h 126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6704" h="1267200">
                    <a:moveTo>
                      <a:pt x="0" y="126720"/>
                    </a:moveTo>
                    <a:cubicBezTo>
                      <a:pt x="0" y="56734"/>
                      <a:pt x="56734" y="0"/>
                      <a:pt x="126720" y="0"/>
                    </a:cubicBezTo>
                    <a:lnTo>
                      <a:pt x="1389984" y="0"/>
                    </a:lnTo>
                    <a:cubicBezTo>
                      <a:pt x="1459970" y="0"/>
                      <a:pt x="1516704" y="56734"/>
                      <a:pt x="1516704" y="126720"/>
                    </a:cubicBezTo>
                    <a:lnTo>
                      <a:pt x="1516704" y="1140480"/>
                    </a:lnTo>
                    <a:cubicBezTo>
                      <a:pt x="1516704" y="1210466"/>
                      <a:pt x="1459970" y="1267200"/>
                      <a:pt x="1389984" y="1267200"/>
                    </a:cubicBezTo>
                    <a:lnTo>
                      <a:pt x="126720" y="1267200"/>
                    </a:lnTo>
                    <a:cubicBezTo>
                      <a:pt x="56734" y="1267200"/>
                      <a:pt x="0" y="1210466"/>
                      <a:pt x="0" y="1140480"/>
                    </a:cubicBezTo>
                    <a:lnTo>
                      <a:pt x="0" y="126720"/>
                    </a:lnTo>
                    <a:close/>
                  </a:path>
                </a:pathLst>
              </a:custGeom>
              <a:ln>
                <a:solidFill>
                  <a:srgbClr val="002060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5347" tIns="115347" rIns="115347" bIns="115347" numCol="1" spcCol="1270" anchor="t" anchorCtr="0">
                <a:noAutofit/>
              </a:bodyPr>
              <a:lstStyle/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de-DE" sz="11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Entwickeltes Erhebungsinstrument</a:t>
                </a:r>
              </a:p>
              <a:p>
                <a:pPr marL="57150" lvl="1" indent="-57150" algn="l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de-DE" sz="11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Evaluierte Analysestrategie zur Auswertung</a:t>
                </a:r>
              </a:p>
            </p:txBody>
          </p:sp>
          <p:grpSp>
            <p:nvGrpSpPr>
              <p:cNvPr id="59" name="Gruppieren 58">
                <a:extLst>
                  <a:ext uri="{FF2B5EF4-FFF2-40B4-BE49-F238E27FC236}">
                    <a16:creationId xmlns:a16="http://schemas.microsoft.com/office/drawing/2014/main" id="{550309DD-9ED2-45E1-8801-4467088B42CA}"/>
                  </a:ext>
                </a:extLst>
              </p:cNvPr>
              <p:cNvGrpSpPr/>
              <p:nvPr/>
            </p:nvGrpSpPr>
            <p:grpSpPr>
              <a:xfrm>
                <a:off x="3169805" y="2769458"/>
                <a:ext cx="737357" cy="260107"/>
                <a:chOff x="2620200" y="1333244"/>
                <a:chExt cx="2768399" cy="1594854"/>
              </a:xfrm>
            </p:grpSpPr>
            <p:sp>
              <p:nvSpPr>
                <p:cNvPr id="54" name="Freihandform: Form 53">
                  <a:extLst>
                    <a:ext uri="{FF2B5EF4-FFF2-40B4-BE49-F238E27FC236}">
                      <a16:creationId xmlns:a16="http://schemas.microsoft.com/office/drawing/2014/main" id="{349A011A-D72D-43A4-92D5-85BE5E80B988}"/>
                    </a:ext>
                  </a:extLst>
                </p:cNvPr>
                <p:cNvSpPr/>
                <p:nvPr/>
              </p:nvSpPr>
              <p:spPr>
                <a:xfrm rot="21581860">
                  <a:off x="2620200" y="1333244"/>
                  <a:ext cx="2271416" cy="819044"/>
                </a:xfrm>
                <a:custGeom>
                  <a:avLst/>
                  <a:gdLst>
                    <a:gd name="connsiteX0" fmla="*/ 0 w 2271416"/>
                    <a:gd name="connsiteY0" fmla="*/ 163809 h 819044"/>
                    <a:gd name="connsiteX1" fmla="*/ 1861894 w 2271416"/>
                    <a:gd name="connsiteY1" fmla="*/ 163809 h 819044"/>
                    <a:gd name="connsiteX2" fmla="*/ 1861894 w 2271416"/>
                    <a:gd name="connsiteY2" fmla="*/ 0 h 819044"/>
                    <a:gd name="connsiteX3" fmla="*/ 2271416 w 2271416"/>
                    <a:gd name="connsiteY3" fmla="*/ 409522 h 819044"/>
                    <a:gd name="connsiteX4" fmla="*/ 1861894 w 2271416"/>
                    <a:gd name="connsiteY4" fmla="*/ 819044 h 819044"/>
                    <a:gd name="connsiteX5" fmla="*/ 1861894 w 2271416"/>
                    <a:gd name="connsiteY5" fmla="*/ 655235 h 819044"/>
                    <a:gd name="connsiteX6" fmla="*/ 0 w 2271416"/>
                    <a:gd name="connsiteY6" fmla="*/ 655235 h 819044"/>
                    <a:gd name="connsiteX7" fmla="*/ 0 w 2271416"/>
                    <a:gd name="connsiteY7" fmla="*/ 163809 h 81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71416" h="819044">
                      <a:moveTo>
                        <a:pt x="0" y="163809"/>
                      </a:moveTo>
                      <a:lnTo>
                        <a:pt x="1861894" y="163809"/>
                      </a:lnTo>
                      <a:lnTo>
                        <a:pt x="1861894" y="0"/>
                      </a:lnTo>
                      <a:lnTo>
                        <a:pt x="2271416" y="409522"/>
                      </a:lnTo>
                      <a:lnTo>
                        <a:pt x="1861894" y="819044"/>
                      </a:lnTo>
                      <a:lnTo>
                        <a:pt x="1861894" y="655235"/>
                      </a:lnTo>
                      <a:lnTo>
                        <a:pt x="0" y="655235"/>
                      </a:lnTo>
                      <a:lnTo>
                        <a:pt x="0" y="163809"/>
                      </a:lnTo>
                      <a:close/>
                    </a:path>
                  </a:pathLst>
                </a:custGeom>
                <a:solidFill>
                  <a:srgbClr val="9F9FCF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200000"/>
                  </a:lightRig>
                </a:scene3d>
                <a:sp3d z="-182000" contourW="19050" prstMaterial="metal">
                  <a:bevelT w="88900" h="203200"/>
                  <a:bevelB w="165100" h="254000"/>
                </a:sp3d>
              </p:spPr>
              <p:style>
                <a:lnRef idx="0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163808" rIns="245712" bIns="163809" numCol="1" spcCol="1270" anchor="ctr" anchorCtr="0">
                  <a:noAutofit/>
                </a:bodyPr>
                <a:lstStyle/>
                <a:p>
                  <a:pPr marL="0" lvl="0" indent="0" algn="ctr" defTabSz="1333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de-DE" sz="600" kern="1200" dirty="0">
                    <a:solidFill>
                      <a:srgbClr val="FFFFFF"/>
                    </a:solidFill>
                    <a:latin typeface="Times New Roman"/>
                    <a:ea typeface="+mn-ea"/>
                    <a:cs typeface="+mn-cs"/>
                  </a:endParaRPr>
                </a:p>
              </p:txBody>
            </p:sp>
            <p:grpSp>
              <p:nvGrpSpPr>
                <p:cNvPr id="55" name="Gruppieren 54">
                  <a:extLst>
                    <a:ext uri="{FF2B5EF4-FFF2-40B4-BE49-F238E27FC236}">
                      <a16:creationId xmlns:a16="http://schemas.microsoft.com/office/drawing/2014/main" id="{97B453CD-750D-4B97-BA9B-3B4041F03E48}"/>
                    </a:ext>
                  </a:extLst>
                </p:cNvPr>
                <p:cNvGrpSpPr/>
                <p:nvPr/>
              </p:nvGrpSpPr>
              <p:grpSpPr>
                <a:xfrm rot="10800000">
                  <a:off x="2904583" y="2099578"/>
                  <a:ext cx="2230091" cy="828520"/>
                  <a:chOff x="15942226" y="100110"/>
                  <a:chExt cx="1854748" cy="1436842"/>
                </a:xfrm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</p:grpSpPr>
              <p:sp>
                <p:nvSpPr>
                  <p:cNvPr id="56" name="Pfeil: nach rechts 55">
                    <a:extLst>
                      <a:ext uri="{FF2B5EF4-FFF2-40B4-BE49-F238E27FC236}">
                        <a16:creationId xmlns:a16="http://schemas.microsoft.com/office/drawing/2014/main" id="{D7A49647-1D59-4AFE-8002-F79752EA19DB}"/>
                      </a:ext>
                    </a:extLst>
                  </p:cNvPr>
                  <p:cNvSpPr/>
                  <p:nvPr/>
                </p:nvSpPr>
                <p:spPr>
                  <a:xfrm>
                    <a:off x="15942226" y="100110"/>
                    <a:ext cx="1854748" cy="1436842"/>
                  </a:xfrm>
                  <a:prstGeom prst="rightArrow">
                    <a:avLst>
                      <a:gd name="adj1" fmla="val 60000"/>
                      <a:gd name="adj2" fmla="val 50000"/>
                    </a:avLst>
                  </a:prstGeom>
                  <a:solidFill>
                    <a:srgbClr val="9F9FCF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1200000"/>
                    </a:lightRig>
                  </a:scene3d>
                  <a:sp3d z="-182000" contourW="19050" prstMaterial="metal">
                    <a:bevelT w="88900" h="203200"/>
                    <a:bevelB w="165100" h="254000"/>
                  </a:sp3d>
                </p:spPr>
              </p:sp>
              <p:sp>
                <p:nvSpPr>
                  <p:cNvPr id="57" name="Pfeil: nach rechts 4">
                    <a:extLst>
                      <a:ext uri="{FF2B5EF4-FFF2-40B4-BE49-F238E27FC236}">
                        <a16:creationId xmlns:a16="http://schemas.microsoft.com/office/drawing/2014/main" id="{3A8B648B-84A9-47DE-B803-67ACE64BBD04}"/>
                      </a:ext>
                    </a:extLst>
                  </p:cNvPr>
                  <p:cNvSpPr txBox="1"/>
                  <p:nvPr/>
                </p:nvSpPr>
                <p:spPr>
                  <a:xfrm>
                    <a:off x="15942226" y="387478"/>
                    <a:ext cx="1423695" cy="862106"/>
                  </a:xfrm>
                  <a:prstGeom prst="rect">
                    <a:avLst/>
                  </a:prstGeom>
                  <a:solidFill>
                    <a:srgbClr val="9F9FCF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1200000"/>
                    </a:lightRig>
                  </a:scene3d>
                  <a:sp3d z="-182000" contourW="19050" prstMaterial="metal">
                    <a:bevelT w="88900" h="203200"/>
                    <a:bevelB w="165100" h="254000"/>
                  </a:sp3d>
                </p:spPr>
                <p:txBody>
                  <a:bodyPr spcFirstLastPara="0" vert="horz" wrap="square" lIns="0" tIns="0" rIns="0" bIns="0" numCol="1" spcCol="1270" anchor="ctr" anchorCtr="0">
                    <a:noAutofit/>
                  </a:bodyPr>
                  <a:lstStyle>
                    <a:lvl1pPr marL="0" lvl="0" indent="0" algn="ctr" defTabSz="1333500">
                      <a:lnSpc>
                        <a:spcPct val="90000"/>
                      </a:lnSpc>
                      <a:spcAft>
                        <a:spcPct val="35000"/>
                      </a:spcAft>
                      <a:buNone/>
                      <a:defRPr sz="3000">
                        <a:solidFill>
                          <a:srgbClr val="FFFFFF"/>
                        </a:solidFill>
                        <a:latin typeface="Times New Roman"/>
                      </a:defRPr>
                    </a:lvl1pPr>
                  </a:lstStyle>
                  <a:p>
                    <a:endParaRPr lang="de-DE" sz="600"/>
                  </a:p>
                </p:txBody>
              </p:sp>
            </p:grpSp>
            <p:sp>
              <p:nvSpPr>
                <p:cNvPr id="58" name="Pfeil: nach rechts 4">
                  <a:extLst>
                    <a:ext uri="{FF2B5EF4-FFF2-40B4-BE49-F238E27FC236}">
                      <a16:creationId xmlns:a16="http://schemas.microsoft.com/office/drawing/2014/main" id="{9BE39636-6241-4457-8657-849F91955E9E}"/>
                    </a:ext>
                  </a:extLst>
                </p:cNvPr>
                <p:cNvSpPr txBox="1"/>
                <p:nvPr/>
              </p:nvSpPr>
              <p:spPr>
                <a:xfrm>
                  <a:off x="2951386" y="2272397"/>
                  <a:ext cx="2437213" cy="497114"/>
                </a:xfrm>
                <a:prstGeom prst="rect">
                  <a:avLst/>
                </a:prstGeom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 z="-182000"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de-DE" sz="600" dirty="0">
                      <a:solidFill>
                        <a:schemeClr val="tx1"/>
                      </a:solidFill>
                    </a:rPr>
                    <a:t>Action-Research</a:t>
                  </a:r>
                  <a:endParaRPr lang="de-DE" sz="600" kern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8" name="Gruppieren 77">
                <a:extLst>
                  <a:ext uri="{FF2B5EF4-FFF2-40B4-BE49-F238E27FC236}">
                    <a16:creationId xmlns:a16="http://schemas.microsoft.com/office/drawing/2014/main" id="{5BABAEA8-6451-4FA5-821E-E34383D7891B}"/>
                  </a:ext>
                </a:extLst>
              </p:cNvPr>
              <p:cNvGrpSpPr/>
              <p:nvPr/>
            </p:nvGrpSpPr>
            <p:grpSpPr>
              <a:xfrm>
                <a:off x="5610402" y="2769458"/>
                <a:ext cx="737357" cy="260107"/>
                <a:chOff x="2620200" y="1333244"/>
                <a:chExt cx="2768399" cy="1594854"/>
              </a:xfrm>
            </p:grpSpPr>
            <p:sp>
              <p:nvSpPr>
                <p:cNvPr id="79" name="Freihandform: Form 78">
                  <a:extLst>
                    <a:ext uri="{FF2B5EF4-FFF2-40B4-BE49-F238E27FC236}">
                      <a16:creationId xmlns:a16="http://schemas.microsoft.com/office/drawing/2014/main" id="{6E533292-1B58-4930-8C41-8CA789A90770}"/>
                    </a:ext>
                  </a:extLst>
                </p:cNvPr>
                <p:cNvSpPr/>
                <p:nvPr/>
              </p:nvSpPr>
              <p:spPr>
                <a:xfrm rot="21581860">
                  <a:off x="2620200" y="1333244"/>
                  <a:ext cx="2271416" cy="819044"/>
                </a:xfrm>
                <a:custGeom>
                  <a:avLst/>
                  <a:gdLst>
                    <a:gd name="connsiteX0" fmla="*/ 0 w 2271416"/>
                    <a:gd name="connsiteY0" fmla="*/ 163809 h 819044"/>
                    <a:gd name="connsiteX1" fmla="*/ 1861894 w 2271416"/>
                    <a:gd name="connsiteY1" fmla="*/ 163809 h 819044"/>
                    <a:gd name="connsiteX2" fmla="*/ 1861894 w 2271416"/>
                    <a:gd name="connsiteY2" fmla="*/ 0 h 819044"/>
                    <a:gd name="connsiteX3" fmla="*/ 2271416 w 2271416"/>
                    <a:gd name="connsiteY3" fmla="*/ 409522 h 819044"/>
                    <a:gd name="connsiteX4" fmla="*/ 1861894 w 2271416"/>
                    <a:gd name="connsiteY4" fmla="*/ 819044 h 819044"/>
                    <a:gd name="connsiteX5" fmla="*/ 1861894 w 2271416"/>
                    <a:gd name="connsiteY5" fmla="*/ 655235 h 819044"/>
                    <a:gd name="connsiteX6" fmla="*/ 0 w 2271416"/>
                    <a:gd name="connsiteY6" fmla="*/ 655235 h 819044"/>
                    <a:gd name="connsiteX7" fmla="*/ 0 w 2271416"/>
                    <a:gd name="connsiteY7" fmla="*/ 163809 h 81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71416" h="819044">
                      <a:moveTo>
                        <a:pt x="0" y="163809"/>
                      </a:moveTo>
                      <a:lnTo>
                        <a:pt x="1861894" y="163809"/>
                      </a:lnTo>
                      <a:lnTo>
                        <a:pt x="1861894" y="0"/>
                      </a:lnTo>
                      <a:lnTo>
                        <a:pt x="2271416" y="409522"/>
                      </a:lnTo>
                      <a:lnTo>
                        <a:pt x="1861894" y="819044"/>
                      </a:lnTo>
                      <a:lnTo>
                        <a:pt x="1861894" y="655235"/>
                      </a:lnTo>
                      <a:lnTo>
                        <a:pt x="0" y="655235"/>
                      </a:lnTo>
                      <a:lnTo>
                        <a:pt x="0" y="163809"/>
                      </a:lnTo>
                      <a:close/>
                    </a:path>
                  </a:pathLst>
                </a:custGeom>
                <a:solidFill>
                  <a:srgbClr val="9F9FCF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200000"/>
                  </a:lightRig>
                </a:scene3d>
                <a:sp3d z="-182000" contourW="19050" prstMaterial="metal">
                  <a:bevelT w="88900" h="203200"/>
                  <a:bevelB w="165100" h="254000"/>
                </a:sp3d>
              </p:spPr>
              <p:style>
                <a:lnRef idx="0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163808" rIns="245712" bIns="163809" numCol="1" spcCol="1270" anchor="ctr" anchorCtr="0">
                  <a:noAutofit/>
                </a:bodyPr>
                <a:lstStyle/>
                <a:p>
                  <a:pPr marL="0" lvl="0" indent="0" algn="ctr" defTabSz="1333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de-DE" sz="600" kern="1200" dirty="0">
                    <a:solidFill>
                      <a:srgbClr val="FFFFFF"/>
                    </a:solidFill>
                    <a:latin typeface="Times New Roman"/>
                    <a:ea typeface="+mn-ea"/>
                    <a:cs typeface="+mn-cs"/>
                  </a:endParaRPr>
                </a:p>
              </p:txBody>
            </p:sp>
            <p:grpSp>
              <p:nvGrpSpPr>
                <p:cNvPr id="80" name="Gruppieren 79">
                  <a:extLst>
                    <a:ext uri="{FF2B5EF4-FFF2-40B4-BE49-F238E27FC236}">
                      <a16:creationId xmlns:a16="http://schemas.microsoft.com/office/drawing/2014/main" id="{401CF20C-96E0-4F9A-9304-0B1E1C901CD1}"/>
                    </a:ext>
                  </a:extLst>
                </p:cNvPr>
                <p:cNvGrpSpPr/>
                <p:nvPr/>
              </p:nvGrpSpPr>
              <p:grpSpPr>
                <a:xfrm rot="10800000">
                  <a:off x="2904583" y="2099578"/>
                  <a:ext cx="2230091" cy="828520"/>
                  <a:chOff x="15942226" y="100110"/>
                  <a:chExt cx="1854748" cy="1436842"/>
                </a:xfrm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</p:grpSpPr>
              <p:sp>
                <p:nvSpPr>
                  <p:cNvPr id="82" name="Pfeil: nach rechts 81">
                    <a:extLst>
                      <a:ext uri="{FF2B5EF4-FFF2-40B4-BE49-F238E27FC236}">
                        <a16:creationId xmlns:a16="http://schemas.microsoft.com/office/drawing/2014/main" id="{E9E9E5BD-D8D4-4A77-8EB0-CBBE7613A664}"/>
                      </a:ext>
                    </a:extLst>
                  </p:cNvPr>
                  <p:cNvSpPr/>
                  <p:nvPr/>
                </p:nvSpPr>
                <p:spPr>
                  <a:xfrm>
                    <a:off x="15942226" y="100110"/>
                    <a:ext cx="1854748" cy="1436842"/>
                  </a:xfrm>
                  <a:prstGeom prst="rightArrow">
                    <a:avLst>
                      <a:gd name="adj1" fmla="val 60000"/>
                      <a:gd name="adj2" fmla="val 50000"/>
                    </a:avLst>
                  </a:prstGeom>
                  <a:solidFill>
                    <a:srgbClr val="9F9FCF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1200000"/>
                    </a:lightRig>
                  </a:scene3d>
                  <a:sp3d z="-182000" contourW="19050" prstMaterial="metal">
                    <a:bevelT w="88900" h="203200"/>
                    <a:bevelB w="165100" h="254000"/>
                  </a:sp3d>
                </p:spPr>
              </p:sp>
              <p:sp>
                <p:nvSpPr>
                  <p:cNvPr id="83" name="Pfeil: nach rechts 4">
                    <a:extLst>
                      <a:ext uri="{FF2B5EF4-FFF2-40B4-BE49-F238E27FC236}">
                        <a16:creationId xmlns:a16="http://schemas.microsoft.com/office/drawing/2014/main" id="{C5112B8B-FE9E-4F96-94BA-115233406659}"/>
                      </a:ext>
                    </a:extLst>
                  </p:cNvPr>
                  <p:cNvSpPr txBox="1"/>
                  <p:nvPr/>
                </p:nvSpPr>
                <p:spPr>
                  <a:xfrm>
                    <a:off x="15942226" y="387478"/>
                    <a:ext cx="1423695" cy="862106"/>
                  </a:xfrm>
                  <a:prstGeom prst="rect">
                    <a:avLst/>
                  </a:prstGeom>
                  <a:solidFill>
                    <a:srgbClr val="9F9FCF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1200000"/>
                    </a:lightRig>
                  </a:scene3d>
                  <a:sp3d z="-182000" contourW="19050" prstMaterial="metal">
                    <a:bevelT w="88900" h="203200"/>
                    <a:bevelB w="165100" h="254000"/>
                  </a:sp3d>
                </p:spPr>
                <p:txBody>
                  <a:bodyPr spcFirstLastPara="0" vert="horz" wrap="square" lIns="0" tIns="0" rIns="0" bIns="0" numCol="1" spcCol="1270" anchor="ctr" anchorCtr="0">
                    <a:noAutofit/>
                  </a:bodyPr>
                  <a:lstStyle>
                    <a:lvl1pPr marL="0" lvl="0" indent="0" algn="ctr" defTabSz="1333500">
                      <a:lnSpc>
                        <a:spcPct val="90000"/>
                      </a:lnSpc>
                      <a:spcAft>
                        <a:spcPct val="35000"/>
                      </a:spcAft>
                      <a:buNone/>
                      <a:defRPr sz="3000">
                        <a:solidFill>
                          <a:srgbClr val="FFFFFF"/>
                        </a:solidFill>
                        <a:latin typeface="Times New Roman"/>
                      </a:defRPr>
                    </a:lvl1pPr>
                  </a:lstStyle>
                  <a:p>
                    <a:endParaRPr lang="de-DE" sz="600"/>
                  </a:p>
                </p:txBody>
              </p:sp>
            </p:grpSp>
            <p:sp>
              <p:nvSpPr>
                <p:cNvPr id="81" name="Pfeil: nach rechts 4">
                  <a:extLst>
                    <a:ext uri="{FF2B5EF4-FFF2-40B4-BE49-F238E27FC236}">
                      <a16:creationId xmlns:a16="http://schemas.microsoft.com/office/drawing/2014/main" id="{E9A06ADD-2D7A-41E5-99D4-BF0FE2BF065E}"/>
                    </a:ext>
                  </a:extLst>
                </p:cNvPr>
                <p:cNvSpPr txBox="1"/>
                <p:nvPr/>
              </p:nvSpPr>
              <p:spPr>
                <a:xfrm>
                  <a:off x="2951386" y="2272397"/>
                  <a:ext cx="2437213" cy="497114"/>
                </a:xfrm>
                <a:prstGeom prst="rect">
                  <a:avLst/>
                </a:prstGeom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 z="-182000"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de-DE" sz="600" dirty="0">
                      <a:solidFill>
                        <a:schemeClr val="tx1"/>
                      </a:solidFill>
                    </a:rPr>
                    <a:t>Action-Research</a:t>
                  </a:r>
                  <a:endParaRPr lang="de-DE" sz="600" kern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uppieren 83">
                <a:extLst>
                  <a:ext uri="{FF2B5EF4-FFF2-40B4-BE49-F238E27FC236}">
                    <a16:creationId xmlns:a16="http://schemas.microsoft.com/office/drawing/2014/main" id="{AA5F1DA7-246C-47C9-9A15-E5F7153BDDEA}"/>
                  </a:ext>
                </a:extLst>
              </p:cNvPr>
              <p:cNvGrpSpPr/>
              <p:nvPr/>
            </p:nvGrpSpPr>
            <p:grpSpPr>
              <a:xfrm>
                <a:off x="8108202" y="2769458"/>
                <a:ext cx="737357" cy="260107"/>
                <a:chOff x="2620199" y="1333244"/>
                <a:chExt cx="2768400" cy="1594854"/>
              </a:xfrm>
            </p:grpSpPr>
            <p:sp>
              <p:nvSpPr>
                <p:cNvPr id="85" name="Freihandform: Form 84">
                  <a:extLst>
                    <a:ext uri="{FF2B5EF4-FFF2-40B4-BE49-F238E27FC236}">
                      <a16:creationId xmlns:a16="http://schemas.microsoft.com/office/drawing/2014/main" id="{23490028-F191-43F2-BD3F-A2E1FC5962C6}"/>
                    </a:ext>
                  </a:extLst>
                </p:cNvPr>
                <p:cNvSpPr/>
                <p:nvPr/>
              </p:nvSpPr>
              <p:spPr>
                <a:xfrm rot="21581860">
                  <a:off x="2620199" y="1333244"/>
                  <a:ext cx="2271418" cy="819043"/>
                </a:xfrm>
                <a:custGeom>
                  <a:avLst/>
                  <a:gdLst>
                    <a:gd name="connsiteX0" fmla="*/ 0 w 2271416"/>
                    <a:gd name="connsiteY0" fmla="*/ 163809 h 819044"/>
                    <a:gd name="connsiteX1" fmla="*/ 1861894 w 2271416"/>
                    <a:gd name="connsiteY1" fmla="*/ 163809 h 819044"/>
                    <a:gd name="connsiteX2" fmla="*/ 1861894 w 2271416"/>
                    <a:gd name="connsiteY2" fmla="*/ 0 h 819044"/>
                    <a:gd name="connsiteX3" fmla="*/ 2271416 w 2271416"/>
                    <a:gd name="connsiteY3" fmla="*/ 409522 h 819044"/>
                    <a:gd name="connsiteX4" fmla="*/ 1861894 w 2271416"/>
                    <a:gd name="connsiteY4" fmla="*/ 819044 h 819044"/>
                    <a:gd name="connsiteX5" fmla="*/ 1861894 w 2271416"/>
                    <a:gd name="connsiteY5" fmla="*/ 655235 h 819044"/>
                    <a:gd name="connsiteX6" fmla="*/ 0 w 2271416"/>
                    <a:gd name="connsiteY6" fmla="*/ 655235 h 819044"/>
                    <a:gd name="connsiteX7" fmla="*/ 0 w 2271416"/>
                    <a:gd name="connsiteY7" fmla="*/ 163809 h 81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71416" h="819044">
                      <a:moveTo>
                        <a:pt x="0" y="163809"/>
                      </a:moveTo>
                      <a:lnTo>
                        <a:pt x="1861894" y="163809"/>
                      </a:lnTo>
                      <a:lnTo>
                        <a:pt x="1861894" y="0"/>
                      </a:lnTo>
                      <a:lnTo>
                        <a:pt x="2271416" y="409522"/>
                      </a:lnTo>
                      <a:lnTo>
                        <a:pt x="1861894" y="819044"/>
                      </a:lnTo>
                      <a:lnTo>
                        <a:pt x="1861894" y="655235"/>
                      </a:lnTo>
                      <a:lnTo>
                        <a:pt x="0" y="655235"/>
                      </a:lnTo>
                      <a:lnTo>
                        <a:pt x="0" y="163809"/>
                      </a:lnTo>
                      <a:close/>
                    </a:path>
                  </a:pathLst>
                </a:custGeom>
                <a:solidFill>
                  <a:srgbClr val="9F9FCF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200000"/>
                  </a:lightRig>
                </a:scene3d>
                <a:sp3d z="-182000" contourW="19050" prstMaterial="metal">
                  <a:bevelT w="88900" h="203200"/>
                  <a:bevelB w="165100" h="254000"/>
                </a:sp3d>
              </p:spPr>
              <p:style>
                <a:lnRef idx="0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163808" rIns="245712" bIns="163809" numCol="1" spcCol="1270" anchor="ctr" anchorCtr="0">
                  <a:noAutofit/>
                </a:bodyPr>
                <a:lstStyle/>
                <a:p>
                  <a:pPr marL="0" lvl="0" indent="0" algn="ctr" defTabSz="1333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de-DE" sz="600" kern="1200" dirty="0">
                    <a:solidFill>
                      <a:srgbClr val="FFFFFF"/>
                    </a:solidFill>
                    <a:latin typeface="Times New Roman"/>
                    <a:ea typeface="+mn-ea"/>
                    <a:cs typeface="+mn-cs"/>
                  </a:endParaRPr>
                </a:p>
              </p:txBody>
            </p:sp>
            <p:grpSp>
              <p:nvGrpSpPr>
                <p:cNvPr id="86" name="Gruppieren 85">
                  <a:extLst>
                    <a:ext uri="{FF2B5EF4-FFF2-40B4-BE49-F238E27FC236}">
                      <a16:creationId xmlns:a16="http://schemas.microsoft.com/office/drawing/2014/main" id="{AFC01520-C89E-485D-A322-EDFDBE9E9B53}"/>
                    </a:ext>
                  </a:extLst>
                </p:cNvPr>
                <p:cNvGrpSpPr/>
                <p:nvPr/>
              </p:nvGrpSpPr>
              <p:grpSpPr>
                <a:xfrm rot="10800000">
                  <a:off x="2904583" y="2099578"/>
                  <a:ext cx="2230091" cy="828520"/>
                  <a:chOff x="15942226" y="100110"/>
                  <a:chExt cx="1854748" cy="1436842"/>
                </a:xfrm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</p:grpSpPr>
              <p:sp>
                <p:nvSpPr>
                  <p:cNvPr id="88" name="Pfeil: nach rechts 87">
                    <a:extLst>
                      <a:ext uri="{FF2B5EF4-FFF2-40B4-BE49-F238E27FC236}">
                        <a16:creationId xmlns:a16="http://schemas.microsoft.com/office/drawing/2014/main" id="{375E9BDC-940B-4E5B-BF9F-5CD4CAEDC28E}"/>
                      </a:ext>
                    </a:extLst>
                  </p:cNvPr>
                  <p:cNvSpPr/>
                  <p:nvPr/>
                </p:nvSpPr>
                <p:spPr>
                  <a:xfrm>
                    <a:off x="15942226" y="100110"/>
                    <a:ext cx="1854748" cy="1436842"/>
                  </a:xfrm>
                  <a:prstGeom prst="rightArrow">
                    <a:avLst>
                      <a:gd name="adj1" fmla="val 60000"/>
                      <a:gd name="adj2" fmla="val 50000"/>
                    </a:avLst>
                  </a:prstGeom>
                  <a:solidFill>
                    <a:srgbClr val="9F9FCF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1200000"/>
                    </a:lightRig>
                  </a:scene3d>
                  <a:sp3d z="-182000" contourW="19050" prstMaterial="metal">
                    <a:bevelT w="88900" h="203200"/>
                    <a:bevelB w="165100" h="254000"/>
                  </a:sp3d>
                </p:spPr>
              </p:sp>
              <p:sp>
                <p:nvSpPr>
                  <p:cNvPr id="89" name="Pfeil: nach rechts 4">
                    <a:extLst>
                      <a:ext uri="{FF2B5EF4-FFF2-40B4-BE49-F238E27FC236}">
                        <a16:creationId xmlns:a16="http://schemas.microsoft.com/office/drawing/2014/main" id="{39CC7B28-0DD4-4660-9C4E-A25BE04788D6}"/>
                      </a:ext>
                    </a:extLst>
                  </p:cNvPr>
                  <p:cNvSpPr txBox="1"/>
                  <p:nvPr/>
                </p:nvSpPr>
                <p:spPr>
                  <a:xfrm>
                    <a:off x="15942226" y="387478"/>
                    <a:ext cx="1423695" cy="862106"/>
                  </a:xfrm>
                  <a:prstGeom prst="rect">
                    <a:avLst/>
                  </a:prstGeom>
                  <a:solidFill>
                    <a:srgbClr val="9F9FCF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1200000"/>
                    </a:lightRig>
                  </a:scene3d>
                  <a:sp3d z="-182000" contourW="19050" prstMaterial="metal">
                    <a:bevelT w="88900" h="203200"/>
                    <a:bevelB w="165100" h="254000"/>
                  </a:sp3d>
                </p:spPr>
                <p:txBody>
                  <a:bodyPr spcFirstLastPara="0" vert="horz" wrap="square" lIns="0" tIns="0" rIns="0" bIns="0" numCol="1" spcCol="1270" anchor="ctr" anchorCtr="0">
                    <a:noAutofit/>
                  </a:bodyPr>
                  <a:lstStyle>
                    <a:lvl1pPr marL="0" lvl="0" indent="0" algn="ctr" defTabSz="1333500">
                      <a:lnSpc>
                        <a:spcPct val="90000"/>
                      </a:lnSpc>
                      <a:spcAft>
                        <a:spcPct val="35000"/>
                      </a:spcAft>
                      <a:buNone/>
                      <a:defRPr sz="3000">
                        <a:solidFill>
                          <a:srgbClr val="FFFFFF"/>
                        </a:solidFill>
                        <a:latin typeface="Times New Roman"/>
                      </a:defRPr>
                    </a:lvl1pPr>
                  </a:lstStyle>
                  <a:p>
                    <a:endParaRPr lang="de-DE" sz="600"/>
                  </a:p>
                </p:txBody>
              </p:sp>
            </p:grpSp>
            <p:sp>
              <p:nvSpPr>
                <p:cNvPr id="87" name="Pfeil: nach rechts 4">
                  <a:extLst>
                    <a:ext uri="{FF2B5EF4-FFF2-40B4-BE49-F238E27FC236}">
                      <a16:creationId xmlns:a16="http://schemas.microsoft.com/office/drawing/2014/main" id="{848479EE-AE7C-47B7-8FFA-C28A55C2B958}"/>
                    </a:ext>
                  </a:extLst>
                </p:cNvPr>
                <p:cNvSpPr txBox="1"/>
                <p:nvPr/>
              </p:nvSpPr>
              <p:spPr>
                <a:xfrm>
                  <a:off x="2951386" y="2272397"/>
                  <a:ext cx="2437213" cy="497114"/>
                </a:xfrm>
                <a:prstGeom prst="rect">
                  <a:avLst/>
                </a:prstGeom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 z="-182000"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de-DE" sz="600" dirty="0">
                      <a:solidFill>
                        <a:schemeClr val="tx1"/>
                      </a:solidFill>
                    </a:rPr>
                    <a:t>Action-Research</a:t>
                  </a:r>
                  <a:endParaRPr lang="de-DE" sz="600" kern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369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Fs6myqIpBc@students.jku.at</dc:creator>
  <cp:lastModifiedBy>Fs6myqIpBc@students.jku.at</cp:lastModifiedBy>
  <cp:revision>4</cp:revision>
  <dcterms:created xsi:type="dcterms:W3CDTF">2019-02-08T03:46:55Z</dcterms:created>
  <dcterms:modified xsi:type="dcterms:W3CDTF">2019-02-08T03:56:46Z</dcterms:modified>
</cp:coreProperties>
</file>