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3"/>
  </p:notesMasterIdLst>
  <p:handoutMasterIdLst>
    <p:handoutMasterId r:id="rId24"/>
  </p:handoutMasterIdLst>
  <p:sldIdLst>
    <p:sldId id="256" r:id="rId3"/>
    <p:sldId id="271" r:id="rId4"/>
    <p:sldId id="273" r:id="rId5"/>
    <p:sldId id="274" r:id="rId6"/>
    <p:sldId id="276" r:id="rId7"/>
    <p:sldId id="280" r:id="rId8"/>
    <p:sldId id="279" r:id="rId9"/>
    <p:sldId id="281" r:id="rId10"/>
    <p:sldId id="282" r:id="rId11"/>
    <p:sldId id="295" r:id="rId12"/>
    <p:sldId id="283" r:id="rId13"/>
    <p:sldId id="291" r:id="rId14"/>
    <p:sldId id="286" r:id="rId15"/>
    <p:sldId id="287" r:id="rId16"/>
    <p:sldId id="296" r:id="rId17"/>
    <p:sldId id="288" r:id="rId18"/>
    <p:sldId id="289" r:id="rId19"/>
    <p:sldId id="290" r:id="rId20"/>
    <p:sldId id="270" r:id="rId21"/>
    <p:sldId id="269" r:id="rId22"/>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autoAdjust="0"/>
    <p:restoredTop sz="77532" autoAdjust="0"/>
  </p:normalViewPr>
  <p:slideViewPr>
    <p:cSldViewPr snapToGrid="0">
      <p:cViewPr>
        <p:scale>
          <a:sx n="60" d="100"/>
          <a:sy n="60" d="100"/>
        </p:scale>
        <p:origin x="1344"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16.01.2019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16.01.2019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Persönlich </a:t>
            </a:r>
            <a:r>
              <a:rPr lang="de-AT" dirty="0" err="1"/>
              <a:t>bergrüßen</a:t>
            </a:r>
            <a:r>
              <a:rPr lang="de-AT" dirty="0"/>
              <a:t> der Leiter, ich möchte Sie recht herzlich willkommen heißen …</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236590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349834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Als unabhängiger Spezialist für Software-Strategie, Software-Beschaffung und Software-Innovation berät </a:t>
            </a:r>
            <a:r>
              <a:rPr lang="de-AT" sz="1200" b="0" i="0" kern="1200" dirty="0" err="1">
                <a:solidFill>
                  <a:schemeClr val="tx1"/>
                </a:solidFill>
                <a:effectLst/>
                <a:latin typeface="+mn-lt"/>
                <a:ea typeface="+mn-ea"/>
                <a:cs typeface="+mn-cs"/>
              </a:rPr>
              <a:t>ReqPOOL</a:t>
            </a:r>
            <a:r>
              <a:rPr lang="de-AT" sz="1200" b="0" i="0" kern="1200" dirty="0">
                <a:solidFill>
                  <a:schemeClr val="tx1"/>
                </a:solidFill>
                <a:effectLst/>
                <a:latin typeface="+mn-lt"/>
                <a:ea typeface="+mn-ea"/>
                <a:cs typeface="+mn-cs"/>
              </a:rPr>
              <a:t> entlang der wichtigsten Phasen ihrer technologischen Transformation. Beginnend bei der Spezifikation über die Lieferantauswahl bis hin zur Projektabnahme.</a:t>
            </a:r>
          </a:p>
          <a:p>
            <a:r>
              <a:rPr lang="de-AT" sz="1200" b="0" i="0" kern="1200" dirty="0">
                <a:solidFill>
                  <a:schemeClr val="tx1"/>
                </a:solidFill>
                <a:effectLst/>
                <a:latin typeface="+mn-lt"/>
                <a:ea typeface="+mn-ea"/>
                <a:cs typeface="+mn-cs"/>
              </a:rPr>
              <a:t> Unabhängig und Schnittstelle zwischen Wirtschaft und IT, Fachkenntnisse vorhanden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Wolfgang </a:t>
            </a:r>
            <a:r>
              <a:rPr lang="de-AT" sz="1200" b="0" i="0" kern="1200" dirty="0">
                <a:solidFill>
                  <a:schemeClr val="tx1"/>
                </a:solidFill>
                <a:effectLst/>
                <a:latin typeface="+mn-lt"/>
                <a:ea typeface="+mn-ea"/>
                <a:cs typeface="+mn-cs"/>
                <a:sym typeface="Wingdings" panose="05000000000000000000" pitchFamily="2" charset="2"/>
              </a:rPr>
              <a:t> seit 2 Monaten als Senior IT Berater bei </a:t>
            </a:r>
            <a:r>
              <a:rPr lang="de-AT" sz="1200" b="0" i="0" kern="1200" dirty="0" err="1">
                <a:solidFill>
                  <a:schemeClr val="tx1"/>
                </a:solidFill>
                <a:effectLst/>
                <a:latin typeface="+mn-lt"/>
                <a:ea typeface="+mn-ea"/>
                <a:cs typeface="+mn-cs"/>
                <a:sym typeface="Wingdings" panose="05000000000000000000" pitchFamily="2" charset="2"/>
              </a:rPr>
              <a:t>reqpool</a:t>
            </a:r>
            <a:r>
              <a:rPr lang="de-AT" sz="1200" b="0" i="0" kern="1200" dirty="0">
                <a:solidFill>
                  <a:schemeClr val="tx1"/>
                </a:solidFill>
                <a:effectLst/>
                <a:latin typeface="+mn-lt"/>
                <a:ea typeface="+mn-ea"/>
                <a:cs typeface="+mn-cs"/>
                <a:sym typeface="Wingdings" panose="05000000000000000000" pitchFamily="2" charset="2"/>
              </a:rPr>
              <a:t>, Industrie Sektor zuständig, vorher bei </a:t>
            </a:r>
            <a:r>
              <a:rPr lang="de-AT" sz="1200" b="0" i="0" kern="1200" dirty="0" err="1">
                <a:solidFill>
                  <a:schemeClr val="tx1"/>
                </a:solidFill>
                <a:effectLst/>
                <a:latin typeface="+mn-lt"/>
                <a:ea typeface="+mn-ea"/>
                <a:cs typeface="+mn-cs"/>
                <a:sym typeface="Wingdings" panose="05000000000000000000" pitchFamily="2" charset="2"/>
              </a:rPr>
              <a:t>accenture</a:t>
            </a:r>
            <a:r>
              <a:rPr lang="de-AT" sz="1200" b="0" i="0" kern="1200" dirty="0">
                <a:solidFill>
                  <a:schemeClr val="tx1"/>
                </a:solidFill>
                <a:effectLst/>
                <a:latin typeface="+mn-lt"/>
                <a:ea typeface="+mn-ea"/>
                <a:cs typeface="+mn-cs"/>
                <a:sym typeface="Wingdings" panose="05000000000000000000" pitchFamily="2" charset="2"/>
              </a:rPr>
              <a:t> tätig, </a:t>
            </a:r>
            <a:r>
              <a:rPr lang="de-AT" sz="1200" b="0" i="0" kern="1200" dirty="0" err="1">
                <a:solidFill>
                  <a:schemeClr val="tx1"/>
                </a:solidFill>
                <a:effectLst/>
                <a:latin typeface="+mn-lt"/>
                <a:ea typeface="+mn-ea"/>
                <a:cs typeface="+mn-cs"/>
                <a:sym typeface="Wingdings" panose="05000000000000000000" pitchFamily="2" charset="2"/>
              </a:rPr>
              <a:t>projektleiter</a:t>
            </a:r>
            <a:r>
              <a:rPr lang="de-AT" sz="1200" b="0" i="0" kern="1200" dirty="0">
                <a:solidFill>
                  <a:schemeClr val="tx1"/>
                </a:solidFill>
                <a:effectLst/>
                <a:latin typeface="+mn-lt"/>
                <a:ea typeface="+mn-ea"/>
                <a:cs typeface="+mn-cs"/>
                <a:sym typeface="Wingdings" panose="05000000000000000000" pitchFamily="2" charset="2"/>
              </a:rPr>
              <a:t>, leitete sein eigenes Team dabei, Kundenkontakt vorhanden</a:t>
            </a:r>
            <a:endParaRPr lang="de-AT" sz="1200" b="0" i="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praxisnahes Thema bearbeitet und Problemlösungsweg eine aktive Umfrage mittels des erstellten Erhebungstools vorhergesehen ist</a:t>
            </a:r>
          </a:p>
          <a:p>
            <a:r>
              <a:rPr lang="de-DE" sz="1200" kern="1200" dirty="0">
                <a:solidFill>
                  <a:schemeClr val="tx1"/>
                </a:solidFill>
                <a:effectLst/>
                <a:latin typeface="+mn-lt"/>
                <a:ea typeface="+mn-ea"/>
                <a:cs typeface="+mn-cs"/>
              </a:rPr>
              <a:t>. Analyse- beziehungsweise Recherchezyklen werden im Laufe der Auseinandersetzung mit der Themenstellung eher am Beginn der Arbeit durchlaufen, jedoch werden auch fortlaufend Analysetätigkeiten notwendig sein. </a:t>
            </a:r>
          </a:p>
          <a:p>
            <a:r>
              <a:rPr lang="de-DE" sz="1200" kern="1200" dirty="0">
                <a:solidFill>
                  <a:schemeClr val="tx1"/>
                </a:solidFill>
                <a:effectLst/>
                <a:latin typeface="+mn-lt"/>
                <a:ea typeface="+mn-ea"/>
                <a:cs typeface="+mn-cs"/>
              </a:rPr>
              <a:t>Als aktiver Teil Erstellung des Erhebungstools, die durchzuführende Umfrage mittels des Tools bei ca. zehn Unternehmen und in der finalen Phase das Erstellen einer allgemeingültigen </a:t>
            </a:r>
            <a:r>
              <a:rPr lang="de-DE" sz="1200" kern="1200" dirty="0" err="1">
                <a:solidFill>
                  <a:schemeClr val="tx1"/>
                </a:solidFill>
                <a:effectLst/>
                <a:latin typeface="+mn-lt"/>
                <a:ea typeface="+mn-ea"/>
                <a:cs typeface="+mn-cs"/>
              </a:rPr>
              <a:t>auswertungsmethode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Evaluationsphasen werden vor allem die Evaluierung der durchgeführten Umfrage sowie die daraus erhobenen Erkenntnisse im Mittelpunkt stehen.</a:t>
            </a:r>
          </a:p>
          <a:p>
            <a:r>
              <a:rPr lang="de-DE" sz="1200" kern="1200" dirty="0">
                <a:solidFill>
                  <a:schemeClr val="tx1"/>
                </a:solidFill>
                <a:effectLst/>
                <a:latin typeface="+mn-lt"/>
                <a:ea typeface="+mn-ea"/>
                <a:cs typeface="+mn-cs"/>
              </a:rPr>
              <a:t>wöchentlichen Gruppenmeetings werden zu bearbeitende Aufgaben an die jeweiligen Teammitglieder verteilt, erhobenes Wissen in der Gruppe geteilt als auch nächste Arbeitsschritte diskutiert. Damit alle auf neustem Stand.</a:t>
            </a:r>
          </a:p>
          <a:p>
            <a:r>
              <a:rPr lang="de-DE" sz="1200" kern="1200" dirty="0">
                <a:solidFill>
                  <a:schemeClr val="tx1"/>
                </a:solidFill>
                <a:effectLst/>
                <a:latin typeface="+mn-lt"/>
                <a:ea typeface="+mn-ea"/>
                <a:cs typeface="+mn-cs"/>
              </a:rPr>
              <a:t>Alle zwei bis drei Wochen wird auch unsere Ansprechperson des Kooperationsunternehmens in diese Gruppenmeetings involviert um vor allem sicherzustellen, dass die Arbeits- und Denkweise in die entsprechende Richtung verläuft.</a:t>
            </a:r>
          </a:p>
          <a:p>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Dieses Vorgehensmodell bietet sich für unser Seminarthema sehr gut an, da das im Vorhinein recherchierte Wissen mit Erkenntnissen aus der Praxis, welche mittels der Umfrage als auch durch den Kontakt mit unserem Kooperationspartner erhoben werden, verglichen und diskutiert wird.</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Konflikte:</a:t>
            </a:r>
          </a:p>
          <a:p>
            <a:r>
              <a:rPr lang="de-AT" dirty="0"/>
              <a:t>Konzentration der befragten Person sinkt</a:t>
            </a:r>
          </a:p>
          <a:p>
            <a:r>
              <a:rPr lang="de-AT" dirty="0"/>
              <a:t>Missverständnisse treten auf „welche meinen sie jetzt genau?“ </a:t>
            </a:r>
            <a:r>
              <a:rPr lang="de-AT" dirty="0">
                <a:sym typeface="Wingdings" panose="05000000000000000000" pitchFamily="2" charset="2"/>
              </a:rPr>
              <a:t> Namensgebung?</a:t>
            </a:r>
          </a:p>
          <a:p>
            <a:r>
              <a:rPr lang="de-AT" dirty="0">
                <a:sym typeface="Wingdings" panose="05000000000000000000" pitchFamily="2" charset="2"/>
              </a:rPr>
              <a:t>Zu Schluss wird wichtigste im Detail befragt  Geduld sinkt, einige fragen zum 5mal beantwortet, keine qualitativ hochwertige antworten zu </a:t>
            </a:r>
            <a:r>
              <a:rPr lang="de-AT" dirty="0" err="1">
                <a:sym typeface="Wingdings" panose="05000000000000000000" pitchFamily="2" charset="2"/>
              </a:rPr>
              <a:t>schluss</a:t>
            </a:r>
            <a:r>
              <a:rPr lang="de-AT" dirty="0">
                <a:sym typeface="Wingdings" panose="05000000000000000000" pitchFamily="2" charset="2"/>
              </a:rPr>
              <a:t>, Zieht sich in die länge (über 45min)</a:t>
            </a:r>
          </a:p>
          <a:p>
            <a:endParaRPr lang="de-AT"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Aspekte: </a:t>
            </a:r>
            <a:r>
              <a:rPr lang="de-DE" sz="1200" kern="1200" dirty="0">
                <a:solidFill>
                  <a:schemeClr val="tx1"/>
                </a:solidFill>
                <a:effectLst/>
                <a:latin typeface="+mn-lt"/>
                <a:ea typeface="+mn-ea"/>
                <a:cs typeface="+mn-cs"/>
              </a:rPr>
              <a:t>Herausforderungen, Ziele, Ergebnisse, Vorgehensweise</a:t>
            </a:r>
          </a:p>
          <a:p>
            <a:r>
              <a:rPr lang="de-DE" sz="1200" kern="1200" dirty="0">
                <a:solidFill>
                  <a:schemeClr val="tx1"/>
                </a:solidFill>
                <a:effectLst/>
                <a:latin typeface="+mn-lt"/>
                <a:ea typeface="+mn-ea"/>
                <a:cs typeface="+mn-cs"/>
              </a:rPr>
              <a:t>Design: Logos &amp; graphischer Darstellung</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410767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Aufbau: Titel </a:t>
            </a:r>
            <a:r>
              <a:rPr lang="de-AT" dirty="0">
                <a:sym typeface="Wingdings" panose="05000000000000000000" pitchFamily="2" charset="2"/>
              </a:rPr>
              <a:t> Einleitung WICHTIG!!!</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2240075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8477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2F67F80D-FE67-42F2-931D-174A61CAFAB8}"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820589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8487B6CB-0329-485A-8F9E-4E4D961ED199}"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74451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6" name="Holder 6"/>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38AE3A5E-4AE9-46BA-B252-F7B0B49F41A2}" type="datetime1">
              <a:rPr lang="de-DE" spc="-4" smtClean="0"/>
              <a:pPr marL="10860">
                <a:spcBef>
                  <a:spcPts val="30"/>
                </a:spcBef>
              </a:pPr>
              <a:t>16.01.2019</a:t>
            </a:fld>
            <a:endParaRPr lang="de-DE" spc="-4" dirty="0"/>
          </a:p>
        </p:txBody>
      </p:sp>
      <p:sp>
        <p:nvSpPr>
          <p:cNvPr id="7" name="Holder 7"/>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95528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4" name="Holder 4"/>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6051A77-D6D8-4652-80E8-3B955C8D787E}" type="datetime1">
              <a:rPr lang="de-DE" spc="-4" smtClean="0"/>
              <a:pPr marL="10860">
                <a:spcBef>
                  <a:spcPts val="30"/>
                </a:spcBef>
              </a:pPr>
              <a:t>16.01.2019</a:t>
            </a:fld>
            <a:endParaRPr lang="de-DE" spc="-4" dirty="0"/>
          </a:p>
        </p:txBody>
      </p:sp>
      <p:sp>
        <p:nvSpPr>
          <p:cNvPr id="5" name="Holder 5"/>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37520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0319" y="772245"/>
            <a:ext cx="8883363" cy="5301983"/>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sz="1539"/>
          </a:p>
        </p:txBody>
      </p:sp>
      <p:sp>
        <p:nvSpPr>
          <p:cNvPr id="17" name="bk object 17"/>
          <p:cNvSpPr/>
          <p:nvPr/>
        </p:nvSpPr>
        <p:spPr>
          <a:xfrm>
            <a:off x="2714639" y="2484105"/>
            <a:ext cx="3704840" cy="1878746"/>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sz="1539"/>
          </a:p>
        </p:txBody>
      </p:sp>
      <p:sp>
        <p:nvSpPr>
          <p:cNvPr id="2" name="Holder 2"/>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3" name="Holder 3"/>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94F52A5-09E5-4F5B-93EA-0B19FE7E4EDF}" type="datetime1">
              <a:rPr lang="de-DE" spc="-4" smtClean="0"/>
              <a:pPr marL="10860">
                <a:spcBef>
                  <a:spcPts val="30"/>
                </a:spcBef>
              </a:pPr>
              <a:t>16.01.2019</a:t>
            </a:fld>
            <a:endParaRPr lang="de-DE" spc="-4" dirty="0"/>
          </a:p>
        </p:txBody>
      </p:sp>
      <p:sp>
        <p:nvSpPr>
          <p:cNvPr id="4" name="Holder 4"/>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15760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84775"/>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708599" y="2154421"/>
            <a:ext cx="77268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37818" y="5791678"/>
            <a:ext cx="983903"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a:xfrm>
            <a:off x="2990239" y="5791678"/>
            <a:ext cx="732497"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fld id="{63180C26-BB21-4EDA-AF4B-9307319BD5AD}" type="datetime1">
              <a:rPr lang="de-DE" spc="-4" smtClean="0"/>
              <a:pPr marL="10860">
                <a:spcBef>
                  <a:spcPts val="30"/>
                </a:spcBef>
              </a:pPr>
              <a:t>16.01.2019</a:t>
            </a:fld>
            <a:endParaRPr lang="de-DE" spc="-4" dirty="0"/>
          </a:p>
        </p:txBody>
      </p:sp>
      <p:sp>
        <p:nvSpPr>
          <p:cNvPr id="6" name="Holder 6"/>
          <p:cNvSpPr>
            <a:spLocks noGrp="1"/>
          </p:cNvSpPr>
          <p:nvPr>
            <p:ph type="sldNum" sz="quarter" idx="7"/>
          </p:nvPr>
        </p:nvSpPr>
        <p:spPr>
          <a:xfrm>
            <a:off x="8336732" y="5791678"/>
            <a:ext cx="96110" cy="447558"/>
          </a:xfrm>
          <a:prstGeom prst="rect">
            <a:avLst/>
          </a:prstGeom>
        </p:spPr>
        <p:txBody>
          <a:bodyPr wrap="square" lIns="0" tIns="0" rIns="0" bIns="0">
            <a:spAutoFit/>
          </a:bodyPr>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0423219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cid:c82fbee5-b421-4314-1e2a-9d3a9d133fcb@yahoo.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092826"/>
            <a:ext cx="7938000" cy="4854138"/>
          </a:xfrm>
        </p:spPr>
        <p:txBody>
          <a:bodyPr/>
          <a:lstStyle/>
          <a:p>
            <a:r>
              <a:rPr lang="de-DE" dirty="0"/>
              <a:t>Auswahl der zu befragenden Unternehmen</a:t>
            </a:r>
          </a:p>
          <a:p>
            <a:pPr lvl="1"/>
            <a:r>
              <a:rPr lang="de-DE" sz="1600" dirty="0"/>
              <a:t>Seitens Projektpartner ReqPOOL angeboten (Anzahl)</a:t>
            </a:r>
          </a:p>
          <a:p>
            <a:pPr lvl="2"/>
            <a:r>
              <a:rPr lang="de-DE" sz="1500" dirty="0"/>
              <a:t>Gliederung der Unternehmen in ReqPOOL-Branchen</a:t>
            </a:r>
          </a:p>
          <a:p>
            <a:pPr lvl="2"/>
            <a:r>
              <a:rPr lang="de-DE" sz="1500" dirty="0"/>
              <a:t>Erstkontakt und Einführung in das Projekt seitens ReqPOOL</a:t>
            </a:r>
          </a:p>
          <a:p>
            <a:pPr lvl="2"/>
            <a:r>
              <a:rPr lang="de-DE" sz="1500" dirty="0"/>
              <a:t>Fixieren wann &amp; wer befragt wird</a:t>
            </a:r>
          </a:p>
          <a:p>
            <a:pPr lvl="2"/>
            <a:r>
              <a:rPr lang="de-DE" sz="1500" dirty="0"/>
              <a:t>Erheben, auswerten &amp; interpretieren der Daten seitens Projektteam</a:t>
            </a:r>
          </a:p>
          <a:p>
            <a:r>
              <a:rPr lang="de-DE" dirty="0"/>
              <a:t>Inhaltliche Abstimmung des Posters und Management Papers</a:t>
            </a:r>
          </a:p>
          <a:p>
            <a:pPr lvl="1"/>
            <a:r>
              <a:rPr lang="de-DE" sz="1600" dirty="0"/>
              <a:t>Poster in A0-FOrmat</a:t>
            </a:r>
          </a:p>
          <a:p>
            <a:pPr lvl="2"/>
            <a:r>
              <a:rPr lang="de-DE" sz="1500" dirty="0"/>
              <a:t>Abgestimmte Aspekte</a:t>
            </a:r>
          </a:p>
          <a:p>
            <a:pPr lvl="2"/>
            <a:r>
              <a:rPr lang="de-DE" sz="1500" dirty="0" err="1"/>
              <a:t>Desginvorstellungen</a:t>
            </a:r>
            <a:endParaRPr lang="de-DE" sz="1500" dirty="0"/>
          </a:p>
          <a:p>
            <a:pPr lvl="1"/>
            <a:r>
              <a:rPr lang="de-DE" sz="1600" dirty="0"/>
              <a:t>Management Paper in A4-Format</a:t>
            </a:r>
          </a:p>
          <a:p>
            <a:pPr lvl="2"/>
            <a:r>
              <a:rPr lang="de-DE" sz="1500" dirty="0"/>
              <a:t>Bei Möglichkeit einseitig</a:t>
            </a:r>
          </a:p>
          <a:p>
            <a:pPr lvl="2"/>
            <a:r>
              <a:rPr lang="de-DE" sz="1500" dirty="0"/>
              <a:t>Orientierung anhand Input-Paper</a:t>
            </a:r>
          </a:p>
          <a:p>
            <a:pPr lvl="2"/>
            <a:r>
              <a:rPr lang="de-DE" sz="1500" dirty="0"/>
              <a:t>Erwähnen der Probeunternehmen (Branche)</a:t>
            </a:r>
          </a:p>
          <a:p>
            <a:endParaRPr lang="de-DE"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92907"/>
            <a:ext cx="7938194" cy="938696"/>
          </a:xfrm>
        </p:spPr>
        <p:txBody>
          <a:bodyPr/>
          <a:lstStyle/>
          <a:p>
            <a:r>
              <a:rPr lang="de-DE" dirty="0"/>
              <a:t>Meetings / Abstimmungen</a:t>
            </a:r>
            <a:br>
              <a:rPr lang="de-DE" dirty="0"/>
            </a:br>
            <a:endParaRPr lang="de-DE"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Fragebogen in Microsoft Forms</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5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296237"/>
            <a:ext cx="7938000" cy="4514841"/>
          </a:xfrm>
        </p:spPr>
        <p:txBody>
          <a:bodyPr/>
          <a:lstStyle/>
          <a:p>
            <a:pPr lvl="1"/>
            <a:r>
              <a:rPr lang="de-AT" dirty="0">
                <a:sym typeface="Wingdings" panose="05000000000000000000" pitchFamily="2" charset="2"/>
              </a:rPr>
              <a:t>Fragebogen in Microsoft Forms überführen &amp; testen</a:t>
            </a:r>
          </a:p>
          <a:p>
            <a:pPr lvl="1"/>
            <a:endParaRPr lang="de-DE" dirty="0">
              <a:sym typeface="Wingdings" panose="05000000000000000000" pitchFamily="2" charset="2"/>
            </a:endParaRPr>
          </a:p>
          <a:p>
            <a:pPr lvl="1"/>
            <a:r>
              <a:rPr lang="de-AT" dirty="0"/>
              <a:t>Interview mit Probeunternehmen leiten &amp; Feedback einarbeiten</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Analysestrategie entwickeln</a:t>
            </a:r>
          </a:p>
          <a:p>
            <a:pPr lvl="1"/>
            <a:endParaRPr lang="de-AT" dirty="0">
              <a:sym typeface="Wingdings" panose="05000000000000000000" pitchFamily="2" charset="2"/>
            </a:endParaRPr>
          </a:p>
          <a:p>
            <a:pPr lvl="1"/>
            <a:r>
              <a:rPr lang="de-AT" dirty="0"/>
              <a:t>Poster &amp; Management Paper erstellen</a:t>
            </a:r>
          </a:p>
          <a:p>
            <a:pPr marL="0" lvl="1" indent="0">
              <a:buNone/>
            </a:pPr>
            <a:endParaRPr lang="de-AT" dirty="0"/>
          </a:p>
          <a:p>
            <a:pPr lvl="1"/>
            <a:r>
              <a:rPr lang="de-AT" dirty="0"/>
              <a:t>Finale Abstimmung mit Projektpartner &amp; JKU</a:t>
            </a:r>
          </a:p>
          <a:p>
            <a:pPr marL="0" lvl="1" indent="0">
              <a:buNone/>
            </a:pPr>
            <a:endParaRPr lang="de-DE" dirty="0">
              <a:sym typeface="Wingdings" panose="05000000000000000000" pitchFamily="2" charset="2"/>
            </a:endParaRPr>
          </a:p>
          <a:p>
            <a:pPr lvl="1"/>
            <a:r>
              <a:rPr lang="de-AT" dirty="0"/>
              <a:t>Vorbereitung für das Event</a:t>
            </a:r>
          </a:p>
          <a:p>
            <a:pPr marL="0" lvl="1" indent="0">
              <a:buNone/>
            </a:pPr>
            <a:endParaRPr lang="de-DE" dirty="0">
              <a:sym typeface="Wingdings" panose="05000000000000000000" pitchFamily="2" charset="2"/>
            </a:endParaRPr>
          </a:p>
          <a:p>
            <a:pPr lvl="1"/>
            <a:r>
              <a:rPr lang="de-AT" dirty="0">
                <a:sym typeface="Wingdings" panose="05000000000000000000" pitchFamily="2" charset="2"/>
              </a:rPr>
              <a:t>Finalisieren der schriftlichen Projektarbeit &amp; </a:t>
            </a:r>
            <a:r>
              <a:rPr lang="de-AT" dirty="0" err="1">
                <a:sym typeface="Wingdings" panose="05000000000000000000" pitchFamily="2" charset="2"/>
              </a:rPr>
              <a:t>korrekturlesen</a:t>
            </a:r>
            <a:endParaRPr lang="de-AT" dirty="0">
              <a:sym typeface="Wingdings" panose="05000000000000000000" pitchFamily="2" charset="2"/>
            </a:endParaRPr>
          </a:p>
          <a:p>
            <a:pPr marL="0" lvl="1" indent="0">
              <a:buNone/>
            </a:pPr>
            <a:endParaRPr lang="de-AT" dirty="0">
              <a:sym typeface="Wingdings" panose="05000000000000000000" pitchFamily="2" charset="2"/>
            </a:endParaRPr>
          </a:p>
          <a:p>
            <a:pPr lvl="1"/>
            <a:r>
              <a:rPr lang="de-AT" dirty="0"/>
              <a:t>Abgabe der schriftlichen Projektarbeit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Nächste schritte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4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5E1F797B-740D-425B-AF88-AE6DD9981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21" y="1974877"/>
            <a:ext cx="8645957" cy="29082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537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8251778" cy="4514841"/>
          </a:xfrm>
        </p:spPr>
        <p:txBody>
          <a:bodyPr/>
          <a:lstStyle/>
          <a:p>
            <a:r>
              <a:rPr lang="de-DE" dirty="0">
                <a:sym typeface="Wingdings" panose="05000000000000000000" pitchFamily="2" charset="2"/>
              </a:rPr>
              <a:t>Richtlinien hinsichtlich Zieldesign</a:t>
            </a:r>
          </a:p>
          <a:p>
            <a:pPr lvl="1"/>
            <a:r>
              <a:rPr lang="de-DE" sz="1600" dirty="0">
                <a:sym typeface="Wingdings" panose="05000000000000000000" pitchFamily="2" charset="2"/>
              </a:rPr>
              <a:t>Poster</a:t>
            </a:r>
            <a:endParaRPr lang="de-DE" dirty="0">
              <a:sym typeface="Wingdings" panose="05000000000000000000" pitchFamily="2" charset="2"/>
            </a:endParaRPr>
          </a:p>
          <a:p>
            <a:pPr lvl="2"/>
            <a:r>
              <a:rPr lang="de-DE" sz="1500" dirty="0">
                <a:sym typeface="Wingdings" panose="05000000000000000000" pitchFamily="2" charset="2"/>
              </a:rPr>
              <a:t>Essentielle inhaltliche Aspekte</a:t>
            </a:r>
          </a:p>
          <a:p>
            <a:pPr lvl="2"/>
            <a:r>
              <a:rPr lang="de-DE" sz="1500" dirty="0">
                <a:sym typeface="Wingdings" panose="05000000000000000000" pitchFamily="2" charset="2"/>
              </a:rPr>
              <a:t>Zu verwendende Designs / Templates</a:t>
            </a:r>
            <a:endParaRPr lang="de-DE" dirty="0">
              <a:sym typeface="Wingdings" panose="05000000000000000000" pitchFamily="2" charset="2"/>
            </a:endParaRPr>
          </a:p>
          <a:p>
            <a:pPr lvl="1"/>
            <a:r>
              <a:rPr lang="de-DE" sz="1600" dirty="0">
                <a:sym typeface="Wingdings" panose="05000000000000000000" pitchFamily="2" charset="2"/>
              </a:rPr>
              <a:t>Management</a:t>
            </a:r>
            <a:r>
              <a:rPr lang="de-DE" dirty="0">
                <a:sym typeface="Wingdings" panose="05000000000000000000" pitchFamily="2" charset="2"/>
              </a:rPr>
              <a:t> </a:t>
            </a:r>
            <a:r>
              <a:rPr lang="de-DE" sz="1600" dirty="0">
                <a:sym typeface="Wingdings" panose="05000000000000000000" pitchFamily="2" charset="2"/>
              </a:rPr>
              <a:t>Paper</a:t>
            </a:r>
          </a:p>
          <a:p>
            <a:pPr lvl="2"/>
            <a:r>
              <a:rPr lang="de-DE" sz="1500" dirty="0">
                <a:sym typeface="Wingdings" panose="05000000000000000000" pitchFamily="2" charset="2"/>
              </a:rPr>
              <a:t>Essentielle inhaltliche Aspekte</a:t>
            </a:r>
          </a:p>
          <a:p>
            <a:pPr lvl="3"/>
            <a:r>
              <a:rPr lang="de-DE" sz="1400" dirty="0">
                <a:sym typeface="Wingdings" panose="05000000000000000000" pitchFamily="2" charset="2"/>
              </a:rPr>
              <a:t>Einleitung / Definitionen</a:t>
            </a:r>
          </a:p>
          <a:p>
            <a:pPr lvl="2"/>
            <a:r>
              <a:rPr lang="de-DE" sz="1400" dirty="0">
                <a:sym typeface="Wingdings" panose="05000000000000000000" pitchFamily="2" charset="2"/>
              </a:rPr>
              <a:t>Drucken des Management Paper</a:t>
            </a:r>
          </a:p>
          <a:p>
            <a:r>
              <a:rPr lang="de-DE" dirty="0">
                <a:sym typeface="Wingdings" panose="05000000000000000000" pitchFamily="2" charset="2"/>
              </a:rPr>
              <a:t>Antwortmöglichkeit bei abschließender Frage im spezifischen Teil</a:t>
            </a:r>
          </a:p>
          <a:p>
            <a:pPr lvl="1"/>
            <a:r>
              <a:rPr lang="de-DE" dirty="0">
                <a:sym typeface="Wingdings" panose="05000000000000000000" pitchFamily="2" charset="2"/>
              </a:rPr>
              <a:t>„Wo existieren allgemein Probleme mit Ihrer eigenentwickelten Softwareanwendung?“</a:t>
            </a:r>
          </a:p>
          <a:p>
            <a:pPr lvl="2"/>
            <a:r>
              <a:rPr lang="de-DE" dirty="0">
                <a:sym typeface="Wingdings" panose="05000000000000000000" pitchFamily="2" charset="2"/>
              </a:rPr>
              <a:t>Als offene oder geschlossene Antwort (Single / Multiple Choice)</a:t>
            </a:r>
          </a:p>
          <a:p>
            <a:pPr lvl="1"/>
            <a:endParaRPr lang="de-DE"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8251778" cy="4514841"/>
          </a:xfrm>
        </p:spPr>
        <p:txBody>
          <a:bodyPr/>
          <a:lstStyle/>
          <a:p>
            <a:r>
              <a:rPr lang="de-AT" sz="1600" dirty="0"/>
              <a:t>Termine</a:t>
            </a:r>
            <a:r>
              <a:rPr lang="de-AT" sz="1600" b="1" dirty="0"/>
              <a:t>:</a:t>
            </a:r>
          </a:p>
          <a:p>
            <a:pPr marL="285750" indent="-285750">
              <a:buFont typeface="Wingdings" panose="05000000000000000000" pitchFamily="2" charset="2"/>
              <a:buChar char="§"/>
            </a:pPr>
            <a:r>
              <a:rPr lang="de-AT" sz="1600" b="1" dirty="0"/>
              <a:t>31.01</a:t>
            </a:r>
          </a:p>
          <a:p>
            <a:pPr marL="742950" lvl="1" indent="-285750">
              <a:buFont typeface="Wingdings" panose="05000000000000000000" pitchFamily="2" charset="2"/>
              <a:buChar char="§"/>
            </a:pPr>
            <a:r>
              <a:rPr lang="de-AT" dirty="0"/>
              <a:t>Inhaltliche Abstimmung für Poster &amp; </a:t>
            </a:r>
            <a:r>
              <a:rPr lang="de-AT" dirty="0" err="1"/>
              <a:t>Managemet</a:t>
            </a:r>
            <a:r>
              <a:rPr lang="de-AT" dirty="0"/>
              <a:t> Paper finalisiert</a:t>
            </a:r>
          </a:p>
          <a:p>
            <a:pPr marL="285750" indent="-285750">
              <a:buFont typeface="Wingdings" panose="05000000000000000000" pitchFamily="2" charset="2"/>
              <a:buChar char="§"/>
            </a:pPr>
            <a:r>
              <a:rPr lang="de-AT" sz="1600" b="1" dirty="0"/>
              <a:t>04.02</a:t>
            </a:r>
          </a:p>
          <a:p>
            <a:pPr marL="742950" lvl="1" indent="-285750">
              <a:buFont typeface="Wingdings" panose="05000000000000000000" pitchFamily="2" charset="2"/>
              <a:buChar char="§"/>
            </a:pPr>
            <a:r>
              <a:rPr lang="de-AT" dirty="0"/>
              <a:t>Fertiges Poster an JKU senden um Druck zu beauftragen</a:t>
            </a:r>
          </a:p>
          <a:p>
            <a:pPr marL="285750" indent="-285750">
              <a:buFont typeface="Wingdings" panose="05000000000000000000" pitchFamily="2" charset="2"/>
              <a:buChar char="§"/>
            </a:pPr>
            <a:r>
              <a:rPr lang="de-AT" sz="1600" b="1" dirty="0"/>
              <a:t>05.02</a:t>
            </a:r>
          </a:p>
          <a:p>
            <a:pPr marL="742950" lvl="1" indent="-285750">
              <a:buFont typeface="Wingdings" panose="05000000000000000000" pitchFamily="2" charset="2"/>
              <a:buChar char="§"/>
            </a:pPr>
            <a:r>
              <a:rPr lang="de-AT" dirty="0"/>
              <a:t>Abstimmung hinsichtlich weiterer notwendiger Materialien abgeschlossen</a:t>
            </a:r>
          </a:p>
          <a:p>
            <a:pPr marL="285750" indent="-285750">
              <a:buFont typeface="Wingdings" panose="05000000000000000000" pitchFamily="2" charset="2"/>
              <a:buChar char="§"/>
            </a:pPr>
            <a:r>
              <a:rPr lang="de-AT" sz="1600" b="1" dirty="0"/>
              <a:t>12.02 / 18:00</a:t>
            </a:r>
          </a:p>
          <a:p>
            <a:pPr marL="742950" lvl="1" indent="-285750">
              <a:buFont typeface="Wingdings" panose="05000000000000000000" pitchFamily="2" charset="2"/>
              <a:buChar char="§"/>
            </a:pPr>
            <a:r>
              <a:rPr lang="de-AT" dirty="0"/>
              <a:t>Event im Power Tower</a:t>
            </a:r>
          </a:p>
          <a:p>
            <a:pPr marL="285750" indent="-285750">
              <a:buFont typeface="Wingdings" panose="05000000000000000000" pitchFamily="2" charset="2"/>
              <a:buChar char="§"/>
            </a:pPr>
            <a:r>
              <a:rPr lang="de-AT" sz="1600" b="1" dirty="0"/>
              <a:t>13.02</a:t>
            </a:r>
          </a:p>
          <a:p>
            <a:pPr marL="742950" lvl="1" indent="-285750">
              <a:buFont typeface="Wingdings" panose="05000000000000000000" pitchFamily="2" charset="2"/>
              <a:buChar char="§"/>
            </a:pPr>
            <a:r>
              <a:rPr lang="de-AT" sz="1600" dirty="0"/>
              <a:t>Abgabe der Projektarbeit</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Termine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18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6186861"/>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597292" y="454093"/>
            <a:ext cx="6131387" cy="433623"/>
          </a:xfrm>
          <a:prstGeom prst="rect">
            <a:avLst/>
          </a:prstGeom>
        </p:spPr>
        <p:txBody>
          <a:bodyPr vert="horz" wrap="square" lIns="0" tIns="12488" rIns="0" bIns="0" rtlCol="0">
            <a:spAutoFit/>
          </a:bodyPr>
          <a:lstStyle/>
          <a:p>
            <a:pPr marL="10860">
              <a:spcBef>
                <a:spcPts val="97"/>
              </a:spcBef>
            </a:pPr>
            <a:r>
              <a:rPr lang="de-AT" sz="2736" dirty="0"/>
              <a:t>Timeline</a:t>
            </a:r>
            <a:endParaRPr sz="2736" dirty="0"/>
          </a:p>
        </p:txBody>
      </p:sp>
      <p:sp>
        <p:nvSpPr>
          <p:cNvPr id="5" name="object 5"/>
          <p:cNvSpPr txBox="1">
            <a:spLocks noGrp="1"/>
          </p:cNvSpPr>
          <p:nvPr>
            <p:ph type="dt" sz="half" idx="6"/>
          </p:nvPr>
        </p:nvSpPr>
        <p:spPr>
          <a:xfrm>
            <a:off x="3487904" y="6168515"/>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16.01.2019</a:t>
            </a:fld>
            <a:endParaRPr sz="1197" spc="-4" dirty="0">
              <a:solidFill>
                <a:prstClr val="black"/>
              </a:solidFill>
            </a:endParaRPr>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270622" y="887794"/>
            <a:ext cx="4537596" cy="5092654"/>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PS Information Engineering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256.005</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5923393"/>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721183" y="590173"/>
            <a:ext cx="6131387" cy="433623"/>
          </a:xfrm>
          <a:prstGeom prst="rect">
            <a:avLst/>
          </a:prstGeom>
        </p:spPr>
        <p:txBody>
          <a:bodyPr vert="horz" wrap="square" lIns="0" tIns="12488" rIns="0" bIns="0" rtlCol="0">
            <a:spAutoFit/>
          </a:bodyPr>
          <a:lstStyle/>
          <a:p>
            <a:pPr marL="10860">
              <a:spcBef>
                <a:spcPts val="97"/>
              </a:spcBef>
            </a:pPr>
            <a:r>
              <a:rPr lang="de-AT" sz="2736" dirty="0"/>
              <a:t>Input-Paper</a:t>
            </a:r>
            <a:endParaRPr sz="2736" dirty="0"/>
          </a:p>
        </p:txBody>
      </p:sp>
      <p:sp>
        <p:nvSpPr>
          <p:cNvPr id="5" name="object 5"/>
          <p:cNvSpPr txBox="1">
            <a:spLocks noGrp="1"/>
          </p:cNvSpPr>
          <p:nvPr>
            <p:ph type="dt" sz="half" idx="6"/>
          </p:nvPr>
        </p:nvSpPr>
        <p:spPr>
          <a:xfrm>
            <a:off x="3487904" y="5905047"/>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16.01.2019</a:t>
            </a:fld>
            <a:endParaRPr sz="1197" spc="-4" dirty="0">
              <a:solidFill>
                <a:prstClr val="black"/>
              </a:solidFill>
            </a:endParaRPr>
          </a:p>
        </p:txBody>
      </p:sp>
      <p:sp>
        <p:nvSpPr>
          <p:cNvPr id="10" name="object 4">
            <a:extLst>
              <a:ext uri="{FF2B5EF4-FFF2-40B4-BE49-F238E27FC236}">
                <a16:creationId xmlns:a16="http://schemas.microsoft.com/office/drawing/2014/main" id="{A6CB6791-3D8C-45D6-BBC2-C8D5B1FDA0E9}"/>
              </a:ext>
            </a:extLst>
          </p:cNvPr>
          <p:cNvSpPr txBox="1"/>
          <p:nvPr/>
        </p:nvSpPr>
        <p:spPr>
          <a:xfrm>
            <a:off x="670806" y="1322326"/>
            <a:ext cx="7757530" cy="4121391"/>
          </a:xfrm>
          <a:prstGeom prst="rect">
            <a:avLst/>
          </a:prstGeom>
        </p:spPr>
        <p:txBody>
          <a:bodyPr vert="horz" wrap="square" lIns="0" tIns="96653" rIns="0" bIns="0" rtlCol="0">
            <a:spAutoFit/>
          </a:bodyPr>
          <a:lstStyle/>
          <a:p>
            <a:pPr marL="10860" defTabSz="781903">
              <a:spcBef>
                <a:spcPts val="761"/>
              </a:spcBef>
            </a:pPr>
            <a:r>
              <a:rPr lang="de-AT" sz="1539" b="1" dirty="0">
                <a:solidFill>
                  <a:prstClr val="black"/>
                </a:solidFill>
                <a:latin typeface="Arial"/>
                <a:cs typeface="Arial"/>
              </a:rPr>
              <a:t>„Integration von Software-Eigenentwicklungen in eine Applikationskarte“</a:t>
            </a:r>
          </a:p>
          <a:p>
            <a:pPr defTabSz="781903"/>
            <a:endParaRPr lang="de-AT" sz="1197" dirty="0">
              <a:solidFill>
                <a:prstClr val="black"/>
              </a:solidFill>
              <a:latin typeface="Calibri"/>
            </a:endParaRPr>
          </a:p>
          <a:p>
            <a:pPr defTabSz="781903"/>
            <a:r>
              <a:rPr lang="de-AT" sz="1197" dirty="0">
                <a:solidFill>
                  <a:prstClr val="black"/>
                </a:solidFill>
                <a:latin typeface="Calibri"/>
              </a:rPr>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197" dirty="0" err="1">
                <a:solidFill>
                  <a:prstClr val="black"/>
                </a:solidFill>
                <a:latin typeface="Calibri"/>
              </a:rPr>
              <a:t>Pencil</a:t>
            </a:r>
            <a:r>
              <a:rPr lang="de-AT" sz="1197" dirty="0">
                <a:solidFill>
                  <a:prstClr val="black"/>
                </a:solidFill>
                <a:latin typeface="Calibri"/>
              </a:rPr>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pPr defTabSz="781903"/>
            <a:r>
              <a:rPr lang="de-AT" sz="1197" b="1" dirty="0">
                <a:solidFill>
                  <a:prstClr val="black"/>
                </a:solidFill>
                <a:latin typeface="Calibri"/>
              </a:rPr>
              <a:t>Ziel dieses Forschungsprojekts </a:t>
            </a:r>
            <a:r>
              <a:rPr lang="de-AT" sz="1197" dirty="0">
                <a:solidFill>
                  <a:prstClr val="black"/>
                </a:solidFill>
                <a:latin typeface="Calibri"/>
              </a:rPr>
              <a:t>ist es also, ein Erhebungsinstrument (Fragebogen) zu entwickeln, das ermöglicht, den Status Quo hinsichtlich eigenentwickelten Softwarelösungen in den 1000 wichtigsten Unternehmen in Österreich zu ermitteln. Die Art der Befragung (Paper and </a:t>
            </a:r>
            <a:r>
              <a:rPr lang="de-AT" sz="1197" dirty="0" err="1">
                <a:solidFill>
                  <a:prstClr val="black"/>
                </a:solidFill>
                <a:latin typeface="Calibri"/>
              </a:rPr>
              <a:t>Pencil</a:t>
            </a:r>
            <a:r>
              <a:rPr lang="de-AT" sz="1197" dirty="0">
                <a:solidFill>
                  <a:prstClr val="black"/>
                </a:solidFill>
                <a:latin typeface="Calibri"/>
              </a:rPr>
              <a:t>, CAPI, CATI …) spielt ebenfalls eine Rolle. Daraus abgeleitet soll eine Analysestrategie zur Auswertung entworfen werden. 	</a:t>
            </a:r>
          </a:p>
          <a:p>
            <a:pPr marL="10860" defTabSz="781903">
              <a:spcBef>
                <a:spcPts val="761"/>
              </a:spcBef>
            </a:pPr>
            <a:endParaRPr lang="de-AT" sz="1197" b="1" dirty="0">
              <a:solidFill>
                <a:prstClr val="black"/>
              </a:solidFill>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Software-Eigenentwicklungen in Österreich</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Entwicklung eines Instruments zur Erhebung und Analyse der in Österreich existierenden Software-Eigenentwicklungen</a:t>
            </a:r>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 Integration von Software-Eigenentwicklungen in eine Applikationslandkarte</a:t>
            </a:r>
          </a:p>
        </p:txBody>
      </p:sp>
      <p:pic>
        <p:nvPicPr>
          <p:cNvPr id="6" name="Picture 4" descr="Startseite">
            <a:extLst>
              <a:ext uri="{FF2B5EF4-FFF2-40B4-BE49-F238E27FC236}">
                <a16:creationId xmlns:a16="http://schemas.microsoft.com/office/drawing/2014/main" id="{1D930925-554A-46F5-97ED-B18CBABFEF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9610" y="5433009"/>
            <a:ext cx="1725498" cy="96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322" y="881348"/>
            <a:ext cx="7938000" cy="4605622"/>
          </a:xfrm>
        </p:spPr>
        <p:txBody>
          <a:bodyPr/>
          <a:lstStyle/>
          <a:p>
            <a:r>
              <a:rPr lang="de-AT" dirty="0"/>
              <a:t>Begrüßung</a:t>
            </a:r>
          </a:p>
          <a:p>
            <a:r>
              <a:rPr lang="de-AT" dirty="0"/>
              <a:t>Projektinhalt</a:t>
            </a:r>
          </a:p>
          <a:p>
            <a:pPr lvl="1"/>
            <a:r>
              <a:rPr lang="de-DE" sz="1600" dirty="0"/>
              <a:t>Arbeitsschritte seit 2. Meilenstein</a:t>
            </a:r>
            <a:endParaRPr lang="de-AT" sz="1600" dirty="0"/>
          </a:p>
          <a:p>
            <a:pPr lvl="1"/>
            <a:r>
              <a:rPr lang="de-DE" sz="1600" dirty="0"/>
              <a:t>Interview am Software Engineering Institut</a:t>
            </a:r>
          </a:p>
          <a:p>
            <a:pPr lvl="2"/>
            <a:r>
              <a:rPr lang="de-DE" sz="1500" dirty="0"/>
              <a:t>Spezifischer Inhalt &amp; Struktur des Fragebogens</a:t>
            </a:r>
          </a:p>
          <a:p>
            <a:pPr lvl="1"/>
            <a:r>
              <a:rPr lang="de-DE" sz="1600" dirty="0"/>
              <a:t>Meetings / Abstimmungen</a:t>
            </a:r>
          </a:p>
          <a:p>
            <a:pPr lvl="2"/>
            <a:r>
              <a:rPr lang="de-DE" sz="1500" dirty="0"/>
              <a:t>Fragebogen in Microsoft Forms überführen</a:t>
            </a:r>
          </a:p>
          <a:p>
            <a:pPr lvl="2"/>
            <a:r>
              <a:rPr lang="de-DE" sz="1500" dirty="0"/>
              <a:t>Auswahl der zu befragenden Probeunternehmen</a:t>
            </a:r>
          </a:p>
          <a:p>
            <a:pPr lvl="2"/>
            <a:r>
              <a:rPr lang="de-DE" sz="1500" dirty="0"/>
              <a:t>Inhalt des Posters &amp; Management Papers</a:t>
            </a:r>
          </a:p>
          <a:p>
            <a:pPr lvl="1"/>
            <a:r>
              <a:rPr lang="de-DE" sz="1600" dirty="0"/>
              <a:t>Fragebogen in Microsoft Forms</a:t>
            </a:r>
          </a:p>
          <a:p>
            <a:r>
              <a:rPr lang="de-DE" dirty="0"/>
              <a:t>Nächste Schritte</a:t>
            </a:r>
          </a:p>
          <a:p>
            <a:pPr lvl="1"/>
            <a:r>
              <a:rPr lang="de-DE" sz="1600" dirty="0"/>
              <a:t>Projektplan</a:t>
            </a:r>
          </a:p>
          <a:p>
            <a:r>
              <a:rPr lang="de-AT" dirty="0"/>
              <a:t>Offene Punkte</a:t>
            </a:r>
          </a:p>
          <a:p>
            <a:pPr lvl="1"/>
            <a:r>
              <a:rPr lang="de-DE" sz="1600" dirty="0"/>
              <a:t>Di</a:t>
            </a:r>
            <a:r>
              <a:rPr lang="de-AT" sz="1600" dirty="0" err="1"/>
              <a:t>skussionsrunde</a:t>
            </a:r>
            <a:endParaRPr lang="de-AT" sz="1600" dirty="0"/>
          </a:p>
          <a:p>
            <a:endParaRPr lang="de-AT" dirty="0"/>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256.005</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322" y="341146"/>
            <a:ext cx="7938194" cy="938696"/>
          </a:xfrm>
        </p:spPr>
        <p:txBody>
          <a:bodyPr/>
          <a:lstStyle/>
          <a:p>
            <a:r>
              <a:rPr lang="de-AT" dirty="0"/>
              <a:t>Agenda – Dritter Meilenstein</a:t>
            </a:r>
          </a:p>
        </p:txBody>
      </p:sp>
      <p:pic>
        <p:nvPicPr>
          <p:cNvPr id="8" name="Picture 4" descr="Startseite">
            <a:extLst>
              <a:ext uri="{FF2B5EF4-FFF2-40B4-BE49-F238E27FC236}">
                <a16:creationId xmlns:a16="http://schemas.microsoft.com/office/drawing/2014/main" id="{AEB588B0-01EC-4223-A556-EAF000E721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0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a:t>
            </a:r>
            <a:r>
              <a:rPr lang="de-AT" dirty="0" err="1"/>
              <a:t>ReqPOOL</a:t>
            </a:r>
            <a:r>
              <a:rPr lang="de-AT" dirty="0"/>
              <a:t> GmbH</a:t>
            </a:r>
          </a:p>
          <a:p>
            <a:r>
              <a:rPr lang="de-AT" dirty="0"/>
              <a:t>	</a:t>
            </a:r>
            <a:r>
              <a:rPr lang="de-AT" u="sng" dirty="0"/>
              <a:t>Ansprechpartner: </a:t>
            </a:r>
            <a:r>
              <a:rPr lang="de-AT" dirty="0"/>
              <a:t>Wolfgang </a:t>
            </a:r>
            <a:r>
              <a:rPr lang="de-AT" dirty="0" err="1"/>
              <a:t>Hörleinsberger</a:t>
            </a:r>
            <a:endParaRPr lang="de-AT" dirty="0"/>
          </a:p>
          <a:p>
            <a:r>
              <a:rPr lang="de-AT" dirty="0"/>
              <a:t>	Mail: wolfgang.hoerleinsberger@reqpool.com</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383119" y="4510830"/>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898203" y="4510831"/>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40032" y="4229710"/>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2454997" y="4510830"/>
            <a:ext cx="925624" cy="925624"/>
          </a:xfrm>
          <a:prstGeom prst="rect">
            <a:avLst/>
          </a:prstGeom>
        </p:spPr>
      </p:pic>
      <p:pic>
        <p:nvPicPr>
          <p:cNvPr id="21" name="Grafik 20">
            <a:extLst>
              <a:ext uri="{FF2B5EF4-FFF2-40B4-BE49-F238E27FC236}">
                <a16:creationId xmlns:a16="http://schemas.microsoft.com/office/drawing/2014/main" id="{0193116C-CA2F-4F78-9A4E-4AEC5A600317}"/>
              </a:ext>
            </a:extLst>
          </p:cNvPr>
          <p:cNvPicPr>
            <a:picLocks noChangeAspect="1"/>
          </p:cNvPicPr>
          <p:nvPr/>
        </p:nvPicPr>
        <p:blipFill>
          <a:blip r:embed="rId3"/>
          <a:stretch>
            <a:fillRect/>
          </a:stretch>
        </p:blipFill>
        <p:spPr>
          <a:xfrm>
            <a:off x="5846236" y="4510830"/>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62574" y="5635206"/>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3" name="object 4">
            <a:extLst>
              <a:ext uri="{FF2B5EF4-FFF2-40B4-BE49-F238E27FC236}">
                <a16:creationId xmlns:a16="http://schemas.microsoft.com/office/drawing/2014/main" id="{D622F5E6-DCBF-42E4-90A0-DE23CA4813B5}"/>
              </a:ext>
            </a:extLst>
          </p:cNvPr>
          <p:cNvSpPr txBox="1"/>
          <p:nvPr/>
        </p:nvSpPr>
        <p:spPr>
          <a:xfrm>
            <a:off x="5691134" y="563520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Dejan </a:t>
            </a:r>
            <a:r>
              <a:rPr lang="de-AT" sz="1539" dirty="0" err="1">
                <a:solidFill>
                  <a:prstClr val="black"/>
                </a:solidFill>
                <a:latin typeface="Arial"/>
                <a:cs typeface="Arial"/>
              </a:rPr>
              <a:t>Stojcevic</a:t>
            </a:r>
            <a:endParaRPr lang="de-AT" sz="1539" dirty="0">
              <a:solidFill>
                <a:prstClr val="black"/>
              </a:solidFill>
              <a:latin typeface="Arial"/>
              <a:cs typeface="Arial"/>
            </a:endParaRPr>
          </a:p>
        </p:txBody>
      </p:sp>
      <p:sp>
        <p:nvSpPr>
          <p:cNvPr id="24" name="object 4">
            <a:extLst>
              <a:ext uri="{FF2B5EF4-FFF2-40B4-BE49-F238E27FC236}">
                <a16:creationId xmlns:a16="http://schemas.microsoft.com/office/drawing/2014/main" id="{1CC4DF6B-A0FE-40DD-8574-CF437BD6DACF}"/>
              </a:ext>
            </a:extLst>
          </p:cNvPr>
          <p:cNvSpPr txBox="1"/>
          <p:nvPr/>
        </p:nvSpPr>
        <p:spPr>
          <a:xfrm>
            <a:off x="2191552" y="563520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3820531" y="543315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369154" y="5654547"/>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88140"/>
            <a:ext cx="7938000" cy="4424400"/>
          </a:xfrm>
        </p:spPr>
        <p:txBody>
          <a:bodyPr/>
          <a:lstStyle/>
          <a:p>
            <a:r>
              <a:rPr lang="de-DE" dirty="0"/>
              <a:t>Arbeitsschritte seit 2. Meilenstein</a:t>
            </a:r>
            <a:endParaRPr lang="de-AT" dirty="0"/>
          </a:p>
          <a:p>
            <a:endParaRPr lang="de-DE" dirty="0"/>
          </a:p>
          <a:p>
            <a:pPr marL="0" lvl="1" indent="0">
              <a:buNone/>
            </a:pPr>
            <a:r>
              <a:rPr lang="de-DE" sz="1700" dirty="0">
                <a:latin typeface="+mj-lt"/>
              </a:rPr>
              <a:t>Interview hinsichtlich spezifischem Inhalt &amp; Struktur des Fragebogens</a:t>
            </a:r>
          </a:p>
          <a:p>
            <a:endParaRPr lang="de-DE" dirty="0"/>
          </a:p>
          <a:p>
            <a:r>
              <a:rPr lang="de-DE" dirty="0"/>
              <a:t>Meetings / Abstimmungen</a:t>
            </a:r>
          </a:p>
          <a:p>
            <a:pPr lvl="1"/>
            <a:r>
              <a:rPr lang="de-DE" dirty="0"/>
              <a:t>Fragebogen in Microsoft Forms überführen</a:t>
            </a:r>
          </a:p>
          <a:p>
            <a:pPr lvl="1"/>
            <a:r>
              <a:rPr lang="de-DE" dirty="0"/>
              <a:t>Auswahl der zu befragenden Probeunternehmen</a:t>
            </a:r>
          </a:p>
          <a:p>
            <a:pPr lvl="1"/>
            <a:r>
              <a:rPr lang="de-DE" dirty="0"/>
              <a:t>Inhalt des Posters &amp; Management Papers</a:t>
            </a:r>
          </a:p>
          <a:p>
            <a:endParaRPr lang="de-DE" dirty="0"/>
          </a:p>
          <a:p>
            <a:r>
              <a:rPr lang="de-DE" dirty="0"/>
              <a:t>Fragebogen in Microsoft Forms</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Projektinhalt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pPr lvl="1"/>
            <a:endParaRPr lang="de-AT" dirty="0">
              <a:sym typeface="Wingdings" panose="05000000000000000000" pitchFamily="2" charset="2"/>
            </a:endParaRPr>
          </a:p>
          <a:p>
            <a:pPr lvl="1"/>
            <a:endParaRPr lang="de-AT" dirty="0">
              <a:sym typeface="Wingdings" panose="05000000000000000000" pitchFamily="2" charset="2"/>
            </a:endParaRPr>
          </a:p>
          <a:p>
            <a:pPr lvl="1"/>
            <a:r>
              <a:rPr lang="de-AT" dirty="0">
                <a:sym typeface="Wingdings" panose="05000000000000000000" pitchFamily="2" charset="2"/>
              </a:rPr>
              <a:t>Feedback aus dem 2. Meilenstein einarbeiten </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Definitionen und Fragestellungen </a:t>
            </a:r>
            <a:r>
              <a:rPr lang="de-AT" dirty="0" err="1">
                <a:sym typeface="Wingdings" panose="05000000000000000000" pitchFamily="2" charset="2"/>
              </a:rPr>
              <a:t>reformulieren</a:t>
            </a:r>
            <a:r>
              <a:rPr lang="de-AT" dirty="0">
                <a:sym typeface="Wingdings" panose="05000000000000000000" pitchFamily="2" charset="2"/>
              </a:rPr>
              <a:t> und konkretisieren</a:t>
            </a:r>
          </a:p>
          <a:p>
            <a:pPr marL="0" lvl="1" indent="0">
              <a:buNone/>
            </a:pPr>
            <a:endParaRPr lang="de-AT" dirty="0">
              <a:sym typeface="Wingdings" panose="05000000000000000000" pitchFamily="2" charset="2"/>
            </a:endParaRPr>
          </a:p>
          <a:p>
            <a:pPr lvl="1"/>
            <a:r>
              <a:rPr lang="de-AT" dirty="0">
                <a:sym typeface="Wingdings" panose="05000000000000000000" pitchFamily="2" charset="2"/>
              </a:rPr>
              <a:t>Fragebogen im Bekanntenkreis durchführen </a:t>
            </a:r>
          </a:p>
          <a:p>
            <a:pPr lvl="2"/>
            <a:r>
              <a:rPr lang="de-AT" dirty="0">
                <a:sym typeface="Wingdings" panose="05000000000000000000" pitchFamily="2" charset="2"/>
              </a:rPr>
              <a:t>Änderung der Fragestellungen &amp; Struktur</a:t>
            </a:r>
          </a:p>
          <a:p>
            <a:pPr lvl="2"/>
            <a:r>
              <a:rPr lang="de-AT" dirty="0">
                <a:sym typeface="Wingdings" panose="05000000000000000000" pitchFamily="2" charset="2"/>
              </a:rPr>
              <a:t>Feedback einarbeiten</a:t>
            </a:r>
          </a:p>
          <a:p>
            <a:pPr lvl="1"/>
            <a:endParaRPr lang="de-AT" dirty="0">
              <a:sym typeface="Wingdings" panose="05000000000000000000" pitchFamily="2" charset="2"/>
            </a:endParaRPr>
          </a:p>
          <a:p>
            <a:pPr lvl="1"/>
            <a:r>
              <a:rPr lang="de-AT" dirty="0">
                <a:sym typeface="Wingdings" panose="05000000000000000000" pitchFamily="2" charset="2"/>
              </a:rPr>
              <a:t>Interview am SE-Institut hinsichtlich spezifischer Fragen durchführen</a:t>
            </a:r>
          </a:p>
          <a:p>
            <a:pPr lvl="1"/>
            <a:endParaRPr lang="de-AT" dirty="0">
              <a:sym typeface="Wingdings" panose="05000000000000000000" pitchFamily="2" charset="2"/>
            </a:endParaRPr>
          </a:p>
          <a:p>
            <a:pPr lvl="1"/>
            <a:r>
              <a:rPr lang="de-AT" dirty="0">
                <a:sym typeface="Wingdings" panose="05000000000000000000" pitchFamily="2" charset="2"/>
              </a:rPr>
              <a:t>Finalen Fragebogen in Microsoft Forms überführen</a:t>
            </a:r>
          </a:p>
          <a:p>
            <a:pPr lvl="1"/>
            <a:endParaRPr lang="de-AT" dirty="0">
              <a:sym typeface="Wingdings" panose="05000000000000000000" pitchFamily="2" charset="2"/>
            </a:endParaRPr>
          </a:p>
          <a:p>
            <a:pPr marL="0" lvl="1" indent="0">
              <a:buNone/>
            </a:pPr>
            <a:endParaRPr lang="de-AT" dirty="0"/>
          </a:p>
          <a:p>
            <a:pPr lvl="1"/>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DE" dirty="0"/>
              <a:t>Arbeitsschritte seit 2. Meilenstein</a:t>
            </a:r>
            <a:endParaRPr lang="de-AT"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pPr lvl="1"/>
            <a:r>
              <a:rPr lang="de-DE" sz="1600" dirty="0"/>
              <a:t>Spezifische Fragen</a:t>
            </a:r>
          </a:p>
          <a:p>
            <a:pPr lvl="2"/>
            <a:r>
              <a:rPr lang="de-DE" sz="1500" dirty="0"/>
              <a:t>Ausständige Fragen beantwortet</a:t>
            </a:r>
          </a:p>
          <a:p>
            <a:pPr lvl="2"/>
            <a:r>
              <a:rPr lang="de-DE" sz="1500" dirty="0"/>
              <a:t>Fragen </a:t>
            </a:r>
            <a:r>
              <a:rPr lang="de-DE" sz="1500" dirty="0" err="1"/>
              <a:t>reformuliert</a:t>
            </a:r>
            <a:r>
              <a:rPr lang="de-DE" sz="1500" dirty="0"/>
              <a:t> &amp; konkretisiert</a:t>
            </a:r>
          </a:p>
          <a:p>
            <a:pPr lvl="2"/>
            <a:r>
              <a:rPr lang="de-DE" sz="1500" dirty="0"/>
              <a:t>Definitionen abgestimmt</a:t>
            </a:r>
          </a:p>
          <a:p>
            <a:pPr lvl="1"/>
            <a:endParaRPr lang="de-DE" dirty="0"/>
          </a:p>
          <a:p>
            <a:pPr lvl="1"/>
            <a:endParaRPr lang="de-DE" dirty="0"/>
          </a:p>
          <a:p>
            <a:pPr lvl="1"/>
            <a:r>
              <a:rPr lang="de-DE" sz="1600" dirty="0"/>
              <a:t>Struktur des Fragebogens</a:t>
            </a:r>
          </a:p>
          <a:p>
            <a:pPr lvl="2"/>
            <a:r>
              <a:rPr lang="de-DE" sz="1500" dirty="0"/>
              <a:t>Priorisierung abgestimmt</a:t>
            </a:r>
          </a:p>
          <a:p>
            <a:pPr lvl="3"/>
            <a:r>
              <a:rPr lang="de-DE" dirty="0"/>
              <a:t>Subjektivität zu berücksichtigen</a:t>
            </a:r>
          </a:p>
          <a:p>
            <a:pPr lvl="2"/>
            <a:r>
              <a:rPr lang="de-DE" sz="1500" dirty="0"/>
              <a:t>Mehrfache Durchführung des Fragebogens besprochen</a:t>
            </a:r>
          </a:p>
          <a:p>
            <a:pPr lvl="2"/>
            <a:r>
              <a:rPr lang="de-DE" sz="1500" dirty="0"/>
              <a:t>Dauer der Befragung abgestimmt</a:t>
            </a:r>
            <a:endParaRPr lang="de-DE" dirty="0"/>
          </a:p>
          <a:p>
            <a:pPr lvl="2"/>
            <a:endParaRPr lang="de-DE" dirty="0"/>
          </a:p>
          <a:p>
            <a:pPr lvl="1"/>
            <a:r>
              <a:rPr lang="de-DE" dirty="0"/>
              <a:t>Abstimmungen erforderlich</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75652"/>
            <a:ext cx="8387644" cy="938696"/>
          </a:xfrm>
        </p:spPr>
        <p:txBody>
          <a:bodyPr/>
          <a:lstStyle/>
          <a:p>
            <a:r>
              <a:rPr lang="de-DE" dirty="0"/>
              <a:t>Interview am Software Engineering Institut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092826"/>
            <a:ext cx="7938000" cy="4854138"/>
          </a:xfrm>
        </p:spPr>
        <p:txBody>
          <a:bodyPr/>
          <a:lstStyle/>
          <a:p>
            <a:endParaRPr lang="de-DE" dirty="0"/>
          </a:p>
          <a:p>
            <a:r>
              <a:rPr lang="de-DE" dirty="0"/>
              <a:t>Fragebogen in Microsoft Forms</a:t>
            </a:r>
          </a:p>
          <a:p>
            <a:pPr lvl="1"/>
            <a:r>
              <a:rPr lang="de-DE" sz="1600" dirty="0"/>
              <a:t>Finalen Fragebogen überführen</a:t>
            </a:r>
          </a:p>
          <a:p>
            <a:pPr lvl="1"/>
            <a:r>
              <a:rPr lang="de-DE" sz="1600" dirty="0"/>
              <a:t>Alle Funktionalitäten vorhanden</a:t>
            </a:r>
          </a:p>
          <a:p>
            <a:pPr lvl="2"/>
            <a:r>
              <a:rPr lang="de-DE" sz="1500" dirty="0"/>
              <a:t>Antwortmöglichkeiten</a:t>
            </a:r>
          </a:p>
          <a:p>
            <a:pPr lvl="2"/>
            <a:r>
              <a:rPr lang="de-DE" sz="1500" dirty="0"/>
              <a:t>Auswertungsmöglichkeiten</a:t>
            </a:r>
          </a:p>
          <a:p>
            <a:endParaRPr lang="de-DE" dirty="0"/>
          </a:p>
          <a:p>
            <a:r>
              <a:rPr lang="de-DE" dirty="0"/>
              <a:t>Struktur bei Mehrfachbefragung</a:t>
            </a:r>
          </a:p>
          <a:p>
            <a:pPr lvl="1"/>
            <a:r>
              <a:rPr lang="de-DE" sz="1600" dirty="0"/>
              <a:t>Priorisierung</a:t>
            </a:r>
          </a:p>
          <a:p>
            <a:pPr lvl="2"/>
            <a:r>
              <a:rPr lang="de-DE" sz="1500" dirty="0"/>
              <a:t>Subjektivität</a:t>
            </a:r>
          </a:p>
          <a:p>
            <a:pPr lvl="1"/>
            <a:r>
              <a:rPr lang="de-DE" sz="1600" dirty="0"/>
              <a:t>Konflikte identifiziert</a:t>
            </a:r>
          </a:p>
          <a:p>
            <a:pPr lvl="2"/>
            <a:r>
              <a:rPr lang="de-DE" sz="1500" dirty="0"/>
              <a:t>Umstrukturierung</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92907"/>
            <a:ext cx="7938194" cy="938696"/>
          </a:xfrm>
        </p:spPr>
        <p:txBody>
          <a:bodyPr/>
          <a:lstStyle/>
          <a:p>
            <a:r>
              <a:rPr lang="de-DE" dirty="0"/>
              <a:t>Meetings / Abstimmungen</a:t>
            </a:r>
            <a:br>
              <a:rPr lang="de-DE" dirty="0"/>
            </a:br>
            <a:endParaRPr lang="de-DE" dirty="0"/>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1211</Words>
  <Application>Microsoft Office PowerPoint</Application>
  <PresentationFormat>Bildschirmpräsentation (4:3)</PresentationFormat>
  <Paragraphs>216</Paragraphs>
  <Slides>20</Slides>
  <Notes>11</Notes>
  <HiddenSlides>2</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20</vt:i4>
      </vt:variant>
    </vt:vector>
  </HeadingPairs>
  <TitlesOfParts>
    <vt:vector size="27" baseType="lpstr">
      <vt:lpstr>Arial</vt:lpstr>
      <vt:lpstr>Arial Black</vt:lpstr>
      <vt:lpstr>Calibri</vt:lpstr>
      <vt:lpstr>Wingdings</vt:lpstr>
      <vt:lpstr>Wingdings 2</vt:lpstr>
      <vt:lpstr>Office-Design</vt:lpstr>
      <vt:lpstr>Office Theme</vt:lpstr>
      <vt:lpstr>PowerPoint-Präsentation</vt:lpstr>
      <vt:lpstr>PS Information Engineering</vt:lpstr>
      <vt:lpstr>Software-Eigenentwicklungen in Österreich</vt:lpstr>
      <vt:lpstr>Agenda – Dritter Meilenstein</vt:lpstr>
      <vt:lpstr>Vorstellungsrunde</vt:lpstr>
      <vt:lpstr>Projektinhalt</vt:lpstr>
      <vt:lpstr>Arbeitsschritte seit 2. Meilenstein</vt:lpstr>
      <vt:lpstr>Interview am Software Engineering Institut</vt:lpstr>
      <vt:lpstr>Meetings / Abstimmungen </vt:lpstr>
      <vt:lpstr>Meetings / Abstimmungen </vt:lpstr>
      <vt:lpstr>Fragebogen in Microsoft Forms</vt:lpstr>
      <vt:lpstr>Nächste schritte</vt:lpstr>
      <vt:lpstr>Projektplan</vt:lpstr>
      <vt:lpstr>Offene punkte</vt:lpstr>
      <vt:lpstr>Termine</vt:lpstr>
      <vt:lpstr>Diskussionsrunde</vt:lpstr>
      <vt:lpstr>Vielen dank für die Aufmerksamkeit!</vt:lpstr>
      <vt:lpstr>PowerPoint-Präsentation</vt:lpstr>
      <vt:lpstr>Timeline</vt:lpstr>
      <vt:lpstr>Input-Paper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Ivan Samardzic</cp:lastModifiedBy>
  <cp:revision>72</cp:revision>
  <cp:lastPrinted>2015-10-19T12:36:16Z</cp:lastPrinted>
  <dcterms:created xsi:type="dcterms:W3CDTF">2018-04-19T12:56:50Z</dcterms:created>
  <dcterms:modified xsi:type="dcterms:W3CDTF">2019-01-16T15:17:07Z</dcterms:modified>
</cp:coreProperties>
</file>