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0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89" r:id="rId25"/>
    <p:sldId id="287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56" r:id="rId48"/>
    <p:sldId id="357" r:id="rId49"/>
    <p:sldId id="358" r:id="rId50"/>
    <p:sldId id="359" r:id="rId51"/>
    <p:sldId id="360" r:id="rId52"/>
    <p:sldId id="361" r:id="rId53"/>
    <p:sldId id="362" r:id="rId54"/>
    <p:sldId id="363" r:id="rId55"/>
    <p:sldId id="364" r:id="rId56"/>
    <p:sldId id="365" r:id="rId57"/>
    <p:sldId id="366" r:id="rId58"/>
    <p:sldId id="367" r:id="rId59"/>
    <p:sldId id="368" r:id="rId60"/>
    <p:sldId id="369" r:id="rId61"/>
    <p:sldId id="370" r:id="rId62"/>
    <p:sldId id="371" r:id="rId63"/>
    <p:sldId id="299" r:id="rId64"/>
    <p:sldId id="305" r:id="rId65"/>
    <p:sldId id="300" r:id="rId66"/>
    <p:sldId id="301" r:id="rId67"/>
    <p:sldId id="302" r:id="rId68"/>
    <p:sldId id="303" r:id="rId69"/>
    <p:sldId id="304" r:id="rId70"/>
    <p:sldId id="306" r:id="rId71"/>
    <p:sldId id="307" r:id="rId72"/>
    <p:sldId id="308" r:id="rId73"/>
    <p:sldId id="309" r:id="rId74"/>
    <p:sldId id="310" r:id="rId75"/>
    <p:sldId id="311" r:id="rId76"/>
    <p:sldId id="312" r:id="rId77"/>
    <p:sldId id="313" r:id="rId78"/>
    <p:sldId id="314" r:id="rId79"/>
    <p:sldId id="315" r:id="rId80"/>
    <p:sldId id="316" r:id="rId81"/>
    <p:sldId id="317" r:id="rId82"/>
    <p:sldId id="318" r:id="rId83"/>
    <p:sldId id="319" r:id="rId84"/>
    <p:sldId id="320" r:id="rId85"/>
    <p:sldId id="321" r:id="rId86"/>
    <p:sldId id="322" r:id="rId87"/>
    <p:sldId id="323" r:id="rId88"/>
    <p:sldId id="324" r:id="rId89"/>
    <p:sldId id="325" r:id="rId90"/>
    <p:sldId id="326" r:id="rId91"/>
    <p:sldId id="327" r:id="rId92"/>
    <p:sldId id="328" r:id="rId93"/>
    <p:sldId id="329" r:id="rId94"/>
    <p:sldId id="330" r:id="rId95"/>
    <p:sldId id="331" r:id="rId96"/>
    <p:sldId id="332" r:id="rId97"/>
    <p:sldId id="333" r:id="rId98"/>
    <p:sldId id="334" r:id="rId99"/>
    <p:sldId id="335" r:id="rId100"/>
    <p:sldId id="336" r:id="rId101"/>
    <p:sldId id="337" r:id="rId102"/>
    <p:sldId id="338" r:id="rId103"/>
    <p:sldId id="339" r:id="rId104"/>
    <p:sldId id="340" r:id="rId105"/>
    <p:sldId id="341" r:id="rId106"/>
    <p:sldId id="342" r:id="rId107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b="1"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b="1"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b="1"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b="1"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59" y="51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presProps" Target="pres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7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4313" algn="r" eaLnBrk="1" hangingPunct="1">
              <a:buClrTx/>
              <a:buSzPct val="45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982FFDD1-44B3-4AE0-B507-4C201B0D93D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68421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3ECD8D-784F-4927-B285-F7A343C8948E}" type="slidenum">
              <a:rPr lang="ru-RU" altLang="ru-RU"/>
              <a:pPr/>
              <a:t>1</a:t>
            </a:fld>
            <a:endParaRPr lang="ru-RU" altLang="ru-RU"/>
          </a:p>
        </p:txBody>
      </p:sp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44F074-4DC6-4B43-AE32-3ACD0F229D78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942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88C2ED-1B15-4950-B4FC-37169E9A6428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952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0A2EF1-5663-4B8A-99A2-39D599888898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962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DE68C-6F78-46EF-848C-0C0063B15AC7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972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82B394-C582-457D-ACAB-AA5DF9223D94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983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247ECB-7061-465B-A22C-E6D18C2F1B34}" type="slidenum">
              <a:rPr lang="ru-RU" altLang="ru-RU"/>
              <a:pPr/>
              <a:t>15</a:t>
            </a:fld>
            <a:endParaRPr lang="ru-RU" altLang="ru-RU"/>
          </a:p>
        </p:txBody>
      </p:sp>
      <p:sp>
        <p:nvSpPr>
          <p:cNvPr id="993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4E227-E64C-46EC-8B5A-F4416363786A}" type="slidenum">
              <a:rPr lang="ru-RU" altLang="ru-RU"/>
              <a:pPr/>
              <a:t>16</a:t>
            </a:fld>
            <a:endParaRPr lang="ru-RU" altLang="ru-RU"/>
          </a:p>
        </p:txBody>
      </p:sp>
      <p:sp>
        <p:nvSpPr>
          <p:cNvPr id="1003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177F0E-8197-4645-A965-C2E8CA4BEF9E}" type="slidenum">
              <a:rPr lang="ru-RU" altLang="ru-RU"/>
              <a:pPr/>
              <a:t>17</a:t>
            </a:fld>
            <a:endParaRPr lang="ru-RU" altLang="ru-RU"/>
          </a:p>
        </p:txBody>
      </p:sp>
      <p:sp>
        <p:nvSpPr>
          <p:cNvPr id="1013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3C89B3-EAD9-40DF-92A0-FE0D98FE96CB}" type="slidenum">
              <a:rPr lang="ru-RU" altLang="ru-RU"/>
              <a:pPr/>
              <a:t>18</a:t>
            </a:fld>
            <a:endParaRPr lang="ru-RU" altLang="ru-RU"/>
          </a:p>
        </p:txBody>
      </p:sp>
      <p:sp>
        <p:nvSpPr>
          <p:cNvPr id="1024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E50E43-4E1A-4F91-874F-61C2610F2F70}" type="slidenum">
              <a:rPr lang="ru-RU" altLang="ru-RU"/>
              <a:pPr/>
              <a:t>19</a:t>
            </a:fld>
            <a:endParaRPr lang="ru-RU" altLang="ru-RU"/>
          </a:p>
        </p:txBody>
      </p:sp>
      <p:sp>
        <p:nvSpPr>
          <p:cNvPr id="1034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A1D334-23E7-4FA1-9048-3D81FAEC0210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8BC0A6-861F-4EF9-B9F5-D63F1D108C13}" type="slidenum">
              <a:rPr lang="ru-RU" altLang="ru-RU"/>
              <a:pPr/>
              <a:t>20</a:t>
            </a:fld>
            <a:endParaRPr lang="ru-RU" altLang="ru-RU"/>
          </a:p>
        </p:txBody>
      </p:sp>
      <p:sp>
        <p:nvSpPr>
          <p:cNvPr id="1044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0C6185-327A-43B1-BB77-293C6F3287C8}" type="slidenum">
              <a:rPr lang="ru-RU" altLang="ru-RU"/>
              <a:pPr/>
              <a:t>21</a:t>
            </a:fld>
            <a:endParaRPr lang="ru-RU" altLang="ru-RU"/>
          </a:p>
        </p:txBody>
      </p:sp>
      <p:sp>
        <p:nvSpPr>
          <p:cNvPr id="1054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B442FB-6B17-4BD9-88C8-3DA08FD779A6}" type="slidenum">
              <a:rPr lang="ru-RU" altLang="ru-RU"/>
              <a:pPr/>
              <a:t>22</a:t>
            </a:fld>
            <a:endParaRPr lang="ru-RU" altLang="ru-RU"/>
          </a:p>
        </p:txBody>
      </p:sp>
      <p:sp>
        <p:nvSpPr>
          <p:cNvPr id="1075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56C1D05-B549-4AE7-9866-31FDFA5EE61B}" type="slidenum">
              <a:rPr lang="ru-RU" altLang="ru-RU"/>
              <a:pPr/>
              <a:t>23</a:t>
            </a:fld>
            <a:endParaRPr lang="ru-RU" altLang="ru-RU"/>
          </a:p>
        </p:txBody>
      </p:sp>
      <p:sp>
        <p:nvSpPr>
          <p:cNvPr id="1187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62C2FA-31BE-4152-81D0-96F81661DA5B}" type="slidenum">
              <a:rPr lang="ru-RU" altLang="ru-RU"/>
              <a:pPr/>
              <a:t>24</a:t>
            </a:fld>
            <a:endParaRPr lang="ru-RU" altLang="ru-RU"/>
          </a:p>
        </p:txBody>
      </p:sp>
      <p:sp>
        <p:nvSpPr>
          <p:cNvPr id="1167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976454-70F2-436E-B1E7-C09910129385}" type="slidenum">
              <a:rPr lang="ru-RU" altLang="ru-RU"/>
              <a:pPr/>
              <a:t>25</a:t>
            </a:fld>
            <a:endParaRPr lang="ru-RU" altLang="ru-RU"/>
          </a:p>
        </p:txBody>
      </p:sp>
      <p:sp>
        <p:nvSpPr>
          <p:cNvPr id="1198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F7598A-8F0D-46EE-A5AB-E8EFF69DFD0E}" type="slidenum">
              <a:rPr lang="ru-RU" altLang="ru-RU"/>
              <a:pPr/>
              <a:t>26</a:t>
            </a:fld>
            <a:endParaRPr lang="ru-RU" altLang="ru-RU"/>
          </a:p>
        </p:txBody>
      </p:sp>
      <p:sp>
        <p:nvSpPr>
          <p:cNvPr id="1208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FA3FD6-737C-4828-91B6-2E8AB0FC9966}" type="slidenum">
              <a:rPr lang="ru-RU" altLang="ru-RU"/>
              <a:pPr/>
              <a:t>27</a:t>
            </a:fld>
            <a:endParaRPr lang="ru-RU" altLang="ru-RU"/>
          </a:p>
        </p:txBody>
      </p:sp>
      <p:sp>
        <p:nvSpPr>
          <p:cNvPr id="1218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276ADD-8F10-44AB-98E3-EFBF4ECCA457}" type="slidenum">
              <a:rPr lang="ru-RU" altLang="ru-RU"/>
              <a:pPr/>
              <a:t>28</a:t>
            </a:fld>
            <a:endParaRPr lang="ru-RU" altLang="ru-RU"/>
          </a:p>
        </p:txBody>
      </p:sp>
      <p:sp>
        <p:nvSpPr>
          <p:cNvPr id="1228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EFC5D8-5070-4091-8FA5-B63214D9FD7D}" type="slidenum">
              <a:rPr lang="ru-RU" altLang="ru-RU"/>
              <a:pPr/>
              <a:t>29</a:t>
            </a:fld>
            <a:endParaRPr lang="ru-RU" altLang="ru-RU"/>
          </a:p>
        </p:txBody>
      </p:sp>
      <p:sp>
        <p:nvSpPr>
          <p:cNvPr id="1239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495835-915E-4D58-AD5D-F09748812CF1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27B3C2-6745-4192-A089-8DA1D28F693F}" type="slidenum">
              <a:rPr lang="ru-RU" altLang="ru-RU"/>
              <a:pPr/>
              <a:t>30</a:t>
            </a:fld>
            <a:endParaRPr lang="ru-RU" altLang="ru-RU"/>
          </a:p>
        </p:txBody>
      </p:sp>
      <p:sp>
        <p:nvSpPr>
          <p:cNvPr id="1249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2405FC-C88B-4F83-AE43-5A277199FA69}" type="slidenum">
              <a:rPr lang="ru-RU" altLang="ru-RU"/>
              <a:pPr/>
              <a:t>31</a:t>
            </a:fld>
            <a:endParaRPr lang="ru-RU" altLang="ru-RU"/>
          </a:p>
        </p:txBody>
      </p:sp>
      <p:sp>
        <p:nvSpPr>
          <p:cNvPr id="1259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05F0FA-C5E6-4648-8B2A-FF90D5DA4813}" type="slidenum">
              <a:rPr lang="ru-RU" altLang="ru-RU"/>
              <a:pPr/>
              <a:t>32</a:t>
            </a:fld>
            <a:endParaRPr lang="ru-RU" altLang="ru-RU"/>
          </a:p>
        </p:txBody>
      </p:sp>
      <p:sp>
        <p:nvSpPr>
          <p:cNvPr id="1269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7E7695-9B54-4C0D-92E8-38E9D1563E67}" type="slidenum">
              <a:rPr lang="ru-RU" altLang="ru-RU"/>
              <a:pPr/>
              <a:t>33</a:t>
            </a:fld>
            <a:endParaRPr lang="ru-RU" altLang="ru-RU"/>
          </a:p>
        </p:txBody>
      </p:sp>
      <p:sp>
        <p:nvSpPr>
          <p:cNvPr id="1280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6336F8-F511-42E9-8C0D-7C4A96EEDA23}" type="slidenum">
              <a:rPr lang="ru-RU" altLang="ru-RU"/>
              <a:pPr/>
              <a:t>62</a:t>
            </a:fld>
            <a:endParaRPr lang="ru-RU" altLang="ru-RU"/>
          </a:p>
        </p:txBody>
      </p:sp>
      <p:sp>
        <p:nvSpPr>
          <p:cNvPr id="1290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A48BB3-3090-41E0-9366-898F356B9C31}" type="slidenum">
              <a:rPr lang="ru-RU" altLang="ru-RU"/>
              <a:pPr/>
              <a:t>63</a:t>
            </a:fld>
            <a:endParaRPr lang="ru-RU" altLang="ru-RU"/>
          </a:p>
        </p:txBody>
      </p:sp>
      <p:sp>
        <p:nvSpPr>
          <p:cNvPr id="135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80ACAC-455C-413B-AEBD-7744C9D0E8CB}" type="slidenum">
              <a:rPr lang="ru-RU" altLang="ru-RU"/>
              <a:pPr/>
              <a:t>64</a:t>
            </a:fld>
            <a:endParaRPr lang="ru-RU" altLang="ru-RU"/>
          </a:p>
        </p:txBody>
      </p:sp>
      <p:sp>
        <p:nvSpPr>
          <p:cNvPr id="1300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93B96E-6CE6-4911-8A1A-47B7165AD196}" type="slidenum">
              <a:rPr lang="ru-RU" altLang="ru-RU"/>
              <a:pPr/>
              <a:t>65</a:t>
            </a:fld>
            <a:endParaRPr lang="ru-RU" altLang="ru-RU"/>
          </a:p>
        </p:txBody>
      </p:sp>
      <p:sp>
        <p:nvSpPr>
          <p:cNvPr id="1310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04596A-00B4-4F93-8437-3376F26673E0}" type="slidenum">
              <a:rPr lang="ru-RU" altLang="ru-RU"/>
              <a:pPr/>
              <a:t>66</a:t>
            </a:fld>
            <a:endParaRPr lang="ru-RU" altLang="ru-RU"/>
          </a:p>
        </p:txBody>
      </p:sp>
      <p:sp>
        <p:nvSpPr>
          <p:cNvPr id="1320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CBF0CC-28E7-40E8-AEF8-02127A9C1B52}" type="slidenum">
              <a:rPr lang="ru-RU" altLang="ru-RU"/>
              <a:pPr/>
              <a:t>67</a:t>
            </a:fld>
            <a:endParaRPr lang="ru-RU" altLang="ru-RU"/>
          </a:p>
        </p:txBody>
      </p:sp>
      <p:sp>
        <p:nvSpPr>
          <p:cNvPr id="133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0AC30E-91FD-4146-80EB-A3CE0A656AE0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0834B4-EC68-4A18-95D7-AF3DDF8D4D61}" type="slidenum">
              <a:rPr lang="ru-RU" altLang="ru-RU"/>
              <a:pPr/>
              <a:t>68</a:t>
            </a:fld>
            <a:endParaRPr lang="ru-RU" altLang="ru-RU"/>
          </a:p>
        </p:txBody>
      </p:sp>
      <p:sp>
        <p:nvSpPr>
          <p:cNvPr id="134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46C8C61-A064-45BD-8FA9-9E6190B74C9B}" type="slidenum">
              <a:rPr lang="ru-RU" altLang="ru-RU"/>
              <a:pPr/>
              <a:t>69</a:t>
            </a:fld>
            <a:endParaRPr lang="ru-RU" altLang="ru-RU"/>
          </a:p>
        </p:txBody>
      </p:sp>
      <p:sp>
        <p:nvSpPr>
          <p:cNvPr id="136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80B06C-BE98-47A0-A59D-347615CFD533}" type="slidenum">
              <a:rPr lang="ru-RU" altLang="ru-RU"/>
              <a:pPr/>
              <a:t>70</a:t>
            </a:fld>
            <a:endParaRPr lang="ru-RU" altLang="ru-RU"/>
          </a:p>
        </p:txBody>
      </p:sp>
      <p:sp>
        <p:nvSpPr>
          <p:cNvPr id="137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53245-5E3A-49DE-B6DB-A329E7C89D29}" type="slidenum">
              <a:rPr lang="ru-RU" altLang="ru-RU"/>
              <a:pPr/>
              <a:t>71</a:t>
            </a:fld>
            <a:endParaRPr lang="ru-RU" altLang="ru-RU"/>
          </a:p>
        </p:txBody>
      </p:sp>
      <p:sp>
        <p:nvSpPr>
          <p:cNvPr id="138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A78F7A-E2A3-45F9-8C84-50054098642D}" type="slidenum">
              <a:rPr lang="ru-RU" altLang="ru-RU"/>
              <a:pPr/>
              <a:t>72</a:t>
            </a:fld>
            <a:endParaRPr lang="ru-RU" altLang="ru-RU"/>
          </a:p>
        </p:txBody>
      </p:sp>
      <p:sp>
        <p:nvSpPr>
          <p:cNvPr id="139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E4C4A0-76B3-41A6-9B7E-708FD2497A13}" type="slidenum">
              <a:rPr lang="ru-RU" altLang="ru-RU"/>
              <a:pPr/>
              <a:t>73</a:t>
            </a:fld>
            <a:endParaRPr lang="ru-RU" altLang="ru-RU"/>
          </a:p>
        </p:txBody>
      </p:sp>
      <p:sp>
        <p:nvSpPr>
          <p:cNvPr id="140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FC5749-B263-4502-9A9B-B112A82D7DB7}" type="slidenum">
              <a:rPr lang="ru-RU" altLang="ru-RU"/>
              <a:pPr/>
              <a:t>74</a:t>
            </a:fld>
            <a:endParaRPr lang="ru-RU" altLang="ru-RU"/>
          </a:p>
        </p:txBody>
      </p:sp>
      <p:sp>
        <p:nvSpPr>
          <p:cNvPr id="141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166662-8659-4593-8603-F39CB0EF4902}" type="slidenum">
              <a:rPr lang="ru-RU" altLang="ru-RU"/>
              <a:pPr/>
              <a:t>75</a:t>
            </a:fld>
            <a:endParaRPr lang="ru-RU" altLang="ru-RU"/>
          </a:p>
        </p:txBody>
      </p:sp>
      <p:sp>
        <p:nvSpPr>
          <p:cNvPr id="142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62AFA9-1203-47E9-BF9B-D18117B320C5}" type="slidenum">
              <a:rPr lang="ru-RU" altLang="ru-RU"/>
              <a:pPr/>
              <a:t>76</a:t>
            </a:fld>
            <a:endParaRPr lang="ru-RU" altLang="ru-RU"/>
          </a:p>
        </p:txBody>
      </p:sp>
      <p:sp>
        <p:nvSpPr>
          <p:cNvPr id="143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E80AA8-5756-4490-BB33-FD738091F4D0}" type="slidenum">
              <a:rPr lang="ru-RU" altLang="ru-RU"/>
              <a:pPr/>
              <a:t>77</a:t>
            </a:fld>
            <a:endParaRPr lang="ru-RU" altLang="ru-RU"/>
          </a:p>
        </p:txBody>
      </p:sp>
      <p:sp>
        <p:nvSpPr>
          <p:cNvPr id="144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5F3B09-B575-4190-9957-185B6843E221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890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1D1F2C-C621-42A5-915A-30A2FF6B757F}" type="slidenum">
              <a:rPr lang="ru-RU" altLang="ru-RU"/>
              <a:pPr/>
              <a:t>78</a:t>
            </a:fld>
            <a:endParaRPr lang="ru-RU" altLang="ru-RU"/>
          </a:p>
        </p:txBody>
      </p:sp>
      <p:sp>
        <p:nvSpPr>
          <p:cNvPr id="145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5AD979-8CD8-4BF1-A444-2BB49DD35F67}" type="slidenum">
              <a:rPr lang="ru-RU" altLang="ru-RU"/>
              <a:pPr/>
              <a:t>79</a:t>
            </a:fld>
            <a:endParaRPr lang="ru-RU" altLang="ru-RU"/>
          </a:p>
        </p:txBody>
      </p:sp>
      <p:sp>
        <p:nvSpPr>
          <p:cNvPr id="146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F29313-7B69-43D8-BBB2-880D7B7A98AE}" type="slidenum">
              <a:rPr lang="ru-RU" altLang="ru-RU"/>
              <a:pPr/>
              <a:t>80</a:t>
            </a:fld>
            <a:endParaRPr lang="ru-RU" altLang="ru-RU"/>
          </a:p>
        </p:txBody>
      </p:sp>
      <p:sp>
        <p:nvSpPr>
          <p:cNvPr id="147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DACD5A-454F-4C75-985C-A08A7D2BF62A}" type="slidenum">
              <a:rPr lang="ru-RU" altLang="ru-RU"/>
              <a:pPr/>
              <a:t>81</a:t>
            </a:fld>
            <a:endParaRPr lang="ru-RU" altLang="ru-RU"/>
          </a:p>
        </p:txBody>
      </p:sp>
      <p:sp>
        <p:nvSpPr>
          <p:cNvPr id="148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11159A-EC36-4DAF-9441-35F0B051289A}" type="slidenum">
              <a:rPr lang="ru-RU" altLang="ru-RU"/>
              <a:pPr/>
              <a:t>82</a:t>
            </a:fld>
            <a:endParaRPr lang="ru-RU" altLang="ru-RU"/>
          </a:p>
        </p:txBody>
      </p:sp>
      <p:sp>
        <p:nvSpPr>
          <p:cNvPr id="149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5E8E5F-8AFA-462D-BDED-F86C4E61F8F5}" type="slidenum">
              <a:rPr lang="ru-RU" altLang="ru-RU"/>
              <a:pPr/>
              <a:t>83</a:t>
            </a:fld>
            <a:endParaRPr lang="ru-RU" altLang="ru-RU"/>
          </a:p>
        </p:txBody>
      </p:sp>
      <p:sp>
        <p:nvSpPr>
          <p:cNvPr id="150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6F0962-14BB-4871-98B8-C750B4EB43D3}" type="slidenum">
              <a:rPr lang="ru-RU" altLang="ru-RU"/>
              <a:pPr/>
              <a:t>84</a:t>
            </a:fld>
            <a:endParaRPr lang="ru-RU" altLang="ru-RU"/>
          </a:p>
        </p:txBody>
      </p:sp>
      <p:sp>
        <p:nvSpPr>
          <p:cNvPr id="151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D09505-E192-4452-812C-417E6CE1847A}" type="slidenum">
              <a:rPr lang="ru-RU" altLang="ru-RU"/>
              <a:pPr/>
              <a:t>85</a:t>
            </a:fld>
            <a:endParaRPr lang="ru-RU" altLang="ru-RU"/>
          </a:p>
        </p:txBody>
      </p:sp>
      <p:sp>
        <p:nvSpPr>
          <p:cNvPr id="152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A1E5EC-FE7C-4A69-A45E-9E9B4B6E1ED5}" type="slidenum">
              <a:rPr lang="ru-RU" altLang="ru-RU"/>
              <a:pPr/>
              <a:t>86</a:t>
            </a:fld>
            <a:endParaRPr lang="ru-RU" altLang="ru-RU"/>
          </a:p>
        </p:txBody>
      </p:sp>
      <p:sp>
        <p:nvSpPr>
          <p:cNvPr id="153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13E44A-3539-44B6-8138-AD5AAF1CF2A0}" type="slidenum">
              <a:rPr lang="ru-RU" altLang="ru-RU"/>
              <a:pPr/>
              <a:t>87</a:t>
            </a:fld>
            <a:endParaRPr lang="ru-RU" altLang="ru-RU"/>
          </a:p>
        </p:txBody>
      </p:sp>
      <p:sp>
        <p:nvSpPr>
          <p:cNvPr id="154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82E12F-9E5B-4BB3-8914-883A749EF332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901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91FBF24-D508-492B-8584-550596F7C2AB}" type="slidenum">
              <a:rPr lang="ru-RU" altLang="ru-RU" sz="1200" b="0"/>
              <a:pPr algn="r" eaLnBrk="1" hangingPunct="1">
                <a:buClrTx/>
                <a:buFontTx/>
                <a:buNone/>
              </a:pPr>
              <a:t>6</a:t>
            </a:fld>
            <a:endParaRPr lang="ru-RU" altLang="ru-RU" sz="1200" b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4D8D02-1B86-4D8A-BA23-05DE37EEA0E1}" type="slidenum">
              <a:rPr lang="ru-RU" altLang="ru-RU"/>
              <a:pPr/>
              <a:t>88</a:t>
            </a:fld>
            <a:endParaRPr lang="ru-RU" altLang="ru-RU"/>
          </a:p>
        </p:txBody>
      </p:sp>
      <p:sp>
        <p:nvSpPr>
          <p:cNvPr id="155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527FDB-B6A6-47C8-A89B-CA3B7D480F94}" type="slidenum">
              <a:rPr lang="ru-RU" altLang="ru-RU"/>
              <a:pPr/>
              <a:t>89</a:t>
            </a:fld>
            <a:endParaRPr lang="ru-RU" altLang="ru-RU"/>
          </a:p>
        </p:txBody>
      </p:sp>
      <p:sp>
        <p:nvSpPr>
          <p:cNvPr id="156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DF99F6-6C07-4541-8001-EDFE2B9512BB}" type="slidenum">
              <a:rPr lang="ru-RU" altLang="ru-RU"/>
              <a:pPr/>
              <a:t>90</a:t>
            </a:fld>
            <a:endParaRPr lang="ru-RU" altLang="ru-RU"/>
          </a:p>
        </p:txBody>
      </p:sp>
      <p:sp>
        <p:nvSpPr>
          <p:cNvPr id="157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229695-B1EC-40B3-BAA0-691B19FBA852}" type="slidenum">
              <a:rPr lang="ru-RU" altLang="ru-RU"/>
              <a:pPr/>
              <a:t>91</a:t>
            </a:fld>
            <a:endParaRPr lang="ru-RU" altLang="ru-RU"/>
          </a:p>
        </p:txBody>
      </p:sp>
      <p:sp>
        <p:nvSpPr>
          <p:cNvPr id="158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DCDAC2-37A1-4A4F-AB99-C14B714EBD3F}" type="slidenum">
              <a:rPr lang="ru-RU" altLang="ru-RU"/>
              <a:pPr/>
              <a:t>92</a:t>
            </a:fld>
            <a:endParaRPr lang="ru-RU" altLang="ru-RU"/>
          </a:p>
        </p:txBody>
      </p:sp>
      <p:sp>
        <p:nvSpPr>
          <p:cNvPr id="159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06B00F-33EF-48B2-851F-2A99EF60348D}" type="slidenum">
              <a:rPr lang="ru-RU" altLang="ru-RU"/>
              <a:pPr/>
              <a:t>93</a:t>
            </a:fld>
            <a:endParaRPr lang="ru-RU" altLang="ru-RU"/>
          </a:p>
        </p:txBody>
      </p:sp>
      <p:sp>
        <p:nvSpPr>
          <p:cNvPr id="160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A8114C-10C7-48C2-9CAB-9AE01D6AF58C}" type="slidenum">
              <a:rPr lang="ru-RU" altLang="ru-RU"/>
              <a:pPr/>
              <a:t>94</a:t>
            </a:fld>
            <a:endParaRPr lang="ru-RU" altLang="ru-RU"/>
          </a:p>
        </p:txBody>
      </p:sp>
      <p:sp>
        <p:nvSpPr>
          <p:cNvPr id="161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FB7E21-07E2-4027-B0A2-0DD8A3A897B4}" type="slidenum">
              <a:rPr lang="ru-RU" altLang="ru-RU"/>
              <a:pPr/>
              <a:t>95</a:t>
            </a:fld>
            <a:endParaRPr lang="ru-RU" altLang="ru-RU"/>
          </a:p>
        </p:txBody>
      </p:sp>
      <p:sp>
        <p:nvSpPr>
          <p:cNvPr id="162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8240A8-2B20-487B-B3CA-7F1278C73B17}" type="slidenum">
              <a:rPr lang="ru-RU" altLang="ru-RU"/>
              <a:pPr/>
              <a:t>96</a:t>
            </a:fld>
            <a:endParaRPr lang="ru-RU" altLang="ru-RU"/>
          </a:p>
        </p:txBody>
      </p:sp>
      <p:sp>
        <p:nvSpPr>
          <p:cNvPr id="163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30E44B-A2A3-4AFB-B898-F4D8BC8B9BE5}" type="slidenum">
              <a:rPr lang="ru-RU" altLang="ru-RU"/>
              <a:pPr/>
              <a:t>97</a:t>
            </a:fld>
            <a:endParaRPr lang="ru-RU" altLang="ru-RU"/>
          </a:p>
        </p:txBody>
      </p:sp>
      <p:sp>
        <p:nvSpPr>
          <p:cNvPr id="164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425D2C-2166-47C1-8204-63183EA5DA3F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911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DB8CF6-7DD1-4C56-8A0A-6A6684DD9BCA}" type="slidenum">
              <a:rPr lang="ru-RU" altLang="ru-RU"/>
              <a:pPr/>
              <a:t>98</a:t>
            </a:fld>
            <a:endParaRPr lang="ru-RU" altLang="ru-RU"/>
          </a:p>
        </p:txBody>
      </p:sp>
      <p:sp>
        <p:nvSpPr>
          <p:cNvPr id="1085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939240-1C45-4C15-BB82-55910DCF7737}" type="slidenum">
              <a:rPr lang="ru-RU" altLang="ru-RU"/>
              <a:pPr/>
              <a:t>99</a:t>
            </a:fld>
            <a:endParaRPr lang="ru-RU" altLang="ru-RU"/>
          </a:p>
        </p:txBody>
      </p:sp>
      <p:sp>
        <p:nvSpPr>
          <p:cNvPr id="1095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FFB24E-46FB-4019-960C-0BD521254751}" type="slidenum">
              <a:rPr lang="ru-RU" altLang="ru-RU"/>
              <a:pPr/>
              <a:t>100</a:t>
            </a:fld>
            <a:endParaRPr lang="ru-RU" altLang="ru-RU"/>
          </a:p>
        </p:txBody>
      </p:sp>
      <p:sp>
        <p:nvSpPr>
          <p:cNvPr id="1105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5F2390-DA22-4194-826D-5299C336EBF9}" type="slidenum">
              <a:rPr lang="ru-RU" altLang="ru-RU"/>
              <a:pPr/>
              <a:t>101</a:t>
            </a:fld>
            <a:endParaRPr lang="ru-RU" altLang="ru-RU"/>
          </a:p>
        </p:txBody>
      </p:sp>
      <p:sp>
        <p:nvSpPr>
          <p:cNvPr id="1116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B1AB90-8F93-42D7-96EC-C7C8EC4EAD1A}" type="slidenum">
              <a:rPr lang="ru-RU" altLang="ru-RU"/>
              <a:pPr/>
              <a:t>102</a:t>
            </a:fld>
            <a:endParaRPr lang="ru-RU" altLang="ru-RU"/>
          </a:p>
        </p:txBody>
      </p:sp>
      <p:sp>
        <p:nvSpPr>
          <p:cNvPr id="1126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823614-7547-461B-856A-DC2799E31405}" type="slidenum">
              <a:rPr lang="ru-RU" altLang="ru-RU"/>
              <a:pPr/>
              <a:t>103</a:t>
            </a:fld>
            <a:endParaRPr lang="ru-RU" altLang="ru-RU"/>
          </a:p>
        </p:txBody>
      </p:sp>
      <p:sp>
        <p:nvSpPr>
          <p:cNvPr id="1136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664BC9-DF46-42C2-A47A-FE9EC24BD2F2}" type="slidenum">
              <a:rPr lang="ru-RU" altLang="ru-RU"/>
              <a:pPr/>
              <a:t>104</a:t>
            </a:fld>
            <a:endParaRPr lang="ru-RU" altLang="ru-RU"/>
          </a:p>
        </p:txBody>
      </p:sp>
      <p:sp>
        <p:nvSpPr>
          <p:cNvPr id="1146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FF649C-435B-4DDC-BDDB-E061E6842B94}" type="slidenum">
              <a:rPr lang="ru-RU" altLang="ru-RU"/>
              <a:pPr/>
              <a:t>105</a:t>
            </a:fld>
            <a:endParaRPr lang="ru-RU" alt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895CAF-B229-45FB-80B8-51DC90995BB7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921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F8EEB9-0D97-49A5-A98B-3940BCFFBDB5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B488C28-1A27-48F9-9EF1-A09E17C672B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8210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F6E71BD-2203-49F9-8E5B-3986D2192FA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6034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7813" y="277813"/>
            <a:ext cx="2055812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8213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E73A441-3653-46F7-82A5-81FC324B9D0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06595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CD618-62B9-4E8D-8B77-11B87DAFE1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188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2E82BAB-5955-410E-BB8E-8CCA7E73132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49122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F87A8E3-0D95-4A8F-A3BA-3626B168498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18473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E0B9E1D-242D-4A71-BA12-E4AA5ED916E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9209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36D7521-8ADA-4E93-BD7C-DDCF509AA4C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6189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2AFFA53-1865-4D00-94F3-6AC5B437632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18691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6FDC100-CC95-4842-A9AA-F158A7781A8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076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71F77B6-1E23-435B-8AAA-2EDFAD1778A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9453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5EBEF33-23EF-4078-9225-9E562A3BAEB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26854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1CF0C0F-6572-48BA-AEAD-92D44FB6C24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87292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72002A8-6538-4146-B395-7A3A6411D73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627568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BE75AE-EE67-462F-B36F-382D682F6D4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774521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7813" y="277813"/>
            <a:ext cx="2055812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8213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42A7F7B-8B91-490E-9F73-0AC0B7FDD53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0059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B4EA299-47EB-400E-8031-37D862AA9C2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9833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4E53259-2FA6-47E2-BE31-10FBB98582C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7282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2135368-6D3B-47A1-A577-0F55654C765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3445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192EA26-5AC5-4456-BA4A-B64700338F9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397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32E1371-5B20-4E5C-A2DC-D62325BBEF5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144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2867FC7-C601-444C-89C6-5F0E8C1F83E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6126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86B8157-20FE-4EE1-94F4-5C7A7BCDFCD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9971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6425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заглавия щёлкните мышью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щёлкните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Четвёртый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30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20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defRPr>
            </a:lvl1pPr>
          </a:lstStyle>
          <a:p>
            <a:fld id="{462BFC95-FF33-4097-A755-25B7D8320FCE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Garamond" pitchFamily="16" charset="0"/>
          <a:ea typeface="Noto Sans CJK SC" charset="0"/>
          <a:cs typeface="Noto Sans CJK SC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Garamond" pitchFamily="16" charset="0"/>
          <a:ea typeface="Noto Sans CJK SC" charset="0"/>
          <a:cs typeface="Noto Sans CJK SC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Garamond" pitchFamily="16" charset="0"/>
          <a:ea typeface="Noto Sans CJK SC" charset="0"/>
          <a:cs typeface="Noto Sans CJK SC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Garamond" pitchFamily="16" charset="0"/>
          <a:ea typeface="Noto Sans CJK SC" charset="0"/>
          <a:cs typeface="Noto Sans CJK SC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Garamond" pitchFamily="16" charset="0"/>
          <a:ea typeface="Noto Sans CJK SC" charset="0"/>
          <a:cs typeface="Noto Sans CJK SC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Garamond" pitchFamily="16" charset="0"/>
          <a:ea typeface="Noto Sans CJK SC" charset="0"/>
          <a:cs typeface="Noto Sans CJK SC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Garamond" pitchFamily="16" charset="0"/>
          <a:ea typeface="Noto Sans CJK SC" charset="0"/>
          <a:cs typeface="Noto Sans CJK SC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Garamond" pitchFamily="16" charset="0"/>
          <a:ea typeface="Noto Sans CJK SC" charset="0"/>
          <a:cs typeface="Noto Sans CJK SC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6425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заглавия щёлкните мышью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щёлкните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Четвёртый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30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20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defRPr>
            </a:lvl1pPr>
          </a:lstStyle>
          <a:p>
            <a:fld id="{BB213905-54EF-4331-973D-9993AEF6AB8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Garamond" pitchFamily="16" charset="0"/>
          <a:ea typeface="Noto Sans CJK SC" charset="0"/>
          <a:cs typeface="Noto Sans CJK SC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Garamond" pitchFamily="16" charset="0"/>
          <a:ea typeface="Noto Sans CJK SC" charset="0"/>
          <a:cs typeface="Noto Sans CJK SC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Garamond" pitchFamily="16" charset="0"/>
          <a:ea typeface="Noto Sans CJK SC" charset="0"/>
          <a:cs typeface="Noto Sans CJK SC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Garamond" pitchFamily="16" charset="0"/>
          <a:ea typeface="Noto Sans CJK SC" charset="0"/>
          <a:cs typeface="Noto Sans CJK SC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Garamond" pitchFamily="16" charset="0"/>
          <a:ea typeface="Noto Sans CJK SC" charset="0"/>
          <a:cs typeface="Noto Sans CJK SC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Garamond" pitchFamily="16" charset="0"/>
          <a:ea typeface="Noto Sans CJK SC" charset="0"/>
          <a:cs typeface="Noto Sans CJK SC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Garamond" pitchFamily="16" charset="0"/>
          <a:ea typeface="Noto Sans CJK SC" charset="0"/>
          <a:cs typeface="Noto Sans CJK SC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Garamond" pitchFamily="16" charset="0"/>
          <a:ea typeface="Noto Sans CJK SC" charset="0"/>
          <a:cs typeface="Noto Sans CJK SC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5fan.ru/wievjob.php?id=2867" TargetMode="Externa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://5fan.ru/wievjob.php?id=2867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5fan.ru/wievjob.php?id=39990" TargetMode="Externa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9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611188" y="1196975"/>
            <a:ext cx="8229600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2800" b="0">
                <a:latin typeface="Garamond" pitchFamily="16" charset="0"/>
              </a:rPr>
              <a:t> Подходы к разработке</a:t>
            </a:r>
            <a:br>
              <a:rPr lang="ru-RU" altLang="ru-RU" sz="2800" b="0">
                <a:latin typeface="Garamond" pitchFamily="16" charset="0"/>
              </a:rPr>
            </a:br>
            <a:r>
              <a:rPr lang="ru-RU" altLang="ru-RU" sz="2800" b="0">
                <a:latin typeface="Garamond" pitchFamily="16" charset="0"/>
              </a:rPr>
              <a:t/>
            </a:r>
            <a:br>
              <a:rPr lang="ru-RU" altLang="ru-RU" sz="2800" b="0">
                <a:latin typeface="Garamond" pitchFamily="16" charset="0"/>
              </a:rPr>
            </a:br>
            <a:r>
              <a:rPr lang="ru-RU" altLang="ru-RU" sz="2800" b="0">
                <a:latin typeface="Garamond" pitchFamily="16" charset="0"/>
              </a:rPr>
              <a:t>Программного обеспечения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3200" b="0">
                <a:latin typeface="Garamond" pitchFamily="16" charset="0"/>
              </a:rPr>
              <a:t>Сущность СП к разработке ИС</a:t>
            </a:r>
            <a:r>
              <a:rPr lang="en-US" altLang="ru-RU" sz="3200" b="0">
                <a:latin typeface="Garamond" pitchFamily="16" charset="0"/>
              </a:rPr>
              <a:t>: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1600" y="1092200"/>
            <a:ext cx="904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200" b="0"/>
              <a:t>заключается в ее декомпозиции (разбиении) на автоматизируемые функции: система разбивается на функциональные подсистемы, которые в свою очередь делятся на подфункции, подразделяемые на задачи и так далее. </a:t>
            </a:r>
          </a:p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200" b="0"/>
              <a:t>Процесс разбиения продолжается вплоть до конкретных процедур. При этом автоматизируемая система сохраняет целостное представление, в котором все составляющие компоненты взаимоувязаны. </a:t>
            </a:r>
          </a:p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200" b="0"/>
              <a:t>При разработке системы </a:t>
            </a:r>
            <a:r>
              <a:rPr lang="ru-RU" altLang="ru-RU" sz="2200" b="0">
                <a:solidFill>
                  <a:srgbClr val="FF0000"/>
                </a:solidFill>
              </a:rPr>
              <a:t>«снизу-вверх»</a:t>
            </a:r>
            <a:r>
              <a:rPr lang="ru-RU" altLang="ru-RU" sz="2200" b="0"/>
              <a:t> от отдельных задач ко всей системе целостность теряется, возникают проблемы при информационной стыковке отдельных компонентов. Этой проблемы использование СП позволяет избежать.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18B2F9-C87E-40FC-88B4-879C7C004CEA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ru-RU" altLang="ru-RU" sz="1200" b="0">
              <a:latin typeface="Garamond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400" b="0">
                <a:solidFill>
                  <a:srgbClr val="28571F"/>
                </a:solidFill>
                <a:latin typeface="Garamond" pitchFamily="16" charset="0"/>
              </a:rPr>
              <a:t>STD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57200" y="1092200"/>
            <a:ext cx="857885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r>
              <a:rPr lang="ru-RU" altLang="ru-RU" sz="2400" b="0">
                <a:solidFill>
                  <a:srgbClr val="FF0000"/>
                </a:solidFill>
              </a:rPr>
              <a:t>Контроль состоятельности, заключается в ответе на следующие вопросы:</a:t>
            </a:r>
          </a:p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r>
              <a:rPr lang="ru-RU" altLang="ru-RU" sz="2400" b="0"/>
              <a:t>Все ли состояния определены и имеют уникальное имя?</a:t>
            </a:r>
          </a:p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r>
              <a:rPr lang="ru-RU" altLang="ru-RU" sz="2400" b="0"/>
              <a:t>Все ли состояния достижимы?</a:t>
            </a:r>
          </a:p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r>
              <a:rPr lang="ru-RU" altLang="ru-RU" sz="2400" b="0"/>
              <a:t>Все ли состояния имеют выход?</a:t>
            </a:r>
          </a:p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r>
              <a:rPr lang="ru-RU" altLang="ru-RU" sz="2400" b="0"/>
              <a:t>Для каждого состояния – реагирует ли система соответствующим образом на все возможные условия, особенно на ненормальные?</a:t>
            </a:r>
          </a:p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r>
              <a:rPr lang="ru-RU" altLang="ru-RU" sz="2400" b="0"/>
              <a:t>Все ли входные (выходные) потоки управляющего процесса отражены в условиях (действиях) на STD?</a:t>
            </a:r>
          </a:p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endParaRPr lang="ru-RU" altLang="ru-RU" sz="2400" b="0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6D59CF0-6C5A-43CC-84FB-53F0B25559D5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100</a:t>
            </a:fld>
            <a:endParaRPr lang="ru-RU" altLang="ru-RU" sz="1200" b="0">
              <a:latin typeface="Garamond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529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03225" y="166688"/>
            <a:ext cx="8507413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3000" b="0">
                <a:latin typeface="Garamond" pitchFamily="16" charset="0"/>
              </a:rPr>
              <a:t>Пример </a:t>
            </a:r>
            <a:r>
              <a:rPr lang="en-US" altLang="ru-RU" sz="3000" b="0">
                <a:latin typeface="Garamond" pitchFamily="16" charset="0"/>
              </a:rPr>
              <a:t>STD-</a:t>
            </a:r>
            <a:r>
              <a:rPr lang="ru-RU" altLang="ru-RU" sz="3000" b="0">
                <a:latin typeface="Garamond" pitchFamily="16" charset="0"/>
              </a:rPr>
              <a:t>диаграммы(диаграмма переходов состояний для системы управления лифтом)</a:t>
            </a:r>
            <a:br>
              <a:rPr lang="ru-RU" altLang="ru-RU" sz="3000" b="0">
                <a:latin typeface="Garamond" pitchFamily="16" charset="0"/>
              </a:rPr>
            </a:br>
            <a:endParaRPr lang="ru-RU" altLang="ru-RU" sz="3000" b="0">
              <a:latin typeface="Garamond" pitchFamily="16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922BC68-E51D-4C3F-AA96-7A8860577A3F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101</a:t>
            </a:fld>
            <a:endParaRPr lang="ru-RU" altLang="ru-RU" sz="1200" b="0">
              <a:latin typeface="Garamond" pitchFamily="16" charset="0"/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5388"/>
            <a:ext cx="7862888" cy="523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07950" y="6407150"/>
            <a:ext cx="54546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b="0"/>
              <a:t>Источник</a:t>
            </a:r>
            <a:r>
              <a:rPr lang="en-US" altLang="ru-RU" b="0"/>
              <a:t>:</a:t>
            </a:r>
            <a:r>
              <a:rPr lang="ru-RU" altLang="ru-RU" u="sng">
                <a:solidFill>
                  <a:srgbClr val="CCCCFF"/>
                </a:solidFill>
                <a:hlinkClick r:id="rId4"/>
              </a:rPr>
              <a:t>http://5fan.ru/wievjob.php?id=2867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937125" y="5062538"/>
            <a:ext cx="4206875" cy="17399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b="0"/>
              <a:t>Если число состояний и/или переходов велико, для проектирования STD-диаграммы могут использоваться таблицы или матрицы переходов состояний. </a:t>
            </a:r>
          </a:p>
        </p:txBody>
      </p:sp>
    </p:spTree>
    <p:extLst>
      <p:ext uri="{BB962C8B-B14F-4D97-AF65-F5344CB8AC3E}">
        <p14:creationId xmlns:p14="http://schemas.microsoft.com/office/powerpoint/2010/main" val="6764336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95288" y="260350"/>
            <a:ext cx="8748712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2800" b="0">
                <a:latin typeface="Garamond" pitchFamily="16" charset="0"/>
              </a:rPr>
              <a:t>Пример таблицы или матрицы переходов состояний</a:t>
            </a:r>
            <a:r>
              <a:rPr lang="en-US" altLang="ru-RU" sz="2800" b="0">
                <a:latin typeface="Garamond" pitchFamily="16" charset="0"/>
              </a:rPr>
              <a:t> </a:t>
            </a:r>
            <a:r>
              <a:rPr lang="ru-RU" altLang="ru-RU" sz="2800" b="0">
                <a:latin typeface="Garamond" pitchFamily="16" charset="0"/>
              </a:rPr>
              <a:t>(</a:t>
            </a:r>
            <a:r>
              <a:rPr lang="en-US" altLang="ru-RU" sz="2800" b="0">
                <a:latin typeface="Garamond" pitchFamily="16" charset="0"/>
              </a:rPr>
              <a:t>ECS</a:t>
            </a:r>
            <a:r>
              <a:rPr lang="ru-RU" altLang="ru-RU" sz="2800" b="0">
                <a:latin typeface="Garamond" pitchFamily="16" charset="0"/>
              </a:rPr>
              <a:t>)</a:t>
            </a:r>
            <a:r>
              <a:rPr lang="en-US" altLang="ru-RU" sz="2800" b="0">
                <a:latin typeface="Garamond" pitchFamily="16" charset="0"/>
              </a:rPr>
              <a:t> </a:t>
            </a:r>
            <a:r>
              <a:rPr lang="ru-RU" altLang="ru-RU" sz="2800" b="0">
                <a:latin typeface="Garamond" pitchFamily="16" charset="0"/>
              </a:rPr>
              <a:t>для рассмотренной </a:t>
            </a:r>
            <a:r>
              <a:rPr lang="en-US" altLang="ru-RU" sz="2800" b="0">
                <a:latin typeface="Garamond" pitchFamily="16" charset="0"/>
              </a:rPr>
              <a:t>STD-</a:t>
            </a:r>
            <a:r>
              <a:rPr lang="ru-RU" altLang="ru-RU" sz="2800" b="0">
                <a:latin typeface="Garamond" pitchFamily="16" charset="0"/>
              </a:rPr>
              <a:t>диаграммы</a:t>
            </a:r>
          </a:p>
        </p:txBody>
      </p:sp>
      <p:graphicFrame>
        <p:nvGraphicFramePr>
          <p:cNvPr id="31746" name="Group 2"/>
          <p:cNvGraphicFramePr>
            <a:graphicFrameLocks noGrp="1"/>
          </p:cNvGraphicFramePr>
          <p:nvPr/>
        </p:nvGraphicFramePr>
        <p:xfrm>
          <a:off x="161925" y="1323975"/>
          <a:ext cx="8823325" cy="4649788"/>
        </p:xfrm>
        <a:graphic>
          <a:graphicData uri="http://schemas.openxmlformats.org/drawingml/2006/table">
            <a:tbl>
              <a:tblPr/>
              <a:tblGrid>
                <a:gridCol w="1606550"/>
                <a:gridCol w="2012950"/>
                <a:gridCol w="1873250"/>
                <a:gridCol w="1728788"/>
                <a:gridCol w="1601787"/>
              </a:tblGrid>
              <a:tr h="731838"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 </a:t>
                      </a:r>
                    </a:p>
                  </a:txBody>
                  <a:tcPr marL="66600" marR="66600" marT="0" marB="0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C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Занят (движется)</a:t>
                      </a:r>
                    </a:p>
                  </a:txBody>
                  <a:tcPr marL="66600" marR="66600" marT="0" marB="0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C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Остановлен</a:t>
                      </a:r>
                    </a:p>
                  </a:txBody>
                  <a:tcPr marL="66600" marR="66600" marT="0" marB="0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C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Пуст (стоит)</a:t>
                      </a:r>
                    </a:p>
                  </a:txBody>
                  <a:tcPr marL="66600" marR="66600" marT="0" marB="0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C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Перегружен (стоит)</a:t>
                      </a:r>
                    </a:p>
                  </a:txBody>
                  <a:tcPr marL="66600" marR="66600" marT="0" marB="0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C2"/>
                    </a:solidFill>
                  </a:tcPr>
                </a:tc>
              </a:tr>
              <a:tr h="892175"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Занят (движется)</a:t>
                      </a:r>
                    </a:p>
                  </a:txBody>
                  <a:tcPr marL="66600" marR="66600" marT="0" marB="0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C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прибытие на незапланированный этаж</a:t>
                      </a:r>
                    </a:p>
                  </a:txBody>
                  <a:tcPr marL="66600" marR="66600" marT="0" marB="0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прибытие на запланированный этаж</a:t>
                      </a:r>
                    </a:p>
                  </a:txBody>
                  <a:tcPr marL="66600" marR="66600" marT="0" marB="0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 </a:t>
                      </a:r>
                    </a:p>
                  </a:txBody>
                  <a:tcPr marL="66600" marR="66600" marT="0" marB="0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 </a:t>
                      </a:r>
                    </a:p>
                  </a:txBody>
                  <a:tcPr marL="66600" marR="66600" marT="0" marB="0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279525"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Остановлен</a:t>
                      </a:r>
                    </a:p>
                  </a:txBody>
                  <a:tcPr marL="66600" marR="66600" marT="0" marB="0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C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лифт готов к движению, «кнопки назначения нажаты»</a:t>
                      </a:r>
                    </a:p>
                  </a:txBody>
                  <a:tcPr marL="66600" marR="66600" marT="0" marB="0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 </a:t>
                      </a:r>
                    </a:p>
                  </a:txBody>
                  <a:tcPr marL="66600" marR="66600" marT="0" marB="0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лифт готов к движению, но кнопки не нажаты</a:t>
                      </a:r>
                    </a:p>
                  </a:txBody>
                  <a:tcPr marL="66600" marR="66600" marT="0" marB="0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«лифт перегружен»</a:t>
                      </a:r>
                    </a:p>
                  </a:txBody>
                  <a:tcPr marL="66600" marR="66600" marT="0" marB="0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854075"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Пуст (стоит)</a:t>
                      </a:r>
                    </a:p>
                  </a:txBody>
                  <a:tcPr marL="66600" marR="66600" marT="0" marB="0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C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«лифт вызван с другого этажа»</a:t>
                      </a:r>
                    </a:p>
                  </a:txBody>
                  <a:tcPr marL="66600" marR="66600" marT="0" marB="0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«лифт вызван с текущего этажа»</a:t>
                      </a:r>
                    </a:p>
                  </a:txBody>
                  <a:tcPr marL="66600" marR="66600" marT="0" marB="0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 </a:t>
                      </a:r>
                    </a:p>
                  </a:txBody>
                  <a:tcPr marL="66600" marR="66600" marT="0" marB="0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 </a:t>
                      </a:r>
                    </a:p>
                  </a:txBody>
                  <a:tcPr marL="66600" marR="66600" marT="0" marB="0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892175"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Перегружен (стоит)</a:t>
                      </a:r>
                    </a:p>
                  </a:txBody>
                  <a:tcPr marL="66600" marR="66600" marT="0" marB="0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C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 </a:t>
                      </a:r>
                    </a:p>
                  </a:txBody>
                  <a:tcPr marL="66600" marR="66600" marT="0" marB="0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«нет перегрузки»</a:t>
                      </a:r>
                    </a:p>
                  </a:txBody>
                  <a:tcPr marL="66600" marR="66600" marT="0" marB="0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 </a:t>
                      </a:r>
                    </a:p>
                  </a:txBody>
                  <a:tcPr marL="66600" marR="66600" marT="0" marB="0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Лифт готов, но перегружен</a:t>
                      </a:r>
                    </a:p>
                  </a:txBody>
                  <a:tcPr marL="66600" marR="66600" marT="0" marB="0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171F75A-0958-4014-B149-5501A71DDB53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102</a:t>
            </a:fld>
            <a:endParaRPr lang="ru-RU" altLang="ru-RU" sz="1200" b="0">
              <a:latin typeface="Garamond" pitchFamily="16" charset="0"/>
            </a:endParaRPr>
          </a:p>
        </p:txBody>
      </p:sp>
      <p:sp>
        <p:nvSpPr>
          <p:cNvPr id="31833" name="Rectangle 89"/>
          <p:cNvSpPr>
            <a:spLocks noChangeArrowheads="1"/>
          </p:cNvSpPr>
          <p:nvPr/>
        </p:nvSpPr>
        <p:spPr bwMode="auto">
          <a:xfrm>
            <a:off x="125413" y="5934075"/>
            <a:ext cx="45720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b="0"/>
              <a:t/>
            </a:r>
            <a:br>
              <a:rPr lang="ru-RU" altLang="ru-RU" b="0"/>
            </a:br>
            <a:r>
              <a:rPr lang="ru-RU" altLang="ru-RU" b="0"/>
              <a:t>Источник: </a:t>
            </a:r>
            <a:r>
              <a:rPr lang="ru-RU" altLang="ru-RU" u="sng">
                <a:solidFill>
                  <a:srgbClr val="CCCCFF"/>
                </a:solidFill>
                <a:hlinkClick r:id="rId3"/>
              </a:rPr>
              <a:t>http://5fan.ru/wievjob.php?id=2867</a:t>
            </a:r>
          </a:p>
        </p:txBody>
      </p:sp>
    </p:spTree>
    <p:extLst>
      <p:ext uri="{BB962C8B-B14F-4D97-AF65-F5344CB8AC3E}">
        <p14:creationId xmlns:p14="http://schemas.microsoft.com/office/powerpoint/2010/main" val="880012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53975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800" b="0">
                <a:solidFill>
                  <a:srgbClr val="28571F"/>
                </a:solidFill>
                <a:latin typeface="Garamond" pitchFamily="16" charset="0"/>
              </a:rPr>
              <a:t>Flowcharts</a:t>
            </a:r>
            <a:r>
              <a:rPr lang="ru-RU" altLang="ru-RU" sz="4400" b="0">
                <a:solidFill>
                  <a:srgbClr val="28571F"/>
                </a:solidFill>
                <a:latin typeface="Garamond" pitchFamily="16" charset="0"/>
              </a:rPr>
              <a:t> (блок-схемы)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85738" y="1092200"/>
            <a:ext cx="8707437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/>
              <a:t>Для построения поведенческой модели обычно используются блок-схемы алгоритмов. Как правило, их строят для функций (процессов), показываемых на последних уровнях диаграмм декомпозиции IDEF0 и DFD. </a:t>
            </a:r>
          </a:p>
          <a:p>
            <a:pPr>
              <a:spcBef>
                <a:spcPts val="350"/>
              </a:spcBef>
              <a:buClrTx/>
              <a:buSzPct val="65000"/>
              <a:buFontTx/>
              <a:buNone/>
            </a:pPr>
            <a:endParaRPr lang="ru-RU" altLang="ru-RU" sz="1400" b="0"/>
          </a:p>
          <a:p>
            <a:pPr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/>
              <a:t>Построение блок-схем алгоритмов регламентируется </a:t>
            </a:r>
          </a:p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200" b="0">
                <a:solidFill>
                  <a:srgbClr val="FF0000"/>
                </a:solidFill>
              </a:rPr>
              <a:t>ГОСТ 19.701-90 </a:t>
            </a:r>
            <a:r>
              <a:rPr lang="ru-RU" altLang="ru-RU" sz="2200" b="0"/>
              <a:t>«Единая система программной документации. Схемы алгоритмов программ, данных и систем. Условные обозначения и правила выполнения». </a:t>
            </a:r>
          </a:p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200" b="0"/>
              <a:t>Данный государственный стандарт составлен на основе международного стандарта «</a:t>
            </a:r>
            <a:r>
              <a:rPr lang="en-US" altLang="ru-RU" sz="2200" b="0">
                <a:solidFill>
                  <a:srgbClr val="FF0000"/>
                </a:solidFill>
              </a:rPr>
              <a:t>ISO 5807-85. </a:t>
            </a:r>
            <a:r>
              <a:rPr lang="en-US" altLang="ru-RU" sz="2200" b="0"/>
              <a:t>Information processing – Documentation symbols and conventions for data, program and system flowcharts, program network charts and system resources charts».</a:t>
            </a:r>
          </a:p>
          <a:p>
            <a:pPr>
              <a:spcBef>
                <a:spcPts val="550"/>
              </a:spcBef>
              <a:buClrTx/>
              <a:buSzPct val="65000"/>
              <a:buFontTx/>
              <a:buNone/>
            </a:pPr>
            <a:endParaRPr lang="en-US" altLang="ru-RU" sz="2200" b="0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2A99F00-E649-4B72-BE94-AE37C41E432C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103</a:t>
            </a:fld>
            <a:endParaRPr lang="ru-RU" altLang="ru-RU" sz="1200" b="0">
              <a:latin typeface="Garamond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0759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95288" y="1158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b="0">
                <a:latin typeface="Garamond" pitchFamily="16" charset="0"/>
              </a:rPr>
              <a:t>Из ГОСТ 19.701-90 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975" y="765175"/>
            <a:ext cx="9090025" cy="5688013"/>
          </a:xfrm>
          <a:prstGeom prst="rect">
            <a:avLst/>
          </a:prstGeom>
          <a:solidFill>
            <a:srgbClr val="F9F4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500"/>
              </a:spcBef>
              <a:buClrTx/>
              <a:buSzPct val="65000"/>
              <a:buFontTx/>
              <a:buNone/>
            </a:pPr>
            <a:r>
              <a:rPr lang="ru-RU" altLang="ru-RU" sz="2000" b="0"/>
              <a:t>Под </a:t>
            </a:r>
            <a:r>
              <a:rPr lang="ru-RU" altLang="ru-RU" sz="2000" b="0" i="1"/>
              <a:t>схемой</a:t>
            </a:r>
            <a:r>
              <a:rPr lang="ru-RU" altLang="ru-RU" sz="2000" b="0"/>
              <a:t> понимается графическое представление определения, анализа или метода решения задачи. С помощью схем можно отобразить как статические, так и динамические аспекты системы. Символы, приведенные в гос стандарте, могут использоваться в следующих </a:t>
            </a:r>
            <a:r>
              <a:rPr lang="ru-RU" altLang="ru-RU" sz="2000" b="0" i="1"/>
              <a:t>типах схем</a:t>
            </a:r>
            <a:r>
              <a:rPr lang="ru-RU" altLang="ru-RU" sz="2000" b="0"/>
              <a:t>:</a:t>
            </a:r>
          </a:p>
          <a:p>
            <a:pPr>
              <a:spcBef>
                <a:spcPts val="5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000" b="0">
                <a:solidFill>
                  <a:srgbClr val="FF0000"/>
                </a:solidFill>
              </a:rPr>
              <a:t>схемы данных </a:t>
            </a:r>
            <a:r>
              <a:rPr lang="ru-RU" altLang="ru-RU" sz="2000" b="0"/>
              <a:t>– определяют последовательность обработки данных и их носители;</a:t>
            </a:r>
          </a:p>
          <a:p>
            <a:pPr>
              <a:spcBef>
                <a:spcPts val="5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000" b="0">
                <a:solidFill>
                  <a:srgbClr val="FF0000"/>
                </a:solidFill>
              </a:rPr>
              <a:t>схемы программ </a:t>
            </a:r>
            <a:r>
              <a:rPr lang="ru-RU" altLang="ru-RU" sz="2000" b="0"/>
              <a:t>– отображают последовательность операций в программе (по сути, это и есть блок-схемы алгоритмов в традиционном понимании);</a:t>
            </a:r>
          </a:p>
          <a:p>
            <a:pPr>
              <a:spcBef>
                <a:spcPts val="5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000" b="0">
                <a:solidFill>
                  <a:srgbClr val="FF0000"/>
                </a:solidFill>
              </a:rPr>
              <a:t>схемы работы системы </a:t>
            </a:r>
            <a:r>
              <a:rPr lang="ru-RU" altLang="ru-RU" sz="2000" b="0"/>
              <a:t>– отображают управление операциями и потоки данных в системе;  </a:t>
            </a:r>
          </a:p>
          <a:p>
            <a:pPr>
              <a:spcBef>
                <a:spcPts val="5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000" b="0">
                <a:solidFill>
                  <a:srgbClr val="FF0000"/>
                </a:solidFill>
              </a:rPr>
              <a:t>схемы взаимодействия программ </a:t>
            </a:r>
            <a:r>
              <a:rPr lang="ru-RU" altLang="ru-RU" sz="2000" b="0"/>
              <a:t>– отображают путь активации программ (модулей) и их взаимодействие с соответствующими данными;</a:t>
            </a:r>
          </a:p>
          <a:p>
            <a:pPr>
              <a:spcBef>
                <a:spcPts val="5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000" b="0">
                <a:solidFill>
                  <a:srgbClr val="FF0000"/>
                </a:solidFill>
              </a:rPr>
              <a:t>схемы ресурсов системы </a:t>
            </a:r>
            <a:r>
              <a:rPr lang="ru-RU" altLang="ru-RU" sz="2000" b="0"/>
              <a:t>– отображают конфигурацию блоков данных и обрабатывающих блоков.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47473F0-3D25-4133-AA59-730BBA686467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104</a:t>
            </a:fld>
            <a:endParaRPr lang="ru-RU" altLang="ru-RU" sz="1200" b="0">
              <a:latin typeface="Garamond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2470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468313" y="176213"/>
            <a:ext cx="882015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3000" b="0">
                <a:latin typeface="Garamond" pitchFamily="16" charset="0"/>
              </a:rPr>
              <a:t>Некоторые условные обозначения на блок-схемах</a:t>
            </a:r>
            <a:r>
              <a:rPr lang="en-US" altLang="ru-RU" sz="3000" b="0">
                <a:latin typeface="Garamond" pitchFamily="16" charset="0"/>
              </a:rPr>
              <a:t>:</a:t>
            </a:r>
          </a:p>
        </p:txBody>
      </p:sp>
      <p:graphicFrame>
        <p:nvGraphicFramePr>
          <p:cNvPr id="34818" name="Group 2"/>
          <p:cNvGraphicFramePr>
            <a:graphicFrameLocks noGrp="1"/>
          </p:cNvGraphicFramePr>
          <p:nvPr/>
        </p:nvGraphicFramePr>
        <p:xfrm>
          <a:off x="468313" y="1125538"/>
          <a:ext cx="8221662" cy="5133976"/>
        </p:xfrm>
        <a:graphic>
          <a:graphicData uri="http://schemas.openxmlformats.org/drawingml/2006/table">
            <a:tbl>
              <a:tblPr/>
              <a:tblGrid>
                <a:gridCol w="4113212"/>
                <a:gridCol w="4108450"/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Символ</a:t>
                      </a:r>
                    </a:p>
                  </a:txBody>
                  <a:tcPr marT="61560" horzOverflow="overflow">
                    <a:lnL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08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Наименование</a:t>
                      </a:r>
                    </a:p>
                  </a:txBody>
                  <a:tcPr marT="61560" horzOverflow="overflow">
                    <a:lnL>
                      <a:noFill/>
                    </a:lnL>
                    <a:lnR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085"/>
                    </a:solidFill>
                  </a:tcPr>
                </a:tc>
              </a:tr>
              <a:tr h="915988"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Noto Sans CJK SC" charset="0"/>
                        <a:cs typeface="Noto Sans CJK SC" charset="0"/>
                      </a:endParaRPr>
                    </a:p>
                  </a:txBody>
                  <a:tcPr marT="61560" horzOverflow="overflow">
                    <a:lnL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C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Данные</a:t>
                      </a:r>
                    </a:p>
                  </a:txBody>
                  <a:tcPr marT="61560" horzOverflow="overflow">
                    <a:lnL>
                      <a:noFill/>
                    </a:lnL>
                    <a:lnR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C2"/>
                    </a:solidFill>
                  </a:tcPr>
                </a:tc>
              </a:tr>
              <a:tr h="927100"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Noto Sans CJK SC" charset="0"/>
                        <a:cs typeface="Noto Sans CJK SC" charset="0"/>
                      </a:endParaRPr>
                    </a:p>
                  </a:txBody>
                  <a:tcPr marT="61560" horzOverflow="overflow">
                    <a:lnL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C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Типовой (предопределенный) процесс</a:t>
                      </a:r>
                    </a:p>
                  </a:txBody>
                  <a:tcPr marT="61560" horzOverflow="overflow">
                    <a:lnL>
                      <a:noFill/>
                    </a:lnL>
                    <a:lnR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C2"/>
                    </a:solidFill>
                  </a:tcPr>
                </a:tc>
              </a:tr>
              <a:tr h="928688"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Noto Sans CJK SC" charset="0"/>
                        <a:cs typeface="Noto Sans CJK SC" charset="0"/>
                      </a:endParaRPr>
                    </a:p>
                  </a:txBody>
                  <a:tcPr marT="61560" horzOverflow="overflow">
                    <a:lnL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C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Процесс</a:t>
                      </a:r>
                    </a:p>
                  </a:txBody>
                  <a:tcPr marT="61560" horzOverflow="overflow">
                    <a:lnL>
                      <a:noFill/>
                    </a:lnL>
                    <a:lnR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C2"/>
                    </a:solidFill>
                  </a:tcPr>
                </a:tc>
              </a:tr>
              <a:tr h="942975"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Noto Sans CJK SC" charset="0"/>
                        <a:cs typeface="Noto Sans CJK SC" charset="0"/>
                      </a:endParaRPr>
                    </a:p>
                  </a:txBody>
                  <a:tcPr marT="61560" horzOverflow="overflow">
                    <a:lnL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C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Запоминающее устройство (сохраненные данные)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Noto Sans CJK SC" charset="0"/>
                        <a:cs typeface="Noto Sans CJK SC" charset="0"/>
                      </a:endParaRPr>
                    </a:p>
                  </a:txBody>
                  <a:tcPr marT="61560" horzOverflow="overflow">
                    <a:lnL>
                      <a:noFill/>
                    </a:lnL>
                    <a:lnR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C2"/>
                    </a:solidFill>
                  </a:tcPr>
                </a:tc>
              </a:tr>
              <a:tr h="914400"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Noto Sans CJK SC" charset="0"/>
                        <a:cs typeface="Noto Sans CJK SC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Noto Sans CJK SC" charset="0"/>
                        <a:cs typeface="Noto Sans CJK SC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Noto Sans CJK SC" charset="0"/>
                        <a:cs typeface="Noto Sans CJK SC" charset="0"/>
                      </a:endParaRPr>
                    </a:p>
                  </a:txBody>
                  <a:tcPr marT="61560" horzOverflow="overflow">
                    <a:lnL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C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Решение</a:t>
                      </a:r>
                    </a:p>
                  </a:txBody>
                  <a:tcPr marT="61560" horzOverflow="overflow">
                    <a:lnL>
                      <a:noFill/>
                    </a:lnL>
                    <a:lnR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C2"/>
                    </a:solidFill>
                  </a:tcPr>
                </a:tc>
              </a:tr>
            </a:tbl>
          </a:graphicData>
        </a:graphic>
      </p:graphicFrame>
      <p:sp>
        <p:nvSpPr>
          <p:cNvPr id="34857" name="Text Box 41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548C026-5679-441D-B5EB-A6DAD8283F40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105</a:t>
            </a:fld>
            <a:endParaRPr lang="ru-RU" altLang="ru-RU" sz="1200" b="0">
              <a:latin typeface="Garamond" pitchFamily="16" charset="0"/>
            </a:endParaRPr>
          </a:p>
        </p:txBody>
      </p:sp>
      <p:sp>
        <p:nvSpPr>
          <p:cNvPr id="34858" name="AutoShape 42"/>
          <p:cNvSpPr>
            <a:spLocks noChangeArrowheads="1"/>
          </p:cNvSpPr>
          <p:nvPr/>
        </p:nvSpPr>
        <p:spPr bwMode="auto">
          <a:xfrm>
            <a:off x="1692275" y="1844675"/>
            <a:ext cx="1800225" cy="504825"/>
          </a:xfrm>
          <a:prstGeom prst="flowChartInputOutput">
            <a:avLst/>
          </a:prstGeom>
          <a:solidFill>
            <a:srgbClr val="FFFFFF"/>
          </a:solidFill>
          <a:ln w="25560" cap="sq">
            <a:solidFill>
              <a:srgbClr val="956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59" name="AutoShape 43"/>
          <p:cNvSpPr>
            <a:spLocks noChangeArrowheads="1"/>
          </p:cNvSpPr>
          <p:nvPr/>
        </p:nvSpPr>
        <p:spPr bwMode="auto">
          <a:xfrm>
            <a:off x="1655763" y="2713038"/>
            <a:ext cx="1800225" cy="576262"/>
          </a:xfrm>
          <a:prstGeom prst="flowChartPredefinedProcess">
            <a:avLst/>
          </a:prstGeom>
          <a:solidFill>
            <a:srgbClr val="FFFFFF"/>
          </a:solidFill>
          <a:ln w="25560" cap="sq">
            <a:solidFill>
              <a:srgbClr val="956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60" name="AutoShape 44"/>
          <p:cNvSpPr>
            <a:spLocks noChangeArrowheads="1"/>
          </p:cNvSpPr>
          <p:nvPr/>
        </p:nvSpPr>
        <p:spPr bwMode="auto">
          <a:xfrm>
            <a:off x="1800225" y="3608388"/>
            <a:ext cx="1584325" cy="649287"/>
          </a:xfrm>
          <a:prstGeom prst="flowChartProcess">
            <a:avLst/>
          </a:prstGeom>
          <a:solidFill>
            <a:srgbClr val="FFFFFF"/>
          </a:solidFill>
          <a:ln w="25560" cap="sq">
            <a:solidFill>
              <a:srgbClr val="956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61" name="AutoShape 45"/>
          <p:cNvSpPr>
            <a:spLocks noChangeArrowheads="1"/>
          </p:cNvSpPr>
          <p:nvPr/>
        </p:nvSpPr>
        <p:spPr bwMode="auto">
          <a:xfrm>
            <a:off x="1544638" y="4686300"/>
            <a:ext cx="2160587" cy="503238"/>
          </a:xfrm>
          <a:prstGeom prst="flowChartOnlineStorage">
            <a:avLst/>
          </a:prstGeom>
          <a:solidFill>
            <a:srgbClr val="FFFFFF"/>
          </a:solidFill>
          <a:ln w="25560" cap="sq">
            <a:solidFill>
              <a:srgbClr val="956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62" name="AutoShape 46"/>
          <p:cNvSpPr>
            <a:spLocks noChangeArrowheads="1"/>
          </p:cNvSpPr>
          <p:nvPr/>
        </p:nvSpPr>
        <p:spPr bwMode="auto">
          <a:xfrm>
            <a:off x="1670050" y="5532438"/>
            <a:ext cx="1908175" cy="647700"/>
          </a:xfrm>
          <a:prstGeom prst="flowChartDecision">
            <a:avLst/>
          </a:prstGeom>
          <a:solidFill>
            <a:srgbClr val="FFFFFF"/>
          </a:solidFill>
          <a:ln w="25560" cap="sq">
            <a:solidFill>
              <a:srgbClr val="956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761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3600" b="0">
                <a:latin typeface="Garamond" pitchFamily="16" charset="0"/>
              </a:rPr>
              <a:t>Сущность СП к разработке ИС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565275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7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3000" b="0"/>
              <a:t>Кроме того СП дает возможность рассмотреть логику процессов компании и приблизить организацию бизнеса к оптимуму. </a:t>
            </a:r>
          </a:p>
          <a:p>
            <a:pPr>
              <a:spcBef>
                <a:spcPts val="7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3000" b="0"/>
              <a:t>Т. Е. использование данного подхода наиболее эффективно в том случае, когда речь идет, прежде всего, </a:t>
            </a:r>
            <a:r>
              <a:rPr lang="ru-RU" altLang="ru-RU" sz="3000" b="0">
                <a:solidFill>
                  <a:srgbClr val="FF0000"/>
                </a:solidFill>
              </a:rPr>
              <a:t>об оптимизации бизнеса, а не просто об его автоматизации</a:t>
            </a:r>
            <a:r>
              <a:rPr lang="ru-RU" altLang="ru-RU" sz="3000" b="0"/>
              <a:t>.</a:t>
            </a:r>
          </a:p>
          <a:p>
            <a:pPr marL="341313">
              <a:spcBef>
                <a:spcPts val="750"/>
              </a:spcBef>
              <a:buClrTx/>
              <a:buSzPct val="65000"/>
              <a:buFontTx/>
              <a:buNone/>
            </a:pPr>
            <a:endParaRPr lang="ru-RU" altLang="ru-RU" sz="3000" b="0"/>
          </a:p>
          <a:p>
            <a:pPr marL="341313">
              <a:spcBef>
                <a:spcPts val="750"/>
              </a:spcBef>
              <a:buClrTx/>
              <a:buSzPct val="65000"/>
              <a:buFontTx/>
              <a:buNone/>
            </a:pPr>
            <a:endParaRPr lang="ru-RU" altLang="ru-RU" sz="3000" b="0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7CACDAF-452D-4AB5-81E9-4818EDBBDF2C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ru-RU" altLang="ru-RU" sz="1200" b="0">
              <a:latin typeface="Garamond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395288" y="277813"/>
            <a:ext cx="8856662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3000" b="0">
                <a:latin typeface="Garamond" pitchFamily="16" charset="0"/>
              </a:rPr>
              <a:t>Базовые принципы структурного подхода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092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r>
              <a:rPr lang="ru-RU" altLang="ru-RU" sz="2400" b="0"/>
              <a:t>Все наиболее распространенные методологии структурного подхода базируются на ряде общих принципов. </a:t>
            </a:r>
          </a:p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r>
              <a:rPr lang="ru-RU" altLang="ru-RU" sz="2400" b="0"/>
              <a:t>В качестве </a:t>
            </a:r>
            <a:r>
              <a:rPr lang="ru-RU" altLang="ru-RU" sz="2400" b="0">
                <a:solidFill>
                  <a:srgbClr val="FF0000"/>
                </a:solidFill>
              </a:rPr>
              <a:t>двух базовых принципов </a:t>
            </a:r>
            <a:r>
              <a:rPr lang="ru-RU" altLang="ru-RU" sz="2400" b="0"/>
              <a:t>используются следующие:</a:t>
            </a:r>
          </a:p>
          <a:p>
            <a:pPr>
              <a:spcBef>
                <a:spcPts val="6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400" b="0">
                <a:solidFill>
                  <a:srgbClr val="FF0000"/>
                </a:solidFill>
              </a:rPr>
              <a:t>«разделяй и властвуй»</a:t>
            </a:r>
            <a:r>
              <a:rPr lang="ru-RU" altLang="ru-RU" sz="2400" b="0"/>
              <a:t> – решение сложных проблем производится путем их разбиения на множество меньших независимых задач, легких для понимания и решения;</a:t>
            </a:r>
          </a:p>
          <a:p>
            <a:pPr>
              <a:spcBef>
                <a:spcPts val="6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400" b="0">
                <a:solidFill>
                  <a:srgbClr val="FF0000"/>
                </a:solidFill>
              </a:rPr>
              <a:t>иерархического упорядочивания </a:t>
            </a:r>
            <a:r>
              <a:rPr lang="ru-RU" altLang="ru-RU" sz="2400" b="0"/>
              <a:t>– организация составных частей проблемы в иерархические древовидные структуры с добавлением новых деталей на каждом уровне.</a:t>
            </a:r>
          </a:p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endParaRPr lang="ru-RU" altLang="ru-RU" sz="2400" b="0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39A4A92-A8B7-4C04-86B9-D0D40F82BBED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ru-RU" altLang="ru-RU" sz="1200" b="0">
              <a:latin typeface="Garamond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3000" b="0">
                <a:latin typeface="Garamond" pitchFamily="16" charset="0"/>
              </a:rPr>
              <a:t>Принципы структурного подхода</a:t>
            </a:r>
            <a:r>
              <a:rPr lang="en-US" altLang="ru-RU" sz="3000" b="0">
                <a:latin typeface="Garamond" pitchFamily="16" charset="0"/>
              </a:rPr>
              <a:t>: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092200"/>
            <a:ext cx="857885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7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800" b="0">
                <a:solidFill>
                  <a:srgbClr val="FF0000"/>
                </a:solidFill>
              </a:rPr>
              <a:t>абстрагирования</a:t>
            </a:r>
            <a:r>
              <a:rPr lang="ru-RU" altLang="ru-RU" sz="2800" b="0"/>
              <a:t> – выделение существенных аспектов системы и отвлечения от несущественных;</a:t>
            </a:r>
          </a:p>
          <a:p>
            <a:pPr>
              <a:spcBef>
                <a:spcPts val="7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800" b="0">
                <a:solidFill>
                  <a:srgbClr val="FF0000"/>
                </a:solidFill>
              </a:rPr>
              <a:t>формализации</a:t>
            </a:r>
            <a:r>
              <a:rPr lang="ru-RU" altLang="ru-RU" sz="2800" b="0"/>
              <a:t> – необходимость осуществления строгого методического подхода к решению проблемы;</a:t>
            </a:r>
          </a:p>
          <a:p>
            <a:pPr>
              <a:spcBef>
                <a:spcPts val="7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800" b="0">
                <a:solidFill>
                  <a:srgbClr val="FF0000"/>
                </a:solidFill>
              </a:rPr>
              <a:t>непротиворечивости</a:t>
            </a:r>
            <a:r>
              <a:rPr lang="ru-RU" altLang="ru-RU" sz="2800" b="0"/>
              <a:t> –  обоснованность и согласованность элементов;</a:t>
            </a:r>
          </a:p>
          <a:p>
            <a:pPr>
              <a:spcBef>
                <a:spcPts val="7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800" b="0">
                <a:solidFill>
                  <a:srgbClr val="FF0000"/>
                </a:solidFill>
              </a:rPr>
              <a:t>структурирования данных </a:t>
            </a:r>
            <a:r>
              <a:rPr lang="ru-RU" altLang="ru-RU" sz="2800" b="0"/>
              <a:t>– данные должны быть структурированы и иерархически организованы.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9568703-77E0-47A3-9457-9B097DA1FDEE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ru-RU" altLang="ru-RU" sz="1200" b="0">
              <a:latin typeface="Garamond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3000" b="0">
                <a:latin typeface="Garamond" pitchFamily="16" charset="0"/>
              </a:rPr>
              <a:t>Достоинства структурного подхода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092200"/>
            <a:ext cx="8507413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6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400" b="0"/>
              <a:t>возможность проведения </a:t>
            </a:r>
            <a:r>
              <a:rPr lang="ru-RU" altLang="ru-RU" sz="2400" b="0">
                <a:solidFill>
                  <a:srgbClr val="FF0000"/>
                </a:solidFill>
              </a:rPr>
              <a:t>глубокого анализа бизнес-процессов, выявления узких мест:</a:t>
            </a:r>
            <a:r>
              <a:rPr lang="ru-RU" altLang="ru-RU" sz="2400" b="0"/>
              <a:t> комплексное применение позволяет выявить все возможные рассогласования и неточности;</a:t>
            </a:r>
          </a:p>
          <a:p>
            <a:pPr>
              <a:spcBef>
                <a:spcPts val="6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400" b="0">
                <a:solidFill>
                  <a:srgbClr val="FF0000"/>
                </a:solidFill>
              </a:rPr>
              <a:t>применение универсальных графических языков моделирования </a:t>
            </a:r>
            <a:r>
              <a:rPr lang="ru-RU" altLang="ru-RU" sz="2400" b="0"/>
              <a:t>IDEF0, IDEF3 и DFD обеспечивает логическую целостность и полноту описания, необходимую для достижения точных и непротиворечивых результатов;</a:t>
            </a:r>
          </a:p>
          <a:p>
            <a:pPr>
              <a:spcBef>
                <a:spcPts val="6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400" b="0">
                <a:solidFill>
                  <a:srgbClr val="FF0000"/>
                </a:solidFill>
              </a:rPr>
              <a:t>проверенность временем и широкое распространение </a:t>
            </a:r>
            <a:r>
              <a:rPr lang="ru-RU" altLang="ru-RU" sz="2400" b="0"/>
              <a:t>среди аналитиков и разработчиков.</a:t>
            </a:r>
          </a:p>
          <a:p>
            <a:pPr marL="341313">
              <a:spcBef>
                <a:spcPts val="600"/>
              </a:spcBef>
              <a:buClrTx/>
              <a:buSzPct val="65000"/>
              <a:buFontTx/>
              <a:buNone/>
            </a:pPr>
            <a:endParaRPr lang="ru-RU" altLang="ru-RU" sz="2400" b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24F80A2-87C6-4FA1-AFB2-A925B5C95FB4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ru-RU" altLang="ru-RU" sz="1200" b="0">
              <a:latin typeface="Garamond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3000" b="0">
                <a:latin typeface="Garamond" pitchFamily="16" charset="0"/>
              </a:rPr>
              <a:t>Недостатки структурного подхода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1092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7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800" b="0"/>
              <a:t>низкая наглядность для неподготовленных пользователей модели: при увеличении количества уровней представления, анализа и модификации моделей становится затруднительными;</a:t>
            </a:r>
          </a:p>
          <a:p>
            <a:pPr>
              <a:spcBef>
                <a:spcPts val="7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800" b="0"/>
              <a:t>сложность восприятия иерархически упорядоченной информации;</a:t>
            </a:r>
          </a:p>
          <a:p>
            <a:pPr>
              <a:spcBef>
                <a:spcPts val="7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800" b="0"/>
              <a:t>необходимость следования жесткой (не всегда необходимой) структуре.</a:t>
            </a:r>
          </a:p>
          <a:p>
            <a:pPr marL="341313">
              <a:spcBef>
                <a:spcPts val="700"/>
              </a:spcBef>
              <a:buClrTx/>
              <a:buSzPct val="65000"/>
              <a:buFontTx/>
              <a:buNone/>
            </a:pPr>
            <a:endParaRPr lang="ru-RU" altLang="ru-RU" sz="2800" b="0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44459CA-F164-4EB8-8778-2C8CA202906F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15</a:t>
            </a:fld>
            <a:endParaRPr lang="ru-RU" altLang="ru-RU" sz="1200" b="0">
              <a:latin typeface="Garamond" pitchFamily="16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50825" y="5776913"/>
            <a:ext cx="7705725" cy="917575"/>
          </a:xfrm>
          <a:prstGeom prst="rect">
            <a:avLst/>
          </a:prstGeom>
          <a:solidFill>
            <a:srgbClr val="FFF0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b="0"/>
              <a:t>применение структурного подхода рекомендуется для правильного, точного и полного определения требований на начальных этапах разработки ПС.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5400" b="0">
                <a:solidFill>
                  <a:srgbClr val="006633"/>
                </a:solidFill>
                <a:latin typeface="Garamond" pitchFamily="16" charset="0"/>
              </a:rPr>
              <a:t>Обзор методологий структурного анализа и проектирования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57200" y="1539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2600" b="0">
                <a:latin typeface="Garamond" pitchFamily="16" charset="0"/>
              </a:rPr>
              <a:t>Методологии структурного анализа и проектирования(СА и П) ИС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6988" y="1092200"/>
            <a:ext cx="9009062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525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100" b="0"/>
              <a:t>Методологии СА и П ИС появились позже фактического использования этих принципов на практике (</a:t>
            </a:r>
            <a:r>
              <a:rPr lang="ru-RU" altLang="ru-RU" sz="2100" b="0">
                <a:solidFill>
                  <a:srgbClr val="FF0000"/>
                </a:solidFill>
              </a:rPr>
              <a:t>структурного программирования</a:t>
            </a:r>
            <a:r>
              <a:rPr lang="ru-RU" altLang="ru-RU" sz="2100" b="0"/>
              <a:t>). </a:t>
            </a:r>
          </a:p>
          <a:p>
            <a:pPr>
              <a:spcBef>
                <a:spcPts val="525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100" b="0"/>
              <a:t>В конце 60-х гг. ХХ в. стали появляться и применяться первые методологии, ориентированные на СП.</a:t>
            </a:r>
          </a:p>
          <a:p>
            <a:pPr>
              <a:spcBef>
                <a:spcPts val="525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100" b="0"/>
              <a:t>В СА и П используются в основном две группы средств, иллюстрирующих</a:t>
            </a:r>
            <a:r>
              <a:rPr lang="en-US" altLang="ru-RU" sz="2100" b="0"/>
              <a:t>:</a:t>
            </a:r>
          </a:p>
          <a:p>
            <a:pPr marL="342900">
              <a:spcBef>
                <a:spcPts val="450"/>
              </a:spcBef>
              <a:buClrTx/>
              <a:buSzPct val="65000"/>
              <a:buFontTx/>
              <a:buNone/>
            </a:pPr>
            <a:r>
              <a:rPr lang="en-US" altLang="ru-RU" b="0"/>
              <a:t>	- </a:t>
            </a:r>
            <a:r>
              <a:rPr lang="ru-RU" altLang="ru-RU" b="0"/>
              <a:t>функции, выполняемые системой и </a:t>
            </a:r>
          </a:p>
          <a:p>
            <a:pPr marL="342900">
              <a:spcBef>
                <a:spcPts val="450"/>
              </a:spcBef>
              <a:buClrTx/>
              <a:buSzPct val="65000"/>
              <a:buFontTx/>
              <a:buNone/>
            </a:pPr>
            <a:r>
              <a:rPr lang="en-US" altLang="ru-RU" b="0"/>
              <a:t>	- </a:t>
            </a:r>
            <a:r>
              <a:rPr lang="ru-RU" altLang="ru-RU" b="0"/>
              <a:t>отношения между данными.</a:t>
            </a:r>
          </a:p>
          <a:p>
            <a:pPr>
              <a:spcBef>
                <a:spcPts val="525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100" b="0"/>
              <a:t>Большинство методологий СА и П основано на представлении моделей разрабатываемых систем в виде диаграмм.</a:t>
            </a:r>
          </a:p>
          <a:p>
            <a:pPr marL="342900">
              <a:spcBef>
                <a:spcPts val="450"/>
              </a:spcBef>
              <a:buClrTx/>
              <a:buSzPct val="65000"/>
              <a:buFontTx/>
              <a:buNone/>
            </a:pPr>
            <a:r>
              <a:rPr lang="ru-RU" altLang="ru-RU" b="0"/>
              <a:t>Основные из них представлены  ниже.</a:t>
            </a:r>
          </a:p>
          <a:p>
            <a:pPr marL="341313">
              <a:spcBef>
                <a:spcPts val="600"/>
              </a:spcBef>
              <a:buClrTx/>
              <a:buSzPct val="65000"/>
              <a:buFontTx/>
              <a:buNone/>
            </a:pPr>
            <a:endParaRPr lang="ru-RU" altLang="ru-RU" sz="2400" b="0"/>
          </a:p>
          <a:p>
            <a:pPr marL="341313">
              <a:spcBef>
                <a:spcPts val="600"/>
              </a:spcBef>
              <a:buClrTx/>
              <a:buSzPct val="65000"/>
              <a:buFontTx/>
              <a:buNone/>
            </a:pPr>
            <a:endParaRPr lang="ru-RU" altLang="ru-RU" sz="2400" b="0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664A629-5023-49BE-9E42-520504ED041C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17</a:t>
            </a:fld>
            <a:endParaRPr lang="ru-RU" altLang="ru-RU" sz="1200" b="0">
              <a:latin typeface="Garamond" pitchFamily="16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07950" y="5299075"/>
            <a:ext cx="9036050" cy="1560513"/>
          </a:xfrm>
          <a:prstGeom prst="rect">
            <a:avLst/>
          </a:prstGeom>
          <a:solidFill>
            <a:srgbClr val="FFF0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lnSpc>
                <a:spcPct val="107000"/>
              </a:lnSpc>
              <a:buClrTx/>
              <a:buFontTx/>
              <a:buNone/>
            </a:pPr>
            <a:r>
              <a:rPr lang="ru-RU" altLang="ru-RU" b="0">
                <a:ea typeface="Calibri" pitchFamily="34" charset="0"/>
                <a:cs typeface="Calibri" pitchFamily="34" charset="0"/>
              </a:rPr>
              <a:t>Идея структурного программирования заключается в том, что структура программы должна отражать структуру решаемой задачи, чтобы алгоритм решения был ясно виден из исходного текста.</a:t>
            </a:r>
          </a:p>
          <a:p>
            <a:pPr algn="ctr">
              <a:lnSpc>
                <a:spcPct val="107000"/>
              </a:lnSpc>
              <a:buClrTx/>
              <a:buFontTx/>
              <a:buNone/>
            </a:pPr>
            <a:r>
              <a:rPr lang="ru-RU" altLang="ru-RU" b="0">
                <a:ea typeface="Calibri" pitchFamily="34" charset="0"/>
                <a:cs typeface="Calibri" pitchFamily="34" charset="0"/>
              </a:rPr>
              <a:t>В разработке идей структурного программирования (</a:t>
            </a:r>
            <a:r>
              <a:rPr lang="en-US" altLang="ru-RU" b="0">
                <a:ea typeface="Calibri" pitchFamily="34" charset="0"/>
                <a:cs typeface="Calibri" pitchFamily="34" charset="0"/>
              </a:rPr>
              <a:t>IBM</a:t>
            </a:r>
            <a:r>
              <a:rPr lang="ru-RU" altLang="ru-RU" b="0">
                <a:ea typeface="Calibri" pitchFamily="34" charset="0"/>
                <a:cs typeface="Calibri" pitchFamily="34" charset="0"/>
              </a:rPr>
              <a:t>)</a:t>
            </a:r>
            <a:r>
              <a:rPr lang="en-US" altLang="ru-RU" b="0">
                <a:ea typeface="Calibri" pitchFamily="34" charset="0"/>
                <a:cs typeface="Calibri" pitchFamily="34" charset="0"/>
              </a:rPr>
              <a:t> </a:t>
            </a:r>
            <a:r>
              <a:rPr lang="ru-RU" altLang="ru-RU" b="0">
                <a:ea typeface="Calibri" pitchFamily="34" charset="0"/>
                <a:cs typeface="Calibri" pitchFamily="34" charset="0"/>
              </a:rPr>
              <a:t>участвовали известные ученые Э. Дейкстра, Х. Милс, Э. Кнут, С. Хоор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76238" y="115888"/>
            <a:ext cx="879475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3000" b="0">
                <a:latin typeface="Garamond" pitchFamily="16" charset="0"/>
              </a:rPr>
              <a:t>Наиболее распространенные виды диаграмм(методологий СА и П):</a:t>
            </a:r>
          </a:p>
        </p:txBody>
      </p:sp>
      <p:graphicFrame>
        <p:nvGraphicFramePr>
          <p:cNvPr id="21506" name="Group 2"/>
          <p:cNvGraphicFramePr>
            <a:graphicFrameLocks noGrp="1"/>
          </p:cNvGraphicFramePr>
          <p:nvPr/>
        </p:nvGraphicFramePr>
        <p:xfrm>
          <a:off x="179388" y="1125538"/>
          <a:ext cx="8750300" cy="5192714"/>
        </p:xfrm>
        <a:graphic>
          <a:graphicData uri="http://schemas.openxmlformats.org/drawingml/2006/table">
            <a:tbl>
              <a:tblPr/>
              <a:tblGrid>
                <a:gridCol w="3378200"/>
                <a:gridCol w="36512"/>
                <a:gridCol w="2543175"/>
                <a:gridCol w="2792413"/>
              </a:tblGrid>
              <a:tr h="528638"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Методология</a:t>
                      </a:r>
                    </a:p>
                  </a:txBody>
                  <a:tcPr marL="63720" marR="63720" marT="0" marB="0" anchor="ctr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CC98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Тип разрабатываемой модели</a:t>
                      </a:r>
                    </a:p>
                  </a:txBody>
                  <a:tcPr marL="0" marR="0" marT="0" marB="0" anchor="ctr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Noto Sans CJK SC" charset="0"/>
                        <a:cs typeface="Noto Sans CJK SC" charset="0"/>
                      </a:endParaRP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Примечание</a:t>
                      </a:r>
                    </a:p>
                  </a:txBody>
                  <a:tcPr marL="0" marR="0" marT="0" marB="0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FCC"/>
                    </a:solidFill>
                  </a:tcPr>
                </a:tc>
              </a:tr>
              <a:tr h="1139825"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SADT</a:t>
                      </a:r>
                      <a:r>
                        <a:rPr kumimoji="0" lang="en-US" alt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(</a:t>
                      </a:r>
                      <a:r>
                        <a:rPr kumimoji="0" lang="en-US" alt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Structured Analysis and Design Technique</a:t>
                      </a:r>
                      <a:r>
                        <a:rPr kumimoji="0" lang="ru-RU" alt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, методология структурного анализа и проектирования)</a:t>
                      </a:r>
                    </a:p>
                  </a:txBody>
                  <a:tcPr marL="63720" marR="63720" marT="0" marB="0" anchor="ctr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4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CC98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CC98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4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Функциональная</a:t>
                      </a:r>
                    </a:p>
                  </a:txBody>
                  <a:tcPr marL="0" marR="0" marT="0" marB="0" anchor="ctr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4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Разрабатывалась в 1969 – 1973 г.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Автор Дуглас Росс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На ее основе разработана методология IDEF0 </a:t>
                      </a:r>
                    </a:p>
                  </a:txBody>
                  <a:tcPr marL="0" marR="0" marT="0" marB="0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4EE"/>
                    </a:solidFill>
                  </a:tcPr>
                </a:tc>
              </a:tr>
              <a:tr h="1368425"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DFD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(Data Flow Diagrams,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диаграммы потоков данных)</a:t>
                      </a:r>
                    </a:p>
                  </a:txBody>
                  <a:tcPr marL="63720" marR="63720" marT="0" marB="0" anchor="ctr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4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CC98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CC98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4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Смешанная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(функциональная, информационная, компонентная)</a:t>
                      </a:r>
                    </a:p>
                  </a:txBody>
                  <a:tcPr marL="0" marR="0" marT="0" marB="0" anchor="ctr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4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Используются две нотации, соответствующие методам Йордона-ДеМарко и Гейна-Сарсона, различающиеся графическим изображением символов</a:t>
                      </a:r>
                    </a:p>
                  </a:txBody>
                  <a:tcPr marL="0" marR="0" marT="0" marB="0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4EE"/>
                    </a:solidFill>
                  </a:tcPr>
                </a:tc>
              </a:tr>
              <a:tr h="684213"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ERD</a:t>
                      </a: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en-US" alt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(Entity-Relationship Diagrams,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диаграммы</a:t>
                      </a:r>
                      <a:r>
                        <a:rPr kumimoji="0" lang="en-US" alt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 «</a:t>
                      </a:r>
                      <a:r>
                        <a:rPr kumimoji="0" lang="ru-RU" alt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сущность</a:t>
                      </a:r>
                      <a:r>
                        <a:rPr kumimoji="0" lang="en-US" alt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-</a:t>
                      </a:r>
                      <a:r>
                        <a:rPr kumimoji="0" lang="ru-RU" alt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связь</a:t>
                      </a:r>
                      <a:r>
                        <a:rPr kumimoji="0" lang="en-US" alt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»)</a:t>
                      </a:r>
                    </a:p>
                  </a:txBody>
                  <a:tcPr marL="63720" marR="63720" marT="0" marB="0" anchor="ctr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4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CC98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CC98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4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Информационная</a:t>
                      </a:r>
                    </a:p>
                  </a:txBody>
                  <a:tcPr marL="0" marR="0" marT="0" marB="0" anchor="ctr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4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Модель «сущность-связь» была предложена в 1976 г. Питером Пин-Шен Ченом</a:t>
                      </a:r>
                    </a:p>
                  </a:txBody>
                  <a:tcPr marL="0" marR="0" marT="0" marB="0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4EE"/>
                    </a:solidFill>
                  </a:tcPr>
                </a:tc>
              </a:tr>
              <a:tr h="496888"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STD </a:t>
                      </a:r>
                      <a:r>
                        <a:rPr kumimoji="0" lang="ru-RU" alt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(</a:t>
                      </a:r>
                      <a:r>
                        <a:rPr kumimoji="0" lang="ru-RU" altLang="ru-RU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State</a:t>
                      </a:r>
                      <a:r>
                        <a:rPr kumimoji="0" lang="ru-RU" alt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Transition</a:t>
                      </a:r>
                      <a:r>
                        <a:rPr kumimoji="0" lang="ru-RU" alt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Diagrams</a:t>
                      </a:r>
                      <a:r>
                        <a:rPr kumimoji="0" lang="ru-RU" alt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,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диаграммы изменения состояний)</a:t>
                      </a:r>
                    </a:p>
                  </a:txBody>
                  <a:tcPr marL="63720" marR="63720" marT="0" marB="0" anchor="ctr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4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CC98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CC98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4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Поведенческая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(еще наз-ся динамическая)</a:t>
                      </a:r>
                    </a:p>
                  </a:txBody>
                  <a:tcPr marL="0" marR="0" marT="0" marB="0" anchor="ctr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4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Если много состояний + матрицы переходов состояний</a:t>
                      </a:r>
                    </a:p>
                  </a:txBody>
                  <a:tcPr marL="0" marR="0" marT="0" marB="0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4EE"/>
                    </a:solidFill>
                  </a:tcPr>
                </a:tc>
              </a:tr>
              <a:tr h="974725"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Flowcharts</a:t>
                      </a:r>
                      <a:r>
                        <a:rPr kumimoji="0" lang="ru-RU" alt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 (блок-схемы)</a:t>
                      </a:r>
                    </a:p>
                  </a:txBody>
                  <a:tcPr marL="63720" marR="63720" marT="0" marB="0" anchor="ctr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4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CC98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4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Смешанная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(поведенческая, информационная, компонентная)</a:t>
                      </a:r>
                    </a:p>
                  </a:txBody>
                  <a:tcPr marL="0" marR="0" marT="0" marB="0" anchor="ctr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4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Построение блок-схем алгоритмов регламентируется ГОСТ 19.701-90 (ИСО 5807-85)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" charset="0"/>
                          <a:cs typeface="Noto Sans CJK SC" charset="0"/>
                        </a:rPr>
                        <a:t> </a:t>
                      </a:r>
                    </a:p>
                  </a:txBody>
                  <a:tcPr marL="0" marR="0" marT="0" marB="0" horzOverflow="overflow">
                    <a:lnL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46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4EE"/>
                    </a:solidFill>
                  </a:tcPr>
                </a:tc>
              </a:tr>
            </a:tbl>
          </a:graphicData>
        </a:graphic>
      </p:graphicFrame>
      <p:sp>
        <p:nvSpPr>
          <p:cNvPr id="21583" name="Text Box 79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FD34163-836F-424B-B0B3-37BB293F7238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18</a:t>
            </a:fld>
            <a:endParaRPr lang="ru-RU" altLang="ru-RU" sz="1200" b="0">
              <a:latin typeface="Garamond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4400" b="0">
                <a:latin typeface="Garamond" pitchFamily="16" charset="0"/>
              </a:rPr>
              <a:t>SADT: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87338" y="954088"/>
            <a:ext cx="8569325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200" b="0"/>
              <a:t>Для </a:t>
            </a:r>
            <a:r>
              <a:rPr lang="ru-RU" altLang="ru-RU" sz="2200" b="0" i="1">
                <a:solidFill>
                  <a:srgbClr val="FF0000"/>
                </a:solidFill>
              </a:rPr>
              <a:t>новых систем </a:t>
            </a:r>
            <a:r>
              <a:rPr lang="ru-RU" altLang="ru-RU" sz="2200" b="0"/>
              <a:t>SADT </a:t>
            </a:r>
          </a:p>
          <a:p>
            <a:pPr marL="342900"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/>
              <a:t>(IDEF0) применяется </a:t>
            </a:r>
            <a:r>
              <a:rPr lang="ru-RU" altLang="ru-RU" sz="2200" b="0">
                <a:solidFill>
                  <a:srgbClr val="FF0000"/>
                </a:solidFill>
              </a:rPr>
              <a:t>для  </a:t>
            </a:r>
          </a:p>
          <a:p>
            <a:pPr marL="342900"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>
                <a:solidFill>
                  <a:srgbClr val="FF0000"/>
                </a:solidFill>
              </a:rPr>
              <a:t>определения требований </a:t>
            </a:r>
          </a:p>
          <a:p>
            <a:pPr marL="342900"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>
                <a:solidFill>
                  <a:srgbClr val="FF0000"/>
                </a:solidFill>
              </a:rPr>
              <a:t>(функций) для разработки </a:t>
            </a:r>
          </a:p>
          <a:p>
            <a:pPr marL="342900"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>
                <a:solidFill>
                  <a:srgbClr val="FF0000"/>
                </a:solidFill>
              </a:rPr>
              <a:t>системы</a:t>
            </a:r>
            <a:r>
              <a:rPr lang="ru-RU" altLang="ru-RU" sz="2200" b="0"/>
              <a:t>, реализующей </a:t>
            </a:r>
          </a:p>
          <a:p>
            <a:pPr marL="342900"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/>
              <a:t>выделенные функции. </a:t>
            </a:r>
          </a:p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200" b="0"/>
              <a:t>Для </a:t>
            </a:r>
            <a:r>
              <a:rPr lang="ru-RU" altLang="ru-RU" sz="2200" b="0" i="1">
                <a:solidFill>
                  <a:srgbClr val="FF0000"/>
                </a:solidFill>
              </a:rPr>
              <a:t>уже существующих </a:t>
            </a:r>
          </a:p>
          <a:p>
            <a:pPr marL="342900"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/>
              <a:t>методология IDEF0 может </a:t>
            </a:r>
          </a:p>
          <a:p>
            <a:pPr marL="342900"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/>
              <a:t>быть использована </a:t>
            </a:r>
            <a:r>
              <a:rPr lang="ru-RU" altLang="ru-RU" sz="2200" b="0">
                <a:solidFill>
                  <a:srgbClr val="FF0000"/>
                </a:solidFill>
              </a:rPr>
              <a:t>для </a:t>
            </a:r>
          </a:p>
          <a:p>
            <a:pPr marL="342900"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>
                <a:solidFill>
                  <a:srgbClr val="FF0000"/>
                </a:solidFill>
              </a:rPr>
              <a:t>анализа функций, выполняемых системой. </a:t>
            </a:r>
          </a:p>
          <a:p>
            <a:pPr marL="342900"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 i="1"/>
              <a:t>Модель в нотации IDEF0 представляет собой совокупность</a:t>
            </a:r>
          </a:p>
          <a:p>
            <a:pPr marL="342900"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 i="1"/>
              <a:t>иерархически упорядоченных и взаимосвязанных диаграмм. Вершина - самое общее описание системы. </a:t>
            </a:r>
          </a:p>
          <a:p>
            <a:pPr marL="341313">
              <a:spcBef>
                <a:spcPts val="550"/>
              </a:spcBef>
              <a:buClrTx/>
              <a:buSzPct val="65000"/>
              <a:buFontTx/>
              <a:buNone/>
            </a:pPr>
            <a:endParaRPr lang="ru-RU" altLang="ru-RU" sz="2200" b="0" i="1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8A9933-4E15-4B2A-A2F4-D7FFA7D83745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19</a:t>
            </a:fld>
            <a:endParaRPr lang="ru-RU" altLang="ru-RU" sz="1200" b="0">
              <a:latin typeface="Garamond" pitchFamily="16" charset="0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44450"/>
            <a:ext cx="4645025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46A825D-3021-4774-8BF8-AB2A78309364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ru-RU" altLang="ru-RU" sz="1200" b="0">
              <a:latin typeface="Garamond" pitchFamily="16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3600" b="0">
                <a:latin typeface="Garamond" pitchFamily="16" charset="0"/>
              </a:rPr>
              <a:t>Два подхода к разработке ПС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79388" y="981075"/>
            <a:ext cx="4316412" cy="5327650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lnSpc>
                <a:spcPct val="80000"/>
              </a:lnSpc>
              <a:spcBef>
                <a:spcPts val="450"/>
              </a:spcBef>
              <a:buClrTx/>
              <a:buSzPct val="65000"/>
              <a:buFontTx/>
              <a:buNone/>
            </a:pPr>
            <a:r>
              <a:rPr lang="ru-RU" altLang="ru-RU" b="0">
                <a:solidFill>
                  <a:srgbClr val="FF0000"/>
                </a:solidFill>
              </a:rPr>
              <a:t>Структурный (функционально-модульный) классический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SzPct val="65000"/>
              <a:buFontTx/>
              <a:buNone/>
            </a:pPr>
            <a:r>
              <a:rPr lang="en-US" altLang="ru-RU" b="0"/>
              <a:t>(</a:t>
            </a:r>
            <a:r>
              <a:rPr lang="ru-RU" altLang="ru-RU" b="0"/>
              <a:t>основан на принципе функциональной декомпозиция</a:t>
            </a:r>
            <a:r>
              <a:rPr lang="en-US" altLang="ru-RU" b="0"/>
              <a:t>)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SzPct val="65000"/>
              <a:buFontTx/>
              <a:buNone/>
            </a:pPr>
            <a:r>
              <a:rPr lang="ru-RU" altLang="ru-RU" b="0"/>
              <a:t>Структура системы описывается в терминах иерархии ее функций и передачи информации между отдельными функциональными элементами.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SzPct val="65000"/>
              <a:buFontTx/>
              <a:buNone/>
            </a:pPr>
            <a:r>
              <a:rPr lang="ru-RU" altLang="ru-RU" b="0"/>
              <a:t>В структурных технологиях функциональная и информационная модели строятся отдельно, чаще всего в виде </a:t>
            </a:r>
            <a:r>
              <a:rPr lang="ru-RU" altLang="ru-RU" b="0">
                <a:solidFill>
                  <a:srgbClr val="FF0000"/>
                </a:solidFill>
              </a:rPr>
              <a:t>диаграмм потоков данных</a:t>
            </a:r>
            <a:r>
              <a:rPr lang="ru-RU" altLang="ru-RU" b="0"/>
              <a:t> и </a:t>
            </a:r>
            <a:r>
              <a:rPr lang="ru-RU" altLang="ru-RU" b="0">
                <a:solidFill>
                  <a:srgbClr val="FF0000"/>
                </a:solidFill>
              </a:rPr>
              <a:t>диаграмм "сущность-связь"</a:t>
            </a:r>
            <a:r>
              <a:rPr lang="ru-RU" altLang="ru-RU" b="0"/>
              <a:t> 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SzPct val="65000"/>
              <a:buFontTx/>
              <a:buNone/>
            </a:pPr>
            <a:r>
              <a:rPr lang="ru-RU" altLang="ru-RU" b="0">
                <a:solidFill>
                  <a:srgbClr val="FF0000"/>
                </a:solidFill>
              </a:rPr>
              <a:t>В области создания бизнес-систем</a:t>
            </a:r>
            <a:r>
              <a:rPr lang="ru-RU" altLang="ru-RU" b="0"/>
              <a:t> лидируют структурные технологии, т. к. они максимально приспособлены для взаимодействия с заказчиками и пользователями, не являющимися специалистами в области информационных технологий. 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648200" y="981075"/>
            <a:ext cx="4316413" cy="53276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lnSpc>
                <a:spcPct val="80000"/>
              </a:lnSpc>
              <a:spcBef>
                <a:spcPts val="450"/>
              </a:spcBef>
              <a:buClrTx/>
              <a:buSzPct val="65000"/>
              <a:buFontTx/>
              <a:buNone/>
            </a:pPr>
            <a:r>
              <a:rPr lang="ru-RU" altLang="ru-RU" b="0">
                <a:solidFill>
                  <a:srgbClr val="FF0000"/>
                </a:solidFill>
              </a:rPr>
              <a:t>Объект-ориентированный</a:t>
            </a:r>
          </a:p>
          <a:p>
            <a:pPr algn="ctr">
              <a:lnSpc>
                <a:spcPct val="80000"/>
              </a:lnSpc>
              <a:spcBef>
                <a:spcPts val="450"/>
              </a:spcBef>
              <a:buClrTx/>
              <a:buSzPct val="65000"/>
              <a:buFontTx/>
              <a:buNone/>
            </a:pPr>
            <a:r>
              <a:rPr lang="ru-RU" altLang="ru-RU" b="0"/>
              <a:t>(объектная декомпозиция)</a:t>
            </a: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SzPct val="65000"/>
              <a:buFontTx/>
              <a:buNone/>
            </a:pPr>
            <a:r>
              <a:rPr lang="ru-RU" altLang="ru-RU" sz="1700" b="0"/>
              <a:t>рассматривают информацию неотъемлемо от процедур ее обработки. Модели объектно-ориентированных технологий описывают структуру, поведение и реализацию систем в терминах классов объектов. </a:t>
            </a: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SzPct val="65000"/>
              <a:buFontTx/>
              <a:buNone/>
            </a:pPr>
            <a:r>
              <a:rPr lang="ru-RU" altLang="ru-RU" sz="1700" b="0">
                <a:solidFill>
                  <a:srgbClr val="FF0000"/>
                </a:solidFill>
              </a:rPr>
              <a:t>Объектно-ориентированные технологии доминируют в области создания операционных систем, средств разработки и исполнения приложений, систем реального времени</a:t>
            </a:r>
            <a:r>
              <a:rPr lang="ru-RU" altLang="ru-RU" sz="1700" b="0"/>
              <a:t>. Концепция объекта помогает бороться с быстро растущей сложностью систем. Кроме того, взаимодействующие электронные устройства, как и элементы программ, естественно представляются объектами.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400" b="0">
                <a:latin typeface="Garamond" pitchFamily="16" charset="0"/>
              </a:rPr>
              <a:t>DFD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55588" y="1176338"/>
            <a:ext cx="4429125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r>
              <a:rPr lang="ru-RU" altLang="ru-RU" sz="2400" b="0"/>
              <a:t>Диаграммы DFD обычно строятся для </a:t>
            </a:r>
            <a:r>
              <a:rPr lang="ru-RU" altLang="ru-RU" sz="2400" b="0">
                <a:solidFill>
                  <a:srgbClr val="FF0000"/>
                </a:solidFill>
              </a:rPr>
              <a:t>наглядного изображения текущей работы системы документооборота </a:t>
            </a:r>
            <a:r>
              <a:rPr lang="ru-RU" altLang="ru-RU" sz="2400" b="0"/>
              <a:t>организации. Как правило, диаграммы DFD используют </a:t>
            </a:r>
            <a:r>
              <a:rPr lang="ru-RU" altLang="ru-RU" sz="2400" b="0">
                <a:solidFill>
                  <a:srgbClr val="FF0000"/>
                </a:solidFill>
              </a:rPr>
              <a:t>в качестве дополнения модели бизнес-процессов</a:t>
            </a:r>
            <a:r>
              <a:rPr lang="ru-RU" altLang="ru-RU" sz="2400" b="0"/>
              <a:t>, выполненной в IDEF0.</a:t>
            </a:r>
          </a:p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endParaRPr lang="ru-RU" altLang="ru-RU" sz="2400" b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E202BBE-9F2E-44E6-9BEC-7D7BFB17A371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20</a:t>
            </a:fld>
            <a:endParaRPr lang="ru-RU" altLang="ru-RU" sz="1200" b="0">
              <a:latin typeface="Garamond" pitchFamily="16" charset="0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271463"/>
            <a:ext cx="466725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588000" y="3357563"/>
            <a:ext cx="3500438" cy="368300"/>
          </a:xfrm>
          <a:prstGeom prst="rect">
            <a:avLst/>
          </a:prstGeom>
          <a:solidFill>
            <a:srgbClr val="F9F4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b="0"/>
              <a:t>Контекстная DFD-диаграмма </a:t>
            </a: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770313"/>
            <a:ext cx="2868612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389063" y="5432425"/>
            <a:ext cx="3506787" cy="1190625"/>
          </a:xfrm>
          <a:prstGeom prst="rect">
            <a:avLst/>
          </a:prstGeom>
          <a:solidFill>
            <a:srgbClr val="F9F4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b="0"/>
              <a:t>Элемент DFD-диаграммы, построенной в нотации Обозначение процесса в нотации Гейна — Сарсона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b="0">
                <a:latin typeface="Garamond" pitchFamily="16" charset="0"/>
              </a:rPr>
              <a:t>Элементы </a:t>
            </a:r>
            <a:r>
              <a:rPr lang="en-US" altLang="ru-RU" sz="4200" b="0">
                <a:latin typeface="Garamond" pitchFamily="16" charset="0"/>
              </a:rPr>
              <a:t>DFD</a:t>
            </a:r>
            <a:r>
              <a:rPr lang="ru-RU" altLang="ru-RU" sz="4200" b="0">
                <a:latin typeface="Garamond" pitchFamily="16" charset="0"/>
              </a:rPr>
              <a:t> диаграммы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F287389-3215-4DBF-B9DD-7B9BFBD9E491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21</a:t>
            </a:fld>
            <a:endParaRPr lang="ru-RU" altLang="ru-RU" sz="1200" b="0">
              <a:latin typeface="Garamond" pitchFamily="16" charset="0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877888"/>
            <a:ext cx="8709025" cy="531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24581" name="AutoShape 5"/>
          <p:cNvCxnSpPr>
            <a:cxnSpLocks noChangeShapeType="1"/>
          </p:cNvCxnSpPr>
          <p:nvPr/>
        </p:nvCxnSpPr>
        <p:spPr bwMode="auto">
          <a:xfrm flipV="1">
            <a:off x="2555875" y="4737100"/>
            <a:ext cx="376238" cy="1539875"/>
          </a:xfrm>
          <a:prstGeom prst="straightConnector1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42875" y="6213475"/>
            <a:ext cx="1284288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b="0"/>
              <a:t>Внешние</a:t>
            </a:r>
          </a:p>
          <a:p>
            <a:pPr>
              <a:buClrTx/>
              <a:buFontTx/>
              <a:buNone/>
            </a:pPr>
            <a:r>
              <a:rPr lang="ru-RU" altLang="ru-RU" b="0"/>
              <a:t>сущности</a:t>
            </a:r>
          </a:p>
        </p:txBody>
      </p:sp>
      <p:cxnSp>
        <p:nvCxnSpPr>
          <p:cNvPr id="24583" name="AutoShape 7"/>
          <p:cNvCxnSpPr>
            <a:cxnSpLocks noChangeShapeType="1"/>
          </p:cNvCxnSpPr>
          <p:nvPr/>
        </p:nvCxnSpPr>
        <p:spPr bwMode="auto">
          <a:xfrm flipV="1">
            <a:off x="319088" y="4832350"/>
            <a:ext cx="139700" cy="1411288"/>
          </a:xfrm>
          <a:prstGeom prst="straightConnector1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2058988" y="6332538"/>
            <a:ext cx="12096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b="0"/>
              <a:t>Процесс 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5872163" y="6208713"/>
            <a:ext cx="265271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b="0"/>
              <a:t>Хранилище</a:t>
            </a:r>
          </a:p>
          <a:p>
            <a:pPr>
              <a:buClrTx/>
              <a:buFontTx/>
              <a:buNone/>
            </a:pPr>
            <a:r>
              <a:rPr lang="ru-RU" altLang="ru-RU" b="0"/>
              <a:t>(накопитель данных) 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482975" y="6411913"/>
            <a:ext cx="17859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b="0"/>
              <a:t>Поток данных</a:t>
            </a:r>
          </a:p>
        </p:txBody>
      </p:sp>
      <p:cxnSp>
        <p:nvCxnSpPr>
          <p:cNvPr id="24587" name="AutoShape 11"/>
          <p:cNvCxnSpPr>
            <a:cxnSpLocks noChangeShapeType="1"/>
          </p:cNvCxnSpPr>
          <p:nvPr/>
        </p:nvCxnSpPr>
        <p:spPr bwMode="auto">
          <a:xfrm flipH="1" flipV="1">
            <a:off x="3205163" y="5876925"/>
            <a:ext cx="503237" cy="455613"/>
          </a:xfrm>
          <a:prstGeom prst="straightConnector1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88" name="AutoShape 12"/>
          <p:cNvCxnSpPr>
            <a:cxnSpLocks noChangeShapeType="1"/>
          </p:cNvCxnSpPr>
          <p:nvPr/>
        </p:nvCxnSpPr>
        <p:spPr bwMode="auto">
          <a:xfrm flipH="1" flipV="1">
            <a:off x="5556250" y="6019800"/>
            <a:ext cx="503238" cy="455613"/>
          </a:xfrm>
          <a:prstGeom prst="straightConnector1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b="0">
                <a:latin typeface="Garamond" pitchFamily="16" charset="0"/>
              </a:rPr>
              <a:t>Пример </a:t>
            </a:r>
            <a:r>
              <a:rPr lang="en-US" altLang="ru-RU" sz="4200" b="0">
                <a:latin typeface="Garamond" pitchFamily="16" charset="0"/>
              </a:rPr>
              <a:t>ER</a:t>
            </a:r>
            <a:r>
              <a:rPr lang="ru-RU" altLang="ru-RU" sz="4200" b="0">
                <a:latin typeface="Garamond" pitchFamily="16" charset="0"/>
              </a:rPr>
              <a:t> диаграммы</a:t>
            </a:r>
            <a:r>
              <a:rPr lang="en-US" altLang="ru-RU" sz="4200" b="0">
                <a:latin typeface="Garamond" pitchFamily="16" charset="0"/>
              </a:rPr>
              <a:t>: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CCB7B5C-E44A-428C-99AD-FDE578B7F877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22</a:t>
            </a:fld>
            <a:endParaRPr lang="ru-RU" altLang="ru-RU" sz="1200" b="0">
              <a:latin typeface="Garamond" pitchFamily="16" charset="0"/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1155700"/>
            <a:ext cx="7543800" cy="497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2484438" y="2420938"/>
            <a:ext cx="1150937" cy="647700"/>
          </a:xfrm>
          <a:prstGeom prst="ellipse">
            <a:avLst/>
          </a:prstGeom>
          <a:noFill/>
          <a:ln w="572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cxnSp>
        <p:nvCxnSpPr>
          <p:cNvPr id="26630" name="AutoShape 6"/>
          <p:cNvCxnSpPr>
            <a:cxnSpLocks noChangeShapeType="1"/>
          </p:cNvCxnSpPr>
          <p:nvPr/>
        </p:nvCxnSpPr>
        <p:spPr bwMode="auto">
          <a:xfrm flipV="1">
            <a:off x="2051050" y="3095625"/>
            <a:ext cx="665163" cy="2460625"/>
          </a:xfrm>
          <a:prstGeom prst="straightConnector1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1720850" y="5454650"/>
            <a:ext cx="1322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b="0">
                <a:solidFill>
                  <a:srgbClr val="FF0000"/>
                </a:solidFill>
              </a:rPr>
              <a:t>Сущность</a:t>
            </a:r>
          </a:p>
        </p:txBody>
      </p:sp>
      <p:sp>
        <p:nvSpPr>
          <p:cNvPr id="26632" name="AutoShape 8"/>
          <p:cNvSpPr>
            <a:spLocks noChangeArrowheads="1"/>
          </p:cNvSpPr>
          <p:nvPr/>
        </p:nvSpPr>
        <p:spPr bwMode="auto">
          <a:xfrm>
            <a:off x="323850" y="1196975"/>
            <a:ext cx="1895475" cy="3671888"/>
          </a:xfrm>
          <a:prstGeom prst="roundRect">
            <a:avLst>
              <a:gd name="adj" fmla="val 16667"/>
            </a:avLst>
          </a:prstGeom>
          <a:noFill/>
          <a:ln w="57240" cap="sq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73025" y="5316538"/>
            <a:ext cx="1311275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b="0">
                <a:solidFill>
                  <a:srgbClr val="00B050"/>
                </a:solidFill>
              </a:rPr>
              <a:t>Атрибуты</a:t>
            </a:r>
          </a:p>
          <a:p>
            <a:pPr>
              <a:buClrTx/>
              <a:buFontTx/>
              <a:buNone/>
            </a:pPr>
            <a:r>
              <a:rPr lang="ru-RU" altLang="ru-RU" b="0">
                <a:solidFill>
                  <a:srgbClr val="00B050"/>
                </a:solidFill>
              </a:rPr>
              <a:t>сущности</a:t>
            </a:r>
          </a:p>
        </p:txBody>
      </p:sp>
      <p:cxnSp>
        <p:nvCxnSpPr>
          <p:cNvPr id="26634" name="AutoShape 10"/>
          <p:cNvCxnSpPr>
            <a:cxnSpLocks noChangeShapeType="1"/>
            <a:stCxn id="26633" idx="0"/>
          </p:cNvCxnSpPr>
          <p:nvPr/>
        </p:nvCxnSpPr>
        <p:spPr bwMode="auto">
          <a:xfrm flipV="1">
            <a:off x="728663" y="4868863"/>
            <a:ext cx="73025" cy="447675"/>
          </a:xfrm>
          <a:prstGeom prst="straightConnector1">
            <a:avLst/>
          </a:prstGeom>
          <a:noFill/>
          <a:ln w="38160" cap="sq">
            <a:solidFill>
              <a:srgbClr val="00B05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2474913" y="2425700"/>
            <a:ext cx="1150937" cy="649288"/>
          </a:xfrm>
          <a:prstGeom prst="ellipse">
            <a:avLst/>
          </a:prstGeom>
          <a:noFill/>
          <a:ln w="572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cxnSp>
        <p:nvCxnSpPr>
          <p:cNvPr id="26636" name="AutoShape 12"/>
          <p:cNvCxnSpPr>
            <a:cxnSpLocks noChangeShapeType="1"/>
          </p:cNvCxnSpPr>
          <p:nvPr/>
        </p:nvCxnSpPr>
        <p:spPr bwMode="auto">
          <a:xfrm flipH="1">
            <a:off x="3633788" y="1595438"/>
            <a:ext cx="1924050" cy="265112"/>
          </a:xfrm>
          <a:prstGeom prst="straightConnector1">
            <a:avLst/>
          </a:prstGeom>
          <a:noFill/>
          <a:ln w="38160" cap="sq">
            <a:solidFill>
              <a:srgbClr val="2E21D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37" name="Oval 13"/>
          <p:cNvSpPr>
            <a:spLocks noChangeArrowheads="1"/>
          </p:cNvSpPr>
          <p:nvPr/>
        </p:nvSpPr>
        <p:spPr bwMode="auto">
          <a:xfrm>
            <a:off x="2474913" y="1773238"/>
            <a:ext cx="1150937" cy="528637"/>
          </a:xfrm>
          <a:prstGeom prst="ellipse">
            <a:avLst/>
          </a:prstGeom>
          <a:noFill/>
          <a:ln w="57240" cap="sq">
            <a:solidFill>
              <a:srgbClr val="2E21D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5602288" y="1412875"/>
            <a:ext cx="8747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b="0">
                <a:solidFill>
                  <a:srgbClr val="2E21D9"/>
                </a:solidFill>
              </a:rPr>
              <a:t>Связи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938748" y="1524000"/>
            <a:ext cx="76231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5400" b="0" dirty="0">
                <a:solidFill>
                  <a:schemeClr val="tx1"/>
                </a:solidFill>
                <a:latin typeface="Garamond" pitchFamily="16" charset="0"/>
              </a:rPr>
              <a:t>Семейство </a:t>
            </a:r>
            <a:r>
              <a:rPr lang="en-US" altLang="ru-RU" sz="5400" b="0" dirty="0" smtClean="0">
                <a:solidFill>
                  <a:schemeClr val="tx1"/>
                </a:solidFill>
                <a:latin typeface="Garamond" pitchFamily="16" charset="0"/>
              </a:rPr>
              <a:t>IDEF</a:t>
            </a:r>
            <a:endParaRPr lang="ru-RU" altLang="ru-RU" sz="5400" b="0" dirty="0" smtClean="0">
              <a:solidFill>
                <a:schemeClr val="tx1"/>
              </a:solidFill>
              <a:latin typeface="Garamond" pitchFamily="16" charset="0"/>
            </a:endParaRPr>
          </a:p>
          <a:p>
            <a:pPr algn="ctr">
              <a:buClrTx/>
              <a:buFontTx/>
              <a:buNone/>
            </a:pPr>
            <a:r>
              <a:rPr lang="en-US" altLang="ru-RU" sz="5400" b="0" dirty="0">
                <a:latin typeface="Garamond" pitchFamily="16" charset="0"/>
              </a:rPr>
              <a:t>Integration Definition for Function Modeling</a:t>
            </a:r>
            <a:r>
              <a:rPr lang="ru-RU" altLang="ru-RU" sz="5400" b="0" dirty="0">
                <a:solidFill>
                  <a:srgbClr val="006633"/>
                </a:solidFill>
                <a:latin typeface="Garamond" pitchFamily="16" charset="0"/>
              </a:rPr>
              <a:t/>
            </a:r>
            <a:br>
              <a:rPr lang="ru-RU" altLang="ru-RU" sz="5400" b="0" dirty="0">
                <a:solidFill>
                  <a:srgbClr val="006633"/>
                </a:solidFill>
                <a:latin typeface="Garamond" pitchFamily="16" charset="0"/>
              </a:rPr>
            </a:br>
            <a:endParaRPr lang="ru-RU" altLang="ru-RU" sz="5400" b="0" dirty="0">
              <a:solidFill>
                <a:srgbClr val="006633"/>
              </a:solidFill>
              <a:latin typeface="Garamond" pitchFamily="16" charset="0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452438" y="1158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3600" b="0" dirty="0">
                <a:latin typeface="Garamond" pitchFamily="16" charset="0"/>
              </a:rPr>
              <a:t>Семейство </a:t>
            </a:r>
            <a:r>
              <a:rPr lang="en-US" altLang="ru-RU" sz="3600" b="0" dirty="0">
                <a:latin typeface="Garamond" pitchFamily="16" charset="0"/>
              </a:rPr>
              <a:t>IDEF (Integration Definition for Function Modeling):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79388" y="1255713"/>
            <a:ext cx="8964612" cy="483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marL="0" indent="0">
              <a:spcBef>
                <a:spcPts val="550"/>
              </a:spcBef>
              <a:buClr>
                <a:srgbClr val="CC9900"/>
              </a:buClr>
              <a:buSzPct val="65000"/>
            </a:pPr>
            <a:r>
              <a:rPr lang="ru-RU" altLang="ru-RU" sz="2200" b="0" dirty="0"/>
              <a:t>IDEF - методологии создавались в рамках предложенной ВВС США программы компьютеризации промышленности - </a:t>
            </a:r>
            <a:r>
              <a:rPr lang="ru-RU" altLang="ru-RU" sz="2200" b="0" dirty="0" smtClean="0"/>
              <a:t>IC</a:t>
            </a:r>
            <a:r>
              <a:rPr lang="en-US" altLang="ru-RU" sz="2200" b="0" dirty="0" smtClean="0"/>
              <a:t>O</a:t>
            </a:r>
            <a:r>
              <a:rPr lang="ru-RU" altLang="ru-RU" sz="2200" b="0" dirty="0" smtClean="0"/>
              <a:t>M</a:t>
            </a:r>
            <a:r>
              <a:rPr lang="ru-RU" altLang="ru-RU" sz="2200" b="0" dirty="0"/>
              <a:t>, в ходе реализации которой выявилась потребность в разработке методов анализа процессов взаимодействия в производственных (промышленных) системах. </a:t>
            </a:r>
          </a:p>
          <a:p>
            <a:pPr marL="342900"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 dirty="0">
                <a:solidFill>
                  <a:srgbClr val="FF0000"/>
                </a:solidFill>
              </a:rPr>
              <a:t>Принципиальным требованием при разработке семейства методологий была возможность эффективного обмена информацией между всеми специалистами</a:t>
            </a:r>
            <a:r>
              <a:rPr lang="ru-RU" altLang="ru-RU" sz="2200" b="0" dirty="0"/>
              <a:t> - участниками программы </a:t>
            </a:r>
            <a:r>
              <a:rPr lang="ru-RU" altLang="ru-RU" sz="2200" b="0" dirty="0" smtClean="0"/>
              <a:t>IC</a:t>
            </a:r>
            <a:r>
              <a:rPr lang="en-US" altLang="ru-RU" sz="2200" b="0" dirty="0" smtClean="0"/>
              <a:t>O</a:t>
            </a:r>
            <a:r>
              <a:rPr lang="ru-RU" altLang="ru-RU" sz="2200" b="0" dirty="0" smtClean="0"/>
              <a:t>M </a:t>
            </a:r>
            <a:r>
              <a:rPr lang="ru-RU" altLang="ru-RU" sz="2200" b="0" dirty="0"/>
              <a:t>(отсюда название: </a:t>
            </a:r>
            <a:r>
              <a:rPr lang="ru-RU" altLang="ru-RU" sz="2200" b="0" dirty="0" err="1" smtClean="0">
                <a:solidFill>
                  <a:srgbClr val="FF0000"/>
                </a:solidFill>
              </a:rPr>
              <a:t>Ic</a:t>
            </a:r>
            <a:r>
              <a:rPr lang="en-US" altLang="ru-RU" sz="2200" b="0" dirty="0" smtClean="0">
                <a:solidFill>
                  <a:srgbClr val="FF0000"/>
                </a:solidFill>
              </a:rPr>
              <a:t>o</a:t>
            </a:r>
            <a:r>
              <a:rPr lang="ru-RU" altLang="ru-RU" sz="2200" b="0" dirty="0" smtClean="0">
                <a:solidFill>
                  <a:srgbClr val="FF0000"/>
                </a:solidFill>
              </a:rPr>
              <a:t>m </a:t>
            </a:r>
            <a:r>
              <a:rPr lang="ru-RU" altLang="ru-RU" sz="2200" b="0" dirty="0" err="1">
                <a:solidFill>
                  <a:srgbClr val="FF0000"/>
                </a:solidFill>
              </a:rPr>
              <a:t>DEFinition</a:t>
            </a:r>
            <a:r>
              <a:rPr lang="ru-RU" altLang="ru-RU" sz="2200" b="0" dirty="0"/>
              <a:t> - IDEF другой вариант - </a:t>
            </a:r>
            <a:r>
              <a:rPr lang="ru-RU" altLang="ru-RU" sz="2200" b="0" dirty="0" err="1"/>
              <a:t>Integrated</a:t>
            </a:r>
            <a:r>
              <a:rPr lang="ru-RU" altLang="ru-RU" sz="2200" b="0" dirty="0"/>
              <a:t> </a:t>
            </a:r>
            <a:r>
              <a:rPr lang="ru-RU" altLang="ru-RU" sz="2200" b="0" dirty="0" err="1"/>
              <a:t>DEFinition</a:t>
            </a:r>
            <a:r>
              <a:rPr lang="ru-RU" altLang="ru-RU" sz="2200" b="0" dirty="0"/>
              <a:t>). </a:t>
            </a:r>
          </a:p>
          <a:p>
            <a:pPr marL="342900"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 dirty="0"/>
              <a:t>После опубликования стандарта он успешно применялся в самых различных областях бизнеса, показав себя эффективным средством анализа, конструирования и отображения бизнес-процессов.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8B746A5-3E72-49F2-A826-969301B9F686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24</a:t>
            </a:fld>
            <a:endParaRPr lang="ru-RU" altLang="ru-RU" sz="1200" b="0">
              <a:latin typeface="Garamond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400" b="0">
                <a:latin typeface="Garamond" pitchFamily="16" charset="0"/>
              </a:rPr>
              <a:t>Семейство </a:t>
            </a:r>
            <a:r>
              <a:rPr lang="en-US" altLang="ru-RU" sz="4400" b="0">
                <a:latin typeface="Garamond" pitchFamily="16" charset="0"/>
              </a:rPr>
              <a:t>IDEF</a:t>
            </a:r>
            <a:r>
              <a:rPr lang="ru-RU" altLang="ru-RU" sz="4400" b="0">
                <a:latin typeface="Garamond" pitchFamily="16" charset="0"/>
              </a:rPr>
              <a:t>(для справки)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57200" y="1196975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r>
              <a:rPr lang="ru-RU" altLang="ru-RU" sz="3000" b="0" dirty="0"/>
              <a:t> </a:t>
            </a:r>
            <a:r>
              <a:rPr lang="ru-RU" altLang="ru-RU" sz="2400" b="0" dirty="0">
                <a:solidFill>
                  <a:srgbClr val="FF0000"/>
                </a:solidFill>
              </a:rPr>
              <a:t>IDEF0 - </a:t>
            </a:r>
            <a:r>
              <a:rPr lang="ru-RU" altLang="ru-RU" sz="2400" b="0" dirty="0" err="1">
                <a:solidFill>
                  <a:srgbClr val="FF0000"/>
                </a:solidFill>
              </a:rPr>
              <a:t>Function</a:t>
            </a:r>
            <a:r>
              <a:rPr lang="ru-RU" altLang="ru-RU" sz="2400" b="0" dirty="0">
                <a:solidFill>
                  <a:srgbClr val="FF0000"/>
                </a:solidFill>
              </a:rPr>
              <a:t> </a:t>
            </a:r>
            <a:r>
              <a:rPr lang="ru-RU" altLang="ru-RU" sz="2400" b="0" dirty="0" err="1">
                <a:solidFill>
                  <a:srgbClr val="FF0000"/>
                </a:solidFill>
              </a:rPr>
              <a:t>Modeling</a:t>
            </a:r>
            <a:r>
              <a:rPr lang="ru-RU" altLang="ru-RU" sz="2400" b="0" dirty="0">
                <a:solidFill>
                  <a:srgbClr val="FF0000"/>
                </a:solidFill>
              </a:rPr>
              <a:t> - методология функционального моделирования. </a:t>
            </a:r>
            <a:r>
              <a:rPr lang="ru-RU" altLang="ru-RU" sz="2400" b="0" dirty="0"/>
              <a:t>С помощью наглядного графического языка IDEF0, изучаемая система предстает перед разработчиками и аналитиками в виде набора взаимосвязанных функций (функциональных блоков - в терминах IDEF0). </a:t>
            </a:r>
            <a:r>
              <a:rPr lang="ru-RU" altLang="ru-RU" sz="2400" b="0" dirty="0">
                <a:solidFill>
                  <a:srgbClr val="FF0000"/>
                </a:solidFill>
              </a:rPr>
              <a:t>Как правило, моделирование средствами IDEF0 является первым этапом изучения любой системы. </a:t>
            </a:r>
            <a:r>
              <a:rPr lang="ru-RU" altLang="ru-RU" sz="2400" b="0" dirty="0"/>
              <a:t>Методология IDEF0 - развитие хорошо известного графического языка описания функциональных систем SADT (</a:t>
            </a:r>
            <a:r>
              <a:rPr lang="ru-RU" altLang="ru-RU" sz="2400" b="0" dirty="0" err="1"/>
              <a:t>Structured</a:t>
            </a:r>
            <a:r>
              <a:rPr lang="ru-RU" altLang="ru-RU" sz="2400" b="0" dirty="0"/>
              <a:t> </a:t>
            </a:r>
            <a:r>
              <a:rPr lang="ru-RU" altLang="ru-RU" sz="2400" b="0" dirty="0" err="1"/>
              <a:t>Analysis</a:t>
            </a:r>
            <a:r>
              <a:rPr lang="ru-RU" altLang="ru-RU" sz="2400" b="0" dirty="0"/>
              <a:t> </a:t>
            </a:r>
            <a:r>
              <a:rPr lang="ru-RU" altLang="ru-RU" sz="2400" b="0" dirty="0" err="1"/>
              <a:t>and</a:t>
            </a:r>
            <a:r>
              <a:rPr lang="ru-RU" altLang="ru-RU" sz="2400" b="0" dirty="0"/>
              <a:t> </a:t>
            </a:r>
            <a:r>
              <a:rPr lang="ru-RU" altLang="ru-RU" sz="2400" b="0" dirty="0" err="1"/>
              <a:t>Design</a:t>
            </a:r>
            <a:r>
              <a:rPr lang="ru-RU" altLang="ru-RU" sz="2400" b="0" dirty="0"/>
              <a:t> </a:t>
            </a:r>
            <a:r>
              <a:rPr lang="ru-RU" altLang="ru-RU" sz="2400" b="0" dirty="0" err="1"/>
              <a:t>Teqnique</a:t>
            </a:r>
            <a:r>
              <a:rPr lang="ru-RU" altLang="ru-RU" sz="2400" b="0" dirty="0"/>
              <a:t>);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5BF0D88-E7C7-4C6F-B113-42A3E55B535E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25</a:t>
            </a:fld>
            <a:endParaRPr lang="ru-RU" altLang="ru-RU" sz="1200" b="0">
              <a:latin typeface="Garamond" pitchFamily="16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469900" y="5459413"/>
            <a:ext cx="7773988" cy="11906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indent="3429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ru-RU" altLang="ru-RU" sz="2400" b="0">
                <a:cs typeface="Times New Roman" pitchFamily="16" charset="0"/>
              </a:rPr>
              <a:t>В 2000 г. – IDEF0 был принят в качестве стандарта и в Российской Федерации (РД </a:t>
            </a:r>
            <a:r>
              <a:rPr lang="en-US" altLang="ru-RU" sz="2400" b="0">
                <a:cs typeface="Times New Roman" pitchFamily="16" charset="0"/>
              </a:rPr>
              <a:t>IDEF</a:t>
            </a:r>
            <a:r>
              <a:rPr lang="ru-RU" altLang="ru-RU" sz="2400" b="0">
                <a:cs typeface="Times New Roman" pitchFamily="16" charset="0"/>
              </a:rPr>
              <a:t>0-2000).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323850" y="1417638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6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400" b="0">
                <a:solidFill>
                  <a:srgbClr val="FF0000"/>
                </a:solidFill>
              </a:rPr>
              <a:t>IDEF1 - Information Modeling - методология моделирования информационных потоков</a:t>
            </a:r>
            <a:r>
              <a:rPr lang="ru-RU" altLang="ru-RU" sz="2400" b="0"/>
              <a:t> внутри системы, позволяющая отображать и анализировать их структуру и взаимосвязи;</a:t>
            </a:r>
          </a:p>
          <a:p>
            <a:pPr>
              <a:spcBef>
                <a:spcPts val="6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400" b="0">
                <a:solidFill>
                  <a:srgbClr val="FF0000"/>
                </a:solidFill>
              </a:rPr>
              <a:t>IDEF1X (IDEF1 Extended) - Data Modeling - методология построения реляционных структур (баз данных), </a:t>
            </a:r>
            <a:r>
              <a:rPr lang="ru-RU" altLang="ru-RU" sz="2400" b="0"/>
              <a:t>относится к типу методологий "Сущность-взаимосвязь" (ER - Entity-Relationship) и, как правило, используется для моделирования реляционных баз данных, имеющих отношение к рассматриваемой системе;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7061208-E0E3-4FAE-A93D-1D7B99AEC382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26</a:t>
            </a:fld>
            <a:endParaRPr lang="ru-RU" altLang="ru-RU" sz="1200" b="0">
              <a:latin typeface="Garamond" pitchFamily="16" charset="0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400" b="0">
                <a:latin typeface="Garamond" pitchFamily="16" charset="0"/>
              </a:rPr>
              <a:t>Семейство </a:t>
            </a:r>
            <a:r>
              <a:rPr lang="en-US" altLang="ru-RU" sz="4400" b="0">
                <a:latin typeface="Garamond" pitchFamily="16" charset="0"/>
              </a:rPr>
              <a:t>IDEF</a:t>
            </a:r>
            <a:r>
              <a:rPr lang="ru-RU" altLang="ru-RU" sz="4400" b="0">
                <a:latin typeface="Garamond" pitchFamily="16" charset="0"/>
              </a:rPr>
              <a:t>(для справки)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000" b="0">
                <a:latin typeface="Garamond" pitchFamily="16" charset="0"/>
              </a:rPr>
              <a:t>Семейство </a:t>
            </a:r>
            <a:r>
              <a:rPr lang="en-US" altLang="ru-RU" sz="4000" b="0">
                <a:latin typeface="Garamond" pitchFamily="16" charset="0"/>
              </a:rPr>
              <a:t>IDEF</a:t>
            </a:r>
            <a:r>
              <a:rPr lang="ru-RU" altLang="ru-RU" sz="4000" b="0">
                <a:latin typeface="Garamond" pitchFamily="16" charset="0"/>
              </a:rPr>
              <a:t>(для справки)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0" y="981075"/>
            <a:ext cx="91440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5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000" b="0">
                <a:solidFill>
                  <a:srgbClr val="FF0000"/>
                </a:solidFill>
              </a:rPr>
              <a:t>IDEF2 - Simulation Model Design - методология динамического моделирования развития систем. </a:t>
            </a:r>
            <a:r>
              <a:rPr lang="ru-RU" altLang="ru-RU" sz="2000" b="0"/>
              <a:t>В связи с весьма серьезными сложностями анализа динамических систем от этого стандарта практически отказались, и его развитие приостановилось на самом начальном этапе. В н в. существуют алгоритмы и их компьютерные реализации, позволяющие превращать набор статических диаграмм IDEF0 в динамические модели, построенные на базе "раскрашенных сетей Петри" (CPN - Color Petri Nets);</a:t>
            </a:r>
          </a:p>
          <a:p>
            <a:pPr>
              <a:spcBef>
                <a:spcPts val="5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000" b="0">
                <a:solidFill>
                  <a:srgbClr val="FF0000"/>
                </a:solidFill>
              </a:rPr>
              <a:t>IDEF3 - Process Description Capture - Документирование технологических процессов, </a:t>
            </a:r>
            <a:r>
              <a:rPr lang="ru-RU" altLang="ru-RU" sz="2000" b="0"/>
              <a:t>IDEF3 - методология документирования процессов, происходящих в системе (например, на предприятии), описываются сценарий и последовательность операций для каждого процесса</a:t>
            </a:r>
            <a:r>
              <a:rPr lang="ru-RU" altLang="ru-RU" sz="2000" b="0">
                <a:solidFill>
                  <a:srgbClr val="FF0000"/>
                </a:solidFill>
              </a:rPr>
              <a:t>. IDEF3 имеет прямую взаимосвязь с методологией IDEF0 - каждая функция (функциональный блок) может быть представлена в виде отдельного процесса средствами IDEF3;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13C1209-A347-48ED-AFA8-C7AA8C05391D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27</a:t>
            </a:fld>
            <a:endParaRPr lang="ru-RU" altLang="ru-RU" sz="1200" b="0">
              <a:latin typeface="Garamond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400" b="0">
                <a:latin typeface="Garamond" pitchFamily="16" charset="0"/>
              </a:rPr>
              <a:t>Семейство </a:t>
            </a:r>
            <a:r>
              <a:rPr lang="en-US" altLang="ru-RU" sz="4400" b="0">
                <a:latin typeface="Garamond" pitchFamily="16" charset="0"/>
              </a:rPr>
              <a:t>IDEF</a:t>
            </a:r>
            <a:r>
              <a:rPr lang="ru-RU" altLang="ru-RU" sz="4400" b="0">
                <a:latin typeface="Garamond" pitchFamily="16" charset="0"/>
              </a:rPr>
              <a:t>(для справки)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1196975"/>
            <a:ext cx="91440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200" b="0">
                <a:solidFill>
                  <a:srgbClr val="FF0000"/>
                </a:solidFill>
              </a:rPr>
              <a:t>IDEF4 - Object-Oriented Design - методология построения объектно-ориентированных систем,</a:t>
            </a:r>
            <a:r>
              <a:rPr lang="ru-RU" altLang="ru-RU" sz="2200" b="0"/>
              <a:t> позволяют отображать структуру объектов и заложенные принципы их взаимодействия, тем самым позволяя анализировать и оптимизировать сложные объектно-ориентированные системы;</a:t>
            </a:r>
          </a:p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200" b="0">
                <a:solidFill>
                  <a:srgbClr val="FF0000"/>
                </a:solidFill>
              </a:rPr>
              <a:t>IDEF5 - Ontology Description Capture - Стандарт онтологического исследования сложных систем. </a:t>
            </a:r>
            <a:r>
              <a:rPr lang="ru-RU" altLang="ru-RU" sz="2200" b="0"/>
              <a:t>С помощью методологии IDEF5 онтология системы может быть описана при помощи определенного словаря терминов и правил, на основании которых могут быть сформированы достоверные утверждения о состоянии рассматриваемой системы в некоторый момент времени. На основе этих утверждений формируются выводы о дальнейшем развитии системы и производится её оптимизация;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F614970-8F25-40DE-B948-D0609AACA6A1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28</a:t>
            </a:fld>
            <a:endParaRPr lang="ru-RU" altLang="ru-RU" sz="1200" b="0">
              <a:latin typeface="Garamond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400" b="0">
                <a:latin typeface="Garamond" pitchFamily="16" charset="0"/>
              </a:rPr>
              <a:t>Семейство </a:t>
            </a:r>
            <a:r>
              <a:rPr lang="en-US" altLang="ru-RU" sz="4400" b="0">
                <a:latin typeface="Garamond" pitchFamily="16" charset="0"/>
              </a:rPr>
              <a:t>IDEF</a:t>
            </a:r>
            <a:r>
              <a:rPr lang="ru-RU" altLang="ru-RU" sz="4400" b="0">
                <a:latin typeface="Garamond" pitchFamily="16" charset="0"/>
              </a:rPr>
              <a:t>(для справки)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-28575" y="981075"/>
            <a:ext cx="91440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200" b="0" dirty="0">
                <a:solidFill>
                  <a:srgbClr val="FF0000"/>
                </a:solidFill>
              </a:rPr>
              <a:t>IDEF6 - </a:t>
            </a:r>
            <a:r>
              <a:rPr lang="ru-RU" altLang="ru-RU" sz="2200" b="0" dirty="0" err="1">
                <a:solidFill>
                  <a:srgbClr val="FF0000"/>
                </a:solidFill>
              </a:rPr>
              <a:t>Design</a:t>
            </a:r>
            <a:r>
              <a:rPr lang="ru-RU" altLang="ru-RU" sz="2200" b="0" dirty="0">
                <a:solidFill>
                  <a:srgbClr val="FF0000"/>
                </a:solidFill>
              </a:rPr>
              <a:t> </a:t>
            </a:r>
            <a:r>
              <a:rPr lang="ru-RU" altLang="ru-RU" sz="2200" b="0" dirty="0" err="1">
                <a:solidFill>
                  <a:srgbClr val="FF0000"/>
                </a:solidFill>
              </a:rPr>
              <a:t>Rationale</a:t>
            </a:r>
            <a:r>
              <a:rPr lang="ru-RU" altLang="ru-RU" sz="2200" b="0" dirty="0">
                <a:solidFill>
                  <a:srgbClr val="FF0000"/>
                </a:solidFill>
              </a:rPr>
              <a:t> </a:t>
            </a:r>
            <a:r>
              <a:rPr lang="ru-RU" altLang="ru-RU" sz="2200" b="0" dirty="0" err="1">
                <a:solidFill>
                  <a:srgbClr val="FF0000"/>
                </a:solidFill>
              </a:rPr>
              <a:t>Capture</a:t>
            </a:r>
            <a:r>
              <a:rPr lang="ru-RU" altLang="ru-RU" sz="2200" b="0" dirty="0">
                <a:solidFill>
                  <a:srgbClr val="FF0000"/>
                </a:solidFill>
              </a:rPr>
              <a:t> - Обоснование проектных действий. </a:t>
            </a:r>
            <a:r>
              <a:rPr lang="ru-RU" altLang="ru-RU" sz="2200" b="0" dirty="0"/>
              <a:t>Назначение IDEF6 состоит в облегчении получения "знаний о способе" моделирования, их представления и использования при разработке систем управления предприятиями. </a:t>
            </a:r>
            <a:r>
              <a:rPr lang="en-US" altLang="ru-RU" sz="2200" b="0" dirty="0" smtClean="0"/>
              <a:t/>
            </a:r>
            <a:br>
              <a:rPr lang="en-US" altLang="ru-RU" sz="2200" b="0" dirty="0" smtClean="0"/>
            </a:br>
            <a:r>
              <a:rPr lang="ru-RU" altLang="ru-RU" sz="2200" b="0" dirty="0" smtClean="0"/>
              <a:t>Под </a:t>
            </a:r>
            <a:r>
              <a:rPr lang="ru-RU" altLang="ru-RU" sz="2200" b="0" dirty="0"/>
              <a:t>"знаниями о способе" понимаются причины, обстоятельства, скрытые мотивы, которые обуславливают выбранные методы моделирования. Проще говоря, "знания о способе" интерпретируются как ответ на вопрос: "почему модель получилась такой, какой получилась?" Большинство методов моделирования фокусируются на собственно получаемых моделях, а не на процессе их создания. Метод IDEF6 акцентирует внимание именно на процессе создания модели;</a:t>
            </a:r>
          </a:p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200" b="0" dirty="0">
                <a:solidFill>
                  <a:srgbClr val="FF0000"/>
                </a:solidFill>
              </a:rPr>
              <a:t>IDEF7 - </a:t>
            </a:r>
            <a:r>
              <a:rPr lang="ru-RU" altLang="ru-RU" sz="2200" b="0" dirty="0" err="1">
                <a:solidFill>
                  <a:srgbClr val="FF0000"/>
                </a:solidFill>
              </a:rPr>
              <a:t>Information</a:t>
            </a:r>
            <a:r>
              <a:rPr lang="ru-RU" altLang="ru-RU" sz="2200" b="0" dirty="0">
                <a:solidFill>
                  <a:srgbClr val="FF0000"/>
                </a:solidFill>
              </a:rPr>
              <a:t> </a:t>
            </a:r>
            <a:r>
              <a:rPr lang="ru-RU" altLang="ru-RU" sz="2200" b="0" dirty="0" err="1">
                <a:solidFill>
                  <a:srgbClr val="FF0000"/>
                </a:solidFill>
              </a:rPr>
              <a:t>System</a:t>
            </a:r>
            <a:r>
              <a:rPr lang="ru-RU" altLang="ru-RU" sz="2200" b="0" dirty="0">
                <a:solidFill>
                  <a:srgbClr val="FF0000"/>
                </a:solidFill>
              </a:rPr>
              <a:t> </a:t>
            </a:r>
            <a:r>
              <a:rPr lang="ru-RU" altLang="ru-RU" sz="2200" b="0" dirty="0" err="1">
                <a:solidFill>
                  <a:srgbClr val="FF0000"/>
                </a:solidFill>
              </a:rPr>
              <a:t>Auditing</a:t>
            </a:r>
            <a:r>
              <a:rPr lang="ru-RU" altLang="ru-RU" sz="2200" b="0" dirty="0">
                <a:solidFill>
                  <a:srgbClr val="FF0000"/>
                </a:solidFill>
              </a:rPr>
              <a:t> - Аудит информационных систем. </a:t>
            </a:r>
            <a:r>
              <a:rPr lang="ru-RU" altLang="ru-RU" sz="2200" b="0" dirty="0"/>
              <a:t>Этот метод определён как востребованный, однако так и не был полностью разработан;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013C23-8B26-48E0-9F30-62EDE6C8D332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29</a:t>
            </a:fld>
            <a:endParaRPr lang="ru-RU" altLang="ru-RU" sz="1200" b="0">
              <a:latin typeface="Garamond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b="0">
                <a:latin typeface="Garamond" pitchFamily="16" charset="0"/>
              </a:rPr>
              <a:t>Задача выбора подхода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23850" y="1092200"/>
            <a:ext cx="8569325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7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800" b="0"/>
              <a:t>Важно понимать, что </a:t>
            </a:r>
            <a:r>
              <a:rPr lang="ru-RU" altLang="ru-RU" sz="2800" b="0">
                <a:solidFill>
                  <a:srgbClr val="FF0000"/>
                </a:solidFill>
              </a:rPr>
              <a:t>выбор подхода определяется целями проекта и в значительной мере влияет на весь его дальнейший ход.</a:t>
            </a:r>
          </a:p>
          <a:p>
            <a:pPr>
              <a:spcBef>
                <a:spcPts val="7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800" b="0"/>
              <a:t>Между сторонниками структурного (СП) и объектно-ориентированного подходов (ООП) в настоящее время ведутся ожесточенные споры. При этом не существует решающих аргументов, доказывающих несостоятельность того или иного из методов, так как </a:t>
            </a:r>
            <a:r>
              <a:rPr lang="ru-RU" altLang="ru-RU" sz="2800" b="0">
                <a:solidFill>
                  <a:srgbClr val="FF0000"/>
                </a:solidFill>
              </a:rPr>
              <a:t>каждый из них имеет свои преимущества и недостатки</a:t>
            </a:r>
            <a:r>
              <a:rPr lang="ru-RU" altLang="ru-RU" sz="2800" b="0"/>
              <a:t>.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9D56FA7-2D17-4526-B217-63DF714B9C96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ru-RU" altLang="ru-RU" sz="1200" b="0">
              <a:latin typeface="Garamond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400" b="0">
                <a:latin typeface="Garamond" pitchFamily="16" charset="0"/>
              </a:rPr>
              <a:t>Семейство </a:t>
            </a:r>
            <a:r>
              <a:rPr lang="en-US" altLang="ru-RU" sz="4400" b="0">
                <a:latin typeface="Garamond" pitchFamily="16" charset="0"/>
              </a:rPr>
              <a:t>IDEF</a:t>
            </a:r>
            <a:r>
              <a:rPr lang="ru-RU" altLang="ru-RU" sz="4400" b="0">
                <a:latin typeface="Garamond" pitchFamily="16" charset="0"/>
              </a:rPr>
              <a:t>(для справки)</a:t>
            </a: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1196975"/>
            <a:ext cx="91440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200" b="0">
                <a:solidFill>
                  <a:srgbClr val="FF0000"/>
                </a:solidFill>
              </a:rPr>
              <a:t>IDEF8 - User Interface Modeling - Метод разработки интерфейсов взаимодействия оператора и системы (пользовательских интерфейсов). </a:t>
            </a:r>
            <a:r>
              <a:rPr lang="ru-RU" altLang="ru-RU" sz="2200" b="0"/>
              <a:t>Современные среды разработки пользовательских интефейсов в большей степени создают внешний вид интефейса. IDFE8 фокусирует внимание разработчиков интерфейса на программировании желаемого взаимного поведения интефеса и пользователя на трех уровнях: выполняемой операции (что это за операция); сценарии взаимодействия, определяемом специфической ролью пользователя (по какому сценарию она должна выполняться тем или иным пользователем); и, наконец, на деталях интерфейса (какие элементы управления, предлагает интерфес для выполнения операции);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553569C-6414-4999-AFF4-6FCE76F21EFA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30</a:t>
            </a:fld>
            <a:endParaRPr lang="ru-RU" altLang="ru-RU" sz="1200" b="0">
              <a:latin typeface="Garamond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428625" y="212725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400" b="0">
                <a:latin typeface="Garamond" pitchFamily="16" charset="0"/>
              </a:rPr>
              <a:t>Семейство </a:t>
            </a:r>
            <a:r>
              <a:rPr lang="en-US" altLang="ru-RU" sz="4400" b="0">
                <a:latin typeface="Garamond" pitchFamily="16" charset="0"/>
              </a:rPr>
              <a:t>IDEF</a:t>
            </a:r>
            <a:r>
              <a:rPr lang="ru-RU" altLang="ru-RU" sz="4400" b="0">
                <a:latin typeface="Garamond" pitchFamily="16" charset="0"/>
              </a:rPr>
              <a:t>(для справки)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5400" y="908050"/>
            <a:ext cx="9144000" cy="57927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200" b="0">
                <a:solidFill>
                  <a:srgbClr val="FF0000"/>
                </a:solidFill>
              </a:rPr>
              <a:t>IDEF9 - Scenario-Driven IS Design (Business Constraint Discovery method) - Метод исследования бизнес ограничений </a:t>
            </a:r>
            <a:r>
              <a:rPr lang="ru-RU" altLang="ru-RU" sz="2200" b="0"/>
              <a:t>создан для облегчения обнаружения и анализа ограничений в условиях которых действует предприятие. Обычно, при построении моделей описанию ограничений, оказывающих влияние на протекание процессов на предприятии уделяется недостаточное внимание. Знания об основных ограничениях и характере их влияния, закладываемые в модели, в лучшем случае остаются неполными, несогласованными, распределенными нерационально, но часто их вовсе нет. Это не обязательно приводит к тому, что построенные модели нежизнеспособны, но возможно их реализация столкнется с непредвиденными трудностями, в результате чего их потенциал будет не реализован. Тем не менее в случаях, когда речь идет именно о совершенствовании структур или адаптации к предсказываемым изменениям, знания о существующих ограничениях имеют критическое значение;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1B92CA-2545-4BBD-9918-31148D1577E8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31</a:t>
            </a:fld>
            <a:endParaRPr lang="ru-RU" altLang="ru-RU" sz="1200" b="0">
              <a:latin typeface="Garamond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428625" y="212725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400" b="0">
                <a:latin typeface="Garamond" pitchFamily="16" charset="0"/>
              </a:rPr>
              <a:t>Семейство </a:t>
            </a:r>
            <a:r>
              <a:rPr lang="en-US" altLang="ru-RU" sz="4400" b="0">
                <a:latin typeface="Garamond" pitchFamily="16" charset="0"/>
              </a:rPr>
              <a:t>IDEF</a:t>
            </a:r>
            <a:r>
              <a:rPr lang="ru-RU" altLang="ru-RU" sz="4400" b="0">
                <a:latin typeface="Garamond" pitchFamily="16" charset="0"/>
              </a:rPr>
              <a:t>(для справки)</a:t>
            </a: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3813" y="1382713"/>
            <a:ext cx="91440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200" b="0"/>
              <a:t>IDEF10 - Implementation Architecture Modeling - Моделирование архитектуры выполнения. Этот метод определён как востребованный, однако так и не был полностью разработан;</a:t>
            </a:r>
          </a:p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200" b="0"/>
              <a:t>IDEF11 - Information Artifact Modeling. Этот метод определён как востребованный, однако так и не был полностью разработан;</a:t>
            </a:r>
          </a:p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200" b="0"/>
              <a:t>IDEF12 - Organization Modeling - Организационное моделирование. Этот метод определён как востребованный, однако так и не был полностью разработан;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327BFA0-6A41-4663-800C-937D26928C46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32</a:t>
            </a:fld>
            <a:endParaRPr lang="ru-RU" altLang="ru-RU" sz="1200" b="0">
              <a:latin typeface="Garamond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428625" y="212725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400" b="0">
                <a:latin typeface="Garamond" pitchFamily="16" charset="0"/>
              </a:rPr>
              <a:t>Семейство </a:t>
            </a:r>
            <a:r>
              <a:rPr lang="en-US" altLang="ru-RU" sz="4400" b="0">
                <a:latin typeface="Garamond" pitchFamily="16" charset="0"/>
              </a:rPr>
              <a:t>IDEF</a:t>
            </a:r>
            <a:r>
              <a:rPr lang="ru-RU" altLang="ru-RU" sz="4400" b="0">
                <a:latin typeface="Garamond" pitchFamily="16" charset="0"/>
              </a:rPr>
              <a:t>(для справки)</a:t>
            </a: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-28575" y="1092200"/>
            <a:ext cx="91440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200" b="0">
                <a:solidFill>
                  <a:srgbClr val="FF0000"/>
                </a:solidFill>
              </a:rPr>
              <a:t>IDEF14 - Network Design - Метод проектирования компьютерных сетей, основанный на анализе требований, специфических сетевых компонентов, существующих конфигураций сетей.</a:t>
            </a:r>
            <a:r>
              <a:rPr lang="ru-RU" altLang="ru-RU" sz="2200" b="0"/>
              <a:t> Также он обеспечивает поддержку решений, связанных с рациональным управлением материальными ресурсами, что позволяет достичь существенной экономии;</a:t>
            </a:r>
          </a:p>
          <a:p>
            <a:pPr marL="341313">
              <a:spcBef>
                <a:spcPts val="550"/>
              </a:spcBef>
              <a:buClrTx/>
              <a:buSzPct val="65000"/>
              <a:buFontTx/>
              <a:buNone/>
            </a:pPr>
            <a:endParaRPr lang="ru-RU" altLang="ru-RU" sz="2200" b="0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7FF57B-D187-4786-BA50-0D4F60F02B0D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33</a:t>
            </a:fld>
            <a:endParaRPr lang="ru-RU" altLang="ru-RU" sz="1200" b="0">
              <a:latin typeface="Garamond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/>
              <a:t>Методология </a:t>
            </a:r>
            <a:r>
              <a:rPr lang="en-US" dirty="0"/>
              <a:t>IDEF0</a:t>
            </a:r>
            <a:endParaRPr lang="ru-RU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642350" cy="45307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800" smtClean="0"/>
              <a:t>Методология функционального моделирования IDEF0 – это технология описания системы в целом как множества взаимозависимых действий, или функций.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ru-RU" sz="28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800" smtClean="0"/>
              <a:t>Функции системы исследуются независимо от объектов, которые обеспечивают их выполнение.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altLang="ru-RU" sz="28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800" smtClean="0"/>
              <a:t>Методология </a:t>
            </a:r>
            <a:r>
              <a:rPr lang="en-US" altLang="ru-RU" sz="2800" smtClean="0"/>
              <a:t>IDEF0 </a:t>
            </a:r>
            <a:r>
              <a:rPr lang="ru-RU" altLang="ru-RU" sz="2800" smtClean="0"/>
              <a:t>применяется на ранних этапах разработки проекта (анализ).</a:t>
            </a:r>
          </a:p>
        </p:txBody>
      </p:sp>
    </p:spTree>
    <p:extLst>
      <p:ext uri="{BB962C8B-B14F-4D97-AF65-F5344CB8AC3E}">
        <p14:creationId xmlns:p14="http://schemas.microsoft.com/office/powerpoint/2010/main" val="165915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/>
              <a:t>Шаги построения модели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00200"/>
            <a:ext cx="8785225" cy="45307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800" smtClean="0"/>
              <a:t>Построение модели </a:t>
            </a:r>
            <a:r>
              <a:rPr lang="en-US" altLang="ru-RU" sz="2800" smtClean="0"/>
              <a:t>IDEF0 </a:t>
            </a:r>
            <a:r>
              <a:rPr lang="ru-RU" altLang="ru-RU" sz="2800" smtClean="0"/>
              <a:t>заключается в выполнении следующих действий:</a:t>
            </a:r>
            <a:endParaRPr lang="en-US" altLang="ru-RU" sz="28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altLang="ru-RU" sz="2800" smtClean="0"/>
          </a:p>
          <a:p>
            <a:pPr>
              <a:lnSpc>
                <a:spcPct val="90000"/>
              </a:lnSpc>
            </a:pPr>
            <a:r>
              <a:rPr lang="ru-RU" altLang="ru-RU" sz="2800" smtClean="0"/>
              <a:t>сбор информации об объекте, определение его границ;</a:t>
            </a:r>
          </a:p>
          <a:p>
            <a:pPr>
              <a:lnSpc>
                <a:spcPct val="90000"/>
              </a:lnSpc>
            </a:pPr>
            <a:r>
              <a:rPr lang="ru-RU" altLang="ru-RU" sz="2800" smtClean="0"/>
              <a:t>определение цели и точки зрения модели;</a:t>
            </a:r>
          </a:p>
          <a:p>
            <a:pPr>
              <a:lnSpc>
                <a:spcPct val="90000"/>
              </a:lnSpc>
            </a:pPr>
            <a:r>
              <a:rPr lang="ru-RU" altLang="ru-RU" sz="2800" smtClean="0"/>
              <a:t>построение, обобщение и декомпозиция диаграмм;</a:t>
            </a:r>
          </a:p>
          <a:p>
            <a:pPr>
              <a:lnSpc>
                <a:spcPct val="90000"/>
              </a:lnSpc>
            </a:pPr>
            <a:r>
              <a:rPr lang="ru-RU" altLang="ru-RU" sz="2800" smtClean="0"/>
              <a:t>критическая оценка, рецензирование и комментирование.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26912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Модель </a:t>
            </a:r>
            <a:r>
              <a:rPr lang="en-US"/>
              <a:t>ICOM</a:t>
            </a:r>
            <a:endParaRPr lang="ru-RU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00200"/>
            <a:ext cx="8785225" cy="45307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 smtClean="0"/>
              <a:t>Действие, обычно в IDEF0 называемое функцией, обрабатывает или переводит входные параметры (сырье, информацию и т.п.) в выходные.</a:t>
            </a:r>
            <a:endParaRPr lang="en-US" altLang="ru-RU" sz="18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 smtClean="0"/>
              <a:t>Функции изображаются на диаграммах как поименованные прямоугольники, или функциональные блоки.</a:t>
            </a:r>
            <a:endParaRPr lang="en-US" altLang="ru-RU" sz="18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ru-RU" sz="18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 smtClean="0"/>
              <a:t>Для отображения категорий информации существует аббревиатура ICOM, отображающая четыре возможных типа стрелок:</a:t>
            </a:r>
          </a:p>
          <a:p>
            <a:pPr>
              <a:lnSpc>
                <a:spcPct val="80000"/>
              </a:lnSpc>
            </a:pPr>
            <a:r>
              <a:rPr lang="ru-RU" altLang="ru-RU" sz="1800" smtClean="0"/>
              <a:t>I (Input) – вход – нечто, что потребляется в ходе выполнения процесса;</a:t>
            </a:r>
          </a:p>
          <a:p>
            <a:pPr>
              <a:lnSpc>
                <a:spcPct val="80000"/>
              </a:lnSpc>
            </a:pPr>
            <a:r>
              <a:rPr lang="ru-RU" altLang="ru-RU" sz="1800" smtClean="0"/>
              <a:t>С (Control) – управление – ограничения и инструкции, влияющие на ход выполнения процесса;</a:t>
            </a:r>
          </a:p>
          <a:p>
            <a:pPr>
              <a:lnSpc>
                <a:spcPct val="80000"/>
              </a:lnSpc>
            </a:pPr>
            <a:r>
              <a:rPr lang="ru-RU" altLang="ru-RU" sz="1800" smtClean="0"/>
              <a:t>О (Output) – выход – нечто, являющееся результатом выполнения процесса;</a:t>
            </a:r>
          </a:p>
          <a:p>
            <a:pPr>
              <a:lnSpc>
                <a:spcPct val="80000"/>
              </a:lnSpc>
            </a:pPr>
            <a:r>
              <a:rPr lang="ru-RU" altLang="ru-RU" sz="1800" smtClean="0"/>
              <a:t>М (Mechanism) – исполняющий механизм – нечто, что используется для выполнения процесса, но не потребляется само по себе.</a:t>
            </a:r>
          </a:p>
        </p:txBody>
      </p:sp>
    </p:spTree>
    <p:extLst>
      <p:ext uri="{BB962C8B-B14F-4D97-AF65-F5344CB8AC3E}">
        <p14:creationId xmlns:p14="http://schemas.microsoft.com/office/powerpoint/2010/main" val="37550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Модель </a:t>
            </a:r>
            <a:r>
              <a:rPr lang="en-US"/>
              <a:t>ICOM</a:t>
            </a:r>
            <a:endParaRPr lang="ru-RU"/>
          </a:p>
        </p:txBody>
      </p:sp>
      <p:grpSp>
        <p:nvGrpSpPr>
          <p:cNvPr id="12291" name="Group 4"/>
          <p:cNvGrpSpPr>
            <a:grpSpLocks noChangeAspect="1"/>
          </p:cNvGrpSpPr>
          <p:nvPr/>
        </p:nvGrpSpPr>
        <p:grpSpPr bwMode="auto">
          <a:xfrm>
            <a:off x="395288" y="1357313"/>
            <a:ext cx="8208962" cy="4502150"/>
            <a:chOff x="3686" y="11812"/>
            <a:chExt cx="4376" cy="2369"/>
          </a:xfrm>
        </p:grpSpPr>
        <p:sp>
          <p:nvSpPr>
            <p:cNvPr id="12292" name="AutoShape 5"/>
            <p:cNvSpPr>
              <a:spLocks noChangeAspect="1" noChangeArrowheads="1"/>
            </p:cNvSpPr>
            <p:nvPr/>
          </p:nvSpPr>
          <p:spPr bwMode="auto">
            <a:xfrm>
              <a:off x="3686" y="11812"/>
              <a:ext cx="4376" cy="2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ru-RU"/>
            </a:p>
          </p:txBody>
        </p:sp>
        <p:grpSp>
          <p:nvGrpSpPr>
            <p:cNvPr id="12293" name="Group 6"/>
            <p:cNvGrpSpPr>
              <a:grpSpLocks/>
            </p:cNvGrpSpPr>
            <p:nvPr/>
          </p:nvGrpSpPr>
          <p:grpSpPr bwMode="auto">
            <a:xfrm>
              <a:off x="3686" y="11812"/>
              <a:ext cx="4376" cy="2369"/>
              <a:chOff x="3686" y="11812"/>
              <a:chExt cx="4376" cy="2369"/>
            </a:xfrm>
          </p:grpSpPr>
          <p:sp>
            <p:nvSpPr>
              <p:cNvPr id="12294" name="Rectangle 7"/>
              <p:cNvSpPr>
                <a:spLocks noChangeArrowheads="1"/>
              </p:cNvSpPr>
              <p:nvPr/>
            </p:nvSpPr>
            <p:spPr bwMode="auto">
              <a:xfrm>
                <a:off x="4956" y="12787"/>
                <a:ext cx="1694" cy="55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ru-RU" altLang="ru-RU" sz="2400">
                    <a:solidFill>
                      <a:srgbClr val="000000"/>
                    </a:solidFill>
                  </a:rPr>
                  <a:t>Функциональный блок</a:t>
                </a:r>
              </a:p>
            </p:txBody>
          </p:sp>
          <p:sp>
            <p:nvSpPr>
              <p:cNvPr id="12295" name="Line 8"/>
              <p:cNvSpPr>
                <a:spLocks noChangeShapeType="1"/>
              </p:cNvSpPr>
              <p:nvPr/>
            </p:nvSpPr>
            <p:spPr bwMode="auto">
              <a:xfrm>
                <a:off x="3968" y="13066"/>
                <a:ext cx="9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296" name="Line 9"/>
              <p:cNvSpPr>
                <a:spLocks noChangeShapeType="1"/>
              </p:cNvSpPr>
              <p:nvPr/>
            </p:nvSpPr>
            <p:spPr bwMode="auto">
              <a:xfrm>
                <a:off x="5803" y="11812"/>
                <a:ext cx="0" cy="9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297" name="Line 10"/>
              <p:cNvSpPr>
                <a:spLocks noChangeShapeType="1"/>
              </p:cNvSpPr>
              <p:nvPr/>
            </p:nvSpPr>
            <p:spPr bwMode="auto">
              <a:xfrm>
                <a:off x="6650" y="13066"/>
                <a:ext cx="11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298" name="Line 11"/>
              <p:cNvSpPr>
                <a:spLocks noChangeShapeType="1"/>
              </p:cNvSpPr>
              <p:nvPr/>
            </p:nvSpPr>
            <p:spPr bwMode="auto">
              <a:xfrm flipH="1" flipV="1">
                <a:off x="5803" y="13345"/>
                <a:ext cx="1" cy="6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299" name="Text Box 12"/>
              <p:cNvSpPr txBox="1">
                <a:spLocks noChangeArrowheads="1"/>
              </p:cNvSpPr>
              <p:nvPr/>
            </p:nvSpPr>
            <p:spPr bwMode="auto">
              <a:xfrm>
                <a:off x="3686" y="12787"/>
                <a:ext cx="987" cy="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ru-RU" sz="2000"/>
                  <a:t>Input (</a:t>
                </a:r>
                <a:r>
                  <a:rPr lang="ru-RU" altLang="ru-RU" sz="2000"/>
                  <a:t>Вход)</a:t>
                </a:r>
              </a:p>
            </p:txBody>
          </p:sp>
          <p:sp>
            <p:nvSpPr>
              <p:cNvPr id="12300" name="Text Box 13"/>
              <p:cNvSpPr txBox="1">
                <a:spLocks noChangeArrowheads="1"/>
              </p:cNvSpPr>
              <p:nvPr/>
            </p:nvSpPr>
            <p:spPr bwMode="auto">
              <a:xfrm>
                <a:off x="5803" y="11812"/>
                <a:ext cx="1412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ru-RU" sz="2000"/>
                  <a:t>Control (</a:t>
                </a:r>
                <a:r>
                  <a:rPr lang="ru-RU" altLang="ru-RU" sz="2000"/>
                  <a:t>Управление)</a:t>
                </a:r>
              </a:p>
            </p:txBody>
          </p:sp>
          <p:sp>
            <p:nvSpPr>
              <p:cNvPr id="12301" name="Text Box 14"/>
              <p:cNvSpPr txBox="1">
                <a:spLocks noChangeArrowheads="1"/>
              </p:cNvSpPr>
              <p:nvPr/>
            </p:nvSpPr>
            <p:spPr bwMode="auto">
              <a:xfrm>
                <a:off x="5803" y="13623"/>
                <a:ext cx="1269" cy="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ru-RU" sz="2000"/>
                  <a:t>Mechanism (</a:t>
                </a:r>
                <a:r>
                  <a:rPr lang="ru-RU" altLang="ru-RU" sz="2000"/>
                  <a:t>Механизм)</a:t>
                </a:r>
              </a:p>
            </p:txBody>
          </p:sp>
          <p:sp>
            <p:nvSpPr>
              <p:cNvPr id="12302" name="Text Box 15"/>
              <p:cNvSpPr txBox="1">
                <a:spLocks noChangeArrowheads="1"/>
              </p:cNvSpPr>
              <p:nvPr/>
            </p:nvSpPr>
            <p:spPr bwMode="auto">
              <a:xfrm>
                <a:off x="7215" y="12787"/>
                <a:ext cx="847" cy="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ru-RU" sz="2000"/>
                  <a:t>Output</a:t>
                </a:r>
              </a:p>
              <a:p>
                <a:pPr eaLnBrk="1" hangingPunct="1"/>
                <a:endParaRPr lang="en-US" altLang="ru-RU" sz="2000"/>
              </a:p>
              <a:p>
                <a:pPr eaLnBrk="1" hangingPunct="1"/>
                <a:r>
                  <a:rPr lang="en-US" altLang="ru-RU" sz="2000"/>
                  <a:t> (</a:t>
                </a:r>
                <a:r>
                  <a:rPr lang="ru-RU" altLang="ru-RU" sz="2000"/>
                  <a:t>Выход)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77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Соединения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64235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smtClean="0"/>
              <a:t>В IDEF0 существует пять основных видов комбинированных стрелок: </a:t>
            </a:r>
          </a:p>
          <a:p>
            <a:pPr>
              <a:buFont typeface="Wingdings" pitchFamily="2" charset="2"/>
              <a:buNone/>
            </a:pPr>
            <a:endParaRPr lang="ru-RU" altLang="ru-RU" smtClean="0"/>
          </a:p>
          <a:p>
            <a:r>
              <a:rPr lang="ru-RU" altLang="ru-RU" smtClean="0"/>
              <a:t>выход – вход,</a:t>
            </a:r>
          </a:p>
          <a:p>
            <a:r>
              <a:rPr lang="ru-RU" altLang="ru-RU" smtClean="0"/>
              <a:t>выход – управление,</a:t>
            </a:r>
          </a:p>
          <a:p>
            <a:r>
              <a:rPr lang="ru-RU" altLang="ru-RU" smtClean="0"/>
              <a:t>выход – механизм исполнения,</a:t>
            </a:r>
          </a:p>
          <a:p>
            <a:r>
              <a:rPr lang="ru-RU" altLang="ru-RU" smtClean="0"/>
              <a:t>выход – обратная связь на управление,</a:t>
            </a:r>
          </a:p>
          <a:p>
            <a:r>
              <a:rPr lang="ru-RU" altLang="ru-RU" smtClean="0"/>
              <a:t>выход – обратная связь на вход. </a:t>
            </a:r>
          </a:p>
        </p:txBody>
      </p:sp>
    </p:spTree>
    <p:extLst>
      <p:ext uri="{BB962C8B-B14F-4D97-AF65-F5344CB8AC3E}">
        <p14:creationId xmlns:p14="http://schemas.microsoft.com/office/powerpoint/2010/main" val="151179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Выход – вход</a:t>
            </a:r>
          </a:p>
        </p:txBody>
      </p:sp>
      <p:grpSp>
        <p:nvGrpSpPr>
          <p:cNvPr id="14339" name="Group 4"/>
          <p:cNvGrpSpPr>
            <a:grpSpLocks noChangeAspect="1"/>
          </p:cNvGrpSpPr>
          <p:nvPr/>
        </p:nvGrpSpPr>
        <p:grpSpPr bwMode="auto">
          <a:xfrm>
            <a:off x="323850" y="2636838"/>
            <a:ext cx="8569325" cy="1658937"/>
            <a:chOff x="3121" y="133"/>
            <a:chExt cx="4377" cy="836"/>
          </a:xfrm>
        </p:grpSpPr>
        <p:sp>
          <p:nvSpPr>
            <p:cNvPr id="14340" name="AutoShape 5"/>
            <p:cNvSpPr>
              <a:spLocks noChangeAspect="1" noChangeArrowheads="1"/>
            </p:cNvSpPr>
            <p:nvPr/>
          </p:nvSpPr>
          <p:spPr bwMode="auto">
            <a:xfrm>
              <a:off x="3121" y="133"/>
              <a:ext cx="4377" cy="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ru-RU"/>
            </a:p>
          </p:txBody>
        </p:sp>
        <p:grpSp>
          <p:nvGrpSpPr>
            <p:cNvPr id="14341" name="Group 6"/>
            <p:cNvGrpSpPr>
              <a:grpSpLocks/>
            </p:cNvGrpSpPr>
            <p:nvPr/>
          </p:nvGrpSpPr>
          <p:grpSpPr bwMode="auto">
            <a:xfrm>
              <a:off x="3121" y="133"/>
              <a:ext cx="4377" cy="836"/>
              <a:chOff x="3121" y="133"/>
              <a:chExt cx="4377" cy="836"/>
            </a:xfrm>
          </p:grpSpPr>
          <p:sp>
            <p:nvSpPr>
              <p:cNvPr id="14342" name="Rectangle 7"/>
              <p:cNvSpPr>
                <a:spLocks noChangeArrowheads="1"/>
              </p:cNvSpPr>
              <p:nvPr/>
            </p:nvSpPr>
            <p:spPr bwMode="auto">
              <a:xfrm>
                <a:off x="3121" y="133"/>
                <a:ext cx="1412" cy="8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ru-RU" altLang="ru-RU" sz="2400">
                    <a:solidFill>
                      <a:srgbClr val="000000"/>
                    </a:solidFill>
                  </a:rPr>
                  <a:t>Ввести данные о заказе</a:t>
                </a:r>
              </a:p>
            </p:txBody>
          </p:sp>
          <p:sp>
            <p:nvSpPr>
              <p:cNvPr id="14343" name="Rectangle 8"/>
              <p:cNvSpPr>
                <a:spLocks noChangeArrowheads="1"/>
              </p:cNvSpPr>
              <p:nvPr/>
            </p:nvSpPr>
            <p:spPr bwMode="auto">
              <a:xfrm>
                <a:off x="5945" y="133"/>
                <a:ext cx="1553" cy="8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ru-RU" altLang="ru-RU" sz="1000"/>
              </a:p>
              <a:p>
                <a:pPr algn="ctr" eaLnBrk="1" hangingPunct="1"/>
                <a:r>
                  <a:rPr lang="ru-RU" altLang="ru-RU" sz="2400">
                    <a:solidFill>
                      <a:srgbClr val="000000"/>
                    </a:solidFill>
                  </a:rPr>
                  <a:t>Сохранить заказ в БД</a:t>
                </a:r>
              </a:p>
            </p:txBody>
          </p:sp>
          <p:sp>
            <p:nvSpPr>
              <p:cNvPr id="14344" name="Line 9"/>
              <p:cNvSpPr>
                <a:spLocks noChangeShapeType="1"/>
              </p:cNvSpPr>
              <p:nvPr/>
            </p:nvSpPr>
            <p:spPr bwMode="auto">
              <a:xfrm>
                <a:off x="4533" y="551"/>
                <a:ext cx="14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345" name="Text Box 10"/>
              <p:cNvSpPr txBox="1">
                <a:spLocks noChangeArrowheads="1"/>
              </p:cNvSpPr>
              <p:nvPr/>
            </p:nvSpPr>
            <p:spPr bwMode="auto">
              <a:xfrm>
                <a:off x="4674" y="272"/>
                <a:ext cx="1129" cy="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ru-RU" altLang="ru-RU" sz="2000"/>
                  <a:t>Данные о</a:t>
                </a:r>
              </a:p>
              <a:p>
                <a:pPr algn="ctr" eaLnBrk="1" hangingPunct="1"/>
                <a:endParaRPr lang="ru-RU" altLang="ru-RU" sz="2000"/>
              </a:p>
              <a:p>
                <a:pPr algn="ctr" eaLnBrk="1" hangingPunct="1"/>
                <a:r>
                  <a:rPr lang="ru-RU" altLang="ru-RU" sz="2000"/>
                  <a:t> заказе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799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b="0">
                <a:latin typeface="Garamond" pitchFamily="16" charset="0"/>
              </a:rPr>
              <a:t>Сравнение подходов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7200" y="777875"/>
            <a:ext cx="4040188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spcBef>
                <a:spcPts val="600"/>
              </a:spcBef>
              <a:buClrTx/>
              <a:buSzPct val="65000"/>
              <a:buFontTx/>
              <a:buNone/>
            </a:pPr>
            <a:r>
              <a:rPr lang="ru-RU" altLang="ru-RU" sz="2400" b="0"/>
              <a:t>СП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" y="1417638"/>
            <a:ext cx="4040188" cy="4708525"/>
          </a:xfrm>
          <a:prstGeom prst="rect">
            <a:avLst/>
          </a:prstGeom>
          <a:solidFill>
            <a:srgbClr val="FFF0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6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400" b="0"/>
              <a:t>Достоинства</a:t>
            </a:r>
          </a:p>
          <a:p>
            <a:pPr marL="342900">
              <a:spcBef>
                <a:spcPts val="500"/>
              </a:spcBef>
              <a:buClrTx/>
              <a:buSzPct val="65000"/>
              <a:buFontTx/>
              <a:buNone/>
            </a:pPr>
            <a:r>
              <a:rPr lang="ru-RU" altLang="ru-RU" sz="2000" b="0"/>
              <a:t>Традиционность (проверенность временем)</a:t>
            </a:r>
          </a:p>
          <a:p>
            <a:pPr marL="342900">
              <a:spcBef>
                <a:spcPts val="500"/>
              </a:spcBef>
              <a:buClrTx/>
              <a:buSzPct val="65000"/>
              <a:buFontTx/>
              <a:buNone/>
            </a:pPr>
            <a:r>
              <a:rPr lang="ru-RU" altLang="ru-RU" sz="2000" b="0"/>
              <a:t>Наглядность и однозначность</a:t>
            </a:r>
          </a:p>
          <a:p>
            <a:pPr marL="342900">
              <a:spcBef>
                <a:spcPts val="500"/>
              </a:spcBef>
              <a:buClrTx/>
              <a:buSzPct val="65000"/>
              <a:buFontTx/>
              <a:buNone/>
            </a:pPr>
            <a:r>
              <a:rPr lang="ru-RU" altLang="ru-RU" sz="2000" b="0"/>
              <a:t>Много </a:t>
            </a:r>
            <a:r>
              <a:rPr lang="en-US" altLang="ru-RU" sz="2000" b="0"/>
              <a:t>CASE-</a:t>
            </a:r>
            <a:r>
              <a:rPr lang="ru-RU" altLang="ru-RU" sz="2000" b="0"/>
              <a:t>средств</a:t>
            </a:r>
          </a:p>
          <a:p>
            <a:pPr>
              <a:spcBef>
                <a:spcPts val="6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400" b="0"/>
              <a:t>Недостатки</a:t>
            </a:r>
          </a:p>
          <a:p>
            <a:pPr marL="342900">
              <a:spcBef>
                <a:spcPts val="500"/>
              </a:spcBef>
              <a:buClrTx/>
              <a:buSzPct val="65000"/>
              <a:buFontTx/>
              <a:buNone/>
            </a:pPr>
            <a:r>
              <a:rPr lang="ru-RU" altLang="ru-RU" sz="2000" b="0"/>
              <a:t>Сложность исправления ошибок проектирования</a:t>
            </a:r>
          </a:p>
          <a:p>
            <a:pPr marL="342900">
              <a:spcBef>
                <a:spcPts val="500"/>
              </a:spcBef>
              <a:buClrTx/>
              <a:buSzPct val="65000"/>
              <a:buFontTx/>
              <a:buNone/>
            </a:pPr>
            <a:r>
              <a:rPr lang="ru-RU" altLang="ru-RU" sz="2000" b="0"/>
              <a:t>Сложность моделирования динамики </a:t>
            </a:r>
          </a:p>
          <a:p>
            <a:pPr marL="342900">
              <a:spcBef>
                <a:spcPts val="500"/>
              </a:spcBef>
              <a:buClrTx/>
              <a:buSzPct val="65000"/>
              <a:buFontTx/>
              <a:buNone/>
            </a:pPr>
            <a:r>
              <a:rPr lang="ru-RU" altLang="ru-RU" sz="2000" b="0"/>
              <a:t>Строгий регламент методологии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645025" y="777875"/>
            <a:ext cx="40417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spcBef>
                <a:spcPts val="600"/>
              </a:spcBef>
              <a:buClrTx/>
              <a:buSzPct val="65000"/>
              <a:buFontTx/>
              <a:buNone/>
            </a:pPr>
            <a:r>
              <a:rPr lang="ru-RU" altLang="ru-RU" sz="2400" b="0"/>
              <a:t>ООП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645025" y="1417638"/>
            <a:ext cx="4041775" cy="4708525"/>
          </a:xfrm>
          <a:prstGeom prst="rect">
            <a:avLst/>
          </a:prstGeom>
          <a:solidFill>
            <a:srgbClr val="F9F4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6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400" b="0"/>
              <a:t>Достоинства</a:t>
            </a:r>
          </a:p>
          <a:p>
            <a:pPr marL="342900">
              <a:spcBef>
                <a:spcPts val="500"/>
              </a:spcBef>
              <a:buClrTx/>
              <a:buSzPct val="65000"/>
              <a:buFontTx/>
              <a:buNone/>
            </a:pPr>
            <a:r>
              <a:rPr lang="ru-RU" altLang="ru-RU" sz="2000" b="0"/>
              <a:t>Автоматическое кодирование</a:t>
            </a:r>
          </a:p>
          <a:p>
            <a:pPr marL="342900">
              <a:spcBef>
                <a:spcPts val="500"/>
              </a:spcBef>
              <a:buClrTx/>
              <a:buSzPct val="65000"/>
              <a:buFontTx/>
              <a:buNone/>
            </a:pPr>
            <a:r>
              <a:rPr lang="ru-RU" altLang="ru-RU" sz="2000" b="0"/>
              <a:t>Открытость </a:t>
            </a:r>
            <a:r>
              <a:rPr lang="en-US" altLang="ru-RU" sz="2000" b="0"/>
              <a:t>UML </a:t>
            </a:r>
            <a:r>
              <a:rPr lang="ru-RU" altLang="ru-RU" sz="2000" b="0"/>
              <a:t>для дополнения</a:t>
            </a:r>
          </a:p>
          <a:p>
            <a:pPr marL="342900">
              <a:spcBef>
                <a:spcPts val="500"/>
              </a:spcBef>
              <a:buClrTx/>
              <a:buSzPct val="65000"/>
              <a:buFontTx/>
              <a:buNone/>
            </a:pPr>
            <a:r>
              <a:rPr lang="ru-RU" altLang="ru-RU" sz="2000" b="0"/>
              <a:t>Простота масштабирования </a:t>
            </a:r>
          </a:p>
          <a:p>
            <a:pPr>
              <a:spcBef>
                <a:spcPts val="6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400" b="0"/>
              <a:t>Недостатки</a:t>
            </a:r>
          </a:p>
          <a:p>
            <a:pPr marL="342900">
              <a:spcBef>
                <a:spcPts val="500"/>
              </a:spcBef>
              <a:buClrTx/>
              <a:buSzPct val="65000"/>
              <a:buFontTx/>
              <a:buNone/>
            </a:pPr>
            <a:r>
              <a:rPr lang="ru-RU" altLang="ru-RU" sz="2000" b="0"/>
              <a:t>Возможность неоднозначной трактовки диаграмм</a:t>
            </a:r>
          </a:p>
          <a:p>
            <a:pPr marL="342900">
              <a:spcBef>
                <a:spcPts val="500"/>
              </a:spcBef>
              <a:buClrTx/>
              <a:buSzPct val="65000"/>
              <a:buFontTx/>
              <a:buNone/>
            </a:pPr>
            <a:r>
              <a:rPr lang="ru-RU" altLang="ru-RU" sz="2000" b="0"/>
              <a:t>Выше требования к квалификации – трудности для экспертов</a:t>
            </a:r>
          </a:p>
          <a:p>
            <a:pPr marL="341313">
              <a:spcBef>
                <a:spcPts val="600"/>
              </a:spcBef>
              <a:buClrTx/>
              <a:buSzPct val="65000"/>
              <a:buFontTx/>
              <a:buNone/>
            </a:pPr>
            <a:endParaRPr lang="ru-RU" altLang="ru-RU" sz="2400" b="0"/>
          </a:p>
          <a:p>
            <a:pPr marL="341313">
              <a:spcBef>
                <a:spcPts val="600"/>
              </a:spcBef>
              <a:buClrTx/>
              <a:buSzPct val="65000"/>
              <a:buFontTx/>
              <a:buNone/>
            </a:pPr>
            <a:endParaRPr lang="ru-RU" altLang="ru-RU" sz="2400" b="0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464A8BB-EBF3-4854-97F6-AA0106FD1ABA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ru-RU" altLang="ru-RU" sz="1200" b="0">
              <a:latin typeface="Garamond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Выход – управление</a:t>
            </a:r>
          </a:p>
        </p:txBody>
      </p:sp>
      <p:grpSp>
        <p:nvGrpSpPr>
          <p:cNvPr id="15363" name="Group 4"/>
          <p:cNvGrpSpPr>
            <a:grpSpLocks noChangeAspect="1"/>
          </p:cNvGrpSpPr>
          <p:nvPr/>
        </p:nvGrpSpPr>
        <p:grpSpPr bwMode="auto">
          <a:xfrm>
            <a:off x="250825" y="2205038"/>
            <a:ext cx="8642350" cy="3705225"/>
            <a:chOff x="3121" y="133"/>
            <a:chExt cx="3951" cy="1672"/>
          </a:xfrm>
        </p:grpSpPr>
        <p:sp>
          <p:nvSpPr>
            <p:cNvPr id="15364" name="AutoShape 5"/>
            <p:cNvSpPr>
              <a:spLocks noChangeAspect="1" noChangeArrowheads="1"/>
            </p:cNvSpPr>
            <p:nvPr/>
          </p:nvSpPr>
          <p:spPr bwMode="auto">
            <a:xfrm>
              <a:off x="3121" y="133"/>
              <a:ext cx="3951" cy="1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ru-RU"/>
            </a:p>
          </p:txBody>
        </p:sp>
        <p:grpSp>
          <p:nvGrpSpPr>
            <p:cNvPr id="15365" name="Group 6"/>
            <p:cNvGrpSpPr>
              <a:grpSpLocks/>
            </p:cNvGrpSpPr>
            <p:nvPr/>
          </p:nvGrpSpPr>
          <p:grpSpPr bwMode="auto">
            <a:xfrm>
              <a:off x="3121" y="133"/>
              <a:ext cx="3951" cy="1672"/>
              <a:chOff x="3121" y="133"/>
              <a:chExt cx="3951" cy="1672"/>
            </a:xfrm>
          </p:grpSpPr>
          <p:sp>
            <p:nvSpPr>
              <p:cNvPr id="15366" name="Rectangle 7"/>
              <p:cNvSpPr>
                <a:spLocks noChangeArrowheads="1"/>
              </p:cNvSpPr>
              <p:nvPr/>
            </p:nvSpPr>
            <p:spPr bwMode="auto">
              <a:xfrm>
                <a:off x="3121" y="133"/>
                <a:ext cx="1412" cy="8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ru-RU" altLang="ru-RU" sz="2400">
                    <a:solidFill>
                      <a:srgbClr val="000000"/>
                    </a:solidFill>
                  </a:rPr>
                  <a:t>Выбрать параметры отчета</a:t>
                </a:r>
              </a:p>
            </p:txBody>
          </p:sp>
          <p:sp>
            <p:nvSpPr>
              <p:cNvPr id="15367" name="Rectangle 8"/>
              <p:cNvSpPr>
                <a:spLocks noChangeArrowheads="1"/>
              </p:cNvSpPr>
              <p:nvPr/>
            </p:nvSpPr>
            <p:spPr bwMode="auto">
              <a:xfrm>
                <a:off x="5521" y="969"/>
                <a:ext cx="1551" cy="8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ru-RU" altLang="ru-RU" sz="1000"/>
              </a:p>
              <a:p>
                <a:pPr algn="ctr" eaLnBrk="1" hangingPunct="1"/>
                <a:r>
                  <a:rPr lang="ru-RU" altLang="ru-RU" sz="2400">
                    <a:solidFill>
                      <a:srgbClr val="000000"/>
                    </a:solidFill>
                  </a:rPr>
                  <a:t>Сформировать отчет</a:t>
                </a:r>
              </a:p>
            </p:txBody>
          </p:sp>
          <p:sp>
            <p:nvSpPr>
              <p:cNvPr id="15368" name="Line 9"/>
              <p:cNvSpPr>
                <a:spLocks noChangeShapeType="1"/>
              </p:cNvSpPr>
              <p:nvPr/>
            </p:nvSpPr>
            <p:spPr bwMode="auto">
              <a:xfrm>
                <a:off x="6368" y="551"/>
                <a:ext cx="2" cy="4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369" name="Text Box 10"/>
              <p:cNvSpPr txBox="1">
                <a:spLocks noChangeArrowheads="1"/>
              </p:cNvSpPr>
              <p:nvPr/>
            </p:nvSpPr>
            <p:spPr bwMode="auto">
              <a:xfrm>
                <a:off x="4391" y="273"/>
                <a:ext cx="1695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ru-RU" altLang="ru-RU" sz="2000"/>
                  <a:t>Параметры отчета</a:t>
                </a:r>
              </a:p>
            </p:txBody>
          </p:sp>
          <p:sp>
            <p:nvSpPr>
              <p:cNvPr id="15370" name="Line 11"/>
              <p:cNvSpPr>
                <a:spLocks noChangeShapeType="1"/>
              </p:cNvSpPr>
              <p:nvPr/>
            </p:nvSpPr>
            <p:spPr bwMode="auto">
              <a:xfrm>
                <a:off x="4533" y="551"/>
                <a:ext cx="1835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599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Выход – механизм</a:t>
            </a:r>
          </a:p>
        </p:txBody>
      </p:sp>
      <p:grpSp>
        <p:nvGrpSpPr>
          <p:cNvPr id="16387" name="Group 4"/>
          <p:cNvGrpSpPr>
            <a:grpSpLocks noChangeAspect="1"/>
          </p:cNvGrpSpPr>
          <p:nvPr/>
        </p:nvGrpSpPr>
        <p:grpSpPr bwMode="auto">
          <a:xfrm>
            <a:off x="250825" y="1916113"/>
            <a:ext cx="8424863" cy="4537075"/>
            <a:chOff x="2839" y="551"/>
            <a:chExt cx="3670" cy="1951"/>
          </a:xfrm>
        </p:grpSpPr>
        <p:sp>
          <p:nvSpPr>
            <p:cNvPr id="16388" name="AutoShape 5"/>
            <p:cNvSpPr>
              <a:spLocks noChangeAspect="1" noChangeArrowheads="1"/>
            </p:cNvSpPr>
            <p:nvPr/>
          </p:nvSpPr>
          <p:spPr bwMode="auto">
            <a:xfrm>
              <a:off x="2839" y="551"/>
              <a:ext cx="3670" cy="1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ru-RU"/>
            </a:p>
          </p:txBody>
        </p:sp>
        <p:grpSp>
          <p:nvGrpSpPr>
            <p:cNvPr id="16389" name="Group 6"/>
            <p:cNvGrpSpPr>
              <a:grpSpLocks/>
            </p:cNvGrpSpPr>
            <p:nvPr/>
          </p:nvGrpSpPr>
          <p:grpSpPr bwMode="auto">
            <a:xfrm>
              <a:off x="2839" y="551"/>
              <a:ext cx="3670" cy="1951"/>
              <a:chOff x="2839" y="551"/>
              <a:chExt cx="3670" cy="1951"/>
            </a:xfrm>
          </p:grpSpPr>
          <p:sp>
            <p:nvSpPr>
              <p:cNvPr id="16390" name="Rectangle 7"/>
              <p:cNvSpPr>
                <a:spLocks noChangeArrowheads="1"/>
              </p:cNvSpPr>
              <p:nvPr/>
            </p:nvSpPr>
            <p:spPr bwMode="auto">
              <a:xfrm>
                <a:off x="2839" y="1666"/>
                <a:ext cx="1412" cy="8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ru-RU" altLang="ru-RU" sz="2400">
                    <a:solidFill>
                      <a:srgbClr val="000000"/>
                    </a:solidFill>
                  </a:rPr>
                  <a:t>Запустить виртуальную машину </a:t>
                </a:r>
                <a:r>
                  <a:rPr lang="en-US" altLang="ru-RU" sz="2400">
                    <a:solidFill>
                      <a:srgbClr val="000000"/>
                    </a:solidFill>
                  </a:rPr>
                  <a:t>Java</a:t>
                </a:r>
                <a:endParaRPr lang="ru-RU" altLang="ru-RU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91" name="Rectangle 8"/>
              <p:cNvSpPr>
                <a:spLocks noChangeArrowheads="1"/>
              </p:cNvSpPr>
              <p:nvPr/>
            </p:nvSpPr>
            <p:spPr bwMode="auto">
              <a:xfrm>
                <a:off x="4815" y="551"/>
                <a:ext cx="1694" cy="9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ru-RU" altLang="ru-RU" sz="2400">
                    <a:solidFill>
                      <a:srgbClr val="000000"/>
                    </a:solidFill>
                  </a:rPr>
                  <a:t>Выполнить программу, написанную на </a:t>
                </a:r>
                <a:r>
                  <a:rPr lang="en-US" altLang="ru-RU" sz="2400">
                    <a:solidFill>
                      <a:srgbClr val="000000"/>
                    </a:solidFill>
                  </a:rPr>
                  <a:t>Java</a:t>
                </a:r>
                <a:endParaRPr lang="ru-RU" altLang="ru-RU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92" name="Line 9"/>
              <p:cNvSpPr>
                <a:spLocks noChangeShapeType="1"/>
              </p:cNvSpPr>
              <p:nvPr/>
            </p:nvSpPr>
            <p:spPr bwMode="auto">
              <a:xfrm flipH="1" flipV="1">
                <a:off x="5662" y="1527"/>
                <a:ext cx="1" cy="5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393" name="Text Box 10"/>
              <p:cNvSpPr txBox="1">
                <a:spLocks noChangeArrowheads="1"/>
              </p:cNvSpPr>
              <p:nvPr/>
            </p:nvSpPr>
            <p:spPr bwMode="auto">
              <a:xfrm>
                <a:off x="4392" y="1805"/>
                <a:ext cx="1270" cy="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ru-RU" altLang="ru-RU" sz="2000"/>
                  <a:t>Виртуальная машина </a:t>
                </a:r>
                <a:r>
                  <a:rPr lang="en-US" altLang="ru-RU" sz="2000"/>
                  <a:t>Java</a:t>
                </a:r>
                <a:endParaRPr lang="ru-RU" altLang="ru-RU" sz="2000"/>
              </a:p>
            </p:txBody>
          </p:sp>
          <p:sp>
            <p:nvSpPr>
              <p:cNvPr id="16394" name="Line 11"/>
              <p:cNvSpPr>
                <a:spLocks noChangeShapeType="1"/>
              </p:cNvSpPr>
              <p:nvPr/>
            </p:nvSpPr>
            <p:spPr bwMode="auto">
              <a:xfrm flipV="1">
                <a:off x="4251" y="2084"/>
                <a:ext cx="141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20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Выход – обратная связь на управление</a:t>
            </a:r>
          </a:p>
        </p:txBody>
      </p:sp>
      <p:grpSp>
        <p:nvGrpSpPr>
          <p:cNvPr id="17411" name="Group 4"/>
          <p:cNvGrpSpPr>
            <a:grpSpLocks noChangeAspect="1"/>
          </p:cNvGrpSpPr>
          <p:nvPr/>
        </p:nvGrpSpPr>
        <p:grpSpPr bwMode="auto">
          <a:xfrm>
            <a:off x="179388" y="2349500"/>
            <a:ext cx="8785225" cy="2509838"/>
            <a:chOff x="3121" y="-424"/>
            <a:chExt cx="4943" cy="1393"/>
          </a:xfrm>
        </p:grpSpPr>
        <p:sp>
          <p:nvSpPr>
            <p:cNvPr id="17412" name="AutoShape 5"/>
            <p:cNvSpPr>
              <a:spLocks noChangeAspect="1" noChangeArrowheads="1"/>
            </p:cNvSpPr>
            <p:nvPr/>
          </p:nvSpPr>
          <p:spPr bwMode="auto">
            <a:xfrm>
              <a:off x="3121" y="-424"/>
              <a:ext cx="4943" cy="1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ru-RU"/>
            </a:p>
          </p:txBody>
        </p:sp>
        <p:grpSp>
          <p:nvGrpSpPr>
            <p:cNvPr id="17413" name="Group 6"/>
            <p:cNvGrpSpPr>
              <a:grpSpLocks/>
            </p:cNvGrpSpPr>
            <p:nvPr/>
          </p:nvGrpSpPr>
          <p:grpSpPr bwMode="auto">
            <a:xfrm>
              <a:off x="3121" y="-424"/>
              <a:ext cx="4943" cy="1393"/>
              <a:chOff x="3121" y="-424"/>
              <a:chExt cx="4943" cy="1393"/>
            </a:xfrm>
          </p:grpSpPr>
          <p:sp>
            <p:nvSpPr>
              <p:cNvPr id="17414" name="Rectangle 7"/>
              <p:cNvSpPr>
                <a:spLocks noChangeArrowheads="1"/>
              </p:cNvSpPr>
              <p:nvPr/>
            </p:nvSpPr>
            <p:spPr bwMode="auto">
              <a:xfrm>
                <a:off x="3121" y="133"/>
                <a:ext cx="1412" cy="8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ru-RU" altLang="ru-RU" sz="2400">
                    <a:solidFill>
                      <a:srgbClr val="000000"/>
                    </a:solidFill>
                  </a:rPr>
                  <a:t>Выполнить численный расчет</a:t>
                </a:r>
              </a:p>
            </p:txBody>
          </p:sp>
          <p:sp>
            <p:nvSpPr>
              <p:cNvPr id="17415" name="Rectangle 8"/>
              <p:cNvSpPr>
                <a:spLocks noChangeArrowheads="1"/>
              </p:cNvSpPr>
              <p:nvPr/>
            </p:nvSpPr>
            <p:spPr bwMode="auto">
              <a:xfrm>
                <a:off x="5945" y="133"/>
                <a:ext cx="1835" cy="8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ru-RU" altLang="ru-RU" sz="2400">
                    <a:solidFill>
                      <a:srgbClr val="000000"/>
                    </a:solidFill>
                  </a:rPr>
                  <a:t>Оценить точность полученных результатов</a:t>
                </a:r>
              </a:p>
            </p:txBody>
          </p:sp>
          <p:sp>
            <p:nvSpPr>
              <p:cNvPr id="17416" name="Line 9"/>
              <p:cNvSpPr>
                <a:spLocks noChangeShapeType="1"/>
              </p:cNvSpPr>
              <p:nvPr/>
            </p:nvSpPr>
            <p:spPr bwMode="auto">
              <a:xfrm>
                <a:off x="4533" y="551"/>
                <a:ext cx="14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17" name="Text Box 10"/>
              <p:cNvSpPr txBox="1">
                <a:spLocks noChangeArrowheads="1"/>
              </p:cNvSpPr>
              <p:nvPr/>
            </p:nvSpPr>
            <p:spPr bwMode="auto">
              <a:xfrm>
                <a:off x="4674" y="272"/>
                <a:ext cx="1129" cy="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ru-RU" altLang="ru-RU" sz="2000"/>
                  <a:t>Результаты</a:t>
                </a:r>
              </a:p>
              <a:p>
                <a:pPr algn="ctr" eaLnBrk="1" hangingPunct="1"/>
                <a:endParaRPr lang="ru-RU" altLang="ru-RU" sz="1000"/>
              </a:p>
              <a:p>
                <a:pPr algn="ctr" eaLnBrk="1" hangingPunct="1"/>
                <a:r>
                  <a:rPr lang="ru-RU" altLang="ru-RU" sz="2000"/>
                  <a:t>расчета</a:t>
                </a:r>
              </a:p>
            </p:txBody>
          </p:sp>
          <p:sp>
            <p:nvSpPr>
              <p:cNvPr id="17418" name="Text Box 11"/>
              <p:cNvSpPr txBox="1">
                <a:spLocks noChangeArrowheads="1"/>
              </p:cNvSpPr>
              <p:nvPr/>
            </p:nvSpPr>
            <p:spPr bwMode="auto">
              <a:xfrm>
                <a:off x="4533" y="-424"/>
                <a:ext cx="2824" cy="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ru-RU" altLang="ru-RU" sz="2000"/>
                  <a:t>Информация о погрешности</a:t>
                </a:r>
              </a:p>
              <a:p>
                <a:pPr algn="ctr" eaLnBrk="1" hangingPunct="1"/>
                <a:endParaRPr lang="ru-RU" altLang="ru-RU" sz="1000"/>
              </a:p>
              <a:p>
                <a:pPr algn="ctr" eaLnBrk="1" hangingPunct="1"/>
                <a:r>
                  <a:rPr lang="ru-RU" altLang="ru-RU" sz="2000"/>
                  <a:t>расчета</a:t>
                </a:r>
              </a:p>
            </p:txBody>
          </p:sp>
          <p:sp>
            <p:nvSpPr>
              <p:cNvPr id="17419" name="Line 12"/>
              <p:cNvSpPr>
                <a:spLocks noChangeShapeType="1"/>
              </p:cNvSpPr>
              <p:nvPr/>
            </p:nvSpPr>
            <p:spPr bwMode="auto">
              <a:xfrm>
                <a:off x="7780" y="552"/>
                <a:ext cx="2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20" name="Line 13"/>
              <p:cNvSpPr>
                <a:spLocks noChangeShapeType="1"/>
              </p:cNvSpPr>
              <p:nvPr/>
            </p:nvSpPr>
            <p:spPr bwMode="auto">
              <a:xfrm flipV="1">
                <a:off x="8063" y="-145"/>
                <a:ext cx="1" cy="6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21" name="Line 14"/>
              <p:cNvSpPr>
                <a:spLocks noChangeShapeType="1"/>
              </p:cNvSpPr>
              <p:nvPr/>
            </p:nvSpPr>
            <p:spPr bwMode="auto">
              <a:xfrm>
                <a:off x="3827" y="-145"/>
                <a:ext cx="0" cy="2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22" name="Line 15"/>
              <p:cNvSpPr>
                <a:spLocks noChangeShapeType="1"/>
              </p:cNvSpPr>
              <p:nvPr/>
            </p:nvSpPr>
            <p:spPr bwMode="auto">
              <a:xfrm>
                <a:off x="3827" y="-145"/>
                <a:ext cx="42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18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4"/>
          <p:cNvGrpSpPr>
            <a:grpSpLocks noChangeAspect="1"/>
          </p:cNvGrpSpPr>
          <p:nvPr/>
        </p:nvGrpSpPr>
        <p:grpSpPr bwMode="auto">
          <a:xfrm>
            <a:off x="179388" y="2565400"/>
            <a:ext cx="8785225" cy="2127250"/>
            <a:chOff x="2838" y="-424"/>
            <a:chExt cx="6211" cy="1534"/>
          </a:xfrm>
        </p:grpSpPr>
        <p:sp>
          <p:nvSpPr>
            <p:cNvPr id="18436" name="AutoShape 5"/>
            <p:cNvSpPr>
              <a:spLocks noChangeAspect="1" noChangeArrowheads="1"/>
            </p:cNvSpPr>
            <p:nvPr/>
          </p:nvSpPr>
          <p:spPr bwMode="auto">
            <a:xfrm>
              <a:off x="2838" y="-424"/>
              <a:ext cx="6211" cy="1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ru-RU"/>
            </a:p>
          </p:txBody>
        </p:sp>
        <p:grpSp>
          <p:nvGrpSpPr>
            <p:cNvPr id="18437" name="Group 6"/>
            <p:cNvGrpSpPr>
              <a:grpSpLocks/>
            </p:cNvGrpSpPr>
            <p:nvPr/>
          </p:nvGrpSpPr>
          <p:grpSpPr bwMode="auto">
            <a:xfrm>
              <a:off x="2838" y="-424"/>
              <a:ext cx="6211" cy="1534"/>
              <a:chOff x="2838" y="-424"/>
              <a:chExt cx="6211" cy="1534"/>
            </a:xfrm>
          </p:grpSpPr>
          <p:sp>
            <p:nvSpPr>
              <p:cNvPr id="18438" name="Rectangle 7"/>
              <p:cNvSpPr>
                <a:spLocks noChangeArrowheads="1"/>
              </p:cNvSpPr>
              <p:nvPr/>
            </p:nvSpPr>
            <p:spPr bwMode="auto">
              <a:xfrm>
                <a:off x="3121" y="133"/>
                <a:ext cx="1412" cy="8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ru-RU" altLang="ru-RU" sz="2400">
                    <a:solidFill>
                      <a:srgbClr val="000000"/>
                    </a:solidFill>
                  </a:rPr>
                  <a:t>Выполнить итерацию расчета</a:t>
                </a:r>
              </a:p>
            </p:txBody>
          </p:sp>
          <p:sp>
            <p:nvSpPr>
              <p:cNvPr id="18439" name="Rectangle 8"/>
              <p:cNvSpPr>
                <a:spLocks noChangeArrowheads="1"/>
              </p:cNvSpPr>
              <p:nvPr/>
            </p:nvSpPr>
            <p:spPr bwMode="auto">
              <a:xfrm>
                <a:off x="5945" y="133"/>
                <a:ext cx="1835" cy="8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ru-RU" altLang="ru-RU" sz="2000">
                    <a:solidFill>
                      <a:srgbClr val="000000"/>
                    </a:solidFill>
                  </a:rPr>
                  <a:t>Оценить точность полученного результата</a:t>
                </a:r>
              </a:p>
            </p:txBody>
          </p:sp>
          <p:sp>
            <p:nvSpPr>
              <p:cNvPr id="18440" name="Line 9"/>
              <p:cNvSpPr>
                <a:spLocks noChangeShapeType="1"/>
              </p:cNvSpPr>
              <p:nvPr/>
            </p:nvSpPr>
            <p:spPr bwMode="auto">
              <a:xfrm>
                <a:off x="4533" y="551"/>
                <a:ext cx="14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41" name="Text Box 10"/>
              <p:cNvSpPr txBox="1">
                <a:spLocks noChangeArrowheads="1"/>
              </p:cNvSpPr>
              <p:nvPr/>
            </p:nvSpPr>
            <p:spPr bwMode="auto">
              <a:xfrm>
                <a:off x="4674" y="272"/>
                <a:ext cx="1129" cy="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ru-RU" altLang="ru-RU"/>
                  <a:t>Результат</a:t>
                </a:r>
              </a:p>
              <a:p>
                <a:pPr algn="ctr" eaLnBrk="1" hangingPunct="1"/>
                <a:endParaRPr lang="ru-RU" altLang="ru-RU" sz="1000"/>
              </a:p>
              <a:p>
                <a:pPr algn="ctr" eaLnBrk="1" hangingPunct="1"/>
                <a:r>
                  <a:rPr lang="ru-RU" altLang="ru-RU"/>
                  <a:t>итерации</a:t>
                </a:r>
              </a:p>
            </p:txBody>
          </p:sp>
          <p:sp>
            <p:nvSpPr>
              <p:cNvPr id="18442" name="Text Box 11"/>
              <p:cNvSpPr txBox="1">
                <a:spLocks noChangeArrowheads="1"/>
              </p:cNvSpPr>
              <p:nvPr/>
            </p:nvSpPr>
            <p:spPr bwMode="auto">
              <a:xfrm>
                <a:off x="4533" y="-424"/>
                <a:ext cx="2824" cy="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ru-RU" altLang="ru-RU" sz="1600"/>
                  <a:t>Результат, являющийся исходными</a:t>
                </a:r>
              </a:p>
              <a:p>
                <a:pPr algn="ctr" eaLnBrk="1" hangingPunct="1"/>
                <a:endParaRPr lang="ru-RU" altLang="ru-RU" sz="1600"/>
              </a:p>
              <a:p>
                <a:pPr algn="ctr" eaLnBrk="1" hangingPunct="1"/>
                <a:r>
                  <a:rPr lang="ru-RU" altLang="ru-RU" sz="1600"/>
                  <a:t>данными для следующей итерации</a:t>
                </a:r>
              </a:p>
            </p:txBody>
          </p:sp>
          <p:sp>
            <p:nvSpPr>
              <p:cNvPr id="18443" name="Line 12"/>
              <p:cNvSpPr>
                <a:spLocks noChangeShapeType="1"/>
              </p:cNvSpPr>
              <p:nvPr/>
            </p:nvSpPr>
            <p:spPr bwMode="auto">
              <a:xfrm>
                <a:off x="7780" y="552"/>
                <a:ext cx="2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44" name="Line 13"/>
              <p:cNvSpPr>
                <a:spLocks noChangeShapeType="1"/>
              </p:cNvSpPr>
              <p:nvPr/>
            </p:nvSpPr>
            <p:spPr bwMode="auto">
              <a:xfrm flipV="1">
                <a:off x="8063" y="-145"/>
                <a:ext cx="1" cy="6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45" name="Line 14"/>
              <p:cNvSpPr>
                <a:spLocks noChangeShapeType="1"/>
              </p:cNvSpPr>
              <p:nvPr/>
            </p:nvSpPr>
            <p:spPr bwMode="auto">
              <a:xfrm>
                <a:off x="2838" y="551"/>
                <a:ext cx="283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46" name="Line 15"/>
              <p:cNvSpPr>
                <a:spLocks noChangeShapeType="1"/>
              </p:cNvSpPr>
              <p:nvPr/>
            </p:nvSpPr>
            <p:spPr bwMode="auto">
              <a:xfrm>
                <a:off x="2838" y="-145"/>
                <a:ext cx="5225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47" name="Line 16"/>
              <p:cNvSpPr>
                <a:spLocks noChangeShapeType="1"/>
              </p:cNvSpPr>
              <p:nvPr/>
            </p:nvSpPr>
            <p:spPr bwMode="auto">
              <a:xfrm>
                <a:off x="7780" y="830"/>
                <a:ext cx="7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48" name="Text Box 17"/>
              <p:cNvSpPr txBox="1">
                <a:spLocks noChangeArrowheads="1"/>
              </p:cNvSpPr>
              <p:nvPr/>
            </p:nvSpPr>
            <p:spPr bwMode="auto">
              <a:xfrm>
                <a:off x="7639" y="551"/>
                <a:ext cx="1410" cy="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ru-RU" altLang="ru-RU" sz="1600"/>
                  <a:t>Окончательный</a:t>
                </a:r>
              </a:p>
              <a:p>
                <a:pPr algn="ctr" eaLnBrk="1" hangingPunct="1"/>
                <a:endParaRPr lang="ru-RU" altLang="ru-RU" sz="800"/>
              </a:p>
              <a:p>
                <a:pPr algn="ctr" eaLnBrk="1" hangingPunct="1"/>
                <a:r>
                  <a:rPr lang="ru-RU" altLang="ru-RU" sz="1600"/>
                  <a:t>результат</a:t>
                </a:r>
              </a:p>
            </p:txBody>
          </p:sp>
          <p:sp>
            <p:nvSpPr>
              <p:cNvPr id="18449" name="Line 18"/>
              <p:cNvSpPr>
                <a:spLocks noChangeShapeType="1"/>
              </p:cNvSpPr>
              <p:nvPr/>
            </p:nvSpPr>
            <p:spPr bwMode="auto">
              <a:xfrm>
                <a:off x="2838" y="-145"/>
                <a:ext cx="0" cy="6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Выход – обратная связь на вход</a:t>
            </a:r>
          </a:p>
        </p:txBody>
      </p:sp>
    </p:spTree>
    <p:extLst>
      <p:ext uri="{BB962C8B-B14F-4D97-AF65-F5344CB8AC3E}">
        <p14:creationId xmlns:p14="http://schemas.microsoft.com/office/powerpoint/2010/main" val="420909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Разбиение и соединение стрелок</a:t>
            </a:r>
          </a:p>
        </p:txBody>
      </p:sp>
      <p:sp>
        <p:nvSpPr>
          <p:cNvPr id="19459" name="AutoShape 5"/>
          <p:cNvSpPr>
            <a:spLocks noChangeAspect="1" noChangeArrowheads="1"/>
          </p:cNvSpPr>
          <p:nvPr/>
        </p:nvSpPr>
        <p:spPr bwMode="auto">
          <a:xfrm>
            <a:off x="827088" y="1628775"/>
            <a:ext cx="741680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ru-RU"/>
          </a:p>
        </p:txBody>
      </p:sp>
      <p:grpSp>
        <p:nvGrpSpPr>
          <p:cNvPr id="19460" name="Group 6"/>
          <p:cNvGrpSpPr>
            <a:grpSpLocks/>
          </p:cNvGrpSpPr>
          <p:nvPr/>
        </p:nvGrpSpPr>
        <p:grpSpPr bwMode="auto">
          <a:xfrm>
            <a:off x="827088" y="1557338"/>
            <a:ext cx="7416800" cy="4606925"/>
            <a:chOff x="2738" y="1864"/>
            <a:chExt cx="3728" cy="2288"/>
          </a:xfrm>
        </p:grpSpPr>
        <p:sp>
          <p:nvSpPr>
            <p:cNvPr id="19461" name="Text Box 7"/>
            <p:cNvSpPr txBox="1">
              <a:spLocks noChangeArrowheads="1"/>
            </p:cNvSpPr>
            <p:nvPr/>
          </p:nvSpPr>
          <p:spPr bwMode="auto">
            <a:xfrm>
              <a:off x="2738" y="2754"/>
              <a:ext cx="1157" cy="50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altLang="ru-RU" sz="2400">
                  <a:solidFill>
                    <a:srgbClr val="000000"/>
                  </a:solidFill>
                </a:rPr>
                <a:t>Ввести дату и время</a:t>
              </a:r>
            </a:p>
          </p:txBody>
        </p:sp>
        <p:sp>
          <p:nvSpPr>
            <p:cNvPr id="19462" name="Text Box 8"/>
            <p:cNvSpPr txBox="1">
              <a:spLocks noChangeArrowheads="1"/>
            </p:cNvSpPr>
            <p:nvPr/>
          </p:nvSpPr>
          <p:spPr bwMode="auto">
            <a:xfrm>
              <a:off x="5181" y="1864"/>
              <a:ext cx="1285" cy="7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altLang="ru-RU" sz="2400">
                  <a:solidFill>
                    <a:srgbClr val="000000"/>
                  </a:solidFill>
                </a:rPr>
                <a:t>Проверить корректность даты</a:t>
              </a:r>
            </a:p>
          </p:txBody>
        </p:sp>
        <p:sp>
          <p:nvSpPr>
            <p:cNvPr id="19463" name="Text Box 9"/>
            <p:cNvSpPr txBox="1">
              <a:spLocks noChangeArrowheads="1"/>
            </p:cNvSpPr>
            <p:nvPr/>
          </p:nvSpPr>
          <p:spPr bwMode="auto">
            <a:xfrm>
              <a:off x="5181" y="3389"/>
              <a:ext cx="1285" cy="7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altLang="ru-RU" sz="2400">
                  <a:solidFill>
                    <a:srgbClr val="000000"/>
                  </a:solidFill>
                </a:rPr>
                <a:t>Проверить корректность времени</a:t>
              </a:r>
            </a:p>
          </p:txBody>
        </p:sp>
        <p:sp>
          <p:nvSpPr>
            <p:cNvPr id="19464" name="Line 10"/>
            <p:cNvSpPr>
              <a:spLocks noChangeShapeType="1"/>
            </p:cNvSpPr>
            <p:nvPr/>
          </p:nvSpPr>
          <p:spPr bwMode="auto">
            <a:xfrm>
              <a:off x="4538" y="3770"/>
              <a:ext cx="64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65" name="Line 11"/>
            <p:cNvSpPr>
              <a:spLocks noChangeShapeType="1"/>
            </p:cNvSpPr>
            <p:nvPr/>
          </p:nvSpPr>
          <p:spPr bwMode="auto">
            <a:xfrm>
              <a:off x="4538" y="2245"/>
              <a:ext cx="64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66" name="Line 12"/>
            <p:cNvSpPr>
              <a:spLocks noChangeShapeType="1"/>
            </p:cNvSpPr>
            <p:nvPr/>
          </p:nvSpPr>
          <p:spPr bwMode="auto">
            <a:xfrm>
              <a:off x="3895" y="3008"/>
              <a:ext cx="6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67" name="Line 13"/>
            <p:cNvSpPr>
              <a:spLocks noChangeShapeType="1"/>
            </p:cNvSpPr>
            <p:nvPr/>
          </p:nvSpPr>
          <p:spPr bwMode="auto">
            <a:xfrm>
              <a:off x="4538" y="2245"/>
              <a:ext cx="1" cy="1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68" name="Text Box 14"/>
            <p:cNvSpPr txBox="1">
              <a:spLocks noChangeArrowheads="1"/>
            </p:cNvSpPr>
            <p:nvPr/>
          </p:nvSpPr>
          <p:spPr bwMode="auto">
            <a:xfrm>
              <a:off x="3767" y="2754"/>
              <a:ext cx="900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altLang="ru-RU" sz="2000"/>
                <a:t>Дата и</a:t>
              </a:r>
            </a:p>
            <a:p>
              <a:pPr algn="ctr" eaLnBrk="1" hangingPunct="1"/>
              <a:endParaRPr lang="ru-RU" altLang="ru-RU" sz="800"/>
            </a:p>
            <a:p>
              <a:pPr algn="ctr" eaLnBrk="1" hangingPunct="1"/>
              <a:r>
                <a:rPr lang="ru-RU" altLang="ru-RU" sz="2000"/>
                <a:t>время</a:t>
              </a:r>
            </a:p>
          </p:txBody>
        </p:sp>
        <p:sp>
          <p:nvSpPr>
            <p:cNvPr id="19469" name="Text Box 15"/>
            <p:cNvSpPr txBox="1">
              <a:spLocks noChangeArrowheads="1"/>
            </p:cNvSpPr>
            <p:nvPr/>
          </p:nvSpPr>
          <p:spPr bwMode="auto">
            <a:xfrm>
              <a:off x="4410" y="1991"/>
              <a:ext cx="900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altLang="ru-RU"/>
                <a:t>Дата </a:t>
              </a:r>
            </a:p>
          </p:txBody>
        </p:sp>
        <p:sp>
          <p:nvSpPr>
            <p:cNvPr id="19470" name="Text Box 16"/>
            <p:cNvSpPr txBox="1">
              <a:spLocks noChangeArrowheads="1"/>
            </p:cNvSpPr>
            <p:nvPr/>
          </p:nvSpPr>
          <p:spPr bwMode="auto">
            <a:xfrm>
              <a:off x="4410" y="3516"/>
              <a:ext cx="900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altLang="ru-RU"/>
                <a:t>Время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22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Туннели</a:t>
            </a:r>
          </a:p>
        </p:txBody>
      </p:sp>
      <p:grpSp>
        <p:nvGrpSpPr>
          <p:cNvPr id="20483" name="Group 4"/>
          <p:cNvGrpSpPr>
            <a:grpSpLocks noChangeAspect="1"/>
          </p:cNvGrpSpPr>
          <p:nvPr/>
        </p:nvGrpSpPr>
        <p:grpSpPr bwMode="auto">
          <a:xfrm>
            <a:off x="900113" y="1628775"/>
            <a:ext cx="6985000" cy="4364038"/>
            <a:chOff x="3124" y="8585"/>
            <a:chExt cx="4114" cy="2542"/>
          </a:xfrm>
        </p:grpSpPr>
        <p:sp>
          <p:nvSpPr>
            <p:cNvPr id="20484" name="AutoShape 5"/>
            <p:cNvSpPr>
              <a:spLocks noChangeAspect="1" noChangeArrowheads="1"/>
            </p:cNvSpPr>
            <p:nvPr/>
          </p:nvSpPr>
          <p:spPr bwMode="auto">
            <a:xfrm>
              <a:off x="3124" y="8585"/>
              <a:ext cx="4114" cy="2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ru-RU"/>
            </a:p>
          </p:txBody>
        </p:sp>
        <p:grpSp>
          <p:nvGrpSpPr>
            <p:cNvPr id="20485" name="Group 6"/>
            <p:cNvGrpSpPr>
              <a:grpSpLocks/>
            </p:cNvGrpSpPr>
            <p:nvPr/>
          </p:nvGrpSpPr>
          <p:grpSpPr bwMode="auto">
            <a:xfrm>
              <a:off x="3124" y="8585"/>
              <a:ext cx="4114" cy="2542"/>
              <a:chOff x="3124" y="8585"/>
              <a:chExt cx="4114" cy="2542"/>
            </a:xfrm>
          </p:grpSpPr>
          <p:sp>
            <p:nvSpPr>
              <p:cNvPr id="20486" name="Text Box 7"/>
              <p:cNvSpPr txBox="1">
                <a:spLocks noChangeArrowheads="1"/>
              </p:cNvSpPr>
              <p:nvPr/>
            </p:nvSpPr>
            <p:spPr bwMode="auto">
              <a:xfrm>
                <a:off x="3124" y="8585"/>
                <a:ext cx="1671" cy="5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ru-RU" altLang="ru-RU" sz="2000">
                    <a:solidFill>
                      <a:srgbClr val="000000"/>
                    </a:solidFill>
                  </a:rPr>
                  <a:t>Производственный отдел</a:t>
                </a:r>
              </a:p>
            </p:txBody>
          </p:sp>
          <p:sp>
            <p:nvSpPr>
              <p:cNvPr id="20487" name="Text Box 8"/>
              <p:cNvSpPr txBox="1">
                <a:spLocks noChangeArrowheads="1"/>
              </p:cNvSpPr>
              <p:nvPr/>
            </p:nvSpPr>
            <p:spPr bwMode="auto">
              <a:xfrm>
                <a:off x="5053" y="8585"/>
                <a:ext cx="1671" cy="5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ru-RU" altLang="ru-RU" sz="2000">
                    <a:solidFill>
                      <a:srgbClr val="000000"/>
                    </a:solidFill>
                  </a:rPr>
                  <a:t>Отдел продаж</a:t>
                </a:r>
              </a:p>
            </p:txBody>
          </p:sp>
          <p:sp>
            <p:nvSpPr>
              <p:cNvPr id="20488" name="Line 9"/>
              <p:cNvSpPr>
                <a:spLocks noChangeShapeType="1"/>
              </p:cNvSpPr>
              <p:nvPr/>
            </p:nvSpPr>
            <p:spPr bwMode="auto">
              <a:xfrm flipV="1">
                <a:off x="3895" y="9093"/>
                <a:ext cx="0" cy="16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489" name="Line 10"/>
              <p:cNvSpPr>
                <a:spLocks noChangeShapeType="1"/>
              </p:cNvSpPr>
              <p:nvPr/>
            </p:nvSpPr>
            <p:spPr bwMode="auto">
              <a:xfrm>
                <a:off x="3895" y="10237"/>
                <a:ext cx="193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490" name="Line 11"/>
              <p:cNvSpPr>
                <a:spLocks noChangeShapeType="1"/>
              </p:cNvSpPr>
              <p:nvPr/>
            </p:nvSpPr>
            <p:spPr bwMode="auto">
              <a:xfrm flipV="1">
                <a:off x="5824" y="9093"/>
                <a:ext cx="1" cy="1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491" name="Text Box 12"/>
              <p:cNvSpPr txBox="1">
                <a:spLocks noChangeArrowheads="1"/>
              </p:cNvSpPr>
              <p:nvPr/>
            </p:nvSpPr>
            <p:spPr bwMode="auto">
              <a:xfrm>
                <a:off x="3895" y="9220"/>
                <a:ext cx="1672" cy="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ru-RU" altLang="ru-RU" sz="2000"/>
                  <a:t>Модуль производственного отдела</a:t>
                </a:r>
              </a:p>
            </p:txBody>
          </p:sp>
          <p:sp>
            <p:nvSpPr>
              <p:cNvPr id="20492" name="Text Box 13"/>
              <p:cNvSpPr txBox="1">
                <a:spLocks noChangeArrowheads="1"/>
              </p:cNvSpPr>
              <p:nvPr/>
            </p:nvSpPr>
            <p:spPr bwMode="auto">
              <a:xfrm>
                <a:off x="5824" y="9220"/>
                <a:ext cx="1414" cy="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ru-RU" altLang="ru-RU" sz="2000"/>
                  <a:t>Модуль отдела продаж</a:t>
                </a:r>
              </a:p>
            </p:txBody>
          </p:sp>
          <p:sp>
            <p:nvSpPr>
              <p:cNvPr id="20493" name="Text Box 14"/>
              <p:cNvSpPr txBox="1">
                <a:spLocks noChangeArrowheads="1"/>
              </p:cNvSpPr>
              <p:nvPr/>
            </p:nvSpPr>
            <p:spPr bwMode="auto">
              <a:xfrm>
                <a:off x="4024" y="10364"/>
                <a:ext cx="1543" cy="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ru-RU" altLang="ru-RU" sz="2000"/>
                  <a:t>Корпоративная информационная система</a:t>
                </a:r>
              </a:p>
            </p:txBody>
          </p:sp>
          <p:sp>
            <p:nvSpPr>
              <p:cNvPr id="20494" name="AutoShape 15"/>
              <p:cNvSpPr>
                <a:spLocks noChangeArrowheads="1"/>
              </p:cNvSpPr>
              <p:nvPr/>
            </p:nvSpPr>
            <p:spPr bwMode="auto">
              <a:xfrm>
                <a:off x="3767" y="10491"/>
                <a:ext cx="257" cy="253"/>
              </a:xfrm>
              <a:prstGeom prst="bracketPair">
                <a:avLst>
                  <a:gd name="adj" fmla="val 16667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550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Туннели</a:t>
            </a:r>
          </a:p>
        </p:txBody>
      </p:sp>
      <p:grpSp>
        <p:nvGrpSpPr>
          <p:cNvPr id="21507" name="Group 4"/>
          <p:cNvGrpSpPr>
            <a:grpSpLocks noChangeAspect="1"/>
          </p:cNvGrpSpPr>
          <p:nvPr/>
        </p:nvGrpSpPr>
        <p:grpSpPr bwMode="auto">
          <a:xfrm>
            <a:off x="684213" y="1844675"/>
            <a:ext cx="7775575" cy="4859338"/>
            <a:chOff x="3124" y="8585"/>
            <a:chExt cx="4114" cy="2542"/>
          </a:xfrm>
        </p:grpSpPr>
        <p:sp>
          <p:nvSpPr>
            <p:cNvPr id="21508" name="AutoShape 5"/>
            <p:cNvSpPr>
              <a:spLocks noChangeAspect="1" noChangeArrowheads="1"/>
            </p:cNvSpPr>
            <p:nvPr/>
          </p:nvSpPr>
          <p:spPr bwMode="auto">
            <a:xfrm>
              <a:off x="3124" y="8585"/>
              <a:ext cx="4114" cy="2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ru-RU"/>
            </a:p>
          </p:txBody>
        </p:sp>
        <p:grpSp>
          <p:nvGrpSpPr>
            <p:cNvPr id="21509" name="Group 6"/>
            <p:cNvGrpSpPr>
              <a:grpSpLocks/>
            </p:cNvGrpSpPr>
            <p:nvPr/>
          </p:nvGrpSpPr>
          <p:grpSpPr bwMode="auto">
            <a:xfrm>
              <a:off x="3124" y="8585"/>
              <a:ext cx="4114" cy="2542"/>
              <a:chOff x="3124" y="8585"/>
              <a:chExt cx="4114" cy="2542"/>
            </a:xfrm>
          </p:grpSpPr>
          <p:sp>
            <p:nvSpPr>
              <p:cNvPr id="21510" name="Text Box 7"/>
              <p:cNvSpPr txBox="1">
                <a:spLocks noChangeArrowheads="1"/>
              </p:cNvSpPr>
              <p:nvPr/>
            </p:nvSpPr>
            <p:spPr bwMode="auto">
              <a:xfrm>
                <a:off x="3124" y="8585"/>
                <a:ext cx="1671" cy="5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ru-RU" altLang="ru-RU" sz="2000">
                    <a:solidFill>
                      <a:srgbClr val="000000"/>
                    </a:solidFill>
                  </a:rPr>
                  <a:t>Производственный отдел</a:t>
                </a:r>
              </a:p>
            </p:txBody>
          </p:sp>
          <p:sp>
            <p:nvSpPr>
              <p:cNvPr id="21511" name="Text Box 8"/>
              <p:cNvSpPr txBox="1">
                <a:spLocks noChangeArrowheads="1"/>
              </p:cNvSpPr>
              <p:nvPr/>
            </p:nvSpPr>
            <p:spPr bwMode="auto">
              <a:xfrm>
                <a:off x="5053" y="8585"/>
                <a:ext cx="1671" cy="5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ru-RU" altLang="ru-RU" sz="2000">
                    <a:solidFill>
                      <a:srgbClr val="000000"/>
                    </a:solidFill>
                  </a:rPr>
                  <a:t>Отдел продаж</a:t>
                </a:r>
              </a:p>
            </p:txBody>
          </p:sp>
          <p:sp>
            <p:nvSpPr>
              <p:cNvPr id="21512" name="Line 9"/>
              <p:cNvSpPr>
                <a:spLocks noChangeShapeType="1"/>
              </p:cNvSpPr>
              <p:nvPr/>
            </p:nvSpPr>
            <p:spPr bwMode="auto">
              <a:xfrm flipV="1">
                <a:off x="3895" y="9093"/>
                <a:ext cx="0" cy="16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13" name="Line 10"/>
              <p:cNvSpPr>
                <a:spLocks noChangeShapeType="1"/>
              </p:cNvSpPr>
              <p:nvPr/>
            </p:nvSpPr>
            <p:spPr bwMode="auto">
              <a:xfrm>
                <a:off x="3895" y="10237"/>
                <a:ext cx="193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14" name="Line 11"/>
              <p:cNvSpPr>
                <a:spLocks noChangeShapeType="1"/>
              </p:cNvSpPr>
              <p:nvPr/>
            </p:nvSpPr>
            <p:spPr bwMode="auto">
              <a:xfrm flipV="1">
                <a:off x="5824" y="9093"/>
                <a:ext cx="1" cy="1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15" name="Text Box 12"/>
              <p:cNvSpPr txBox="1">
                <a:spLocks noChangeArrowheads="1"/>
              </p:cNvSpPr>
              <p:nvPr/>
            </p:nvSpPr>
            <p:spPr bwMode="auto">
              <a:xfrm>
                <a:off x="3895" y="9220"/>
                <a:ext cx="1672" cy="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ru-RU" altLang="ru-RU" sz="2000"/>
                  <a:t>    Модуль производственного отдела</a:t>
                </a:r>
              </a:p>
            </p:txBody>
          </p:sp>
          <p:sp>
            <p:nvSpPr>
              <p:cNvPr id="21516" name="Text Box 13"/>
              <p:cNvSpPr txBox="1">
                <a:spLocks noChangeArrowheads="1"/>
              </p:cNvSpPr>
              <p:nvPr/>
            </p:nvSpPr>
            <p:spPr bwMode="auto">
              <a:xfrm>
                <a:off x="5824" y="9220"/>
                <a:ext cx="1414" cy="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ru-RU" altLang="ru-RU" sz="2000"/>
                  <a:t>Модуль отдела продаж</a:t>
                </a:r>
              </a:p>
            </p:txBody>
          </p:sp>
          <p:sp>
            <p:nvSpPr>
              <p:cNvPr id="21517" name="Text Box 14"/>
              <p:cNvSpPr txBox="1">
                <a:spLocks noChangeArrowheads="1"/>
              </p:cNvSpPr>
              <p:nvPr/>
            </p:nvSpPr>
            <p:spPr bwMode="auto">
              <a:xfrm>
                <a:off x="4024" y="10364"/>
                <a:ext cx="1543" cy="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ru-RU" altLang="ru-RU" sz="2000"/>
                  <a:t>Корпоративная информационная система</a:t>
                </a:r>
              </a:p>
            </p:txBody>
          </p:sp>
          <p:sp>
            <p:nvSpPr>
              <p:cNvPr id="21518" name="AutoShape 15"/>
              <p:cNvSpPr>
                <a:spLocks noChangeArrowheads="1"/>
              </p:cNvSpPr>
              <p:nvPr/>
            </p:nvSpPr>
            <p:spPr bwMode="auto">
              <a:xfrm>
                <a:off x="3767" y="9094"/>
                <a:ext cx="257" cy="252"/>
              </a:xfrm>
              <a:prstGeom prst="bracketPair">
                <a:avLst>
                  <a:gd name="adj" fmla="val 16667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80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Правила построения диаграмм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00200"/>
            <a:ext cx="8785225" cy="4530725"/>
          </a:xfrm>
        </p:spPr>
        <p:txBody>
          <a:bodyPr/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 smtClean="0"/>
              <a:t>Синтаксис диаграмм определяется следующими правилами: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altLang="ru-RU" sz="2000" dirty="0" smtClean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000" dirty="0" smtClean="0"/>
              <a:t>диаграммы содержат блоки и дуги;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000" dirty="0" smtClean="0"/>
              <a:t>блоки представляют функции;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000" dirty="0" smtClean="0"/>
              <a:t>количество блоков на диаграмме ограничено: от 3 до 6-7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000" dirty="0" smtClean="0"/>
              <a:t>блоки имеют доминирование (выражающееся в их ступенчатом расположении, причем доминирующий блок располагается в верхнем левом углу диаграммы);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000" dirty="0" smtClean="0"/>
              <a:t>дуги изображают наборы объектов, передаваемых между блоками;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000" dirty="0" smtClean="0"/>
              <a:t>дуги изображают взаимосвязи между блоками: выход-управление, выход-вход, обратная связь по управлению, обратная связь по входу, выход-механизм.</a:t>
            </a:r>
          </a:p>
        </p:txBody>
      </p:sp>
    </p:spTree>
    <p:extLst>
      <p:ext uri="{BB962C8B-B14F-4D97-AF65-F5344CB8AC3E}">
        <p14:creationId xmlns:p14="http://schemas.microsoft.com/office/powerpoint/2010/main" val="294175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178175" cy="3006725"/>
          </a:xfrm>
        </p:spPr>
        <p:txBody>
          <a:bodyPr/>
          <a:lstStyle/>
          <a:p>
            <a:pPr>
              <a:defRPr/>
            </a:pPr>
            <a:r>
              <a:rPr lang="ru-RU"/>
              <a:t>Пример иерархии диаграмм</a:t>
            </a:r>
          </a:p>
        </p:txBody>
      </p:sp>
      <p:pic>
        <p:nvPicPr>
          <p:cNvPr id="23555" name="Picture 4" descr="pic2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439738"/>
            <a:ext cx="4608512" cy="635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66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/>
              <a:t>Дерево диаграмм</a:t>
            </a:r>
          </a:p>
        </p:txBody>
      </p:sp>
      <p:grpSp>
        <p:nvGrpSpPr>
          <p:cNvPr id="2" name="Organization Chart 2"/>
          <p:cNvGrpSpPr>
            <a:grpSpLocks/>
          </p:cNvGrpSpPr>
          <p:nvPr/>
        </p:nvGrpSpPr>
        <p:grpSpPr bwMode="auto">
          <a:xfrm>
            <a:off x="457200" y="1600200"/>
            <a:ext cx="8229600" cy="4530725"/>
            <a:chOff x="1479" y="2491"/>
            <a:chExt cx="12239" cy="3960"/>
          </a:xfrm>
        </p:grpSpPr>
        <p:cxnSp>
          <p:nvCxnSpPr>
            <p:cNvPr id="1028" name="_s1028"/>
            <p:cNvCxnSpPr>
              <a:cxnSpLocks noChangeShapeType="1"/>
              <a:stCxn id="13" idx="0"/>
              <a:endCxn id="9" idx="2"/>
            </p:cNvCxnSpPr>
            <p:nvPr/>
          </p:nvCxnSpPr>
          <p:spPr bwMode="auto">
            <a:xfrm rot="5400000" flipH="1">
              <a:off x="11200" y="4291"/>
              <a:ext cx="360" cy="2519"/>
            </a:xfrm>
            <a:prstGeom prst="bentConnector3">
              <a:avLst>
                <a:gd name="adj1" fmla="val 45801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" name="_s1029"/>
            <p:cNvCxnSpPr>
              <a:cxnSpLocks noChangeShapeType="1"/>
              <a:stCxn id="12" idx="0"/>
              <a:endCxn id="9" idx="2"/>
            </p:cNvCxnSpPr>
            <p:nvPr/>
          </p:nvCxnSpPr>
          <p:spPr bwMode="auto">
            <a:xfrm rot="16200000">
              <a:off x="9941" y="5550"/>
              <a:ext cx="360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" name="_s1030"/>
            <p:cNvCxnSpPr>
              <a:cxnSpLocks noChangeShapeType="1"/>
              <a:stCxn id="11" idx="0"/>
              <a:endCxn id="9" idx="2"/>
            </p:cNvCxnSpPr>
            <p:nvPr/>
          </p:nvCxnSpPr>
          <p:spPr bwMode="auto">
            <a:xfrm rot="16200000">
              <a:off x="8680" y="4291"/>
              <a:ext cx="360" cy="2520"/>
            </a:xfrm>
            <a:prstGeom prst="bentConnector3">
              <a:avLst>
                <a:gd name="adj1" fmla="val 45801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" name="_s1031"/>
            <p:cNvCxnSpPr>
              <a:cxnSpLocks noChangeShapeType="1"/>
              <a:stCxn id="10" idx="0"/>
              <a:endCxn id="7" idx="2"/>
            </p:cNvCxnSpPr>
            <p:nvPr/>
          </p:nvCxnSpPr>
          <p:spPr bwMode="auto">
            <a:xfrm rot="5400000" flipH="1">
              <a:off x="11199" y="3211"/>
              <a:ext cx="360" cy="2520"/>
            </a:xfrm>
            <a:prstGeom prst="bentConnector3">
              <a:avLst>
                <a:gd name="adj1" fmla="val 4591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2" name="_s1032"/>
            <p:cNvCxnSpPr>
              <a:cxnSpLocks noChangeShapeType="1"/>
              <a:stCxn id="9" idx="0"/>
              <a:endCxn id="7" idx="2"/>
            </p:cNvCxnSpPr>
            <p:nvPr/>
          </p:nvCxnSpPr>
          <p:spPr bwMode="auto">
            <a:xfrm rot="5400000" flipH="1">
              <a:off x="9940" y="4470"/>
              <a:ext cx="360" cy="1"/>
            </a:xfrm>
            <a:prstGeom prst="bentConnector3">
              <a:avLst>
                <a:gd name="adj1" fmla="val 4591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3" name="_s1033"/>
            <p:cNvCxnSpPr>
              <a:cxnSpLocks noChangeShapeType="1"/>
              <a:stCxn id="8" idx="0"/>
              <a:endCxn id="7" idx="2"/>
            </p:cNvCxnSpPr>
            <p:nvPr/>
          </p:nvCxnSpPr>
          <p:spPr bwMode="auto">
            <a:xfrm rot="16200000">
              <a:off x="8680" y="3211"/>
              <a:ext cx="360" cy="2519"/>
            </a:xfrm>
            <a:prstGeom prst="bentConnector3">
              <a:avLst>
                <a:gd name="adj1" fmla="val 4591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" name="_s1034"/>
            <p:cNvCxnSpPr>
              <a:cxnSpLocks noChangeShapeType="1"/>
              <a:stCxn id="7" idx="0"/>
              <a:endCxn id="3" idx="2"/>
            </p:cNvCxnSpPr>
            <p:nvPr/>
          </p:nvCxnSpPr>
          <p:spPr bwMode="auto">
            <a:xfrm rot="5400000" flipH="1">
              <a:off x="8049" y="1501"/>
              <a:ext cx="360" cy="3780"/>
            </a:xfrm>
            <a:prstGeom prst="bentConnector3">
              <a:avLst>
                <a:gd name="adj1" fmla="val 45801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5" name="_s1035"/>
            <p:cNvCxnSpPr>
              <a:cxnSpLocks noChangeShapeType="1"/>
              <a:stCxn id="6" idx="0"/>
              <a:endCxn id="3" idx="2"/>
            </p:cNvCxnSpPr>
            <p:nvPr/>
          </p:nvCxnSpPr>
          <p:spPr bwMode="auto">
            <a:xfrm rot="5400000" flipH="1">
              <a:off x="6790" y="2760"/>
              <a:ext cx="360" cy="1261"/>
            </a:xfrm>
            <a:prstGeom prst="bentConnector3">
              <a:avLst>
                <a:gd name="adj1" fmla="val 45801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6" name="_s1036"/>
            <p:cNvCxnSpPr>
              <a:cxnSpLocks noChangeShapeType="1"/>
              <a:stCxn id="5" idx="0"/>
              <a:endCxn id="3" idx="2"/>
            </p:cNvCxnSpPr>
            <p:nvPr/>
          </p:nvCxnSpPr>
          <p:spPr bwMode="auto">
            <a:xfrm rot="16200000">
              <a:off x="5530" y="2761"/>
              <a:ext cx="360" cy="1259"/>
            </a:xfrm>
            <a:prstGeom prst="bentConnector3">
              <a:avLst>
                <a:gd name="adj1" fmla="val 45801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7" name="_s1037"/>
            <p:cNvCxnSpPr>
              <a:cxnSpLocks noChangeShapeType="1"/>
              <a:stCxn id="4" idx="0"/>
              <a:endCxn id="3" idx="2"/>
            </p:cNvCxnSpPr>
            <p:nvPr/>
          </p:nvCxnSpPr>
          <p:spPr bwMode="auto">
            <a:xfrm rot="16200000">
              <a:off x="4270" y="1501"/>
              <a:ext cx="360" cy="3779"/>
            </a:xfrm>
            <a:prstGeom prst="bentConnector3">
              <a:avLst>
                <a:gd name="adj1" fmla="val 45801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_s1038"/>
            <p:cNvSpPr>
              <a:spLocks noChangeArrowheads="1"/>
            </p:cNvSpPr>
            <p:nvPr/>
          </p:nvSpPr>
          <p:spPr bwMode="auto">
            <a:xfrm>
              <a:off x="5258" y="2491"/>
              <a:ext cx="2160" cy="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cs typeface="Arial" charset="0"/>
                </a:rPr>
                <a:t>A0</a:t>
              </a:r>
              <a:endParaRPr kumimoji="0" lang="ru-RU" altLang="ru-RU" sz="4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4" name="_s1039"/>
            <p:cNvSpPr>
              <a:spLocks noChangeArrowheads="1"/>
            </p:cNvSpPr>
            <p:nvPr/>
          </p:nvSpPr>
          <p:spPr bwMode="auto">
            <a:xfrm>
              <a:off x="1479" y="3571"/>
              <a:ext cx="2160" cy="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cs typeface="Arial" charset="0"/>
                </a:rPr>
                <a:t>A1</a:t>
              </a:r>
              <a:endParaRPr kumimoji="0" lang="ru-RU" altLang="ru-RU" sz="4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5" name="_s1040"/>
            <p:cNvSpPr>
              <a:spLocks noChangeArrowheads="1"/>
            </p:cNvSpPr>
            <p:nvPr/>
          </p:nvSpPr>
          <p:spPr bwMode="auto">
            <a:xfrm>
              <a:off x="3999" y="3571"/>
              <a:ext cx="2160" cy="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cs typeface="Arial" charset="0"/>
                </a:rPr>
                <a:t>A2</a:t>
              </a:r>
              <a:endParaRPr kumimoji="0" lang="ru-RU" altLang="ru-RU" sz="4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6" name="_s1041"/>
            <p:cNvSpPr>
              <a:spLocks noChangeArrowheads="1"/>
            </p:cNvSpPr>
            <p:nvPr/>
          </p:nvSpPr>
          <p:spPr bwMode="auto">
            <a:xfrm>
              <a:off x="6519" y="3571"/>
              <a:ext cx="2160" cy="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cs typeface="Arial" charset="0"/>
                </a:rPr>
                <a:t>A3</a:t>
              </a:r>
              <a:endParaRPr kumimoji="0" lang="ru-RU" altLang="ru-RU" sz="4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7" name="_s1042"/>
            <p:cNvSpPr>
              <a:spLocks noChangeArrowheads="1"/>
            </p:cNvSpPr>
            <p:nvPr/>
          </p:nvSpPr>
          <p:spPr bwMode="auto">
            <a:xfrm>
              <a:off x="9039" y="3571"/>
              <a:ext cx="2159" cy="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cs typeface="Arial" charset="0"/>
                </a:rPr>
                <a:t>A4</a:t>
              </a:r>
              <a:endParaRPr kumimoji="0" lang="ru-RU" altLang="ru-RU" sz="4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8" name="_s1043"/>
            <p:cNvSpPr>
              <a:spLocks noChangeArrowheads="1"/>
            </p:cNvSpPr>
            <p:nvPr/>
          </p:nvSpPr>
          <p:spPr bwMode="auto">
            <a:xfrm>
              <a:off x="6519" y="4651"/>
              <a:ext cx="2160" cy="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cs typeface="Arial" charset="0"/>
                </a:rPr>
                <a:t>A41</a:t>
              </a:r>
              <a:endParaRPr kumimoji="0" lang="ru-RU" altLang="ru-RU" sz="4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9" name="_s1044"/>
            <p:cNvSpPr>
              <a:spLocks noChangeArrowheads="1"/>
            </p:cNvSpPr>
            <p:nvPr/>
          </p:nvSpPr>
          <p:spPr bwMode="auto">
            <a:xfrm>
              <a:off x="9039" y="4651"/>
              <a:ext cx="2160" cy="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cs typeface="Arial" charset="0"/>
                </a:rPr>
                <a:t>A42</a:t>
              </a:r>
              <a:endParaRPr kumimoji="0" lang="ru-RU" altLang="ru-RU" sz="4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10" name="_s1045"/>
            <p:cNvSpPr>
              <a:spLocks noChangeArrowheads="1"/>
            </p:cNvSpPr>
            <p:nvPr/>
          </p:nvSpPr>
          <p:spPr bwMode="auto">
            <a:xfrm>
              <a:off x="11559" y="4651"/>
              <a:ext cx="2159" cy="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cs typeface="Arial" charset="0"/>
                </a:rPr>
                <a:t>A43</a:t>
              </a:r>
              <a:endParaRPr kumimoji="0" lang="ru-RU" altLang="ru-RU" sz="4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11" name="_s1046"/>
            <p:cNvSpPr>
              <a:spLocks noChangeArrowheads="1"/>
            </p:cNvSpPr>
            <p:nvPr/>
          </p:nvSpPr>
          <p:spPr bwMode="auto">
            <a:xfrm>
              <a:off x="6521" y="5731"/>
              <a:ext cx="2159" cy="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cs typeface="Arial" charset="0"/>
                </a:rPr>
                <a:t>A421</a:t>
              </a:r>
              <a:endParaRPr kumimoji="0" lang="ru-RU" altLang="ru-RU" sz="4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12" name="_s1047"/>
            <p:cNvSpPr>
              <a:spLocks noChangeArrowheads="1"/>
            </p:cNvSpPr>
            <p:nvPr/>
          </p:nvSpPr>
          <p:spPr bwMode="auto">
            <a:xfrm>
              <a:off x="9040" y="5731"/>
              <a:ext cx="2159" cy="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cs typeface="Arial" charset="0"/>
                </a:rPr>
                <a:t>A422</a:t>
              </a:r>
              <a:endParaRPr kumimoji="0" lang="ru-RU" altLang="ru-RU" sz="4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13" name="_s1048"/>
            <p:cNvSpPr>
              <a:spLocks noChangeArrowheads="1"/>
            </p:cNvSpPr>
            <p:nvPr/>
          </p:nvSpPr>
          <p:spPr bwMode="auto">
            <a:xfrm>
              <a:off x="11559" y="5731"/>
              <a:ext cx="2159" cy="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cs typeface="Arial" charset="0"/>
                </a:rPr>
                <a:t>A423</a:t>
              </a:r>
              <a:endParaRPr kumimoji="0" lang="ru-RU" altLang="ru-RU" sz="4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385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03225" y="24765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b="0">
                <a:latin typeface="Garamond" pitchFamily="16" charset="0"/>
              </a:rPr>
              <a:t>Отличия подходов 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763" y="1092200"/>
            <a:ext cx="925195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 i="1" u="sng">
                <a:solidFill>
                  <a:srgbClr val="FF0000"/>
                </a:solidFill>
              </a:rPr>
              <a:t>Первое отличие(определяющее) </a:t>
            </a:r>
            <a:r>
              <a:rPr lang="ru-RU" altLang="ru-RU" sz="2200" b="0"/>
              <a:t>подходов друг от друга - в принципах декомпозиции(разбиения) и структурной организации элементов (компонентов, модулей) системы. </a:t>
            </a:r>
          </a:p>
          <a:p>
            <a:pPr algn="ctr"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 i="1">
                <a:solidFill>
                  <a:srgbClr val="2E21D9"/>
                </a:solidFill>
              </a:rPr>
              <a:t>Согласно этим принципам система представляет собой структуру, состоящую из четко выраженных модулей, связанных между собой определенными отношениями.</a:t>
            </a:r>
          </a:p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200" b="0"/>
              <a:t>При использовании </a:t>
            </a:r>
            <a:r>
              <a:rPr lang="ru-RU" altLang="ru-RU" sz="2200" b="0">
                <a:solidFill>
                  <a:srgbClr val="FF0000"/>
                </a:solidFill>
              </a:rPr>
              <a:t>СП </a:t>
            </a:r>
            <a:r>
              <a:rPr lang="ru-RU" altLang="ru-RU" sz="2200" b="0"/>
              <a:t>(1-ый вид декомпозиции)  - выполняется </a:t>
            </a:r>
            <a:r>
              <a:rPr lang="ru-RU" altLang="ru-RU" sz="2200" b="0">
                <a:solidFill>
                  <a:srgbClr val="FF0000"/>
                </a:solidFill>
              </a:rPr>
              <a:t>функциональная</a:t>
            </a:r>
            <a:r>
              <a:rPr lang="ru-RU" altLang="ru-RU" sz="2200" b="0"/>
              <a:t> (процедурная, алгоритмическая) </a:t>
            </a:r>
            <a:r>
              <a:rPr lang="ru-RU" altLang="ru-RU" sz="2200" b="0">
                <a:solidFill>
                  <a:srgbClr val="FF0000"/>
                </a:solidFill>
              </a:rPr>
              <a:t>декомпозиция</a:t>
            </a:r>
            <a:r>
              <a:rPr lang="ru-RU" altLang="ru-RU" sz="2200" b="0"/>
              <a:t> системы, т. е. </a:t>
            </a:r>
            <a:r>
              <a:rPr lang="ru-RU" altLang="ru-RU" sz="2200" b="0">
                <a:solidFill>
                  <a:srgbClr val="FF0000"/>
                </a:solidFill>
              </a:rPr>
              <a:t>она представляется в виде иерархии (дерева) взаимосвязанных функций.</a:t>
            </a:r>
          </a:p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200" b="0"/>
              <a:t>При </a:t>
            </a:r>
            <a:r>
              <a:rPr lang="ru-RU" altLang="ru-RU" sz="2200" b="0">
                <a:solidFill>
                  <a:srgbClr val="FF0000"/>
                </a:solidFill>
              </a:rPr>
              <a:t>ООП</a:t>
            </a:r>
            <a:r>
              <a:rPr lang="ru-RU" altLang="ru-RU" sz="2200" b="0"/>
              <a:t> (2-ой вид декомпозиции). Система разбивается на </a:t>
            </a:r>
            <a:r>
              <a:rPr lang="ru-RU" altLang="ru-RU" sz="2200" b="0">
                <a:solidFill>
                  <a:srgbClr val="FF0000"/>
                </a:solidFill>
              </a:rPr>
              <a:t>набор объектов</a:t>
            </a:r>
            <a:r>
              <a:rPr lang="ru-RU" altLang="ru-RU" sz="2200" b="0"/>
              <a:t>, соответствующих объектам реального мира, </a:t>
            </a:r>
            <a:r>
              <a:rPr lang="ru-RU" altLang="ru-RU" sz="2200" b="0">
                <a:solidFill>
                  <a:srgbClr val="FF0000"/>
                </a:solidFill>
              </a:rPr>
              <a:t>взаимодействующих между собой путем посылки сообщений</a:t>
            </a:r>
            <a:r>
              <a:rPr lang="ru-RU" altLang="ru-RU" sz="2200" b="0"/>
              <a:t>. </a:t>
            </a:r>
          </a:p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endParaRPr lang="ru-RU" altLang="ru-RU" sz="2400" b="0"/>
          </a:p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endParaRPr lang="ru-RU" altLang="ru-RU" sz="2400" b="0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C67DECA-296F-46C2-9E30-24DA266716F4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ru-RU" altLang="ru-RU" sz="1200" b="0">
              <a:latin typeface="Garamond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ICOM</a:t>
            </a:r>
            <a:r>
              <a:rPr lang="ru-RU" dirty="0"/>
              <a:t>-коды</a:t>
            </a:r>
          </a:p>
        </p:txBody>
      </p:sp>
      <p:grpSp>
        <p:nvGrpSpPr>
          <p:cNvPr id="24579" name="Group 4"/>
          <p:cNvGrpSpPr>
            <a:grpSpLocks noChangeAspect="1"/>
          </p:cNvGrpSpPr>
          <p:nvPr/>
        </p:nvGrpSpPr>
        <p:grpSpPr bwMode="auto">
          <a:xfrm>
            <a:off x="900113" y="1989138"/>
            <a:ext cx="6624637" cy="4105275"/>
            <a:chOff x="3253" y="1384"/>
            <a:chExt cx="2700" cy="1653"/>
          </a:xfrm>
        </p:grpSpPr>
        <p:sp>
          <p:nvSpPr>
            <p:cNvPr id="24580" name="AutoShape 5"/>
            <p:cNvSpPr>
              <a:spLocks noChangeAspect="1" noChangeArrowheads="1"/>
            </p:cNvSpPr>
            <p:nvPr/>
          </p:nvSpPr>
          <p:spPr bwMode="auto">
            <a:xfrm>
              <a:off x="3253" y="1384"/>
              <a:ext cx="2700" cy="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ru-RU"/>
            </a:p>
          </p:txBody>
        </p:sp>
        <p:grpSp>
          <p:nvGrpSpPr>
            <p:cNvPr id="24581" name="Group 6"/>
            <p:cNvGrpSpPr>
              <a:grpSpLocks/>
            </p:cNvGrpSpPr>
            <p:nvPr/>
          </p:nvGrpSpPr>
          <p:grpSpPr bwMode="auto">
            <a:xfrm>
              <a:off x="3253" y="1384"/>
              <a:ext cx="2700" cy="1653"/>
              <a:chOff x="3253" y="1384"/>
              <a:chExt cx="2700" cy="1653"/>
            </a:xfrm>
          </p:grpSpPr>
          <p:sp>
            <p:nvSpPr>
              <p:cNvPr id="24582" name="Text Box 7"/>
              <p:cNvSpPr txBox="1">
                <a:spLocks noChangeArrowheads="1"/>
              </p:cNvSpPr>
              <p:nvPr/>
            </p:nvSpPr>
            <p:spPr bwMode="auto">
              <a:xfrm>
                <a:off x="4795" y="2401"/>
                <a:ext cx="1030" cy="6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ru-RU" altLang="ru-RU" sz="800"/>
              </a:p>
              <a:p>
                <a:pPr eaLnBrk="1" hangingPunct="1"/>
                <a:endParaRPr lang="ru-RU" altLang="ru-RU" sz="800"/>
              </a:p>
              <a:p>
                <a:pPr eaLnBrk="1" hangingPunct="1"/>
                <a:endParaRPr lang="ru-RU" altLang="ru-RU" sz="800"/>
              </a:p>
              <a:p>
                <a:pPr eaLnBrk="1" hangingPunct="1"/>
                <a:endParaRPr lang="ru-RU" altLang="ru-RU" sz="800"/>
              </a:p>
              <a:p>
                <a:pPr eaLnBrk="1" hangingPunct="1"/>
                <a:endParaRPr lang="ru-RU" altLang="ru-RU" sz="800"/>
              </a:p>
              <a:p>
                <a:pPr eaLnBrk="1" hangingPunct="1"/>
                <a:endParaRPr lang="ru-RU" altLang="ru-RU" sz="800"/>
              </a:p>
              <a:p>
                <a:pPr eaLnBrk="1" hangingPunct="1"/>
                <a:endParaRPr lang="ru-RU" altLang="ru-RU" sz="800"/>
              </a:p>
              <a:p>
                <a:pPr eaLnBrk="1" hangingPunct="1"/>
                <a:endParaRPr lang="ru-RU" altLang="ru-RU" sz="800"/>
              </a:p>
              <a:p>
                <a:pPr eaLnBrk="1" hangingPunct="1"/>
                <a:endParaRPr lang="ru-RU" altLang="ru-RU" sz="800"/>
              </a:p>
              <a:p>
                <a:pPr eaLnBrk="1" hangingPunct="1"/>
                <a:endParaRPr lang="ru-RU" altLang="ru-RU" sz="800"/>
              </a:p>
              <a:p>
                <a:pPr algn="r" eaLnBrk="1" hangingPunct="1"/>
                <a:r>
                  <a:rPr lang="ru-RU" altLang="ru-RU" sz="12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4583" name="Line 8"/>
              <p:cNvSpPr>
                <a:spLocks noChangeShapeType="1"/>
              </p:cNvSpPr>
              <p:nvPr/>
            </p:nvSpPr>
            <p:spPr bwMode="auto">
              <a:xfrm>
                <a:off x="3510" y="2527"/>
                <a:ext cx="1285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584" name="Line 9"/>
              <p:cNvSpPr>
                <a:spLocks noChangeShapeType="1"/>
              </p:cNvSpPr>
              <p:nvPr/>
            </p:nvSpPr>
            <p:spPr bwMode="auto">
              <a:xfrm>
                <a:off x="3510" y="2910"/>
                <a:ext cx="1285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585" name="Line 10"/>
              <p:cNvSpPr>
                <a:spLocks noChangeShapeType="1"/>
              </p:cNvSpPr>
              <p:nvPr/>
            </p:nvSpPr>
            <p:spPr bwMode="auto">
              <a:xfrm>
                <a:off x="4924" y="1638"/>
                <a:ext cx="1" cy="7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586" name="Line 11"/>
              <p:cNvSpPr>
                <a:spLocks noChangeShapeType="1"/>
              </p:cNvSpPr>
              <p:nvPr/>
            </p:nvSpPr>
            <p:spPr bwMode="auto">
              <a:xfrm>
                <a:off x="5695" y="1638"/>
                <a:ext cx="1" cy="7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587" name="Text Box 12"/>
              <p:cNvSpPr txBox="1">
                <a:spLocks noChangeArrowheads="1"/>
              </p:cNvSpPr>
              <p:nvPr/>
            </p:nvSpPr>
            <p:spPr bwMode="auto">
              <a:xfrm>
                <a:off x="3253" y="2655"/>
                <a:ext cx="385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ru-RU"/>
                  <a:t>I2</a:t>
                </a:r>
                <a:endParaRPr lang="ru-RU" altLang="ru-RU"/>
              </a:p>
            </p:txBody>
          </p:sp>
          <p:sp>
            <p:nvSpPr>
              <p:cNvPr id="24588" name="Text Box 13"/>
              <p:cNvSpPr txBox="1">
                <a:spLocks noChangeArrowheads="1"/>
              </p:cNvSpPr>
              <p:nvPr/>
            </p:nvSpPr>
            <p:spPr bwMode="auto">
              <a:xfrm>
                <a:off x="3253" y="2274"/>
                <a:ext cx="385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ru-RU"/>
                  <a:t>I1</a:t>
                </a:r>
                <a:endParaRPr lang="ru-RU" altLang="ru-RU"/>
              </a:p>
            </p:txBody>
          </p:sp>
          <p:sp>
            <p:nvSpPr>
              <p:cNvPr id="24589" name="Text Box 14"/>
              <p:cNvSpPr txBox="1">
                <a:spLocks noChangeArrowheads="1"/>
              </p:cNvSpPr>
              <p:nvPr/>
            </p:nvSpPr>
            <p:spPr bwMode="auto">
              <a:xfrm>
                <a:off x="4667" y="1384"/>
                <a:ext cx="514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ru-RU"/>
                  <a:t>C1</a:t>
                </a:r>
                <a:endParaRPr lang="ru-RU" altLang="ru-RU"/>
              </a:p>
            </p:txBody>
          </p:sp>
          <p:sp>
            <p:nvSpPr>
              <p:cNvPr id="24590" name="Text Box 15"/>
              <p:cNvSpPr txBox="1">
                <a:spLocks noChangeArrowheads="1"/>
              </p:cNvSpPr>
              <p:nvPr/>
            </p:nvSpPr>
            <p:spPr bwMode="auto">
              <a:xfrm>
                <a:off x="5438" y="1384"/>
                <a:ext cx="515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ru-RU"/>
                  <a:t>C2</a:t>
                </a:r>
                <a:endParaRPr lang="ru-RU" alt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04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b="1" dirty="0"/>
              <a:t>Декомпозиция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713788" cy="4205288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ru-RU" altLang="ru-RU" dirty="0" smtClean="0"/>
              <a:t>Стратегии декомпозиции:</a:t>
            </a:r>
          </a:p>
          <a:p>
            <a:pPr marL="609600" indent="-609600">
              <a:buFont typeface="Wingdings" pitchFamily="2" charset="2"/>
              <a:buNone/>
            </a:pPr>
            <a:endParaRPr lang="ru-RU" altLang="ru-RU" dirty="0" smtClean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altLang="ru-RU" dirty="0" smtClean="0"/>
              <a:t>Функциональная декомпозиция.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ru-RU" altLang="ru-RU" dirty="0" smtClean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altLang="ru-RU" dirty="0" smtClean="0"/>
              <a:t>Декомпозиция в соответствии с известными стабильными подсистемами.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ru-RU" altLang="ru-RU" dirty="0" smtClean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altLang="ru-RU" dirty="0" smtClean="0"/>
              <a:t>Декомпозиция по физическому процессу.</a:t>
            </a:r>
          </a:p>
        </p:txBody>
      </p:sp>
    </p:spTree>
    <p:extLst>
      <p:ext uri="{BB962C8B-B14F-4D97-AF65-F5344CB8AC3E}">
        <p14:creationId xmlns:p14="http://schemas.microsoft.com/office/powerpoint/2010/main" val="386379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/>
              <a:t>Завершение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642350" cy="4530725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ru-RU" altLang="ru-RU" sz="2800" smtClean="0"/>
              <a:t>Признаки завершения декомпозиции блока:</a:t>
            </a:r>
          </a:p>
          <a:p>
            <a:pPr marL="533400" indent="-533400">
              <a:buFont typeface="Wingdings" pitchFamily="2" charset="2"/>
              <a:buNone/>
            </a:pPr>
            <a:endParaRPr lang="ru-RU" altLang="ru-RU" sz="2800" smtClean="0"/>
          </a:p>
          <a:p>
            <a:pPr marL="533400" indent="-533400">
              <a:buFont typeface="Wingdings" pitchFamily="2" charset="2"/>
              <a:buAutoNum type="arabicPeriod"/>
            </a:pPr>
            <a:r>
              <a:rPr lang="ru-RU" altLang="ru-RU" smtClean="0"/>
              <a:t>блок содержит достаточно деталей.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ru-RU" altLang="ru-RU" smtClean="0"/>
              <a:t>необходимо изменить уровень абстракции, чтобы достичь большей детализации блока. 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ru-RU" altLang="ru-RU" smtClean="0"/>
              <a:t>необходимо изменить точку зрения, чтобы детализировать блок.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ru-RU" altLang="ru-RU" smtClean="0"/>
              <a:t>блок очень похож на другой блок той же модели или на блок другой модели.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ru-RU" altLang="ru-RU" smtClean="0"/>
              <a:t>блок представляет тривиальную функцию.</a:t>
            </a:r>
          </a:p>
        </p:txBody>
      </p:sp>
    </p:spTree>
    <p:extLst>
      <p:ext uri="{BB962C8B-B14F-4D97-AF65-F5344CB8AC3E}">
        <p14:creationId xmlns:p14="http://schemas.microsoft.com/office/powerpoint/2010/main" val="14839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Дополнительные виды диаграмм </a:t>
            </a:r>
            <a:r>
              <a:rPr lang="en-US"/>
              <a:t>IDEF0</a:t>
            </a: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2060575"/>
            <a:ext cx="8856663" cy="3629025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ru-RU" altLang="ru-RU" smtClean="0"/>
              <a:t>В дополнение к контекстным диаграммам и диаграммам декомпозиции при разработке и представлении моделей могут применяться другие виды IDEF0-диаграмм:</a:t>
            </a:r>
          </a:p>
          <a:p>
            <a:pPr marL="609600" indent="-609600">
              <a:buFont typeface="Wingdings" pitchFamily="2" charset="2"/>
              <a:buNone/>
            </a:pPr>
            <a:endParaRPr lang="ru-RU" altLang="ru-RU" smtClean="0"/>
          </a:p>
          <a:p>
            <a:pPr marL="609600" indent="-609600"/>
            <a:r>
              <a:rPr lang="ru-RU" altLang="ru-RU" smtClean="0"/>
              <a:t>Дерево модели.</a:t>
            </a:r>
          </a:p>
          <a:p>
            <a:pPr marL="609600" indent="-609600"/>
            <a:endParaRPr lang="ru-RU" altLang="ru-RU" smtClean="0"/>
          </a:p>
          <a:p>
            <a:pPr marL="609600" indent="-609600"/>
            <a:r>
              <a:rPr lang="ru-RU" altLang="ru-RU" smtClean="0"/>
              <a:t>Презентационные диаграммы.</a:t>
            </a:r>
          </a:p>
        </p:txBody>
      </p:sp>
    </p:spTree>
    <p:extLst>
      <p:ext uri="{BB962C8B-B14F-4D97-AF65-F5344CB8AC3E}">
        <p14:creationId xmlns:p14="http://schemas.microsoft.com/office/powerpoint/2010/main" val="262611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/>
              <a:t>Презентационные диаграммы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00200"/>
            <a:ext cx="8785225" cy="5068888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smtClean="0"/>
              <a:t>Презентационные диаграммы (For Exposition Only diagrams – FEO diagrams) часто включают в модели, чтобы проиллюстрировать другие точки зрения или детали, выходящие за рамки традиционного синтаксиса IDEF0.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altLang="ru-RU" sz="20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smtClean="0"/>
              <a:t>Виды презентационных диаграмм:</a:t>
            </a:r>
          </a:p>
          <a:p>
            <a:pPr>
              <a:lnSpc>
                <a:spcPct val="80000"/>
              </a:lnSpc>
            </a:pPr>
            <a:r>
              <a:rPr lang="ru-RU" altLang="ru-RU" sz="2000" smtClean="0"/>
              <a:t>копия диаграммы IDEF0, которая содержит все функциональные блоки, и стрелки, относящиеся только к одному из функциональных блоков;</a:t>
            </a:r>
          </a:p>
          <a:p>
            <a:pPr>
              <a:lnSpc>
                <a:spcPct val="80000"/>
              </a:lnSpc>
            </a:pPr>
            <a:endParaRPr lang="ru-RU" altLang="ru-RU" sz="2000" smtClean="0"/>
          </a:p>
          <a:p>
            <a:pPr>
              <a:lnSpc>
                <a:spcPct val="80000"/>
              </a:lnSpc>
            </a:pPr>
            <a:r>
              <a:rPr lang="ru-RU" altLang="ru-RU" sz="2000" smtClean="0"/>
              <a:t>копия диаграммы IDEF0, которая содержит все функциональные блоки, и стрелки, непосредственно относящиеся только к входу и (или) к выходу родительского блока;</a:t>
            </a:r>
          </a:p>
          <a:p>
            <a:pPr>
              <a:lnSpc>
                <a:spcPct val="80000"/>
              </a:lnSpc>
            </a:pPr>
            <a:endParaRPr lang="ru-RU" altLang="ru-RU" sz="2000" smtClean="0"/>
          </a:p>
          <a:p>
            <a:pPr>
              <a:lnSpc>
                <a:spcPct val="80000"/>
              </a:lnSpc>
            </a:pPr>
            <a:r>
              <a:rPr lang="ru-RU" altLang="ru-RU" sz="2000" smtClean="0"/>
              <a:t>различные точки зрения, как правило, на глубину одного уровня декомпозиции.</a:t>
            </a:r>
          </a:p>
        </p:txBody>
      </p:sp>
    </p:spTree>
    <p:extLst>
      <p:ext uri="{BB962C8B-B14F-4D97-AF65-F5344CB8AC3E}">
        <p14:creationId xmlns:p14="http://schemas.microsoft.com/office/powerpoint/2010/main" val="199985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Пример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8785225" cy="5545137"/>
          </a:xfrm>
        </p:spPr>
        <p:txBody>
          <a:bodyPr/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 i="1" dirty="0" smtClean="0"/>
              <a:t>Система учета выдачи книг в библиотеке </a:t>
            </a:r>
            <a:endParaRPr lang="ru-RU" altLang="ru-RU" sz="1800" u="sng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 u="sng" dirty="0" smtClean="0"/>
              <a:t>Описание информационной системы:</a:t>
            </a:r>
            <a:endParaRPr lang="ru-RU" altLang="ru-RU" sz="1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 dirty="0" smtClean="0"/>
              <a:t>Администратор данной системы должен вести учет книжного фонда библиотеки. </a:t>
            </a:r>
            <a:endParaRPr lang="en-US" altLang="ru-RU" sz="1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 dirty="0" smtClean="0"/>
              <a:t>В </a:t>
            </a:r>
            <a:r>
              <a:rPr lang="ru-RU" altLang="ru-RU" sz="1800" dirty="0" smtClean="0"/>
              <a:t>его функции входит: управление пользователями системы (создание, удаление, редактирование), управление книжным фондом (ввод данных о поступающих книгах), удаление данных о списанных книгах. Каждый пользователь характеризуется: ФИО, пароль доступа. </a:t>
            </a:r>
            <a:endParaRPr lang="en-US" altLang="ru-RU" sz="1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 dirty="0" smtClean="0"/>
              <a:t>Каждая </a:t>
            </a:r>
            <a:r>
              <a:rPr lang="ru-RU" altLang="ru-RU" sz="1800" dirty="0" smtClean="0"/>
              <a:t>книга характеризуется: ФИО автора, название, издательство, год издания, количество страниц, месторасположение. </a:t>
            </a:r>
            <a:endParaRPr lang="en-US" altLang="ru-RU" sz="1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 dirty="0" smtClean="0"/>
              <a:t>Пользователем </a:t>
            </a:r>
            <a:r>
              <a:rPr lang="ru-RU" altLang="ru-RU" sz="1800" dirty="0" smtClean="0"/>
              <a:t>системы является библиотекарь, который может создавать записи абонементов библиотеки и осуществлять регистрацию выдачи и возврата книг в библиотеку на абонемент. </a:t>
            </a:r>
            <a:endParaRPr lang="en-US" altLang="ru-RU" sz="1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 dirty="0" smtClean="0"/>
              <a:t>Абонемент </a:t>
            </a:r>
            <a:r>
              <a:rPr lang="ru-RU" altLang="ru-RU" sz="1800" dirty="0" smtClean="0"/>
              <a:t>характеризуется следующими полями: ФИО, паспортные данные, адрес, контактный телефон. </a:t>
            </a:r>
            <a:endParaRPr lang="en-US" altLang="ru-RU" sz="1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 dirty="0" smtClean="0"/>
              <a:t>Акт </a:t>
            </a:r>
            <a:r>
              <a:rPr lang="ru-RU" altLang="ru-RU" sz="1800" dirty="0" smtClean="0"/>
              <a:t>выдачи или возврата книги описывается датой, абонементом,  книгой, и пользователем, осуществившим эту запись. </a:t>
            </a:r>
            <a:endParaRPr lang="en-US" altLang="ru-RU" sz="1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 dirty="0" smtClean="0"/>
              <a:t>Дополнительно </a:t>
            </a:r>
            <a:r>
              <a:rPr lang="ru-RU" altLang="ru-RU" sz="1800" dirty="0" smtClean="0"/>
              <a:t>система должна предоставлять: отчет о выдаче определенной книги и отчет по определенному абонементу. </a:t>
            </a:r>
            <a:endParaRPr lang="en-US" altLang="ru-RU" sz="1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 dirty="0" smtClean="0"/>
              <a:t>Доступ </a:t>
            </a:r>
            <a:r>
              <a:rPr lang="ru-RU" altLang="ru-RU" sz="1800" dirty="0" smtClean="0"/>
              <a:t>администратора и пользователей к системе осуществляется после процедуры аутентификации. </a:t>
            </a:r>
            <a:endParaRPr lang="en-US" altLang="ru-RU" sz="1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 dirty="0" smtClean="0"/>
              <a:t>Ввод </a:t>
            </a:r>
            <a:r>
              <a:rPr lang="ru-RU" altLang="ru-RU" sz="1800" dirty="0" smtClean="0"/>
              <a:t>данных о выдаче и возврате книг должен осуществляться с авторизацией. </a:t>
            </a:r>
          </a:p>
        </p:txBody>
      </p:sp>
    </p:spTree>
    <p:extLst>
      <p:ext uri="{BB962C8B-B14F-4D97-AF65-F5344CB8AC3E}">
        <p14:creationId xmlns:p14="http://schemas.microsoft.com/office/powerpoint/2010/main" val="362249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Контекстная диаграмма</a:t>
            </a:r>
          </a:p>
        </p:txBody>
      </p:sp>
      <p:pic>
        <p:nvPicPr>
          <p:cNvPr id="3072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0363"/>
            <a:ext cx="914400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94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Диаграмма А0</a:t>
            </a: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8275"/>
            <a:ext cx="9144000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547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Диаграмма А1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2888"/>
            <a:ext cx="9144000" cy="495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0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Диаграмма А2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1438"/>
            <a:ext cx="91440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02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3200" b="0">
                <a:latin typeface="Garamond" pitchFamily="16" charset="0"/>
              </a:rPr>
              <a:t>Отличие подходов – </a:t>
            </a:r>
            <a:br>
              <a:rPr lang="ru-RU" altLang="ru-RU" sz="3200" b="0">
                <a:latin typeface="Garamond" pitchFamily="16" charset="0"/>
              </a:rPr>
            </a:br>
            <a:r>
              <a:rPr lang="ru-RU" altLang="ru-RU" sz="3200" b="0">
                <a:latin typeface="Garamond" pitchFamily="16" charset="0"/>
              </a:rPr>
              <a:t>1 - принципы декомпозиции</a:t>
            </a:r>
            <a:r>
              <a:rPr lang="en-US" altLang="ru-RU" sz="3200" b="0">
                <a:latin typeface="Garamond" pitchFamily="16" charset="0"/>
              </a:rPr>
              <a:t>: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1417638"/>
            <a:ext cx="4497388" cy="427037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spcBef>
                <a:spcPts val="600"/>
              </a:spcBef>
              <a:buClrTx/>
              <a:buSzPct val="65000"/>
              <a:buFontTx/>
              <a:buNone/>
            </a:pPr>
            <a:r>
              <a:rPr lang="ru-RU" altLang="ru-RU" sz="2400" b="0"/>
              <a:t>СП (функция)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645025" y="1406525"/>
            <a:ext cx="4498975" cy="43815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spcBef>
                <a:spcPts val="600"/>
              </a:spcBef>
              <a:buClrTx/>
              <a:buSzPct val="65000"/>
              <a:buFontTx/>
              <a:buNone/>
            </a:pPr>
            <a:r>
              <a:rPr lang="ru-RU" altLang="ru-RU" sz="2400" b="0"/>
              <a:t>ООП (объект)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4DC0C83-A8B3-4167-8A67-EB1A7EB9CE23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ru-RU" altLang="ru-RU" sz="1200" b="0">
              <a:latin typeface="Garamond" pitchFamily="16" charset="0"/>
            </a:endParaRP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675"/>
            <a:ext cx="4645025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775" y="1844675"/>
            <a:ext cx="4551363" cy="3960813"/>
          </a:xfrm>
          <a:prstGeom prst="rect">
            <a:avLst/>
          </a:prstGeom>
          <a:solidFill>
            <a:srgbClr val="FFF0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4787900" y="5864225"/>
            <a:ext cx="3313113" cy="917575"/>
          </a:xfrm>
          <a:prstGeom prst="rect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b="0"/>
              <a:t>Примеры используемых диаграмм для двух подходов</a:t>
            </a: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4572000" y="1268413"/>
            <a:ext cx="1588" cy="5589587"/>
          </a:xfrm>
          <a:prstGeom prst="line">
            <a:avLst/>
          </a:prstGeom>
          <a:noFill/>
          <a:ln w="507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Диаграмма А3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875"/>
            <a:ext cx="9144000" cy="499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11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/>
              <a:t>Дерево модели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28775"/>
            <a:ext cx="7775575" cy="50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7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4800" b="0" dirty="0">
                <a:solidFill>
                  <a:srgbClr val="006633"/>
                </a:solidFill>
                <a:latin typeface="Garamond" pitchFamily="16" charset="0"/>
              </a:rPr>
              <a:t>Нотация</a:t>
            </a:r>
            <a:r>
              <a:rPr lang="en-US" altLang="ru-RU" sz="4800" b="0" dirty="0">
                <a:solidFill>
                  <a:srgbClr val="006633"/>
                </a:solidFill>
                <a:latin typeface="Garamond" pitchFamily="16" charset="0"/>
              </a:rPr>
              <a:t> </a:t>
            </a:r>
            <a:r>
              <a:rPr lang="en-US" altLang="ru-RU" sz="4800" b="0" dirty="0" smtClean="0">
                <a:solidFill>
                  <a:srgbClr val="006633"/>
                </a:solidFill>
                <a:latin typeface="Garamond" pitchFamily="16" charset="0"/>
              </a:rPr>
              <a:t>DFD</a:t>
            </a:r>
            <a:r>
              <a:rPr lang="ru-RU" altLang="ru-RU" sz="4800" b="0" dirty="0">
                <a:solidFill>
                  <a:srgbClr val="006633"/>
                </a:solidFill>
                <a:latin typeface="Garamond" pitchFamily="16" charset="0"/>
              </a:rPr>
              <a:t/>
            </a:r>
            <a:br>
              <a:rPr lang="ru-RU" altLang="ru-RU" sz="4800" b="0" dirty="0">
                <a:solidFill>
                  <a:srgbClr val="006633"/>
                </a:solidFill>
                <a:latin typeface="Garamond" pitchFamily="16" charset="0"/>
              </a:rPr>
            </a:br>
            <a:r>
              <a:rPr lang="en-US" altLang="ru-RU" sz="4800" b="0" dirty="0">
                <a:solidFill>
                  <a:srgbClr val="006633"/>
                </a:solidFill>
                <a:latin typeface="Garamond" pitchFamily="16" charset="0"/>
              </a:rPr>
              <a:t> </a:t>
            </a:r>
            <a:endParaRPr lang="ru-RU" altLang="ru-RU" sz="4800" b="0" dirty="0">
              <a:solidFill>
                <a:srgbClr val="006633"/>
              </a:solidFill>
              <a:latin typeface="Garamond" pitchFamily="16" charset="0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r>
              <a:rPr lang="ru-RU" altLang="ru-RU" sz="2400" b="0"/>
              <a:t>Диаграммы потоков данных</a:t>
            </a:r>
          </a:p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r>
              <a:rPr lang="ru-RU" altLang="ru-RU" sz="2400" b="0">
                <a:latin typeface="Tahoma" pitchFamily="32" charset="0"/>
              </a:rPr>
              <a:t>В </a:t>
            </a:r>
            <a:r>
              <a:rPr lang="en-US" altLang="ru-RU" sz="2400" b="0">
                <a:latin typeface="Tahoma" pitchFamily="32" charset="0"/>
              </a:rPr>
              <a:t>DFD</a:t>
            </a:r>
            <a:r>
              <a:rPr lang="ru-RU" altLang="ru-RU" sz="2400" b="0">
                <a:latin typeface="Tahoma" pitchFamily="32" charset="0"/>
              </a:rPr>
              <a:t> модель системы определяется как иерархия диаграмм потоков данных, описывающих процессы преобразования информации от момента ее ввода в систему до выдачи конечному пользователю. </a:t>
            </a:r>
          </a:p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endParaRPr lang="ru-RU" altLang="ru-RU" sz="2400" b="0">
              <a:latin typeface="Tahoma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b="0">
                <a:solidFill>
                  <a:srgbClr val="28571F"/>
                </a:solidFill>
                <a:latin typeface="Garamond" pitchFamily="16" charset="0"/>
              </a:rPr>
              <a:t>2 вида </a:t>
            </a:r>
            <a:r>
              <a:rPr lang="en-US" altLang="ru-RU" sz="4200" b="0">
                <a:solidFill>
                  <a:srgbClr val="28571F"/>
                </a:solidFill>
                <a:latin typeface="Garamond" pitchFamily="16" charset="0"/>
              </a:rPr>
              <a:t>DFD</a:t>
            </a:r>
            <a:r>
              <a:rPr lang="ru-RU" altLang="ru-RU" sz="4200" b="0">
                <a:solidFill>
                  <a:srgbClr val="28571F"/>
                </a:solidFill>
                <a:latin typeface="Garamond" pitchFamily="16" charset="0"/>
              </a:rPr>
              <a:t> нотаций</a:t>
            </a: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038600" cy="283686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spcBef>
                <a:spcPts val="700"/>
              </a:spcBef>
              <a:buClrTx/>
              <a:buSzPct val="65000"/>
              <a:buFontTx/>
              <a:buNone/>
            </a:pPr>
            <a:r>
              <a:rPr lang="ru-RU" altLang="ru-RU" sz="2800" b="0"/>
              <a:t>Нотация Гейна-Сарсона </a:t>
            </a:r>
          </a:p>
          <a:p>
            <a:pPr algn="ctr">
              <a:spcBef>
                <a:spcPts val="700"/>
              </a:spcBef>
              <a:buClrTx/>
              <a:buSzPct val="65000"/>
              <a:buFontTx/>
              <a:buNone/>
            </a:pPr>
            <a:r>
              <a:rPr lang="ru-RU" altLang="ru-RU" sz="2800" b="0"/>
              <a:t>(Gane-Sarson) </a:t>
            </a:r>
          </a:p>
          <a:p>
            <a:pPr algn="ctr">
              <a:spcBef>
                <a:spcPts val="700"/>
              </a:spcBef>
              <a:buClrTx/>
              <a:buSzPct val="65000"/>
              <a:buFontTx/>
              <a:buNone/>
            </a:pPr>
            <a:endParaRPr lang="ru-RU" altLang="ru-RU" sz="2800" b="0"/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648200" y="1600200"/>
            <a:ext cx="4038600" cy="2836863"/>
          </a:xfrm>
          <a:prstGeom prst="rect">
            <a:avLst/>
          </a:prstGeom>
          <a:solidFill>
            <a:srgbClr val="F9F4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spcBef>
                <a:spcPts val="700"/>
              </a:spcBef>
              <a:buClrTx/>
              <a:buSzPct val="65000"/>
              <a:buFontTx/>
              <a:buNone/>
            </a:pPr>
            <a:r>
              <a:rPr lang="ru-RU" altLang="ru-RU" sz="2800" b="0"/>
              <a:t>Нотация Йордана/де Марко </a:t>
            </a:r>
          </a:p>
          <a:p>
            <a:pPr algn="ctr">
              <a:spcBef>
                <a:spcPts val="700"/>
              </a:spcBef>
              <a:buClrTx/>
              <a:buSzPct val="65000"/>
              <a:buFontTx/>
              <a:buNone/>
            </a:pPr>
            <a:r>
              <a:rPr lang="ru-RU" altLang="ru-RU" sz="2800" b="0"/>
              <a:t>(Yourdon) </a:t>
            </a:r>
          </a:p>
          <a:p>
            <a:pPr algn="ctr">
              <a:spcBef>
                <a:spcPts val="500"/>
              </a:spcBef>
              <a:buClrTx/>
              <a:buSzPct val="65000"/>
              <a:buFontTx/>
              <a:buNone/>
            </a:pPr>
            <a:r>
              <a:rPr lang="ru-RU" altLang="ru-RU" sz="2000" b="0"/>
              <a:t>Авторами одной из первых графических нотаций DFD (1979 г.) стали Эд Йордан (Yourdon) и Том де Марко (DeMarko). </a:t>
            </a:r>
          </a:p>
          <a:p>
            <a:pPr algn="ctr">
              <a:spcBef>
                <a:spcPts val="700"/>
              </a:spcBef>
              <a:buClrTx/>
              <a:buSzPct val="65000"/>
              <a:buFontTx/>
              <a:buNone/>
            </a:pPr>
            <a:endParaRPr lang="ru-RU" altLang="ru-RU" sz="2800" b="0"/>
          </a:p>
          <a:p>
            <a:pPr>
              <a:spcBef>
                <a:spcPts val="700"/>
              </a:spcBef>
              <a:buClrTx/>
              <a:buSzPct val="65000"/>
              <a:buFontTx/>
              <a:buNone/>
            </a:pPr>
            <a:endParaRPr lang="ru-RU" altLang="ru-RU" sz="2800" b="0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571230-537F-4A1E-A088-34959B7E39E3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63</a:t>
            </a:fld>
            <a:endParaRPr lang="ru-RU" altLang="ru-RU" sz="1200" b="0">
              <a:latin typeface="Garamond" pitchFamily="16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473075" y="4619625"/>
            <a:ext cx="8221663" cy="917575"/>
          </a:xfrm>
          <a:prstGeom prst="rect">
            <a:avLst/>
          </a:prstGeom>
          <a:solidFill>
            <a:srgbClr val="FFF0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b="0"/>
              <a:t>Эти нотации отличаются только тем набором графических примитивов, которые используются для построения функциональных моделей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1125538"/>
            <a:ext cx="9144000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b="0" dirty="0">
                <a:solidFill>
                  <a:srgbClr val="28571F"/>
                </a:solidFill>
                <a:latin typeface="Garamond" pitchFamily="16" charset="0"/>
              </a:rPr>
              <a:t>Примеры </a:t>
            </a:r>
            <a:r>
              <a:rPr lang="en-US" altLang="ru-RU" sz="4200" b="0" dirty="0" smtClean="0">
                <a:solidFill>
                  <a:srgbClr val="28571F"/>
                </a:solidFill>
                <a:latin typeface="Garamond" pitchFamily="16" charset="0"/>
              </a:rPr>
              <a:t>DFD </a:t>
            </a:r>
            <a:r>
              <a:rPr lang="ru-RU" altLang="ru-RU" sz="4200" b="0" dirty="0">
                <a:solidFill>
                  <a:srgbClr val="28571F"/>
                </a:solidFill>
                <a:latin typeface="Garamond" pitchFamily="16" charset="0"/>
              </a:rPr>
              <a:t>диаграмм</a:t>
            </a:r>
            <a:r>
              <a:rPr lang="en-US" altLang="ru-RU" sz="4200" b="0" dirty="0">
                <a:solidFill>
                  <a:srgbClr val="28571F"/>
                </a:solidFill>
                <a:latin typeface="Garamond" pitchFamily="16" charset="0"/>
              </a:rPr>
              <a:t>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-73025"/>
            <a:ext cx="8353425" cy="691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58775" y="1158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b="0">
                <a:solidFill>
                  <a:srgbClr val="28571F"/>
                </a:solidFill>
                <a:latin typeface="Garamond" pitchFamily="16" charset="0"/>
              </a:rPr>
              <a:t>Особенности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7625" y="836613"/>
            <a:ext cx="8540750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lnSpc>
                <a:spcPct val="80000"/>
              </a:lnSpc>
              <a:spcBef>
                <a:spcPts val="600"/>
              </a:spcBef>
              <a:buClrTx/>
              <a:buSzPct val="65000"/>
              <a:buFontTx/>
              <a:buNone/>
            </a:pPr>
            <a:r>
              <a:rPr lang="ru-RU" altLang="ru-RU" sz="2400" b="0">
                <a:solidFill>
                  <a:srgbClr val="FF0000"/>
                </a:solidFill>
              </a:rPr>
              <a:t>Диаграммы потоков данных используются для описания движения документов и обработки информации</a:t>
            </a:r>
            <a:r>
              <a:rPr lang="ru-RU" altLang="ru-RU" sz="2400" b="0"/>
              <a:t>. В отличие от IDEF0, где система рассматривается как взаимосвязанные функциональные блоки, а дуги представляют собой жесткие взаимосвязи, стрелки </a:t>
            </a:r>
            <a:r>
              <a:rPr lang="ru-RU" altLang="ru-RU" sz="2400" b="0">
                <a:solidFill>
                  <a:srgbClr val="FF0000"/>
                </a:solidFill>
              </a:rPr>
              <a:t>в DFD показывают лишь то, как объекты (включая данные) движутся от одной работы к другой</a:t>
            </a:r>
            <a:r>
              <a:rPr lang="ru-RU" altLang="ru-RU" sz="2400" b="0"/>
              <a:t>. DFD отражает функциональные зависимости значений, вычисляемых в системе, включая входные значения, выходные значения и внутренние хранилища данных. </a:t>
            </a:r>
            <a:r>
              <a:rPr lang="ru-RU" altLang="ru-RU" sz="2400" b="0">
                <a:solidFill>
                  <a:srgbClr val="FF0000"/>
                </a:solidFill>
                <a:latin typeface="Wingdings" pitchFamily="2" charset="2"/>
                <a:ea typeface="Wingdings" pitchFamily="2" charset="2"/>
                <a:cs typeface="Wingdings" pitchFamily="2" charset="2"/>
              </a:rPr>
              <a:t></a:t>
            </a:r>
            <a:r>
              <a:rPr lang="ru-RU" altLang="ru-RU" sz="2400" b="0">
                <a:solidFill>
                  <a:srgbClr val="FF0000"/>
                </a:solidFill>
              </a:rPr>
              <a:t>DFD - это граф, на котором показано движение значений данных от их источников через преобразующие их процессы к их потребителям в других объектах</a:t>
            </a:r>
            <a:r>
              <a:rPr lang="ru-RU" altLang="ru-RU" sz="2400" b="0"/>
              <a:t>. </a:t>
            </a:r>
          </a:p>
          <a:p>
            <a:pPr algn="ctr">
              <a:lnSpc>
                <a:spcPct val="80000"/>
              </a:lnSpc>
              <a:spcBef>
                <a:spcPts val="600"/>
              </a:spcBef>
              <a:buClrTx/>
              <a:buSzPct val="65000"/>
              <a:buFontTx/>
              <a:buNone/>
            </a:pPr>
            <a:r>
              <a:rPr lang="ru-RU" altLang="ru-RU" sz="2400" b="0"/>
              <a:t>DFD содержит процессы, которые преобразуют данные, потоки данных, которые переносят данные, активные объекты, которые производят и потребляют данные, и хранилища данных, которые пассивно хранят данные.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446088" y="1889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b="0">
                <a:latin typeface="Garamond" pitchFamily="16" charset="0"/>
              </a:rPr>
              <a:t>На практике</a:t>
            </a: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50825" y="1168400"/>
            <a:ext cx="8374063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650"/>
              </a:spcBef>
              <a:buClrTx/>
              <a:buSzPct val="65000"/>
              <a:buFontTx/>
              <a:buNone/>
            </a:pPr>
            <a:r>
              <a:rPr lang="ru-RU" altLang="ru-RU" sz="2600" b="0"/>
              <a:t>при создании моделей процессов полезно использовать несколько способов описания</a:t>
            </a:r>
            <a:r>
              <a:rPr lang="en-US" altLang="ru-RU" sz="2600" b="0"/>
              <a:t>: </a:t>
            </a:r>
          </a:p>
          <a:p>
            <a:pPr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ru-RU" sz="2600" b="0"/>
              <a:t>- </a:t>
            </a:r>
            <a:r>
              <a:rPr lang="ru-RU" altLang="ru-RU" sz="2600" b="0"/>
              <a:t>Сначала -  модель в нотации IDEF0, выявляем функции, входящие в процесс. Затем</a:t>
            </a:r>
            <a:r>
              <a:rPr lang="en-US" altLang="ru-RU" sz="2600" b="0"/>
              <a:t>:</a:t>
            </a:r>
            <a:r>
              <a:rPr lang="ru-RU" altLang="ru-RU" sz="2600" b="0"/>
              <a:t> декомпозиция процесса. </a:t>
            </a:r>
          </a:p>
          <a:p>
            <a:pPr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ru-RU" sz="2600" b="0"/>
              <a:t>- </a:t>
            </a:r>
            <a:r>
              <a:rPr lang="ru-RU" altLang="ru-RU" sz="2600" b="0"/>
              <a:t>При достижении некоторого уровня детализации (три-четыре) целесообразно сформировать для каждого процесса несколько схем в различных форматах: управление — IDEF0, а потоки данные и материалов — в DFD.</a:t>
            </a:r>
          </a:p>
          <a:p>
            <a:pPr>
              <a:spcBef>
                <a:spcPts val="650"/>
              </a:spcBef>
              <a:buClrTx/>
              <a:buSzPct val="65000"/>
              <a:buFontTx/>
              <a:buNone/>
            </a:pPr>
            <a:endParaRPr lang="ru-RU" altLang="ru-RU" sz="2600" b="0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CDC712-AC33-4F2E-9334-3D732D8AADFB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67</a:t>
            </a:fld>
            <a:endParaRPr lang="ru-RU" altLang="ru-RU" sz="1200" b="0">
              <a:latin typeface="Garamond" pitchFamily="16" charset="0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5662613"/>
            <a:ext cx="8388350" cy="11906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b="0">
                <a:latin typeface="Tahoma" pitchFamily="32" charset="0"/>
              </a:rPr>
              <a:t>Нотация </a:t>
            </a:r>
            <a:r>
              <a:rPr lang="en-US" altLang="ru-RU" b="0">
                <a:latin typeface="Tahoma" pitchFamily="32" charset="0"/>
              </a:rPr>
              <a:t>DFD</a:t>
            </a:r>
            <a:r>
              <a:rPr lang="ru-RU" altLang="ru-RU" b="0">
                <a:latin typeface="Tahoma" pitchFamily="32" charset="0"/>
              </a:rPr>
              <a:t> может использоваться в качестве основной нотации функционального моделирования, однако, часто она применяется как дополнительная по отношению к </a:t>
            </a:r>
            <a:r>
              <a:rPr lang="en-US" altLang="ru-RU" b="0">
                <a:latin typeface="Tahoma" pitchFamily="32" charset="0"/>
              </a:rPr>
              <a:t>IDEF0</a:t>
            </a:r>
            <a:r>
              <a:rPr lang="ru-RU" altLang="ru-RU" b="0">
                <a:latin typeface="Tahoma" pitchFamily="32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b="0">
                <a:latin typeface="Garamond" pitchFamily="16" charset="0"/>
              </a:rPr>
              <a:t>Использование </a:t>
            </a:r>
            <a:r>
              <a:rPr lang="en-US" altLang="ru-RU" sz="4200" b="0">
                <a:latin typeface="Garamond" pitchFamily="16" charset="0"/>
              </a:rPr>
              <a:t>DFD</a:t>
            </a: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8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3200" b="0">
                <a:latin typeface="Tahoma" pitchFamily="32" charset="0"/>
              </a:rPr>
              <a:t>Нотация </a:t>
            </a:r>
            <a:r>
              <a:rPr lang="en-US" altLang="ru-RU" sz="3200" b="0">
                <a:latin typeface="Tahoma" pitchFamily="32" charset="0"/>
              </a:rPr>
              <a:t>DFD</a:t>
            </a:r>
            <a:r>
              <a:rPr lang="ru-RU" altLang="ru-RU" sz="3200" b="0">
                <a:latin typeface="Tahoma" pitchFamily="32" charset="0"/>
              </a:rPr>
              <a:t> может использоваться в качестве основной нотации функционального моделирования, однако, часто она применяется как дополнительная по отношению к </a:t>
            </a:r>
            <a:r>
              <a:rPr lang="en-US" altLang="ru-RU" sz="3200" b="0">
                <a:latin typeface="Tahoma" pitchFamily="32" charset="0"/>
              </a:rPr>
              <a:t>IDEF0</a:t>
            </a:r>
            <a:r>
              <a:rPr lang="ru-RU" altLang="ru-RU" sz="3200" b="0">
                <a:latin typeface="Tahoma" pitchFamily="32" charset="0"/>
              </a:rPr>
              <a:t>.</a:t>
            </a:r>
          </a:p>
          <a:p>
            <a:pPr marL="341313">
              <a:spcBef>
                <a:spcPts val="800"/>
              </a:spcBef>
              <a:buClrTx/>
              <a:buSzPct val="65000"/>
              <a:buFontTx/>
              <a:buNone/>
            </a:pPr>
            <a:endParaRPr lang="ru-RU" altLang="ru-RU" sz="3200" b="0">
              <a:latin typeface="Tahoma" pitchFamily="32" charset="0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B9D6613-D1C5-4020-9269-F6843E3D5355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68</a:t>
            </a:fld>
            <a:endParaRPr lang="ru-RU" altLang="ru-RU" sz="1200" b="0">
              <a:latin typeface="Garamond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430213" y="125413"/>
            <a:ext cx="86868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3600" b="0">
                <a:latin typeface="Garamond" pitchFamily="16" charset="0"/>
              </a:rPr>
              <a:t>Методология DFD в различных нотациях</a:t>
            </a: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E017FB-A4D7-4A88-B7C1-3D57C95941B5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69</a:t>
            </a:fld>
            <a:endParaRPr lang="ru-RU" altLang="ru-RU" sz="1200" b="0">
              <a:latin typeface="Garamond" pitchFamily="16" charset="0"/>
            </a:endParaRP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798513"/>
            <a:ext cx="6459537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3838575"/>
            <a:ext cx="630555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6630988" y="1368425"/>
            <a:ext cx="2338387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2200" b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Нотация </a:t>
            </a:r>
          </a:p>
          <a:p>
            <a:pPr algn="ctr">
              <a:buClrTx/>
              <a:buFontTx/>
              <a:buNone/>
            </a:pPr>
            <a:r>
              <a:rPr lang="ru-RU" altLang="ru-RU" sz="2200" b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Гейна-Сарсона 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68275" y="4281488"/>
            <a:ext cx="2505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2400" b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Нотация Йордана/        де Марко </a:t>
            </a:r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-50800" y="3724275"/>
            <a:ext cx="9167813" cy="1588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b="0">
                <a:solidFill>
                  <a:srgbClr val="35742A"/>
                </a:solidFill>
                <a:latin typeface="Garamond" pitchFamily="16" charset="0"/>
              </a:rPr>
              <a:t>Отличия подходов 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125538"/>
            <a:ext cx="8229600" cy="50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750"/>
              </a:spcBef>
              <a:buClrTx/>
              <a:buSzPct val="65000"/>
              <a:buFontTx/>
              <a:buNone/>
            </a:pPr>
            <a:r>
              <a:rPr lang="ru-RU" altLang="ru-RU" sz="3000" b="0" i="1" u="sng">
                <a:solidFill>
                  <a:srgbClr val="FF0000"/>
                </a:solidFill>
              </a:rPr>
              <a:t>Второе отличие</a:t>
            </a:r>
            <a:r>
              <a:rPr lang="en-US" altLang="ru-RU" sz="3000" b="0" i="1" u="sng">
                <a:solidFill>
                  <a:srgbClr val="FF0000"/>
                </a:solidFill>
              </a:rPr>
              <a:t>:</a:t>
            </a:r>
            <a:r>
              <a:rPr lang="ru-RU" altLang="ru-RU" sz="3000" b="0" u="sng">
                <a:solidFill>
                  <a:srgbClr val="FF0000"/>
                </a:solidFill>
              </a:rPr>
              <a:t>  </a:t>
            </a:r>
          </a:p>
          <a:p>
            <a:pPr>
              <a:spcBef>
                <a:spcPts val="6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400" b="0"/>
              <a:t>В ООП объединение в объекте как атрибутивных данных (характеристики, свойства), так и поведения (функции, методы). Каждый объект системы обладает своим собственным поведе­нием, моделирующим поведение объекта реального мира.</a:t>
            </a:r>
          </a:p>
          <a:p>
            <a:pPr>
              <a:spcBef>
                <a:spcPts val="6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400" b="0"/>
              <a:t>В СП функции и данные хранятся (существуют) отдельно. </a:t>
            </a:r>
          </a:p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endParaRPr lang="ru-RU" altLang="ru-RU" sz="2400" b="0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D185FB5-739A-4F6C-A7F3-3E61F2AA6EC6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ru-RU" altLang="ru-RU" sz="1200" b="0">
              <a:latin typeface="Garamond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b="0">
                <a:latin typeface="Garamond" pitchFamily="16" charset="0"/>
              </a:rPr>
              <a:t>Для чего служат нотации DFD?</a:t>
            </a: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323850" y="1196975"/>
            <a:ext cx="8640763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750"/>
              </a:spcBef>
              <a:buClrTx/>
              <a:buSzPct val="65000"/>
              <a:buFontTx/>
              <a:buNone/>
            </a:pPr>
            <a:r>
              <a:rPr lang="ru-RU" altLang="ru-RU" sz="3000" b="0"/>
              <a:t>Они нужны для описания реально существующих в организации потоков данных. Описания могут создаваться как по </a:t>
            </a:r>
            <a:r>
              <a:rPr lang="ru-RU" altLang="ru-RU" sz="3000" b="0">
                <a:solidFill>
                  <a:srgbClr val="FF0000"/>
                </a:solidFill>
              </a:rPr>
              <a:t>процессному</a:t>
            </a:r>
            <a:r>
              <a:rPr lang="ru-RU" altLang="ru-RU" sz="3000" b="0"/>
              <a:t>, так и по </a:t>
            </a:r>
            <a:r>
              <a:rPr lang="ru-RU" altLang="ru-RU" sz="3000" b="0">
                <a:solidFill>
                  <a:srgbClr val="FF0000"/>
                </a:solidFill>
              </a:rPr>
              <a:t>функциональному </a:t>
            </a:r>
            <a:r>
              <a:rPr lang="ru-RU" altLang="ru-RU" sz="3000" b="0"/>
              <a:t>признаку. 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80BDFB4-251D-4C00-8B5A-266F945CA138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70</a:t>
            </a:fld>
            <a:endParaRPr lang="ru-RU" altLang="ru-RU" sz="1200" b="0">
              <a:latin typeface="Garamond" pitchFamily="16" charset="0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323850" y="4149725"/>
            <a:ext cx="4032250" cy="180022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spcBef>
                <a:spcPts val="650"/>
              </a:spcBef>
              <a:buClrTx/>
              <a:buSzPct val="65000"/>
              <a:buFontTx/>
              <a:buNone/>
            </a:pPr>
            <a:r>
              <a:rPr lang="ru-RU" altLang="ru-RU" sz="2600" b="0"/>
              <a:t>В этом случае мы получаем модели бизнес-процессов в формате DFD.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4787900" y="4149725"/>
            <a:ext cx="4176713" cy="18002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spcBef>
                <a:spcPts val="650"/>
              </a:spcBef>
              <a:buClrTx/>
              <a:buSzPct val="65000"/>
              <a:buFontTx/>
              <a:buNone/>
            </a:pPr>
            <a:r>
              <a:rPr lang="ru-RU" altLang="ru-RU" sz="2600" b="0"/>
              <a:t>В этом случае получаем — схему обмена данными между подразделениями. </a:t>
            </a:r>
          </a:p>
        </p:txBody>
      </p:sp>
      <p:cxnSp>
        <p:nvCxnSpPr>
          <p:cNvPr id="56326" name="AutoShape 6"/>
          <p:cNvCxnSpPr>
            <a:cxnSpLocks noChangeShapeType="1"/>
          </p:cNvCxnSpPr>
          <p:nvPr/>
        </p:nvCxnSpPr>
        <p:spPr bwMode="auto">
          <a:xfrm>
            <a:off x="6372225" y="3141663"/>
            <a:ext cx="180975" cy="1008062"/>
          </a:xfrm>
          <a:prstGeom prst="straightConnector1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27" name="AutoShape 7"/>
          <p:cNvCxnSpPr>
            <a:cxnSpLocks noChangeShapeType="1"/>
          </p:cNvCxnSpPr>
          <p:nvPr/>
        </p:nvCxnSpPr>
        <p:spPr bwMode="auto">
          <a:xfrm>
            <a:off x="2555875" y="3052763"/>
            <a:ext cx="180975" cy="1008062"/>
          </a:xfrm>
          <a:prstGeom prst="straightConnector1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b="0">
                <a:latin typeface="Garamond" pitchFamily="16" charset="0"/>
              </a:rPr>
              <a:t>Для чего служат нотации DFD?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79388" y="1092200"/>
            <a:ext cx="8507412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r>
              <a:rPr lang="ru-RU" altLang="ru-RU" sz="2400" b="0" dirty="0"/>
              <a:t>Созданные модели потоков Данных организации могут быть использованы при решении таких задач, как:</a:t>
            </a:r>
          </a:p>
          <a:p>
            <a:pPr>
              <a:spcBef>
                <a:spcPts val="6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400" b="0" dirty="0"/>
              <a:t>определение  существующих  хранилищ данных  (текстовые  документы, файлы, Система управления базой данных — СУБД);</a:t>
            </a:r>
          </a:p>
          <a:p>
            <a:pPr>
              <a:spcBef>
                <a:spcPts val="6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400" b="0" dirty="0"/>
              <a:t>определение  и  анализ данных,  необходимых для  выполнения  каждой функции процесса;</a:t>
            </a:r>
          </a:p>
          <a:p>
            <a:pPr>
              <a:spcBef>
                <a:spcPts val="6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400" b="0" dirty="0"/>
              <a:t>подготовка к созданию модели структуры данных организации (ERD-модель IDEF1X);</a:t>
            </a:r>
          </a:p>
          <a:p>
            <a:pPr>
              <a:spcBef>
                <a:spcPts val="6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400" b="0" dirty="0"/>
              <a:t>выделение основных и вспомогательных бизнес-процессов организации. </a:t>
            </a:r>
          </a:p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endParaRPr lang="ru-RU" altLang="ru-RU" sz="2400" b="0" dirty="0"/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9C936ED-ED0D-4344-9896-3258545130CD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71</a:t>
            </a:fld>
            <a:endParaRPr lang="ru-RU" altLang="ru-RU" sz="1200" b="0">
              <a:latin typeface="Garamond" pitchFamily="16" charset="0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73038" y="5829300"/>
            <a:ext cx="8229600" cy="6429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b="0"/>
              <a:t>Нотация DFD может быть эффективно применена для описания потоков документов или потоков материальных ресурсов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5000" b="0">
                <a:solidFill>
                  <a:srgbClr val="006633"/>
                </a:solidFill>
                <a:latin typeface="Garamond" pitchFamily="16" charset="0"/>
              </a:rPr>
              <a:t>Основные элементы </a:t>
            </a:r>
            <a:r>
              <a:rPr lang="en-US" altLang="ru-RU" sz="5000" b="0">
                <a:solidFill>
                  <a:srgbClr val="006633"/>
                </a:solidFill>
                <a:latin typeface="Garamond" pitchFamily="16" charset="0"/>
              </a:rPr>
              <a:t>DFD</a:t>
            </a:r>
            <a:r>
              <a:rPr lang="ru-RU" altLang="ru-RU" sz="5000" b="0">
                <a:solidFill>
                  <a:srgbClr val="006633"/>
                </a:solidFill>
                <a:latin typeface="Garamond" pitchFamily="16" charset="0"/>
              </a:rPr>
              <a:t> и их назначение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395288" y="1158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b="0">
                <a:latin typeface="Garamond" pitchFamily="16" charset="0"/>
              </a:rPr>
              <a:t>Словарь данных</a:t>
            </a: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0" y="836613"/>
            <a:ext cx="9215438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r>
              <a:rPr lang="ru-RU" altLang="ru-RU" sz="2400" b="0"/>
              <a:t>Структуры потоков данных и точные определения их компонент хранятся и анализируются в словаре данных.</a:t>
            </a:r>
          </a:p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r>
              <a:rPr lang="ru-RU" altLang="ru-RU" sz="2400" b="0"/>
              <a:t>Определения элементов данных в словаре осуществляются следующими видами описаний: </a:t>
            </a:r>
          </a:p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200" b="0"/>
              <a:t>описанием значений потоков и хранилищ, изображенных на DFD; </a:t>
            </a:r>
          </a:p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200" b="0"/>
              <a:t>описанием композиции агрегатов данных, движущихся вдоль потоков, т.е. комплексных данных, которые могут расчленяться на элементарные символы (например, АДРЕС ПОКУПАТЕЛЯ содержит ПОЧТОВЫЙ ИНДЕКС, ГОРОД, УЛИЦУ и т.д.); </a:t>
            </a:r>
          </a:p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200" b="0"/>
              <a:t>описанием композиции групповых данных в хранилище; </a:t>
            </a:r>
          </a:p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200" b="0"/>
              <a:t>специфицированием значений и областей действия элементарных фрагментов информации в потоках данных и хранилищах; </a:t>
            </a:r>
          </a:p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200" b="0"/>
              <a:t>описанием деталей отношений между хранилищами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B144175-56BF-4939-BEE9-11B07BDDCF8E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73</a:t>
            </a:fld>
            <a:endParaRPr lang="ru-RU" altLang="ru-RU" sz="1200" b="0">
              <a:latin typeface="Garamond" pitchFamily="16" charset="0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436563" y="6356350"/>
            <a:ext cx="42592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b="0"/>
              <a:t>http://www.myshared.ru/slide/766786/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b="0">
                <a:latin typeface="Garamond" pitchFamily="16" charset="0"/>
              </a:rPr>
              <a:t>Основные элементы </a:t>
            </a:r>
            <a:r>
              <a:rPr lang="en-US" altLang="ru-RU" sz="4200" b="0">
                <a:latin typeface="Garamond" pitchFamily="16" charset="0"/>
              </a:rPr>
              <a:t>DFD:</a:t>
            </a: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3000" b="0" i="1"/>
              <a:t>поток данных</a:t>
            </a:r>
          </a:p>
          <a:p>
            <a:pPr marL="341313">
              <a:lnSpc>
                <a:spcPct val="90000"/>
              </a:lnSpc>
              <a:spcBef>
                <a:spcPts val="750"/>
              </a:spcBef>
              <a:buClrTx/>
              <a:buSzPct val="65000"/>
              <a:buFontTx/>
              <a:buNone/>
            </a:pPr>
            <a:endParaRPr lang="ru-RU" altLang="ru-RU" sz="3000" b="0" i="1"/>
          </a:p>
          <a:p>
            <a:pPr>
              <a:lnSpc>
                <a:spcPct val="90000"/>
              </a:lnSpc>
              <a:spcBef>
                <a:spcPts val="7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3000" b="0" i="1"/>
              <a:t>процесс</a:t>
            </a:r>
          </a:p>
          <a:p>
            <a:pPr marL="341313">
              <a:lnSpc>
                <a:spcPct val="90000"/>
              </a:lnSpc>
              <a:spcBef>
                <a:spcPts val="750"/>
              </a:spcBef>
              <a:buClrTx/>
              <a:buSzPct val="65000"/>
              <a:buFontTx/>
              <a:buNone/>
            </a:pPr>
            <a:endParaRPr lang="ru-RU" altLang="ru-RU" sz="3000" b="0" i="1"/>
          </a:p>
          <a:p>
            <a:pPr>
              <a:lnSpc>
                <a:spcPct val="90000"/>
              </a:lnSpc>
              <a:spcBef>
                <a:spcPts val="7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3000" b="0" i="1"/>
              <a:t>хранилище</a:t>
            </a:r>
          </a:p>
          <a:p>
            <a:pPr marL="341313">
              <a:lnSpc>
                <a:spcPct val="90000"/>
              </a:lnSpc>
              <a:spcBef>
                <a:spcPts val="750"/>
              </a:spcBef>
              <a:buClrTx/>
              <a:buSzPct val="65000"/>
              <a:buFontTx/>
              <a:buNone/>
            </a:pPr>
            <a:endParaRPr lang="ru-RU" altLang="ru-RU" sz="3000" b="0" i="1"/>
          </a:p>
          <a:p>
            <a:pPr>
              <a:lnSpc>
                <a:spcPct val="90000"/>
              </a:lnSpc>
              <a:spcBef>
                <a:spcPts val="7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3000" b="0" i="1"/>
              <a:t>внешняя сущность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7F7CED8-CCB3-499C-B40B-E590104E9BFB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74</a:t>
            </a:fld>
            <a:endParaRPr lang="ru-RU" altLang="ru-RU" sz="1200" b="0">
              <a:latin typeface="Garamond" pitchFamily="16" charset="0"/>
            </a:endParaRP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128713"/>
            <a:ext cx="9144000" cy="547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60421" name="AutoShape 5"/>
          <p:cNvCxnSpPr>
            <a:cxnSpLocks noChangeShapeType="1"/>
          </p:cNvCxnSpPr>
          <p:nvPr/>
        </p:nvCxnSpPr>
        <p:spPr bwMode="auto">
          <a:xfrm flipV="1">
            <a:off x="3924300" y="1600200"/>
            <a:ext cx="1943100" cy="244475"/>
          </a:xfrm>
          <a:prstGeom prst="straightConnector1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422" name="AutoShape 6"/>
          <p:cNvCxnSpPr>
            <a:cxnSpLocks noChangeShapeType="1"/>
          </p:cNvCxnSpPr>
          <p:nvPr/>
        </p:nvCxnSpPr>
        <p:spPr bwMode="auto">
          <a:xfrm>
            <a:off x="2700338" y="2852738"/>
            <a:ext cx="4356100" cy="349250"/>
          </a:xfrm>
          <a:prstGeom prst="straightConnector1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423" name="AutoShape 7"/>
          <p:cNvCxnSpPr>
            <a:cxnSpLocks noChangeShapeType="1"/>
          </p:cNvCxnSpPr>
          <p:nvPr/>
        </p:nvCxnSpPr>
        <p:spPr bwMode="auto">
          <a:xfrm>
            <a:off x="3276600" y="3865563"/>
            <a:ext cx="2087563" cy="1587"/>
          </a:xfrm>
          <a:prstGeom prst="straightConnector1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424" name="AutoShape 8"/>
          <p:cNvCxnSpPr>
            <a:cxnSpLocks noChangeShapeType="1"/>
          </p:cNvCxnSpPr>
          <p:nvPr/>
        </p:nvCxnSpPr>
        <p:spPr bwMode="auto">
          <a:xfrm>
            <a:off x="4716463" y="4922838"/>
            <a:ext cx="863600" cy="161925"/>
          </a:xfrm>
          <a:prstGeom prst="straightConnector1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457200" y="142875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b="0">
                <a:solidFill>
                  <a:srgbClr val="28571F"/>
                </a:solidFill>
                <a:latin typeface="Garamond" pitchFamily="16" charset="0"/>
              </a:rPr>
              <a:t>Поток данных -</a:t>
            </a: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301625" y="882650"/>
            <a:ext cx="8540750" cy="331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lnSpc>
                <a:spcPct val="80000"/>
              </a:lnSpc>
              <a:spcBef>
                <a:spcPts val="600"/>
              </a:spcBef>
              <a:buClrTx/>
              <a:buSzPct val="65000"/>
              <a:buFontTx/>
              <a:buNone/>
            </a:pPr>
            <a:r>
              <a:rPr lang="ru-RU" altLang="ru-RU" sz="2400" b="0" i="1"/>
              <a:t>- соединяет выход объекта (или процесса) с входом другого объекта (или процесса). Он представляет промежуточные данные вычислений. Поток данных изображается в виде стрелки между производителем и потребителем данных, помеченной именами соответствующих данных.</a:t>
            </a:r>
            <a:r>
              <a:rPr lang="ru-RU" altLang="ru-RU" sz="2400" b="0"/>
              <a:t> </a:t>
            </a:r>
            <a:r>
              <a:rPr lang="en-US" altLang="ru-RU" sz="2400" b="0">
                <a:solidFill>
                  <a:srgbClr val="FF0000"/>
                </a:solidFill>
                <a:latin typeface="Wingdings" pitchFamily="2" charset="2"/>
                <a:ea typeface="Wingdings" pitchFamily="2" charset="2"/>
                <a:cs typeface="Wingdings" pitchFamily="2" charset="2"/>
              </a:rPr>
              <a:t></a:t>
            </a:r>
            <a:r>
              <a:rPr lang="en-US" altLang="ru-RU" sz="2400" b="0"/>
              <a:t> </a:t>
            </a:r>
            <a:r>
              <a:rPr lang="ru-RU" altLang="ru-RU" sz="2400" b="0" i="1"/>
              <a:t>ПОТОКИ ДАННЫХ</a:t>
            </a:r>
            <a:r>
              <a:rPr lang="ru-RU" altLang="ru-RU" sz="2400" b="0"/>
              <a:t> являются механизмами, использующимися для моделирования передачи информации (или физических компонент) из одной части системы в другую. </a:t>
            </a:r>
          </a:p>
        </p:txBody>
      </p:sp>
      <p:grpSp>
        <p:nvGrpSpPr>
          <p:cNvPr id="61443" name="Group 3"/>
          <p:cNvGrpSpPr>
            <a:grpSpLocks/>
          </p:cNvGrpSpPr>
          <p:nvPr/>
        </p:nvGrpSpPr>
        <p:grpSpPr bwMode="auto">
          <a:xfrm>
            <a:off x="955675" y="3933825"/>
            <a:ext cx="7702550" cy="1752600"/>
            <a:chOff x="602" y="2478"/>
            <a:chExt cx="4852" cy="1104"/>
          </a:xfrm>
        </p:grpSpPr>
        <p:sp>
          <p:nvSpPr>
            <p:cNvPr id="61444" name="Line 4"/>
            <p:cNvSpPr>
              <a:spLocks noChangeShapeType="1"/>
            </p:cNvSpPr>
            <p:nvPr/>
          </p:nvSpPr>
          <p:spPr bwMode="auto">
            <a:xfrm>
              <a:off x="606" y="2878"/>
              <a:ext cx="1623" cy="0"/>
            </a:xfrm>
            <a:prstGeom prst="line">
              <a:avLst/>
            </a:prstGeom>
            <a:noFill/>
            <a:ln w="540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445" name="Line 5"/>
            <p:cNvSpPr>
              <a:spLocks noChangeShapeType="1"/>
            </p:cNvSpPr>
            <p:nvPr/>
          </p:nvSpPr>
          <p:spPr bwMode="auto">
            <a:xfrm>
              <a:off x="602" y="3209"/>
              <a:ext cx="1623" cy="0"/>
            </a:xfrm>
            <a:prstGeom prst="line">
              <a:avLst/>
            </a:prstGeom>
            <a:noFill/>
            <a:ln w="540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446" name="Text Box 6"/>
            <p:cNvSpPr txBox="1">
              <a:spLocks noChangeArrowheads="1"/>
            </p:cNvSpPr>
            <p:nvPr/>
          </p:nvSpPr>
          <p:spPr bwMode="auto">
            <a:xfrm>
              <a:off x="2641" y="2478"/>
              <a:ext cx="2813" cy="1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600"/>
                </a:spcBef>
                <a:buClrTx/>
                <a:buSzPct val="80000"/>
                <a:buFontTx/>
                <a:buNone/>
              </a:pPr>
              <a:r>
                <a:rPr lang="ru-RU" altLang="ru-RU" sz="2400" b="0"/>
                <a:t>Потоки на диаграммах изображаются стрелками (</a:t>
              </a:r>
              <a:r>
                <a:rPr lang="ru-RU" altLang="ru-RU" sz="2400" b="0">
                  <a:solidFill>
                    <a:srgbClr val="FF0000"/>
                  </a:solidFill>
                </a:rPr>
                <a:t>обычно именованными</a:t>
              </a:r>
              <a:r>
                <a:rPr lang="ru-RU" altLang="ru-RU" sz="2400" b="0"/>
                <a:t>), ориентация которых указывает направление движения информации.</a:t>
              </a:r>
            </a:p>
          </p:txBody>
        </p:sp>
      </p:grp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1844675" y="4681538"/>
            <a:ext cx="8032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2400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Имя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1851025" y="4090988"/>
            <a:ext cx="8032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2400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Имя</a:t>
            </a: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-38100" y="5781675"/>
            <a:ext cx="9182100" cy="11906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142875" indent="449263">
              <a:tabLst>
                <a:tab pos="142875" algn="l"/>
                <a:tab pos="590550" algn="l"/>
                <a:tab pos="1039813" algn="l"/>
                <a:tab pos="1489075" algn="l"/>
                <a:tab pos="1938338" algn="l"/>
                <a:tab pos="2387600" algn="l"/>
                <a:tab pos="2836863" algn="l"/>
                <a:tab pos="3286125" algn="l"/>
                <a:tab pos="3735388" algn="l"/>
                <a:tab pos="4184650" algn="l"/>
                <a:tab pos="4633913" algn="l"/>
                <a:tab pos="5083175" algn="l"/>
                <a:tab pos="5532438" algn="l"/>
                <a:tab pos="5981700" algn="l"/>
                <a:tab pos="6430963" algn="l"/>
                <a:tab pos="6880225" algn="l"/>
                <a:tab pos="7329488" algn="l"/>
                <a:tab pos="7778750" algn="l"/>
                <a:tab pos="8228013" algn="l"/>
                <a:tab pos="8677275" algn="l"/>
                <a:tab pos="912653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142875" algn="l"/>
                <a:tab pos="590550" algn="l"/>
                <a:tab pos="1039813" algn="l"/>
                <a:tab pos="1489075" algn="l"/>
                <a:tab pos="1938338" algn="l"/>
                <a:tab pos="2387600" algn="l"/>
                <a:tab pos="2836863" algn="l"/>
                <a:tab pos="3286125" algn="l"/>
                <a:tab pos="3735388" algn="l"/>
                <a:tab pos="4184650" algn="l"/>
                <a:tab pos="4633913" algn="l"/>
                <a:tab pos="5083175" algn="l"/>
                <a:tab pos="5532438" algn="l"/>
                <a:tab pos="5981700" algn="l"/>
                <a:tab pos="6430963" algn="l"/>
                <a:tab pos="6880225" algn="l"/>
                <a:tab pos="7329488" algn="l"/>
                <a:tab pos="7778750" algn="l"/>
                <a:tab pos="8228013" algn="l"/>
                <a:tab pos="8677275" algn="l"/>
                <a:tab pos="912653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142875" algn="l"/>
                <a:tab pos="590550" algn="l"/>
                <a:tab pos="1039813" algn="l"/>
                <a:tab pos="1489075" algn="l"/>
                <a:tab pos="1938338" algn="l"/>
                <a:tab pos="2387600" algn="l"/>
                <a:tab pos="2836863" algn="l"/>
                <a:tab pos="3286125" algn="l"/>
                <a:tab pos="3735388" algn="l"/>
                <a:tab pos="4184650" algn="l"/>
                <a:tab pos="4633913" algn="l"/>
                <a:tab pos="5083175" algn="l"/>
                <a:tab pos="5532438" algn="l"/>
                <a:tab pos="5981700" algn="l"/>
                <a:tab pos="6430963" algn="l"/>
                <a:tab pos="6880225" algn="l"/>
                <a:tab pos="7329488" algn="l"/>
                <a:tab pos="7778750" algn="l"/>
                <a:tab pos="8228013" algn="l"/>
                <a:tab pos="8677275" algn="l"/>
                <a:tab pos="912653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142875" algn="l"/>
                <a:tab pos="590550" algn="l"/>
                <a:tab pos="1039813" algn="l"/>
                <a:tab pos="1489075" algn="l"/>
                <a:tab pos="1938338" algn="l"/>
                <a:tab pos="2387600" algn="l"/>
                <a:tab pos="2836863" algn="l"/>
                <a:tab pos="3286125" algn="l"/>
                <a:tab pos="3735388" algn="l"/>
                <a:tab pos="4184650" algn="l"/>
                <a:tab pos="4633913" algn="l"/>
                <a:tab pos="5083175" algn="l"/>
                <a:tab pos="5532438" algn="l"/>
                <a:tab pos="5981700" algn="l"/>
                <a:tab pos="6430963" algn="l"/>
                <a:tab pos="6880225" algn="l"/>
                <a:tab pos="7329488" algn="l"/>
                <a:tab pos="7778750" algn="l"/>
                <a:tab pos="8228013" algn="l"/>
                <a:tab pos="8677275" algn="l"/>
                <a:tab pos="912653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142875" algn="l"/>
                <a:tab pos="590550" algn="l"/>
                <a:tab pos="1039813" algn="l"/>
                <a:tab pos="1489075" algn="l"/>
                <a:tab pos="1938338" algn="l"/>
                <a:tab pos="2387600" algn="l"/>
                <a:tab pos="2836863" algn="l"/>
                <a:tab pos="3286125" algn="l"/>
                <a:tab pos="3735388" algn="l"/>
                <a:tab pos="4184650" algn="l"/>
                <a:tab pos="4633913" algn="l"/>
                <a:tab pos="5083175" algn="l"/>
                <a:tab pos="5532438" algn="l"/>
                <a:tab pos="5981700" algn="l"/>
                <a:tab pos="6430963" algn="l"/>
                <a:tab pos="6880225" algn="l"/>
                <a:tab pos="7329488" algn="l"/>
                <a:tab pos="7778750" algn="l"/>
                <a:tab pos="8228013" algn="l"/>
                <a:tab pos="8677275" algn="l"/>
                <a:tab pos="912653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42875" algn="l"/>
                <a:tab pos="590550" algn="l"/>
                <a:tab pos="1039813" algn="l"/>
                <a:tab pos="1489075" algn="l"/>
                <a:tab pos="1938338" algn="l"/>
                <a:tab pos="2387600" algn="l"/>
                <a:tab pos="2836863" algn="l"/>
                <a:tab pos="3286125" algn="l"/>
                <a:tab pos="3735388" algn="l"/>
                <a:tab pos="4184650" algn="l"/>
                <a:tab pos="4633913" algn="l"/>
                <a:tab pos="5083175" algn="l"/>
                <a:tab pos="5532438" algn="l"/>
                <a:tab pos="5981700" algn="l"/>
                <a:tab pos="6430963" algn="l"/>
                <a:tab pos="6880225" algn="l"/>
                <a:tab pos="7329488" algn="l"/>
                <a:tab pos="7778750" algn="l"/>
                <a:tab pos="8228013" algn="l"/>
                <a:tab pos="8677275" algn="l"/>
                <a:tab pos="912653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42875" algn="l"/>
                <a:tab pos="590550" algn="l"/>
                <a:tab pos="1039813" algn="l"/>
                <a:tab pos="1489075" algn="l"/>
                <a:tab pos="1938338" algn="l"/>
                <a:tab pos="2387600" algn="l"/>
                <a:tab pos="2836863" algn="l"/>
                <a:tab pos="3286125" algn="l"/>
                <a:tab pos="3735388" algn="l"/>
                <a:tab pos="4184650" algn="l"/>
                <a:tab pos="4633913" algn="l"/>
                <a:tab pos="5083175" algn="l"/>
                <a:tab pos="5532438" algn="l"/>
                <a:tab pos="5981700" algn="l"/>
                <a:tab pos="6430963" algn="l"/>
                <a:tab pos="6880225" algn="l"/>
                <a:tab pos="7329488" algn="l"/>
                <a:tab pos="7778750" algn="l"/>
                <a:tab pos="8228013" algn="l"/>
                <a:tab pos="8677275" algn="l"/>
                <a:tab pos="912653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42875" algn="l"/>
                <a:tab pos="590550" algn="l"/>
                <a:tab pos="1039813" algn="l"/>
                <a:tab pos="1489075" algn="l"/>
                <a:tab pos="1938338" algn="l"/>
                <a:tab pos="2387600" algn="l"/>
                <a:tab pos="2836863" algn="l"/>
                <a:tab pos="3286125" algn="l"/>
                <a:tab pos="3735388" algn="l"/>
                <a:tab pos="4184650" algn="l"/>
                <a:tab pos="4633913" algn="l"/>
                <a:tab pos="5083175" algn="l"/>
                <a:tab pos="5532438" algn="l"/>
                <a:tab pos="5981700" algn="l"/>
                <a:tab pos="6430963" algn="l"/>
                <a:tab pos="6880225" algn="l"/>
                <a:tab pos="7329488" algn="l"/>
                <a:tab pos="7778750" algn="l"/>
                <a:tab pos="8228013" algn="l"/>
                <a:tab pos="8677275" algn="l"/>
                <a:tab pos="912653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42875" algn="l"/>
                <a:tab pos="590550" algn="l"/>
                <a:tab pos="1039813" algn="l"/>
                <a:tab pos="1489075" algn="l"/>
                <a:tab pos="1938338" algn="l"/>
                <a:tab pos="2387600" algn="l"/>
                <a:tab pos="2836863" algn="l"/>
                <a:tab pos="3286125" algn="l"/>
                <a:tab pos="3735388" algn="l"/>
                <a:tab pos="4184650" algn="l"/>
                <a:tab pos="4633913" algn="l"/>
                <a:tab pos="5083175" algn="l"/>
                <a:tab pos="5532438" algn="l"/>
                <a:tab pos="5981700" algn="l"/>
                <a:tab pos="6430963" algn="l"/>
                <a:tab pos="6880225" algn="l"/>
                <a:tab pos="7329488" algn="l"/>
                <a:tab pos="7778750" algn="l"/>
                <a:tab pos="8228013" algn="l"/>
                <a:tab pos="8677275" algn="l"/>
                <a:tab pos="912653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ru-RU" altLang="ru-RU" b="0">
                <a:cs typeface="Times New Roman" pitchFamily="16" charset="0"/>
              </a:rPr>
              <a:t>Слияние и разветвление стрелок</a:t>
            </a:r>
            <a:r>
              <a:rPr lang="en-US" altLang="ru-RU" b="0">
                <a:cs typeface="Times New Roman" pitchFamily="16" charset="0"/>
              </a:rPr>
              <a:t>:</a:t>
            </a:r>
            <a:r>
              <a:rPr lang="ru-RU" altLang="ru-RU" b="0">
                <a:cs typeface="Times New Roman" pitchFamily="16" charset="0"/>
              </a:rPr>
              <a:t> В </a:t>
            </a:r>
            <a:r>
              <a:rPr lang="en-US" altLang="ru-RU" b="0">
                <a:cs typeface="Times New Roman" pitchFamily="16" charset="0"/>
              </a:rPr>
              <a:t>DFD</a:t>
            </a:r>
            <a:r>
              <a:rPr lang="ru-RU" altLang="ru-RU" b="0">
                <a:cs typeface="Times New Roman" pitchFamily="16" charset="0"/>
              </a:rPr>
              <a:t> стрелки могут сливаться и разветвляться, что позволяет описать декомпозицию стрелок. Каждый новый сегмент сливающейся или разветвляющейся стрелки может иметь собственное имя.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b="0">
                <a:solidFill>
                  <a:srgbClr val="28571F"/>
                </a:solidFill>
                <a:latin typeface="Garamond" pitchFamily="16" charset="0"/>
              </a:rPr>
              <a:t>Процесс</a:t>
            </a: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01625" y="1196975"/>
            <a:ext cx="8540750" cy="516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lnSpc>
                <a:spcPct val="80000"/>
              </a:lnSpc>
              <a:spcBef>
                <a:spcPts val="700"/>
              </a:spcBef>
              <a:buClrTx/>
              <a:buSzPct val="65000"/>
              <a:buFontTx/>
              <a:buNone/>
            </a:pPr>
            <a:r>
              <a:rPr lang="ru-RU" altLang="ru-RU" sz="2800" b="0" i="1"/>
              <a:t>преобразует значения данных. </a:t>
            </a:r>
          </a:p>
          <a:p>
            <a:pPr>
              <a:lnSpc>
                <a:spcPct val="80000"/>
              </a:lnSpc>
              <a:spcBef>
                <a:spcPts val="700"/>
              </a:spcBef>
              <a:buClrTx/>
              <a:buSzPct val="65000"/>
              <a:buFontTx/>
              <a:buNone/>
            </a:pPr>
            <a:r>
              <a:rPr lang="ru-RU" altLang="ru-RU" sz="2800" b="0"/>
              <a:t>Процесс -  преобразование входных потоков данных в выходные в соответствии с определенным алгоритмом. </a:t>
            </a:r>
          </a:p>
          <a:p>
            <a:pPr>
              <a:lnSpc>
                <a:spcPct val="80000"/>
              </a:lnSpc>
              <a:spcBef>
                <a:spcPts val="700"/>
              </a:spcBef>
              <a:buClrTx/>
              <a:buSzPct val="65000"/>
              <a:buFontTx/>
              <a:buNone/>
            </a:pPr>
            <a:r>
              <a:rPr lang="ru-RU" altLang="ru-RU" sz="2800" b="0"/>
              <a:t>В реальной жизни процесс может выполняться некоторым подразделением организации, выполняющим обработку входных документов и выпуск отчетов, отдельным сотрудником, программой, установленной на компьютере, специальным логическим устройством и т. п.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01625" y="5300663"/>
            <a:ext cx="8531225" cy="642937"/>
          </a:xfrm>
          <a:prstGeom prst="rect">
            <a:avLst/>
          </a:prstGeom>
          <a:solidFill>
            <a:srgbClr val="FFF0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ru-RU" altLang="ru-RU" b="0">
                <a:latin typeface="Tahoma" pitchFamily="32" charset="0"/>
              </a:rPr>
              <a:t>В отличие от </a:t>
            </a:r>
            <a:r>
              <a:rPr lang="en-US" altLang="ru-RU" b="0">
                <a:latin typeface="Tahoma" pitchFamily="32" charset="0"/>
              </a:rPr>
              <a:t>SADT</a:t>
            </a:r>
            <a:r>
              <a:rPr lang="ru-RU" altLang="ru-RU" b="0">
                <a:latin typeface="Tahoma" pitchFamily="32" charset="0"/>
              </a:rPr>
              <a:t>(</a:t>
            </a:r>
            <a:r>
              <a:rPr lang="en-US" altLang="ru-RU" b="0">
                <a:latin typeface="Tahoma" pitchFamily="32" charset="0"/>
              </a:rPr>
              <a:t>IDEF0</a:t>
            </a:r>
            <a:r>
              <a:rPr lang="ru-RU" altLang="ru-RU" b="0">
                <a:latin typeface="Tahoma" pitchFamily="32" charset="0"/>
              </a:rPr>
              <a:t>), в </a:t>
            </a:r>
            <a:r>
              <a:rPr lang="en-US" altLang="ru-RU" b="0">
                <a:latin typeface="Tahoma" pitchFamily="32" charset="0"/>
              </a:rPr>
              <a:t>DFD </a:t>
            </a:r>
            <a:r>
              <a:rPr lang="ru-RU" altLang="ru-RU" b="0">
                <a:latin typeface="Tahoma" pitchFamily="32" charset="0"/>
              </a:rPr>
              <a:t>все стороны блока процесса равнозначны</a:t>
            </a:r>
            <a:r>
              <a:rPr lang="en-US" altLang="ru-RU" b="0">
                <a:latin typeface="Tahoma" pitchFamily="32" charset="0"/>
              </a:rPr>
              <a:t> !!!</a:t>
            </a:r>
            <a:r>
              <a:rPr lang="ru-RU" altLang="ru-RU" b="0">
                <a:latin typeface="Tahoma" pitchFamily="32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000" b="0">
                <a:solidFill>
                  <a:srgbClr val="28571F"/>
                </a:solidFill>
                <a:latin typeface="Garamond" pitchFamily="16" charset="0"/>
              </a:rPr>
              <a:t>Обозначение процесса в </a:t>
            </a:r>
            <a:r>
              <a:rPr lang="en-US" altLang="ru-RU" sz="4000" b="0">
                <a:solidFill>
                  <a:srgbClr val="28571F"/>
                </a:solidFill>
                <a:latin typeface="Garamond" pitchFamily="16" charset="0"/>
              </a:rPr>
              <a:t>DFD</a:t>
            </a: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301625" y="1163638"/>
            <a:ext cx="85407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spcBef>
                <a:spcPts val="750"/>
              </a:spcBef>
              <a:buClrTx/>
              <a:buSzPct val="65000"/>
              <a:buFontTx/>
              <a:buNone/>
            </a:pPr>
            <a:r>
              <a:rPr lang="ru-RU" altLang="ru-RU" sz="3000" b="0" i="1"/>
              <a:t>Примечание: нет единого стандарта и  объекты </a:t>
            </a:r>
            <a:r>
              <a:rPr lang="en-US" altLang="ru-RU" sz="3000" b="0" i="1"/>
              <a:t>DFD</a:t>
            </a:r>
            <a:r>
              <a:rPr lang="ru-RU" altLang="ru-RU" sz="3000" b="0" i="1"/>
              <a:t> могут иметь разное обозначение.</a:t>
            </a:r>
          </a:p>
        </p:txBody>
      </p:sp>
      <p:grpSp>
        <p:nvGrpSpPr>
          <p:cNvPr id="63491" name="Group 3"/>
          <p:cNvGrpSpPr>
            <a:grpSpLocks/>
          </p:cNvGrpSpPr>
          <p:nvPr/>
        </p:nvGrpSpPr>
        <p:grpSpPr bwMode="auto">
          <a:xfrm>
            <a:off x="239713" y="2654300"/>
            <a:ext cx="2505075" cy="3443288"/>
            <a:chOff x="151" y="1672"/>
            <a:chExt cx="1578" cy="2169"/>
          </a:xfrm>
        </p:grpSpPr>
        <p:grpSp>
          <p:nvGrpSpPr>
            <p:cNvPr id="63492" name="Group 4"/>
            <p:cNvGrpSpPr>
              <a:grpSpLocks/>
            </p:cNvGrpSpPr>
            <p:nvPr/>
          </p:nvGrpSpPr>
          <p:grpSpPr bwMode="auto">
            <a:xfrm>
              <a:off x="323" y="1672"/>
              <a:ext cx="1234" cy="1234"/>
              <a:chOff x="323" y="1672"/>
              <a:chExt cx="1234" cy="1234"/>
            </a:xfrm>
          </p:grpSpPr>
          <p:sp>
            <p:nvSpPr>
              <p:cNvPr id="63493" name="Oval 5"/>
              <p:cNvSpPr>
                <a:spLocks noChangeArrowheads="1"/>
              </p:cNvSpPr>
              <p:nvPr/>
            </p:nvSpPr>
            <p:spPr bwMode="auto">
              <a:xfrm>
                <a:off x="323" y="1672"/>
                <a:ext cx="1234" cy="1234"/>
              </a:xfrm>
              <a:prstGeom prst="ellipse">
                <a:avLst/>
              </a:prstGeom>
              <a:noFill/>
              <a:ln w="414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63494" name="Text Box 6"/>
              <p:cNvSpPr txBox="1">
                <a:spLocks noChangeArrowheads="1"/>
              </p:cNvSpPr>
              <p:nvPr/>
            </p:nvSpPr>
            <p:spPr bwMode="auto">
              <a:xfrm>
                <a:off x="621" y="1775"/>
                <a:ext cx="611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2400" b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имя</a:t>
                </a:r>
              </a:p>
            </p:txBody>
          </p:sp>
          <p:sp>
            <p:nvSpPr>
              <p:cNvPr id="63495" name="Text Box 7"/>
              <p:cNvSpPr txBox="1">
                <a:spLocks noChangeArrowheads="1"/>
              </p:cNvSpPr>
              <p:nvPr/>
            </p:nvSpPr>
            <p:spPr bwMode="auto">
              <a:xfrm>
                <a:off x="645" y="2571"/>
                <a:ext cx="611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2400" b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№</a:t>
                </a:r>
              </a:p>
            </p:txBody>
          </p:sp>
        </p:grpSp>
        <p:sp>
          <p:nvSpPr>
            <p:cNvPr id="63496" name="Text Box 8"/>
            <p:cNvSpPr txBox="1">
              <a:spLocks noChangeArrowheads="1"/>
            </p:cNvSpPr>
            <p:nvPr/>
          </p:nvSpPr>
          <p:spPr bwMode="auto">
            <a:xfrm>
              <a:off x="151" y="3150"/>
              <a:ext cx="1578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2400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Нотация Йордана/           де Марко </a:t>
              </a:r>
            </a:p>
          </p:txBody>
        </p:sp>
      </p:grpSp>
      <p:grpSp>
        <p:nvGrpSpPr>
          <p:cNvPr id="63497" name="Group 9"/>
          <p:cNvGrpSpPr>
            <a:grpSpLocks/>
          </p:cNvGrpSpPr>
          <p:nvPr/>
        </p:nvGrpSpPr>
        <p:grpSpPr bwMode="auto">
          <a:xfrm>
            <a:off x="3316288" y="2860675"/>
            <a:ext cx="2597150" cy="2982913"/>
            <a:chOff x="2089" y="1802"/>
            <a:chExt cx="1636" cy="1879"/>
          </a:xfrm>
        </p:grpSpPr>
        <p:sp>
          <p:nvSpPr>
            <p:cNvPr id="63498" name="Text Box 10"/>
            <p:cNvSpPr txBox="1">
              <a:spLocks noChangeArrowheads="1"/>
            </p:cNvSpPr>
            <p:nvPr/>
          </p:nvSpPr>
          <p:spPr bwMode="auto">
            <a:xfrm>
              <a:off x="2621" y="1846"/>
              <a:ext cx="6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2400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имя</a:t>
              </a:r>
            </a:p>
          </p:txBody>
        </p:sp>
        <p:sp>
          <p:nvSpPr>
            <p:cNvPr id="63499" name="Text Box 11"/>
            <p:cNvSpPr txBox="1">
              <a:spLocks noChangeArrowheads="1"/>
            </p:cNvSpPr>
            <p:nvPr/>
          </p:nvSpPr>
          <p:spPr bwMode="auto">
            <a:xfrm>
              <a:off x="2621" y="2642"/>
              <a:ext cx="6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2400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№</a:t>
              </a:r>
            </a:p>
          </p:txBody>
        </p:sp>
        <p:sp>
          <p:nvSpPr>
            <p:cNvPr id="63500" name="Text Box 12"/>
            <p:cNvSpPr txBox="1">
              <a:spLocks noChangeArrowheads="1"/>
            </p:cNvSpPr>
            <p:nvPr/>
          </p:nvSpPr>
          <p:spPr bwMode="auto">
            <a:xfrm>
              <a:off x="2089" y="3221"/>
              <a:ext cx="1578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2400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Нотация Гейна-Сарсона </a:t>
              </a:r>
            </a:p>
          </p:txBody>
        </p:sp>
        <p:sp>
          <p:nvSpPr>
            <p:cNvPr id="63501" name="Rectangle 13"/>
            <p:cNvSpPr>
              <a:spLocks noChangeArrowheads="1"/>
            </p:cNvSpPr>
            <p:nvPr/>
          </p:nvSpPr>
          <p:spPr bwMode="auto">
            <a:xfrm>
              <a:off x="2138" y="1802"/>
              <a:ext cx="1577" cy="1085"/>
            </a:xfrm>
            <a:prstGeom prst="rect">
              <a:avLst/>
            </a:prstGeom>
            <a:noFill/>
            <a:ln w="414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3502" name="Line 14"/>
            <p:cNvSpPr>
              <a:spLocks noChangeShapeType="1"/>
            </p:cNvSpPr>
            <p:nvPr/>
          </p:nvSpPr>
          <p:spPr bwMode="auto">
            <a:xfrm>
              <a:off x="2138" y="2434"/>
              <a:ext cx="1587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63503" name="Group 15"/>
          <p:cNvGrpSpPr>
            <a:grpSpLocks/>
          </p:cNvGrpSpPr>
          <p:nvPr/>
        </p:nvGrpSpPr>
        <p:grpSpPr bwMode="auto">
          <a:xfrm>
            <a:off x="6481763" y="2860675"/>
            <a:ext cx="2601912" cy="2493963"/>
            <a:chOff x="4083" y="1802"/>
            <a:chExt cx="1639" cy="1571"/>
          </a:xfrm>
        </p:grpSpPr>
        <p:sp>
          <p:nvSpPr>
            <p:cNvPr id="63504" name="AutoShape 16"/>
            <p:cNvSpPr>
              <a:spLocks noChangeArrowheads="1"/>
            </p:cNvSpPr>
            <p:nvPr/>
          </p:nvSpPr>
          <p:spPr bwMode="auto">
            <a:xfrm>
              <a:off x="4083" y="1802"/>
              <a:ext cx="1568" cy="936"/>
            </a:xfrm>
            <a:prstGeom prst="flowChartAlternateProcess">
              <a:avLst/>
            </a:prstGeom>
            <a:noFill/>
            <a:ln w="414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3505" name="Text Box 17"/>
            <p:cNvSpPr txBox="1">
              <a:spLocks noChangeArrowheads="1"/>
            </p:cNvSpPr>
            <p:nvPr/>
          </p:nvSpPr>
          <p:spPr bwMode="auto">
            <a:xfrm>
              <a:off x="4284" y="2130"/>
              <a:ext cx="6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2400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имя</a:t>
              </a:r>
            </a:p>
          </p:txBody>
        </p:sp>
        <p:sp>
          <p:nvSpPr>
            <p:cNvPr id="63506" name="Text Box 18"/>
            <p:cNvSpPr txBox="1">
              <a:spLocks noChangeArrowheads="1"/>
            </p:cNvSpPr>
            <p:nvPr/>
          </p:nvSpPr>
          <p:spPr bwMode="auto">
            <a:xfrm>
              <a:off x="5111" y="1812"/>
              <a:ext cx="6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2400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№</a:t>
              </a:r>
            </a:p>
          </p:txBody>
        </p:sp>
        <p:sp>
          <p:nvSpPr>
            <p:cNvPr id="63507" name="Text Box 19"/>
            <p:cNvSpPr txBox="1">
              <a:spLocks noChangeArrowheads="1"/>
            </p:cNvSpPr>
            <p:nvPr/>
          </p:nvSpPr>
          <p:spPr bwMode="auto">
            <a:xfrm>
              <a:off x="4095" y="3143"/>
              <a:ext cx="157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2400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BPWin</a:t>
              </a:r>
              <a:r>
                <a:rPr lang="ru-RU" altLang="ru-RU" sz="2400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3600" b="0">
                <a:solidFill>
                  <a:srgbClr val="28571F"/>
                </a:solidFill>
                <a:latin typeface="Garamond" pitchFamily="16" charset="0"/>
              </a:rPr>
              <a:t>Хранилища = Накопители данных </a:t>
            </a: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457200" y="1341438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>
                <a:latin typeface="Tahoma" pitchFamily="32" charset="0"/>
              </a:rPr>
              <a:t>позволяет на определенных участках определять данные, которые будут сохраняться в памяти между процессами. </a:t>
            </a:r>
          </a:p>
          <a:p>
            <a:pPr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>
                <a:latin typeface="Tahoma" pitchFamily="32" charset="0"/>
              </a:rPr>
              <a:t>Информация, которую содержит хранилище, может использоваться в любое время после ее определения, при этом данные могут выбираться в любом порядке. </a:t>
            </a:r>
          </a:p>
          <a:p>
            <a:pPr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>
                <a:latin typeface="Tahoma" pitchFamily="32" charset="0"/>
              </a:rPr>
              <a:t>Хранилище имеет имя</a:t>
            </a:r>
            <a:r>
              <a:rPr lang="en-US" altLang="ru-RU" sz="2200" b="0">
                <a:latin typeface="Tahoma" pitchFamily="32" charset="0"/>
              </a:rPr>
              <a:t>, </a:t>
            </a:r>
            <a:r>
              <a:rPr lang="ru-RU" altLang="ru-RU" sz="2200" b="0">
                <a:latin typeface="Tahoma" pitchFamily="32" charset="0"/>
              </a:rPr>
              <a:t>которое идентифицирует его содержимое.</a:t>
            </a:r>
          </a:p>
          <a:p>
            <a:pPr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>
                <a:latin typeface="Tahoma" pitchFamily="32" charset="0"/>
              </a:rPr>
              <a:t>В случае, когда поток данных входит или выходит в/из хранилища, и его структура соответствует структуре хранилища, он должен иметь то же самое имя.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E4057D1-47B6-46B0-932E-2539369F2C5D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78</a:t>
            </a:fld>
            <a:endParaRPr lang="ru-RU" altLang="ru-RU" sz="1200" b="0">
              <a:latin typeface="Garamond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457200" y="23336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000" b="0">
                <a:solidFill>
                  <a:srgbClr val="28571F"/>
                </a:solidFill>
                <a:latin typeface="Garamond" pitchFamily="16" charset="0"/>
              </a:rPr>
              <a:t>Обозначение хранилища в </a:t>
            </a:r>
            <a:r>
              <a:rPr lang="en-US" altLang="ru-RU" sz="4000" b="0">
                <a:solidFill>
                  <a:srgbClr val="28571F"/>
                </a:solidFill>
                <a:latin typeface="Garamond" pitchFamily="16" charset="0"/>
              </a:rPr>
              <a:t>DFD</a:t>
            </a: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01625" y="1222375"/>
            <a:ext cx="8540750" cy="278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SzPct val="65000"/>
              <a:buFontTx/>
              <a:buNone/>
            </a:pPr>
            <a:r>
              <a:rPr lang="ru-RU" altLang="ru-RU" sz="2400" b="0" i="1"/>
              <a:t>Накопители данных являются неким прообразом базы данных ИСорганизации.</a:t>
            </a:r>
            <a:r>
              <a:rPr lang="ru-RU" altLang="ru-RU" sz="2400" b="0"/>
              <a:t> </a:t>
            </a: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715963" y="2565400"/>
            <a:ext cx="2889250" cy="1676400"/>
            <a:chOff x="451" y="1616"/>
            <a:chExt cx="1820" cy="1056"/>
          </a:xfrm>
        </p:grpSpPr>
        <p:sp>
          <p:nvSpPr>
            <p:cNvPr id="65540" name="Text Box 4"/>
            <p:cNvSpPr txBox="1">
              <a:spLocks noChangeArrowheads="1"/>
            </p:cNvSpPr>
            <p:nvPr/>
          </p:nvSpPr>
          <p:spPr bwMode="auto">
            <a:xfrm>
              <a:off x="451" y="2212"/>
              <a:ext cx="1820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2400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Нотация Йодана/де Марко </a:t>
              </a:r>
            </a:p>
          </p:txBody>
        </p:sp>
        <p:sp>
          <p:nvSpPr>
            <p:cNvPr id="65541" name="Line 5"/>
            <p:cNvSpPr>
              <a:spLocks noChangeShapeType="1"/>
            </p:cNvSpPr>
            <p:nvPr/>
          </p:nvSpPr>
          <p:spPr bwMode="auto">
            <a:xfrm>
              <a:off x="618" y="2118"/>
              <a:ext cx="1503" cy="7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542" name="Line 6"/>
            <p:cNvSpPr>
              <a:spLocks noChangeShapeType="1"/>
            </p:cNvSpPr>
            <p:nvPr/>
          </p:nvSpPr>
          <p:spPr bwMode="auto">
            <a:xfrm>
              <a:off x="599" y="1616"/>
              <a:ext cx="1522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543" name="Text Box 7"/>
            <p:cNvSpPr txBox="1">
              <a:spLocks noChangeArrowheads="1"/>
            </p:cNvSpPr>
            <p:nvPr/>
          </p:nvSpPr>
          <p:spPr bwMode="auto">
            <a:xfrm>
              <a:off x="849" y="1719"/>
              <a:ext cx="68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2400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имя</a:t>
              </a:r>
            </a:p>
          </p:txBody>
        </p:sp>
      </p:grpSp>
      <p:grpSp>
        <p:nvGrpSpPr>
          <p:cNvPr id="65544" name="Group 8"/>
          <p:cNvGrpSpPr>
            <a:grpSpLocks/>
          </p:cNvGrpSpPr>
          <p:nvPr/>
        </p:nvGrpSpPr>
        <p:grpSpPr bwMode="auto">
          <a:xfrm>
            <a:off x="4859338" y="2565400"/>
            <a:ext cx="2611437" cy="1765300"/>
            <a:chOff x="3061" y="1616"/>
            <a:chExt cx="1645" cy="1112"/>
          </a:xfrm>
        </p:grpSpPr>
        <p:sp>
          <p:nvSpPr>
            <p:cNvPr id="65545" name="Text Box 9"/>
            <p:cNvSpPr txBox="1">
              <a:spLocks noChangeArrowheads="1"/>
            </p:cNvSpPr>
            <p:nvPr/>
          </p:nvSpPr>
          <p:spPr bwMode="auto">
            <a:xfrm>
              <a:off x="3128" y="2268"/>
              <a:ext cx="1578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2400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Нотация Гейна-Сарсона </a:t>
              </a:r>
            </a:p>
          </p:txBody>
        </p:sp>
        <p:sp>
          <p:nvSpPr>
            <p:cNvPr id="65546" name="Line 10"/>
            <p:cNvSpPr>
              <a:spLocks noChangeShapeType="1"/>
            </p:cNvSpPr>
            <p:nvPr/>
          </p:nvSpPr>
          <p:spPr bwMode="auto">
            <a:xfrm>
              <a:off x="3061" y="2124"/>
              <a:ext cx="1540" cy="7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547" name="Line 11"/>
            <p:cNvSpPr>
              <a:spLocks noChangeShapeType="1"/>
            </p:cNvSpPr>
            <p:nvPr/>
          </p:nvSpPr>
          <p:spPr bwMode="auto">
            <a:xfrm>
              <a:off x="3079" y="1622"/>
              <a:ext cx="1522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548" name="Text Box 12"/>
            <p:cNvSpPr txBox="1">
              <a:spLocks noChangeArrowheads="1"/>
            </p:cNvSpPr>
            <p:nvPr/>
          </p:nvSpPr>
          <p:spPr bwMode="auto">
            <a:xfrm>
              <a:off x="3329" y="1725"/>
              <a:ext cx="68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2400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имя</a:t>
              </a:r>
            </a:p>
          </p:txBody>
        </p:sp>
        <p:sp>
          <p:nvSpPr>
            <p:cNvPr id="65549" name="Line 13"/>
            <p:cNvSpPr>
              <a:spLocks noChangeShapeType="1"/>
            </p:cNvSpPr>
            <p:nvPr/>
          </p:nvSpPr>
          <p:spPr bwMode="auto">
            <a:xfrm flipH="1">
              <a:off x="3071" y="1616"/>
              <a:ext cx="11" cy="50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550" name="Line 14"/>
            <p:cNvSpPr>
              <a:spLocks noChangeShapeType="1"/>
            </p:cNvSpPr>
            <p:nvPr/>
          </p:nvSpPr>
          <p:spPr bwMode="auto">
            <a:xfrm>
              <a:off x="3380" y="1635"/>
              <a:ext cx="0" cy="481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439738" y="1158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b="0">
                <a:latin typeface="Garamond" pitchFamily="16" charset="0"/>
              </a:rPr>
              <a:t>Отличия подходов 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23850" y="685800"/>
            <a:ext cx="8820150" cy="576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 i="1" u="sng">
                <a:solidFill>
                  <a:srgbClr val="FF0000"/>
                </a:solidFill>
              </a:rPr>
              <a:t>Третье отличие</a:t>
            </a:r>
            <a:r>
              <a:rPr lang="ru-RU" altLang="ru-RU" sz="2200" b="0"/>
              <a:t>  - в структурной организации внутри модулей системы. </a:t>
            </a:r>
          </a:p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200" b="0"/>
              <a:t>В СП модуль состоит из функций, иерархически связанных между собой отношением композиции (англ. </a:t>
            </a:r>
            <a:r>
              <a:rPr lang="en-US" altLang="ru-RU" sz="2200" b="0">
                <a:solidFill>
                  <a:srgbClr val="FF0000"/>
                </a:solidFill>
              </a:rPr>
              <a:t>“</a:t>
            </a:r>
            <a:r>
              <a:rPr lang="ru-RU" altLang="ru-RU" sz="2200" b="0">
                <a:solidFill>
                  <a:srgbClr val="FF0000"/>
                </a:solidFill>
              </a:rPr>
              <a:t>part-of</a:t>
            </a:r>
            <a:r>
              <a:rPr lang="en-US" altLang="ru-RU" sz="2200" b="0">
                <a:solidFill>
                  <a:srgbClr val="FF0000"/>
                </a:solidFill>
              </a:rPr>
              <a:t>”</a:t>
            </a:r>
            <a:r>
              <a:rPr lang="ru-RU" altLang="ru-RU" sz="2200" b="0">
                <a:solidFill>
                  <a:srgbClr val="FF0000"/>
                </a:solidFill>
              </a:rPr>
              <a:t> – </a:t>
            </a:r>
            <a:r>
              <a:rPr lang="en-US" altLang="ru-RU" sz="2200" b="0">
                <a:solidFill>
                  <a:srgbClr val="FF0000"/>
                </a:solidFill>
              </a:rPr>
              <a:t>“</a:t>
            </a:r>
            <a:r>
              <a:rPr lang="ru-RU" altLang="ru-RU" sz="2200" b="0">
                <a:solidFill>
                  <a:srgbClr val="FF0000"/>
                </a:solidFill>
              </a:rPr>
              <a:t>часть-целое</a:t>
            </a:r>
            <a:r>
              <a:rPr lang="en-US" altLang="ru-RU" sz="2200" b="0">
                <a:solidFill>
                  <a:srgbClr val="FF0000"/>
                </a:solidFill>
              </a:rPr>
              <a:t>”</a:t>
            </a:r>
            <a:r>
              <a:rPr lang="ru-RU" altLang="ru-RU" sz="2200" b="0"/>
              <a:t>), т. е. функция состоит из подфункций, подфункция из подподфункций и т.д. </a:t>
            </a:r>
          </a:p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200" b="0"/>
              <a:t>В ООП иерархия выстраивается с использованием двух отношений: </a:t>
            </a:r>
          </a:p>
          <a:p>
            <a:pPr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/>
              <a:t>	- композиции и </a:t>
            </a:r>
          </a:p>
          <a:p>
            <a:pPr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/>
              <a:t>	- наследования (англ. </a:t>
            </a:r>
            <a:r>
              <a:rPr lang="en-US" altLang="ru-RU" sz="2200" b="0">
                <a:solidFill>
                  <a:srgbClr val="FF0000"/>
                </a:solidFill>
              </a:rPr>
              <a:t>“</a:t>
            </a:r>
            <a:r>
              <a:rPr lang="ru-RU" altLang="ru-RU" sz="2200" b="0">
                <a:solidFill>
                  <a:srgbClr val="FF0000"/>
                </a:solidFill>
              </a:rPr>
              <a:t>is-a</a:t>
            </a:r>
            <a:r>
              <a:rPr lang="en-US" altLang="ru-RU" sz="2200" b="0">
                <a:solidFill>
                  <a:srgbClr val="FF0000"/>
                </a:solidFill>
              </a:rPr>
              <a:t>”</a:t>
            </a:r>
            <a:r>
              <a:rPr lang="ru-RU" altLang="ru-RU" sz="2200" b="0">
                <a:solidFill>
                  <a:srgbClr val="FF0000"/>
                </a:solidFill>
              </a:rPr>
              <a:t> – </a:t>
            </a:r>
            <a:r>
              <a:rPr lang="en-US" altLang="ru-RU" sz="2200" b="0">
                <a:solidFill>
                  <a:srgbClr val="FF0000"/>
                </a:solidFill>
              </a:rPr>
              <a:t>“</a:t>
            </a:r>
            <a:r>
              <a:rPr lang="ru-RU" altLang="ru-RU" sz="2200" b="0">
                <a:solidFill>
                  <a:srgbClr val="FF0000"/>
                </a:solidFill>
              </a:rPr>
              <a:t>это есть</a:t>
            </a:r>
            <a:r>
              <a:rPr lang="en-US" altLang="ru-RU" sz="2200" b="0">
                <a:solidFill>
                  <a:srgbClr val="FF0000"/>
                </a:solidFill>
              </a:rPr>
              <a:t>”</a:t>
            </a:r>
            <a:r>
              <a:rPr lang="ru-RU" altLang="ru-RU" sz="2200" b="0"/>
              <a:t>). </a:t>
            </a:r>
          </a:p>
          <a:p>
            <a:pPr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/>
              <a:t>При этом в ООП «объект-часть» может включаться сразу в несколько «объектов-целое». </a:t>
            </a:r>
          </a:p>
          <a:p>
            <a:pPr>
              <a:spcBef>
                <a:spcPts val="500"/>
              </a:spcBef>
              <a:buClrTx/>
              <a:buSzPct val="65000"/>
              <a:buFontTx/>
              <a:buNone/>
            </a:pPr>
            <a:r>
              <a:rPr lang="ru-RU" altLang="ru-RU" sz="2000" b="0" u="sng"/>
              <a:t>Таким образом, модуль </a:t>
            </a:r>
          </a:p>
          <a:p>
            <a:pPr>
              <a:spcBef>
                <a:spcPts val="500"/>
              </a:spcBef>
              <a:buClrTx/>
              <a:buSzPct val="65000"/>
              <a:buFontTx/>
              <a:buNone/>
            </a:pPr>
            <a:r>
              <a:rPr lang="ru-RU" altLang="ru-RU" sz="2000" b="0"/>
              <a:t>в СП представляется </a:t>
            </a:r>
            <a:r>
              <a:rPr lang="ru-RU" altLang="ru-RU" sz="2000" b="0">
                <a:solidFill>
                  <a:srgbClr val="FF0000"/>
                </a:solidFill>
              </a:rPr>
              <a:t>в виде дерева</a:t>
            </a:r>
            <a:r>
              <a:rPr lang="ru-RU" altLang="ru-RU" sz="2000" b="0"/>
              <a:t>,  </a:t>
            </a:r>
          </a:p>
          <a:p>
            <a:pPr>
              <a:spcBef>
                <a:spcPts val="500"/>
              </a:spcBef>
              <a:buClrTx/>
              <a:buSzPct val="65000"/>
              <a:buFontTx/>
              <a:buNone/>
            </a:pPr>
            <a:r>
              <a:rPr lang="ru-RU" altLang="ru-RU" sz="2000" b="0"/>
              <a:t>в ООП – </a:t>
            </a:r>
            <a:r>
              <a:rPr lang="ru-RU" altLang="ru-RU" sz="2000" b="0">
                <a:solidFill>
                  <a:srgbClr val="FF0000"/>
                </a:solidFill>
              </a:rPr>
              <a:t>в виде орграфа</a:t>
            </a:r>
            <a:r>
              <a:rPr lang="ru-RU" altLang="ru-RU" sz="2000" b="0"/>
              <a:t>, т. е. с помощью более общей структуры.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7D67AF5-F7C6-4AE7-B3DE-D6186B4D1BC5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ru-RU" altLang="ru-RU" sz="1200" b="0">
              <a:latin typeface="Garamond" pitchFamily="16" charset="0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376738" y="6330950"/>
            <a:ext cx="4037012" cy="368300"/>
          </a:xfrm>
          <a:prstGeom prst="rect">
            <a:avLst/>
          </a:prstGeom>
          <a:solidFill>
            <a:srgbClr val="F9F4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b="0"/>
              <a:t>Орграф – ориентированный граф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3200" b="0">
                <a:solidFill>
                  <a:srgbClr val="28571F"/>
                </a:solidFill>
                <a:latin typeface="Garamond" pitchFamily="16" charset="0"/>
              </a:rPr>
              <a:t>Внешняя сущность (Терминатор) </a:t>
            </a: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23850" y="1196975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Arial" charset="0"/>
              <a:buChar char="-"/>
            </a:pPr>
            <a:r>
              <a:rPr lang="ru-RU" altLang="ru-RU" sz="2200" b="0"/>
              <a:t>сущность </a:t>
            </a:r>
            <a:r>
              <a:rPr lang="ru-RU" altLang="ru-RU" sz="2200" b="0" u="sng"/>
              <a:t>вне контекста системы </a:t>
            </a:r>
            <a:r>
              <a:rPr lang="ru-RU" altLang="ru-RU" sz="2200" b="0"/>
              <a:t>материальный объект, являющийся источником или приемником системных данных. </a:t>
            </a:r>
          </a:p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Arial" charset="0"/>
              <a:buChar char="-"/>
            </a:pPr>
            <a:r>
              <a:rPr lang="ru-RU" altLang="ru-RU" sz="2200" b="0"/>
              <a:t>Имя внешней сущности должно содержать существительное, например, </a:t>
            </a:r>
            <a:r>
              <a:rPr lang="ru-RU" altLang="ru-RU" sz="2200" b="0">
                <a:solidFill>
                  <a:srgbClr val="FF0000"/>
                </a:solidFill>
              </a:rPr>
              <a:t>Список студентов</a:t>
            </a:r>
            <a:r>
              <a:rPr lang="ru-RU" altLang="ru-RU" sz="2200" b="0"/>
              <a:t>, </a:t>
            </a:r>
          </a:p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Arial" charset="0"/>
              <a:buChar char="-"/>
            </a:pPr>
            <a:r>
              <a:rPr lang="ru-RU" altLang="ru-RU" sz="2200" b="0"/>
              <a:t>Предполагается, что объекты, представленные такими узлами, не должны участвовать ни в какой обработке.</a:t>
            </a:r>
          </a:p>
          <a:p>
            <a:pPr marL="341313">
              <a:spcBef>
                <a:spcPts val="550"/>
              </a:spcBef>
              <a:buClrTx/>
              <a:buSzPct val="65000"/>
              <a:buFontTx/>
              <a:buNone/>
            </a:pPr>
            <a:endParaRPr lang="ru-RU" altLang="ru-RU" sz="2200" b="0"/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FED3231-6AF3-4549-8629-963A17D13818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80</a:t>
            </a:fld>
            <a:endParaRPr lang="ru-RU" altLang="ru-RU" sz="1200" b="0">
              <a:latin typeface="Garamond" pitchFamily="16" charset="0"/>
            </a:endParaRPr>
          </a:p>
        </p:txBody>
      </p:sp>
      <p:grpSp>
        <p:nvGrpSpPr>
          <p:cNvPr id="66564" name="Group 4"/>
          <p:cNvGrpSpPr>
            <a:grpSpLocks/>
          </p:cNvGrpSpPr>
          <p:nvPr/>
        </p:nvGrpSpPr>
        <p:grpSpPr bwMode="auto">
          <a:xfrm>
            <a:off x="971550" y="4005263"/>
            <a:ext cx="2889250" cy="2016125"/>
            <a:chOff x="612" y="2523"/>
            <a:chExt cx="1820" cy="1270"/>
          </a:xfrm>
        </p:grpSpPr>
        <p:sp>
          <p:nvSpPr>
            <p:cNvPr id="66565" name="Rectangle 5"/>
            <p:cNvSpPr>
              <a:spLocks noChangeArrowheads="1"/>
            </p:cNvSpPr>
            <p:nvPr/>
          </p:nvSpPr>
          <p:spPr bwMode="auto">
            <a:xfrm>
              <a:off x="835" y="2523"/>
              <a:ext cx="1382" cy="695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6566" name="Text Box 6"/>
            <p:cNvSpPr txBox="1">
              <a:spLocks noChangeArrowheads="1"/>
            </p:cNvSpPr>
            <p:nvPr/>
          </p:nvSpPr>
          <p:spPr bwMode="auto">
            <a:xfrm>
              <a:off x="612" y="3333"/>
              <a:ext cx="1820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2400" b="0"/>
                <a:t>Нотация Йодана/де Марко </a:t>
              </a:r>
            </a:p>
          </p:txBody>
        </p:sp>
        <p:sp>
          <p:nvSpPr>
            <p:cNvPr id="66567" name="Text Box 7"/>
            <p:cNvSpPr txBox="1">
              <a:spLocks noChangeArrowheads="1"/>
            </p:cNvSpPr>
            <p:nvPr/>
          </p:nvSpPr>
          <p:spPr bwMode="auto">
            <a:xfrm>
              <a:off x="835" y="2756"/>
              <a:ext cx="1317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2400" b="0"/>
                <a:t>Имя внеш</a:t>
              </a:r>
              <a:r>
                <a:rPr lang="en-US" altLang="ru-RU" sz="2400" b="0"/>
                <a:t>.</a:t>
              </a:r>
              <a:r>
                <a:rPr lang="ru-RU" altLang="ru-RU" sz="2400" b="0"/>
                <a:t> сущности</a:t>
              </a:r>
            </a:p>
          </p:txBody>
        </p:sp>
      </p:grpSp>
      <p:grpSp>
        <p:nvGrpSpPr>
          <p:cNvPr id="66568" name="Group 8"/>
          <p:cNvGrpSpPr>
            <a:grpSpLocks/>
          </p:cNvGrpSpPr>
          <p:nvPr/>
        </p:nvGrpSpPr>
        <p:grpSpPr bwMode="auto">
          <a:xfrm>
            <a:off x="5299075" y="4059238"/>
            <a:ext cx="2505075" cy="2095500"/>
            <a:chOff x="3338" y="2557"/>
            <a:chExt cx="1578" cy="1320"/>
          </a:xfrm>
        </p:grpSpPr>
        <p:sp>
          <p:nvSpPr>
            <p:cNvPr id="66569" name="Text Box 9"/>
            <p:cNvSpPr txBox="1">
              <a:spLocks noChangeArrowheads="1"/>
            </p:cNvSpPr>
            <p:nvPr/>
          </p:nvSpPr>
          <p:spPr bwMode="auto">
            <a:xfrm>
              <a:off x="3338" y="3417"/>
              <a:ext cx="1578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2400" b="0"/>
                <a:t>Нотация Гейна-Сарсона </a:t>
              </a:r>
            </a:p>
          </p:txBody>
        </p:sp>
        <p:grpSp>
          <p:nvGrpSpPr>
            <p:cNvPr id="66570" name="Group 10"/>
            <p:cNvGrpSpPr>
              <a:grpSpLocks/>
            </p:cNvGrpSpPr>
            <p:nvPr/>
          </p:nvGrpSpPr>
          <p:grpSpPr bwMode="auto">
            <a:xfrm>
              <a:off x="3435" y="2557"/>
              <a:ext cx="1382" cy="695"/>
              <a:chOff x="3435" y="2557"/>
              <a:chExt cx="1382" cy="695"/>
            </a:xfrm>
          </p:grpSpPr>
          <p:sp>
            <p:nvSpPr>
              <p:cNvPr id="66571" name="Rectangle 11"/>
              <p:cNvSpPr>
                <a:spLocks noChangeArrowheads="1"/>
              </p:cNvSpPr>
              <p:nvPr/>
            </p:nvSpPr>
            <p:spPr bwMode="auto">
              <a:xfrm>
                <a:off x="3435" y="2557"/>
                <a:ext cx="1382" cy="695"/>
              </a:xfrm>
              <a:prstGeom prst="rect">
                <a:avLst/>
              </a:prstGeom>
              <a:solidFill>
                <a:srgbClr val="FFFFFF"/>
              </a:solidFill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933" dir="13500000" algn="ctr" rotWithShape="0">
                  <a:srgbClr val="000000">
                    <a:alpha val="50027"/>
                  </a:srgbClr>
                </a:outerShdw>
              </a:effec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66572" name="Text Box 12"/>
              <p:cNvSpPr txBox="1">
                <a:spLocks noChangeArrowheads="1"/>
              </p:cNvSpPr>
              <p:nvPr/>
            </p:nvSpPr>
            <p:spPr bwMode="auto">
              <a:xfrm>
                <a:off x="3435" y="2791"/>
                <a:ext cx="1382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2400" b="0"/>
                  <a:t>Имя внеш. сущности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2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381000" y="1158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b="0">
                <a:latin typeface="Garamond" pitchFamily="16" charset="0"/>
              </a:rPr>
              <a:t>Основные компоненты </a:t>
            </a:r>
            <a:r>
              <a:rPr lang="en-US" altLang="ru-RU" sz="4200" b="0">
                <a:latin typeface="Garamond" pitchFamily="16" charset="0"/>
              </a:rPr>
              <a:t>DFD</a:t>
            </a: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-38100" y="938213"/>
            <a:ext cx="3635375" cy="591978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Tx/>
              <a:buSzPct val="65000"/>
              <a:buFontTx/>
              <a:buNone/>
            </a:pPr>
            <a:r>
              <a:rPr lang="ru-RU" altLang="ru-RU" sz="2200" b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Нотация </a:t>
            </a:r>
          </a:p>
          <a:p>
            <a:pPr algn="ctr">
              <a:buClrTx/>
              <a:buSzPct val="65000"/>
              <a:buFontTx/>
              <a:buNone/>
            </a:pPr>
            <a:r>
              <a:rPr lang="ru-RU" altLang="ru-RU" sz="2200" b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Гейна-Сарсона</a:t>
            </a:r>
            <a:r>
              <a:rPr lang="ru-RU" altLang="ru-RU" sz="2200" b="0"/>
              <a:t>       </a:t>
            </a:r>
            <a:r>
              <a:rPr lang="ru-RU" altLang="ru-RU" sz="2800" b="0"/>
              <a:t>  </a:t>
            </a:r>
          </a:p>
          <a:p>
            <a:pPr>
              <a:spcBef>
                <a:spcPts val="500"/>
              </a:spcBef>
              <a:buClrTx/>
              <a:buSzPct val="65000"/>
              <a:buFontTx/>
              <a:buNone/>
            </a:pPr>
            <a:r>
              <a:rPr lang="ru-RU" altLang="ru-RU" sz="2800" b="0"/>
              <a:t>         </a:t>
            </a:r>
            <a:r>
              <a:rPr lang="ru-RU" altLang="ru-RU" sz="2000" b="0"/>
              <a:t>План выпуска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5565775" y="914400"/>
            <a:ext cx="3578225" cy="5997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Нотация Йордана/              де Марко</a:t>
            </a:r>
            <a:r>
              <a:rPr lang="ru-RU" altLang="ru-RU" sz="2200" b="0"/>
              <a:t>               </a:t>
            </a:r>
          </a:p>
          <a:p>
            <a:pPr>
              <a:spcBef>
                <a:spcPts val="500"/>
              </a:spcBef>
              <a:buClrTx/>
              <a:buSzPct val="65000"/>
              <a:buFontTx/>
              <a:buNone/>
            </a:pPr>
            <a:r>
              <a:rPr lang="ru-RU" altLang="ru-RU" sz="2800" b="0"/>
              <a:t>     </a:t>
            </a:r>
            <a:r>
              <a:rPr lang="ru-RU" altLang="ru-RU" sz="2000" b="0"/>
              <a:t>Информация о клиентах</a:t>
            </a:r>
          </a:p>
          <a:p>
            <a:pPr>
              <a:spcBef>
                <a:spcPts val="500"/>
              </a:spcBef>
              <a:buClrTx/>
              <a:buSzPct val="65000"/>
              <a:buFontTx/>
              <a:buNone/>
            </a:pPr>
            <a:endParaRPr lang="ru-RU" altLang="ru-RU" sz="2000" b="0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3379788" y="925513"/>
            <a:ext cx="2392362" cy="619283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lnSpc>
                <a:spcPct val="90000"/>
              </a:lnSpc>
              <a:buClrTx/>
              <a:buFontTx/>
              <a:buNone/>
            </a:pPr>
            <a:endParaRPr lang="ru-RU" altLang="ru-RU" sz="2600" b="0" i="1"/>
          </a:p>
          <a:p>
            <a:pPr algn="ctr">
              <a:lnSpc>
                <a:spcPct val="90000"/>
              </a:lnSpc>
              <a:buClrTx/>
              <a:buFontTx/>
              <a:buNone/>
            </a:pPr>
            <a:endParaRPr lang="ru-RU" altLang="ru-RU" sz="2600" b="0" i="1"/>
          </a:p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ru-RU" altLang="ru-RU" sz="2600" b="0" i="1"/>
              <a:t>-   Поток  данных  -</a:t>
            </a:r>
          </a:p>
          <a:p>
            <a:pPr algn="ctr">
              <a:lnSpc>
                <a:spcPct val="90000"/>
              </a:lnSpc>
              <a:buClrTx/>
              <a:buFontTx/>
              <a:buNone/>
            </a:pPr>
            <a:endParaRPr lang="ru-RU" altLang="ru-RU" sz="2600" b="0" i="1"/>
          </a:p>
          <a:p>
            <a:pPr algn="ctr">
              <a:lnSpc>
                <a:spcPct val="90000"/>
              </a:lnSpc>
              <a:buClrTx/>
              <a:buFontTx/>
              <a:buNone/>
            </a:pPr>
            <a:endParaRPr lang="ru-RU" altLang="ru-RU" sz="2600" b="0" i="1"/>
          </a:p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ru-RU" altLang="ru-RU" sz="2600" b="0" i="1"/>
              <a:t>- Процесс -</a:t>
            </a:r>
          </a:p>
          <a:p>
            <a:pPr algn="ctr">
              <a:lnSpc>
                <a:spcPct val="90000"/>
              </a:lnSpc>
              <a:buClrTx/>
              <a:buFontTx/>
              <a:buNone/>
            </a:pPr>
            <a:endParaRPr lang="ru-RU" altLang="ru-RU" sz="2600" b="0" i="1"/>
          </a:p>
          <a:p>
            <a:pPr algn="ctr">
              <a:lnSpc>
                <a:spcPct val="90000"/>
              </a:lnSpc>
              <a:buClrTx/>
              <a:buFontTx/>
              <a:buNone/>
            </a:pPr>
            <a:endParaRPr lang="ru-RU" altLang="ru-RU" sz="2600" b="0" i="1"/>
          </a:p>
          <a:p>
            <a:pPr algn="ctr">
              <a:lnSpc>
                <a:spcPct val="90000"/>
              </a:lnSpc>
              <a:buClrTx/>
              <a:buFontTx/>
              <a:buNone/>
            </a:pPr>
            <a:endParaRPr lang="ru-RU" altLang="ru-RU" sz="2600" b="0" i="1"/>
          </a:p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ru-RU" altLang="ru-RU" sz="2600" b="0" i="1"/>
              <a:t>-Хранилище-</a:t>
            </a:r>
          </a:p>
          <a:p>
            <a:pPr algn="ctr">
              <a:lnSpc>
                <a:spcPct val="90000"/>
              </a:lnSpc>
              <a:buClrTx/>
              <a:buFontTx/>
              <a:buNone/>
            </a:pPr>
            <a:endParaRPr lang="ru-RU" altLang="ru-RU" sz="2600" b="0" i="1"/>
          </a:p>
          <a:p>
            <a:pPr algn="ctr">
              <a:lnSpc>
                <a:spcPct val="90000"/>
              </a:lnSpc>
              <a:buClrTx/>
              <a:buFontTx/>
              <a:buNone/>
            </a:pPr>
            <a:endParaRPr lang="ru-RU" altLang="ru-RU" sz="2600" b="0" i="1"/>
          </a:p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ru-RU" altLang="ru-RU" sz="2600" b="0" i="1"/>
              <a:t>-  Внешняя сущность  -</a:t>
            </a:r>
          </a:p>
          <a:p>
            <a:pPr algn="ctr">
              <a:lnSpc>
                <a:spcPct val="90000"/>
              </a:lnSpc>
              <a:buClrTx/>
              <a:buFontTx/>
              <a:buNone/>
            </a:pPr>
            <a:endParaRPr lang="ru-RU" altLang="ru-RU" sz="2600" b="0" i="1"/>
          </a:p>
          <a:p>
            <a:pPr algn="ctr">
              <a:lnSpc>
                <a:spcPct val="90000"/>
              </a:lnSpc>
              <a:buClrTx/>
              <a:buFontTx/>
              <a:buNone/>
            </a:pPr>
            <a:endParaRPr lang="ru-RU" altLang="ru-RU" sz="2600" b="0" i="1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539750" y="2276475"/>
            <a:ext cx="2579688" cy="1588"/>
          </a:xfrm>
          <a:prstGeom prst="line">
            <a:avLst/>
          </a:prstGeom>
          <a:noFill/>
          <a:ln w="540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6305550" y="2257425"/>
            <a:ext cx="2579688" cy="1588"/>
          </a:xfrm>
          <a:prstGeom prst="line">
            <a:avLst/>
          </a:prstGeom>
          <a:noFill/>
          <a:ln w="540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6343650" y="2749550"/>
            <a:ext cx="2058988" cy="1152525"/>
          </a:xfrm>
          <a:prstGeom prst="ellipse">
            <a:avLst/>
          </a:prstGeom>
          <a:solidFill>
            <a:srgbClr val="FFFFFF"/>
          </a:solidFill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b="0"/>
              <a:t>Доставить заказ</a:t>
            </a:r>
          </a:p>
          <a:p>
            <a:pPr algn="ctr">
              <a:buClrTx/>
              <a:buFontTx/>
              <a:buNone/>
            </a:pPr>
            <a:endParaRPr lang="ru-RU" altLang="ru-RU" b="0"/>
          </a:p>
          <a:p>
            <a:pPr algn="ctr">
              <a:buClrTx/>
              <a:buFontTx/>
              <a:buNone/>
            </a:pPr>
            <a:r>
              <a:rPr lang="ru-RU" altLang="ru-RU" b="0"/>
              <a:t>№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225425" y="2790825"/>
            <a:ext cx="2735263" cy="936625"/>
          </a:xfrm>
          <a:prstGeom prst="rect">
            <a:avLst/>
          </a:prstGeom>
          <a:solidFill>
            <a:srgbClr val="FFFFFF"/>
          </a:solidFill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b="0"/>
              <a:t>Тестирование изделия</a:t>
            </a:r>
          </a:p>
          <a:p>
            <a:pPr algn="ctr">
              <a:buClrTx/>
              <a:buFontTx/>
              <a:buNone/>
            </a:pPr>
            <a:r>
              <a:rPr lang="ru-RU" altLang="ru-RU" b="0"/>
              <a:t> </a:t>
            </a:r>
          </a:p>
          <a:p>
            <a:pPr algn="ctr">
              <a:buClrTx/>
              <a:buFontTx/>
              <a:buNone/>
            </a:pPr>
            <a:r>
              <a:rPr lang="ru-RU" altLang="ru-RU" b="0"/>
              <a:t>№</a:t>
            </a:r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 flipH="1">
            <a:off x="222250" y="3259138"/>
            <a:ext cx="2741613" cy="1587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67594" name="Group 10"/>
          <p:cNvGrpSpPr>
            <a:grpSpLocks/>
          </p:cNvGrpSpPr>
          <p:nvPr/>
        </p:nvGrpSpPr>
        <p:grpSpPr bwMode="auto">
          <a:xfrm>
            <a:off x="196850" y="4346575"/>
            <a:ext cx="3016250" cy="720725"/>
            <a:chOff x="124" y="2738"/>
            <a:chExt cx="1900" cy="454"/>
          </a:xfrm>
        </p:grpSpPr>
        <p:sp>
          <p:nvSpPr>
            <p:cNvPr id="67595" name="Line 11"/>
            <p:cNvSpPr>
              <a:spLocks noChangeShapeType="1"/>
            </p:cNvSpPr>
            <p:nvPr/>
          </p:nvSpPr>
          <p:spPr bwMode="auto">
            <a:xfrm>
              <a:off x="124" y="3186"/>
              <a:ext cx="1540" cy="6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7596" name="Line 12"/>
            <p:cNvSpPr>
              <a:spLocks noChangeShapeType="1"/>
            </p:cNvSpPr>
            <p:nvPr/>
          </p:nvSpPr>
          <p:spPr bwMode="auto">
            <a:xfrm>
              <a:off x="142" y="2743"/>
              <a:ext cx="1522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7597" name="Text Box 13"/>
            <p:cNvSpPr txBox="1">
              <a:spLocks noChangeArrowheads="1"/>
            </p:cNvSpPr>
            <p:nvPr/>
          </p:nvSpPr>
          <p:spPr bwMode="auto">
            <a:xfrm>
              <a:off x="392" y="2834"/>
              <a:ext cx="1632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2000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Данные клиента</a:t>
              </a:r>
            </a:p>
          </p:txBody>
        </p:sp>
        <p:sp>
          <p:nvSpPr>
            <p:cNvPr id="67598" name="Line 14"/>
            <p:cNvSpPr>
              <a:spLocks noChangeShapeType="1"/>
            </p:cNvSpPr>
            <p:nvPr/>
          </p:nvSpPr>
          <p:spPr bwMode="auto">
            <a:xfrm flipH="1">
              <a:off x="134" y="2738"/>
              <a:ext cx="11" cy="441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7599" name="Line 15"/>
            <p:cNvSpPr>
              <a:spLocks noChangeShapeType="1"/>
            </p:cNvSpPr>
            <p:nvPr/>
          </p:nvSpPr>
          <p:spPr bwMode="auto">
            <a:xfrm>
              <a:off x="443" y="2755"/>
              <a:ext cx="0" cy="424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67600" name="Group 16"/>
          <p:cNvGrpSpPr>
            <a:grpSpLocks/>
          </p:cNvGrpSpPr>
          <p:nvPr/>
        </p:nvGrpSpPr>
        <p:grpSpPr bwMode="auto">
          <a:xfrm>
            <a:off x="5935663" y="4413250"/>
            <a:ext cx="2982912" cy="715963"/>
            <a:chOff x="3739" y="2780"/>
            <a:chExt cx="1879" cy="451"/>
          </a:xfrm>
        </p:grpSpPr>
        <p:sp>
          <p:nvSpPr>
            <p:cNvPr id="67601" name="Line 17"/>
            <p:cNvSpPr>
              <a:spLocks noChangeShapeType="1"/>
            </p:cNvSpPr>
            <p:nvPr/>
          </p:nvSpPr>
          <p:spPr bwMode="auto">
            <a:xfrm>
              <a:off x="3850" y="3225"/>
              <a:ext cx="1503" cy="6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>
              <a:off x="3831" y="2780"/>
              <a:ext cx="1522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7603" name="Text Box 19"/>
            <p:cNvSpPr txBox="1">
              <a:spLocks noChangeArrowheads="1"/>
            </p:cNvSpPr>
            <p:nvPr/>
          </p:nvSpPr>
          <p:spPr bwMode="auto">
            <a:xfrm>
              <a:off x="3739" y="2871"/>
              <a:ext cx="1879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2000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Список заказов</a:t>
              </a:r>
            </a:p>
          </p:txBody>
        </p:sp>
      </p:grpSp>
      <p:grpSp>
        <p:nvGrpSpPr>
          <p:cNvPr id="67604" name="Group 20"/>
          <p:cNvGrpSpPr>
            <a:grpSpLocks/>
          </p:cNvGrpSpPr>
          <p:nvPr/>
        </p:nvGrpSpPr>
        <p:grpSpPr bwMode="auto">
          <a:xfrm>
            <a:off x="5973763" y="5634038"/>
            <a:ext cx="2703512" cy="1333500"/>
            <a:chOff x="3763" y="3549"/>
            <a:chExt cx="1703" cy="840"/>
          </a:xfrm>
        </p:grpSpPr>
        <p:sp>
          <p:nvSpPr>
            <p:cNvPr id="67605" name="Rectangle 21"/>
            <p:cNvSpPr>
              <a:spLocks noChangeArrowheads="1"/>
            </p:cNvSpPr>
            <p:nvPr/>
          </p:nvSpPr>
          <p:spPr bwMode="auto">
            <a:xfrm>
              <a:off x="3972" y="3549"/>
              <a:ext cx="1293" cy="561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7606" name="Text Box 22"/>
            <p:cNvSpPr txBox="1">
              <a:spLocks noChangeArrowheads="1"/>
            </p:cNvSpPr>
            <p:nvPr/>
          </p:nvSpPr>
          <p:spPr bwMode="auto">
            <a:xfrm>
              <a:off x="3763" y="4203"/>
              <a:ext cx="1703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7607" name="Text Box 23"/>
            <p:cNvSpPr txBox="1">
              <a:spLocks noChangeArrowheads="1"/>
            </p:cNvSpPr>
            <p:nvPr/>
          </p:nvSpPr>
          <p:spPr bwMode="auto">
            <a:xfrm>
              <a:off x="4155" y="3737"/>
              <a:ext cx="110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ru-RU" altLang="ru-RU" sz="2400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Сотрудник</a:t>
              </a:r>
            </a:p>
          </p:txBody>
        </p:sp>
      </p:grpSp>
      <p:grpSp>
        <p:nvGrpSpPr>
          <p:cNvPr id="67608" name="Group 24"/>
          <p:cNvGrpSpPr>
            <a:grpSpLocks/>
          </p:cNvGrpSpPr>
          <p:nvPr/>
        </p:nvGrpSpPr>
        <p:grpSpPr bwMode="auto">
          <a:xfrm>
            <a:off x="611188" y="5634038"/>
            <a:ext cx="2193925" cy="1103312"/>
            <a:chOff x="385" y="3549"/>
            <a:chExt cx="1382" cy="695"/>
          </a:xfrm>
        </p:grpSpPr>
        <p:sp>
          <p:nvSpPr>
            <p:cNvPr id="67609" name="Rectangle 25"/>
            <p:cNvSpPr>
              <a:spLocks noChangeArrowheads="1"/>
            </p:cNvSpPr>
            <p:nvPr/>
          </p:nvSpPr>
          <p:spPr bwMode="auto">
            <a:xfrm>
              <a:off x="385" y="3549"/>
              <a:ext cx="1382" cy="695"/>
            </a:xfrm>
            <a:prstGeom prst="rect">
              <a:avLst/>
            </a:prstGeom>
            <a:solidFill>
              <a:srgbClr val="FFFFFF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13500000" algn="ctr" rotWithShape="0">
                <a:srgbClr val="000000">
                  <a:alpha val="50027"/>
                </a:srgbClr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7610" name="Text Box 26"/>
            <p:cNvSpPr txBox="1">
              <a:spLocks noChangeArrowheads="1"/>
            </p:cNvSpPr>
            <p:nvPr/>
          </p:nvSpPr>
          <p:spPr bwMode="auto">
            <a:xfrm>
              <a:off x="733" y="3783"/>
              <a:ext cx="68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b="1">
                  <a:solidFill>
                    <a:srgbClr val="000000"/>
                  </a:solidFill>
                  <a:latin typeface="Arial" charset="0"/>
                  <a:ea typeface="Noto Sans CJK SC" charset="0"/>
                  <a:cs typeface="Noto Sans CJK SC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ru-RU" altLang="ru-RU" sz="2400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Клиент</a:t>
              </a:r>
            </a:p>
          </p:txBody>
        </p:sp>
      </p:grpSp>
      <p:sp>
        <p:nvSpPr>
          <p:cNvPr id="67611" name="Line 27"/>
          <p:cNvSpPr>
            <a:spLocks noChangeShapeType="1"/>
          </p:cNvSpPr>
          <p:nvPr/>
        </p:nvSpPr>
        <p:spPr bwMode="auto">
          <a:xfrm>
            <a:off x="-180975" y="2492375"/>
            <a:ext cx="9577388" cy="1588"/>
          </a:xfrm>
          <a:prstGeom prst="line">
            <a:avLst/>
          </a:prstGeom>
          <a:noFill/>
          <a:ln w="38160" cap="sq">
            <a:solidFill>
              <a:srgbClr val="2E21D9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7612" name="Line 28"/>
          <p:cNvSpPr>
            <a:spLocks noChangeShapeType="1"/>
          </p:cNvSpPr>
          <p:nvPr/>
        </p:nvSpPr>
        <p:spPr bwMode="auto">
          <a:xfrm>
            <a:off x="-212725" y="4032250"/>
            <a:ext cx="9577388" cy="1588"/>
          </a:xfrm>
          <a:prstGeom prst="line">
            <a:avLst/>
          </a:prstGeom>
          <a:noFill/>
          <a:ln w="38160" cap="sq">
            <a:solidFill>
              <a:srgbClr val="2E21D9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7613" name="Line 29"/>
          <p:cNvSpPr>
            <a:spLocks noChangeShapeType="1"/>
          </p:cNvSpPr>
          <p:nvPr/>
        </p:nvSpPr>
        <p:spPr bwMode="auto">
          <a:xfrm>
            <a:off x="-292100" y="5300663"/>
            <a:ext cx="9575800" cy="1587"/>
          </a:xfrm>
          <a:prstGeom prst="line">
            <a:avLst/>
          </a:prstGeom>
          <a:noFill/>
          <a:ln w="38160" cap="sq">
            <a:solidFill>
              <a:srgbClr val="2E21D9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16113"/>
            <a:ext cx="4402138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95288" y="10953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b="0">
                <a:latin typeface="Garamond" pitchFamily="16" charset="0"/>
              </a:rPr>
              <a:t>Нумерация объектов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79388" y="836613"/>
            <a:ext cx="8964612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r>
              <a:rPr lang="ru-RU" altLang="ru-RU" sz="2400" b="0"/>
              <a:t>В </a:t>
            </a:r>
            <a:r>
              <a:rPr lang="en-US" altLang="ru-RU" sz="2400" b="0"/>
              <a:t>DFD</a:t>
            </a:r>
            <a:r>
              <a:rPr lang="ru-RU" altLang="ru-RU" sz="2400" b="0"/>
              <a:t> номер каждой работы(процесса) может включать префикс, номер родительской работы (А) и номер объекта. Номер объекта - это уникальный номер работы на диаграмме. Н</a:t>
            </a:r>
            <a:r>
              <a:rPr lang="en-US" altLang="ru-RU" sz="2400" b="0"/>
              <a:t>-</a:t>
            </a:r>
            <a:r>
              <a:rPr lang="ru-RU" altLang="ru-RU" sz="2400" b="0"/>
              <a:t>р, работа</a:t>
            </a:r>
          </a:p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r>
              <a:rPr lang="ru-RU" altLang="ru-RU" sz="2400" b="0"/>
              <a:t>может иметь номер А. 12.4. </a:t>
            </a:r>
          </a:p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endParaRPr lang="en-US" altLang="ru-RU" sz="2400" b="0"/>
          </a:p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endParaRPr lang="ru-RU" altLang="ru-RU" sz="2400" b="0"/>
          </a:p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r>
              <a:rPr lang="ru-RU" altLang="ru-RU" sz="2400" b="0"/>
              <a:t>Пример</a:t>
            </a:r>
            <a:r>
              <a:rPr lang="en-US" altLang="ru-RU" sz="2400" b="0"/>
              <a:t> </a:t>
            </a:r>
            <a:r>
              <a:rPr lang="ru-RU" altLang="ru-RU" sz="2400" b="0"/>
              <a:t>нумерации в </a:t>
            </a:r>
            <a:r>
              <a:rPr lang="en-US" altLang="ru-RU" sz="2400" b="0"/>
              <a:t>BPwin: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2E37E90-B70A-48C4-A582-D83E48CFABA2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82</a:t>
            </a:fld>
            <a:endParaRPr lang="ru-RU" altLang="ru-RU" sz="1200" b="0">
              <a:latin typeface="Garamond" pitchFamily="16" charset="0"/>
            </a:endParaRPr>
          </a:p>
        </p:txBody>
      </p:sp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049713"/>
            <a:ext cx="9144000" cy="547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8614" name="Oval 6"/>
          <p:cNvSpPr>
            <a:spLocks noChangeArrowheads="1"/>
          </p:cNvSpPr>
          <p:nvPr/>
        </p:nvSpPr>
        <p:spPr bwMode="auto">
          <a:xfrm>
            <a:off x="2928938" y="4106863"/>
            <a:ext cx="661987" cy="557212"/>
          </a:xfrm>
          <a:prstGeom prst="ellipse">
            <a:avLst/>
          </a:prstGeom>
          <a:noFill/>
          <a:ln w="572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8615" name="Oval 7"/>
          <p:cNvSpPr>
            <a:spLocks noChangeArrowheads="1"/>
          </p:cNvSpPr>
          <p:nvPr/>
        </p:nvSpPr>
        <p:spPr bwMode="auto">
          <a:xfrm>
            <a:off x="1692275" y="4106863"/>
            <a:ext cx="661988" cy="557212"/>
          </a:xfrm>
          <a:prstGeom prst="ellipse">
            <a:avLst/>
          </a:prstGeom>
          <a:noFill/>
          <a:ln w="572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8616" name="Oval 8"/>
          <p:cNvSpPr>
            <a:spLocks noChangeArrowheads="1"/>
          </p:cNvSpPr>
          <p:nvPr/>
        </p:nvSpPr>
        <p:spPr bwMode="auto">
          <a:xfrm>
            <a:off x="7427913" y="4113213"/>
            <a:ext cx="661987" cy="557212"/>
          </a:xfrm>
          <a:prstGeom prst="ellipse">
            <a:avLst/>
          </a:prstGeom>
          <a:noFill/>
          <a:ln w="572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8617" name="Oval 9"/>
          <p:cNvSpPr>
            <a:spLocks noChangeArrowheads="1"/>
          </p:cNvSpPr>
          <p:nvPr/>
        </p:nvSpPr>
        <p:spPr bwMode="auto">
          <a:xfrm>
            <a:off x="6189663" y="4113213"/>
            <a:ext cx="661987" cy="557212"/>
          </a:xfrm>
          <a:prstGeom prst="ellipse">
            <a:avLst/>
          </a:prstGeom>
          <a:noFill/>
          <a:ln w="572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455613" y="9683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b="0">
                <a:latin typeface="Garamond" pitchFamily="16" charset="0"/>
              </a:rPr>
              <a:t>Нумерация объектов</a:t>
            </a: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07950" y="836613"/>
            <a:ext cx="8577263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r>
              <a:rPr lang="ru-RU" altLang="ru-RU" sz="2400" b="0"/>
              <a:t>Уникальный номер имеют хранилища данных и внешние сущности независимо от их расположения на диаграмме. </a:t>
            </a:r>
          </a:p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r>
              <a:rPr lang="en-US" altLang="ru-RU" sz="2400" b="0"/>
              <a:t>- </a:t>
            </a:r>
            <a:r>
              <a:rPr lang="ru-RU" altLang="ru-RU" sz="2400" b="0"/>
              <a:t>Каждое храни­лище данных имеет префикс </a:t>
            </a:r>
          </a:p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r>
              <a:rPr lang="en-US" altLang="ru-RU" sz="2400" b="0"/>
              <a:t>D</a:t>
            </a:r>
            <a:r>
              <a:rPr lang="ru-RU" altLang="ru-RU" sz="2400" b="0"/>
              <a:t> и уникальный номер, например </a:t>
            </a:r>
            <a:r>
              <a:rPr lang="en-US" altLang="ru-RU" sz="2400" b="0"/>
              <a:t>D</a:t>
            </a:r>
            <a:r>
              <a:rPr lang="ru-RU" altLang="ru-RU" sz="2400" b="0"/>
              <a:t>5. </a:t>
            </a:r>
          </a:p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r>
              <a:rPr lang="en-US" altLang="ru-RU" sz="2400" b="0"/>
              <a:t>- </a:t>
            </a:r>
            <a:r>
              <a:rPr lang="ru-RU" altLang="ru-RU" sz="2400" b="0"/>
              <a:t>Каждая внешняя сущность имеет префикс </a:t>
            </a:r>
          </a:p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r>
              <a:rPr lang="ru-RU" altLang="ru-RU" sz="2400" b="0"/>
              <a:t>Е и уникальный номер, например Е5.</a:t>
            </a:r>
          </a:p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endParaRPr lang="en-US" altLang="ru-RU" sz="2400" b="0"/>
          </a:p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r>
              <a:rPr lang="ru-RU" altLang="ru-RU" sz="2400" b="0"/>
              <a:t>Пример</a:t>
            </a:r>
            <a:r>
              <a:rPr lang="en-US" altLang="ru-RU" sz="2400" b="0"/>
              <a:t> </a:t>
            </a:r>
            <a:r>
              <a:rPr lang="ru-RU" altLang="ru-RU" sz="2400" b="0"/>
              <a:t>нумерации в </a:t>
            </a:r>
            <a:r>
              <a:rPr lang="en-US" altLang="ru-RU" sz="2400" b="0"/>
              <a:t>BPwin:</a:t>
            </a:r>
          </a:p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endParaRPr lang="en-US" altLang="ru-RU" sz="2400" b="0"/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EB33F3B-AA75-4B50-BAD4-B3AC8FB221E0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83</a:t>
            </a:fld>
            <a:endParaRPr lang="ru-RU" altLang="ru-RU" sz="1200" b="0">
              <a:latin typeface="Garamond" pitchFamily="16" charset="0"/>
            </a:endParaRP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211638"/>
            <a:ext cx="9144000" cy="547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9637" name="Oval 5"/>
          <p:cNvSpPr>
            <a:spLocks noChangeArrowheads="1"/>
          </p:cNvSpPr>
          <p:nvPr/>
        </p:nvSpPr>
        <p:spPr bwMode="auto">
          <a:xfrm>
            <a:off x="3779838" y="4306888"/>
            <a:ext cx="647700" cy="557212"/>
          </a:xfrm>
          <a:prstGeom prst="ellipse">
            <a:avLst/>
          </a:prstGeom>
          <a:noFill/>
          <a:ln w="572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9638" name="Oval 6"/>
          <p:cNvSpPr>
            <a:spLocks noChangeArrowheads="1"/>
          </p:cNvSpPr>
          <p:nvPr/>
        </p:nvSpPr>
        <p:spPr bwMode="auto">
          <a:xfrm>
            <a:off x="8024813" y="4306888"/>
            <a:ext cx="649287" cy="557212"/>
          </a:xfrm>
          <a:prstGeom prst="ellipse">
            <a:avLst/>
          </a:prstGeom>
          <a:noFill/>
          <a:ln w="572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9639" name="Oval 7"/>
          <p:cNvSpPr>
            <a:spLocks noChangeArrowheads="1"/>
          </p:cNvSpPr>
          <p:nvPr/>
        </p:nvSpPr>
        <p:spPr bwMode="auto">
          <a:xfrm>
            <a:off x="7700963" y="6078538"/>
            <a:ext cx="647700" cy="557212"/>
          </a:xfrm>
          <a:prstGeom prst="ellipse">
            <a:avLst/>
          </a:prstGeom>
          <a:noFill/>
          <a:ln w="572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9640" name="Oval 8"/>
          <p:cNvSpPr>
            <a:spLocks noChangeArrowheads="1"/>
          </p:cNvSpPr>
          <p:nvPr/>
        </p:nvSpPr>
        <p:spPr bwMode="auto">
          <a:xfrm>
            <a:off x="107950" y="4584700"/>
            <a:ext cx="647700" cy="557213"/>
          </a:xfrm>
          <a:prstGeom prst="ellipse">
            <a:avLst/>
          </a:prstGeom>
          <a:noFill/>
          <a:ln w="572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6964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963" y="1987550"/>
            <a:ext cx="2819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64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2743200"/>
            <a:ext cx="18383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449263" y="115888"/>
            <a:ext cx="8229600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3600" b="0">
                <a:latin typeface="Garamond" pitchFamily="16" charset="0"/>
              </a:rPr>
              <a:t>Правила и рекомендации построения DFD</a:t>
            </a:r>
            <a:r>
              <a:rPr lang="en-US" altLang="ru-RU" sz="3600" b="0">
                <a:latin typeface="Garamond" pitchFamily="16" charset="0"/>
              </a:rPr>
              <a:t>:</a:t>
            </a:r>
            <a:r>
              <a:rPr lang="ru-RU" altLang="ru-RU" sz="3600" b="0">
                <a:latin typeface="Garamond" pitchFamily="16" charset="0"/>
              </a:rPr>
              <a:t/>
            </a:r>
            <a:br>
              <a:rPr lang="ru-RU" altLang="ru-RU" sz="3600" b="0">
                <a:latin typeface="Garamond" pitchFamily="16" charset="0"/>
              </a:rPr>
            </a:br>
            <a:endParaRPr lang="ru-RU" altLang="ru-RU" sz="3600" b="0">
              <a:latin typeface="Garamond" pitchFamily="16" charset="0"/>
            </a:endParaRP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96838" y="1712913"/>
            <a:ext cx="9047162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6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400" b="0"/>
              <a:t>Правила и рекомендации построения модели DFD в основном совпадают с принятыми в IDEF0.</a:t>
            </a:r>
          </a:p>
          <a:p>
            <a:pPr>
              <a:spcBef>
                <a:spcPts val="6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400" b="0"/>
              <a:t>По аналогии с IDEF0 </a:t>
            </a:r>
            <a:r>
              <a:rPr lang="ru-RU" altLang="ru-RU" sz="2400" b="0">
                <a:solidFill>
                  <a:srgbClr val="FF0000"/>
                </a:solidFill>
              </a:rPr>
              <a:t>у каждого процесса (подсистемы) </a:t>
            </a:r>
            <a:r>
              <a:rPr lang="ru-RU" altLang="ru-RU" sz="2400" b="0"/>
              <a:t>на диаграмме потоков данных(</a:t>
            </a:r>
            <a:r>
              <a:rPr lang="en-US" altLang="ru-RU" sz="2400" b="0"/>
              <a:t>DFD</a:t>
            </a:r>
            <a:r>
              <a:rPr lang="ru-RU" altLang="ru-RU" sz="2400" b="0"/>
              <a:t>) </a:t>
            </a:r>
            <a:r>
              <a:rPr lang="ru-RU" altLang="ru-RU" sz="2400" b="0">
                <a:solidFill>
                  <a:srgbClr val="FF0000"/>
                </a:solidFill>
              </a:rPr>
              <a:t>должен быть как минимум один входящий и один выходящий поток. </a:t>
            </a:r>
          </a:p>
          <a:p>
            <a:pPr>
              <a:spcBef>
                <a:spcPts val="6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400" b="0">
                <a:solidFill>
                  <a:srgbClr val="FF0000"/>
                </a:solidFill>
              </a:rPr>
              <a:t>Процесс </a:t>
            </a:r>
            <a:r>
              <a:rPr lang="ru-RU" altLang="ru-RU" sz="2400" b="0"/>
              <a:t>должен </a:t>
            </a:r>
            <a:r>
              <a:rPr lang="ru-RU" altLang="ru-RU" sz="2400" b="0">
                <a:solidFill>
                  <a:srgbClr val="FF0000"/>
                </a:solidFill>
              </a:rPr>
              <a:t>запускаться на выполнение либо через обрабатываемый, либо через управляющий поток данных</a:t>
            </a:r>
            <a:r>
              <a:rPr lang="ru-RU" altLang="ru-RU" sz="2400" b="0"/>
              <a:t>. Работа каждого процесса должна завершаться </a:t>
            </a:r>
            <a:r>
              <a:rPr lang="ru-RU" altLang="ru-RU" sz="2400" b="0">
                <a:solidFill>
                  <a:srgbClr val="FF0000"/>
                </a:solidFill>
              </a:rPr>
              <a:t>конкретным результатом</a:t>
            </a:r>
            <a:r>
              <a:rPr lang="ru-RU" altLang="ru-RU" sz="2400" b="0"/>
              <a:t>.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316E1D9-8FC4-481E-90D2-2641A3564724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84</a:t>
            </a:fld>
            <a:endParaRPr lang="ru-RU" altLang="ru-RU" sz="1200" b="0">
              <a:latin typeface="Garamond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371475" y="7620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3600" b="0">
                <a:latin typeface="Garamond" pitchFamily="16" charset="0"/>
              </a:rPr>
              <a:t>Правила и рекомендации построения DFD</a:t>
            </a:r>
            <a:r>
              <a:rPr lang="en-US" altLang="ru-RU" sz="3600" b="0">
                <a:latin typeface="Garamond" pitchFamily="16" charset="0"/>
              </a:rPr>
              <a:t>:</a:t>
            </a:r>
            <a:r>
              <a:rPr lang="ru-RU" altLang="ru-RU" sz="3600" b="0">
                <a:latin typeface="Garamond" pitchFamily="16" charset="0"/>
              </a:rPr>
              <a:t/>
            </a:r>
            <a:br>
              <a:rPr lang="ru-RU" altLang="ru-RU" sz="3600" b="0">
                <a:latin typeface="Garamond" pitchFamily="16" charset="0"/>
              </a:rPr>
            </a:br>
            <a:endParaRPr lang="ru-RU" altLang="ru-RU" sz="3600" b="0">
              <a:latin typeface="Garamond" pitchFamily="16" charset="0"/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-107950" y="1092200"/>
            <a:ext cx="918845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6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400" b="0">
                <a:solidFill>
                  <a:srgbClr val="FF0000"/>
                </a:solidFill>
              </a:rPr>
              <a:t>Каждый накопитель данных</a:t>
            </a:r>
            <a:r>
              <a:rPr lang="ru-RU" altLang="ru-RU" sz="2400" b="0"/>
              <a:t> также должен иметь </a:t>
            </a:r>
            <a:r>
              <a:rPr lang="ru-RU" altLang="ru-RU" sz="2400" b="0">
                <a:solidFill>
                  <a:srgbClr val="FF0000"/>
                </a:solidFill>
              </a:rPr>
              <a:t>как минимум один входящий и один выходящий поток. </a:t>
            </a:r>
            <a:r>
              <a:rPr lang="ru-RU" altLang="ru-RU" sz="2400" b="0" i="1"/>
              <a:t>Наличие только входящих потоков в накопитель означает, что информация накапливается, но не используется.</a:t>
            </a:r>
          </a:p>
          <a:p>
            <a:pPr>
              <a:spcBef>
                <a:spcPts val="6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400" b="0" i="1"/>
              <a:t>Наличие только выходящих потоков из накопителя также является ошибкой.</a:t>
            </a:r>
            <a:r>
              <a:rPr lang="ru-RU" altLang="ru-RU" sz="2400" b="0"/>
              <a:t> Прежде чем использовать данные из накопителя, они должны там появиться в результате работы какого-либо процесса (подсистемы, внешней сущности). </a:t>
            </a:r>
            <a:r>
              <a:rPr lang="ru-RU" altLang="ru-RU" sz="2400" b="0" i="1">
                <a:solidFill>
                  <a:srgbClr val="FF0000"/>
                </a:solidFill>
              </a:rPr>
              <a:t>Исключением из правил считается случай, когда накопитель является внешней сущностью.</a:t>
            </a:r>
            <a:r>
              <a:rPr lang="ru-RU" altLang="ru-RU" sz="2400" b="0"/>
              <a:t> Тогда допускается наличие либо только вх</a:t>
            </a:r>
            <a:r>
              <a:rPr lang="en-US" altLang="ru-RU" sz="2400" b="0"/>
              <a:t>.</a:t>
            </a:r>
            <a:r>
              <a:rPr lang="ru-RU" altLang="ru-RU" sz="2400" b="0"/>
              <a:t> стрелок, либо только вых</a:t>
            </a:r>
            <a:r>
              <a:rPr lang="en-US" altLang="ru-RU" sz="2400" b="0"/>
              <a:t>.</a:t>
            </a:r>
            <a:r>
              <a:rPr lang="ru-RU" altLang="ru-RU" sz="2400" b="0"/>
              <a:t> стрелок</a:t>
            </a:r>
            <a:r>
              <a:rPr lang="en-US" altLang="ru-RU" sz="2400" b="0"/>
              <a:t>.</a:t>
            </a:r>
          </a:p>
          <a:p>
            <a:pPr marL="341313">
              <a:spcBef>
                <a:spcPts val="600"/>
              </a:spcBef>
              <a:buClrTx/>
              <a:buSzPct val="65000"/>
              <a:buFontTx/>
              <a:buNone/>
            </a:pPr>
            <a:endParaRPr lang="en-US" altLang="ru-RU" sz="2400" b="0"/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3B85F51-54AA-4041-9DBD-3DE62A8E3A97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85</a:t>
            </a:fld>
            <a:endParaRPr lang="ru-RU" altLang="ru-RU" sz="1200" b="0">
              <a:latin typeface="Garamond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6868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3000" b="0">
                <a:latin typeface="Garamond" pitchFamily="16" charset="0"/>
              </a:rPr>
              <a:t>Построение иерархии диаграмм потоков данных</a:t>
            </a:r>
            <a:br>
              <a:rPr lang="ru-RU" altLang="ru-RU" sz="3000" b="0">
                <a:latin typeface="Garamond" pitchFamily="16" charset="0"/>
              </a:rPr>
            </a:br>
            <a:endParaRPr lang="ru-RU" altLang="ru-RU" sz="3000" b="0">
              <a:latin typeface="Garamond" pitchFamily="16" charset="0"/>
            </a:endParaRP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288925" y="963613"/>
            <a:ext cx="8640763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>
                <a:solidFill>
                  <a:srgbClr val="FF0000"/>
                </a:solidFill>
              </a:rPr>
              <a:t>Цель </a:t>
            </a:r>
            <a:r>
              <a:rPr lang="ru-RU" altLang="ru-RU" sz="2200" b="0"/>
              <a:t>построения иерархии DFD </a:t>
            </a:r>
            <a:r>
              <a:rPr lang="ru-RU" altLang="ru-RU" sz="2200" b="0">
                <a:solidFill>
                  <a:srgbClr val="FF0000"/>
                </a:solidFill>
              </a:rPr>
              <a:t>сделать описание системы ясным и понятным на каждом уровне детализации</a:t>
            </a:r>
            <a:r>
              <a:rPr lang="ru-RU" altLang="ru-RU" sz="2200" b="0"/>
              <a:t>, а также разбить его на части с точно определенными отношениями между ними. </a:t>
            </a:r>
          </a:p>
          <a:p>
            <a:pPr>
              <a:spcBef>
                <a:spcPts val="550"/>
              </a:spcBef>
              <a:buClrTx/>
              <a:buSzPct val="65000"/>
              <a:buFontTx/>
              <a:buNone/>
            </a:pPr>
            <a:endParaRPr lang="ru-RU" altLang="ru-RU" sz="2200" b="0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6230BEC-6DD6-4490-B6CE-3DED945D6CBF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86</a:t>
            </a:fld>
            <a:endParaRPr lang="ru-RU" altLang="ru-RU" sz="1200" b="0">
              <a:latin typeface="Garamond" pitchFamily="16" charset="0"/>
            </a:endParaRPr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387600"/>
            <a:ext cx="558165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2387600"/>
            <a:ext cx="23034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b="0"/>
              <a:t>Система взаимосвязанных диаграмм потоков данных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867150" y="6330950"/>
            <a:ext cx="41179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b="0"/>
              <a:t>ПДД - Диаграмма потоков данных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423863" y="13335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3200" b="0">
                <a:latin typeface="Garamond" pitchFamily="16" charset="0"/>
              </a:rPr>
              <a:t>Для достижения этой цели</a:t>
            </a:r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323850" y="738188"/>
            <a:ext cx="882015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/>
              <a:t>целесообразно пользоваться следующими рекомендациями:</a:t>
            </a:r>
          </a:p>
          <a:p>
            <a:pPr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800" b="0"/>
              <a:t/>
            </a:r>
            <a:br>
              <a:rPr lang="ru-RU" altLang="ru-RU" sz="800" b="0"/>
            </a:br>
            <a:r>
              <a:rPr lang="ru-RU" altLang="ru-RU" sz="2200" b="0"/>
              <a:t>-  Размещать на каждой диаграмме </a:t>
            </a:r>
            <a:r>
              <a:rPr lang="ru-RU" altLang="ru-RU" sz="2200" b="0">
                <a:solidFill>
                  <a:srgbClr val="FF0000"/>
                </a:solidFill>
              </a:rPr>
              <a:t>от 3 до 6-7 процессов </a:t>
            </a:r>
            <a:r>
              <a:rPr lang="ru-RU" altLang="ru-RU" sz="2200" b="0"/>
              <a:t>(аналогично SADT). </a:t>
            </a:r>
            <a:r>
              <a:rPr lang="ru-RU" altLang="ru-RU" b="0"/>
              <a:t>(Верхняя граница соответствует человеческим возможностям одновременного восприятия и понимания структуры сложной системы с множеством внутренних связей, нижняя граница выбрана по соображениям здравого смысла: нет необходимости детализировать процесс диаграммой, содержащей всего 1 или 2 процесса.)</a:t>
            </a:r>
            <a:r>
              <a:rPr lang="ru-RU" altLang="ru-RU" sz="2200" b="0"/>
              <a:t> </a:t>
            </a:r>
            <a:br>
              <a:rPr lang="ru-RU" altLang="ru-RU" sz="2200" b="0"/>
            </a:br>
            <a:endParaRPr lang="ru-RU" altLang="ru-RU" sz="2200" b="0"/>
          </a:p>
          <a:p>
            <a:pPr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/>
              <a:t>- </a:t>
            </a:r>
            <a:r>
              <a:rPr lang="ru-RU" altLang="ru-RU" sz="2200" b="0">
                <a:solidFill>
                  <a:srgbClr val="FF0000"/>
                </a:solidFill>
              </a:rPr>
              <a:t>Не загромождать диаграммы несущественными </a:t>
            </a:r>
            <a:r>
              <a:rPr lang="ru-RU" altLang="ru-RU" sz="2200" b="0"/>
              <a:t>на данном уровне </a:t>
            </a:r>
            <a:r>
              <a:rPr lang="ru-RU" altLang="ru-RU" sz="2200" b="0">
                <a:solidFill>
                  <a:srgbClr val="FF0000"/>
                </a:solidFill>
              </a:rPr>
              <a:t>деталями</a:t>
            </a:r>
            <a:r>
              <a:rPr lang="ru-RU" altLang="ru-RU" sz="2200" b="0"/>
              <a:t>. </a:t>
            </a:r>
          </a:p>
          <a:p>
            <a:pPr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800" b="0"/>
              <a:t/>
            </a:r>
            <a:br>
              <a:rPr lang="ru-RU" altLang="ru-RU" sz="800" b="0"/>
            </a:br>
            <a:r>
              <a:rPr lang="ru-RU" altLang="ru-RU" sz="2200" b="0"/>
              <a:t>- </a:t>
            </a:r>
            <a:r>
              <a:rPr lang="ru-RU" altLang="ru-RU" sz="2200" b="0">
                <a:solidFill>
                  <a:srgbClr val="FF0000"/>
                </a:solidFill>
              </a:rPr>
              <a:t>Декомпозицию потоков данных осуществлять параллельно с декомпозицией процессов</a:t>
            </a:r>
            <a:r>
              <a:rPr lang="ru-RU" altLang="ru-RU" sz="2200" b="0"/>
              <a:t>. Эти две работы должны выполняться одновременно, а не одна после завершения другой. </a:t>
            </a:r>
          </a:p>
          <a:p>
            <a:pPr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800" b="0"/>
              <a:t/>
            </a:r>
            <a:br>
              <a:rPr lang="ru-RU" altLang="ru-RU" sz="800" b="0"/>
            </a:br>
            <a:r>
              <a:rPr lang="ru-RU" altLang="ru-RU" sz="2200" b="0"/>
              <a:t>- </a:t>
            </a:r>
            <a:r>
              <a:rPr lang="ru-RU" altLang="ru-RU" sz="2200" b="0">
                <a:solidFill>
                  <a:srgbClr val="FF0000"/>
                </a:solidFill>
              </a:rPr>
              <a:t>Выбирать ясные</a:t>
            </a:r>
            <a:r>
              <a:rPr lang="ru-RU" altLang="ru-RU" sz="2200" b="0"/>
              <a:t>, отражающие суть дела </a:t>
            </a:r>
            <a:r>
              <a:rPr lang="ru-RU" altLang="ru-RU" sz="2200" b="0">
                <a:solidFill>
                  <a:srgbClr val="FF0000"/>
                </a:solidFill>
              </a:rPr>
              <a:t>имена процессов и потоков</a:t>
            </a:r>
            <a:r>
              <a:rPr lang="ru-RU" altLang="ru-RU" sz="2200" b="0"/>
              <a:t>, при этом стараться не использовать аббревиатуры.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2D395A-3B08-400E-9FC6-D721EA0803C3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87</a:t>
            </a:fld>
            <a:endParaRPr lang="ru-RU" altLang="ru-RU" sz="1200" b="0">
              <a:latin typeface="Garamond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354013" y="19685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b="0">
                <a:latin typeface="Garamond" pitchFamily="16" charset="0"/>
              </a:rPr>
              <a:t>Порядок построения </a:t>
            </a:r>
            <a:r>
              <a:rPr lang="en-US" altLang="ru-RU" sz="4200" b="0">
                <a:latin typeface="Garamond" pitchFamily="16" charset="0"/>
              </a:rPr>
              <a:t>DFD*</a:t>
            </a:r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142875" y="766763"/>
            <a:ext cx="8435975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750"/>
              </a:spcBef>
              <a:buClrTx/>
              <a:buSzPct val="65000"/>
              <a:buFontTx/>
              <a:buNone/>
            </a:pPr>
            <a:r>
              <a:rPr lang="ru-RU" altLang="ru-RU" sz="3000" b="0">
                <a:solidFill>
                  <a:srgbClr val="FF0000"/>
                </a:solidFill>
              </a:rPr>
              <a:t>Сначала необходимо построить контекстную диаграмму. </a:t>
            </a:r>
          </a:p>
          <a:p>
            <a:pPr>
              <a:spcBef>
                <a:spcPts val="500"/>
              </a:spcBef>
              <a:buClrTx/>
              <a:buSzPct val="65000"/>
              <a:buFontTx/>
              <a:buNone/>
            </a:pPr>
            <a:r>
              <a:rPr lang="ru-RU" altLang="ru-RU" sz="2000" b="0" i="1"/>
              <a:t>Обычно при проектировании относительно </a:t>
            </a:r>
            <a:r>
              <a:rPr lang="ru-RU" altLang="ru-RU" sz="2000" b="0" i="1">
                <a:solidFill>
                  <a:srgbClr val="FF0000"/>
                </a:solidFill>
              </a:rPr>
              <a:t>простых ИС строится единственная контекстная диаграмма со звездообразной топологией</a:t>
            </a:r>
            <a:r>
              <a:rPr lang="ru-RU" altLang="ru-RU" sz="2000" b="0" i="1"/>
              <a:t>, в центре которой находится так называемый главный процесс, соединенный с </a:t>
            </a:r>
            <a:r>
              <a:rPr lang="ru-RU" altLang="ru-RU" sz="2000" b="0" i="1">
                <a:solidFill>
                  <a:srgbClr val="FF0000"/>
                </a:solidFill>
              </a:rPr>
              <a:t>приемниками и источниками информации</a:t>
            </a:r>
            <a:r>
              <a:rPr lang="ru-RU" altLang="ru-RU" sz="2000" b="0" i="1"/>
              <a:t>, посредством которых с системой взаимодействуют пользователи и другие внешние системы. </a:t>
            </a:r>
          </a:p>
          <a:p>
            <a:pPr>
              <a:spcBef>
                <a:spcPts val="500"/>
              </a:spcBef>
              <a:buClrTx/>
              <a:buSzPct val="65000"/>
              <a:buFontTx/>
              <a:buNone/>
            </a:pPr>
            <a:r>
              <a:rPr lang="ru-RU" altLang="ru-RU" sz="2000" b="0" i="1"/>
              <a:t>Для сложных ИС строится </a:t>
            </a:r>
            <a:r>
              <a:rPr lang="ru-RU" altLang="ru-RU" sz="2000" b="0" i="1">
                <a:solidFill>
                  <a:srgbClr val="FF0000"/>
                </a:solidFill>
              </a:rPr>
              <a:t>иерархия контекстных диаграмм</a:t>
            </a:r>
            <a:r>
              <a:rPr lang="ru-RU" altLang="ru-RU" sz="2000" b="0" i="1"/>
              <a:t>. При этом </a:t>
            </a:r>
            <a:r>
              <a:rPr lang="ru-RU" altLang="ru-RU" sz="2000" b="0" i="1">
                <a:solidFill>
                  <a:srgbClr val="FF0000"/>
                </a:solidFill>
              </a:rPr>
              <a:t>контекстная диаграмма верхнего уровня содержит не главный единственный процесс, а набор подсистем, соединенных потоками данных</a:t>
            </a:r>
            <a:r>
              <a:rPr lang="ru-RU" altLang="ru-RU" sz="2000" b="0" i="1"/>
              <a:t>. Контекстные диаграммы следующего уровня детализируют контекст и структуру подсистем. 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6308725" y="5807075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16C795-6D86-4470-9203-C663F6CF3D3D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88</a:t>
            </a:fld>
            <a:endParaRPr lang="ru-RU" altLang="ru-RU" sz="1200" b="0">
              <a:latin typeface="Garamond" pitchFamily="16" charset="0"/>
            </a:endParaRPr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28788"/>
            <a:ext cx="8316913" cy="367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152400" y="5332413"/>
            <a:ext cx="2592388" cy="917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b="0">
                <a:solidFill>
                  <a:srgbClr val="FF0000"/>
                </a:solidFill>
              </a:rPr>
              <a:t>Пример контекстной </a:t>
            </a:r>
          </a:p>
          <a:p>
            <a:pPr algn="ctr">
              <a:buClrTx/>
              <a:buFontTx/>
              <a:buNone/>
            </a:pPr>
            <a:r>
              <a:rPr lang="ru-RU" altLang="ru-RU" b="0">
                <a:solidFill>
                  <a:srgbClr val="FF0000"/>
                </a:solidFill>
              </a:rPr>
              <a:t>диаграммы.</a:t>
            </a:r>
          </a:p>
          <a:p>
            <a:pPr algn="ctr">
              <a:buClrTx/>
              <a:buFontTx/>
              <a:buNone/>
            </a:pPr>
            <a:r>
              <a:rPr lang="ru-RU" altLang="ru-RU" b="0">
                <a:solidFill>
                  <a:srgbClr val="FF0000"/>
                </a:solidFill>
              </a:rPr>
              <a:t>Топология - звезда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2743200" y="5356225"/>
            <a:ext cx="5973763" cy="9175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b="0"/>
              <a:t>На контекстной диаграмме отображается основной процесс (сама система в целом) и ее связи с внешней средой (внешними сущностями)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161925" y="6292850"/>
            <a:ext cx="882015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b="0"/>
              <a:t>* - </a:t>
            </a:r>
            <a:r>
              <a:rPr lang="ru-RU" altLang="ru-RU" b="0"/>
              <a:t>источник: Космачев С.Н.</a:t>
            </a:r>
            <a:r>
              <a:rPr lang="en-US" altLang="ru-RU" b="0"/>
              <a:t> </a:t>
            </a:r>
            <a:r>
              <a:rPr lang="ru-RU" altLang="ru-RU" b="0"/>
              <a:t>Автоматизированные информационные системы </a:t>
            </a:r>
            <a:r>
              <a:rPr lang="ru-RU" altLang="ru-RU" u="sng">
                <a:solidFill>
                  <a:srgbClr val="CCCCFF"/>
                </a:solidFill>
                <a:hlinkClick r:id="rId4"/>
              </a:rPr>
              <a:t>http://5fan.ru/wievjob.php?id=39990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E8AF13C-73E5-4F4F-B6F0-487DB36B0057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89</a:t>
            </a:fld>
            <a:endParaRPr lang="ru-RU" altLang="ru-RU" sz="1200" b="0">
              <a:latin typeface="Garamond" pitchFamily="16" charset="0"/>
            </a:endParaRPr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49275"/>
            <a:ext cx="9837738" cy="657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-9525" y="0"/>
            <a:ext cx="9323388" cy="1268413"/>
          </a:xfrm>
          <a:prstGeom prst="rect">
            <a:avLst/>
          </a:prstGeom>
          <a:solidFill>
            <a:srgbClr val="FFF0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3000" b="0">
                <a:latin typeface="Garamond" pitchFamily="16" charset="0"/>
              </a:rPr>
              <a:t>Контекстная диаграмма(</a:t>
            </a:r>
            <a:r>
              <a:rPr lang="en-US" altLang="ru-RU" sz="3000" b="0">
                <a:latin typeface="Garamond" pitchFamily="16" charset="0"/>
              </a:rPr>
              <a:t>DFD</a:t>
            </a:r>
            <a:r>
              <a:rPr lang="ru-RU" altLang="ru-RU" sz="3000" b="0">
                <a:latin typeface="Garamond" pitchFamily="16" charset="0"/>
              </a:rPr>
              <a:t>) для более сложной ИС (для системы определения допускаемых скоростей)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3087688" y="5649913"/>
            <a:ext cx="7205662" cy="9175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b="0"/>
              <a:t>БД АРМ-П или СБД-П по отношению к системе являются внешними сущностями, они, в целях лучшего восприятия, показаны в виде накопителя данных.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5400" b="0">
                <a:solidFill>
                  <a:srgbClr val="28571F"/>
                </a:solidFill>
                <a:latin typeface="Garamond" pitchFamily="16" charset="0"/>
              </a:rPr>
              <a:t>Классический структурный подход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457200" y="180975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3600" b="0">
                <a:latin typeface="Garamond" pitchFamily="16" charset="0"/>
              </a:rPr>
              <a:t>Построение контекстной диаграммы</a:t>
            </a: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42875" y="908050"/>
            <a:ext cx="9001125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200" b="0"/>
              <a:t>Перед построением контекстной DFD </a:t>
            </a:r>
            <a:r>
              <a:rPr lang="ru-RU" altLang="ru-RU" sz="2200" b="0">
                <a:solidFill>
                  <a:srgbClr val="FF0000"/>
                </a:solidFill>
              </a:rPr>
              <a:t>необходимо проанализировать внешние события (внешние сущности), </a:t>
            </a:r>
            <a:r>
              <a:rPr lang="ru-RU" altLang="ru-RU" sz="2200" b="0"/>
              <a:t>оказывающие влияние на функционирование системы. Количество потоков на контекстной диаграмме должно быть по возможности небольшим, поскольку каждый из них может быть в дальнейшем разбит на несколько потоков на следующих уровнях диаграммы.</a:t>
            </a:r>
            <a:br>
              <a:rPr lang="ru-RU" altLang="ru-RU" sz="2200" b="0"/>
            </a:br>
            <a:r>
              <a:rPr lang="ru-RU" altLang="ru-RU" sz="2200" b="0">
                <a:solidFill>
                  <a:srgbClr val="FF0000"/>
                </a:solidFill>
              </a:rPr>
              <a:t>Для проверки контекстной диаграммы можно составить список событий. </a:t>
            </a:r>
          </a:p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200" b="0"/>
              <a:t>Список событий должен состоять из описаний действий внешних сущностей (событий) и соответствующих реакций системы на события. </a:t>
            </a:r>
          </a:p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200" b="0"/>
              <a:t>Каждое событие должно соответствовать одному или более потокам данных: вх. потоки интерпретируются как воздействия, а вых. потоки — как реакции системы на вх. потоки.</a:t>
            </a:r>
            <a:br>
              <a:rPr lang="ru-RU" altLang="ru-RU" sz="2200" b="0"/>
            </a:br>
            <a:endParaRPr lang="ru-RU" altLang="ru-RU" sz="2200" b="0"/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35CBA61-40E0-4D43-90A3-18FC575A561F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90</a:t>
            </a:fld>
            <a:endParaRPr lang="ru-RU" altLang="ru-RU" sz="1200" b="0">
              <a:latin typeface="Garamond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438150" y="1158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3200" b="0">
                <a:latin typeface="Garamond" pitchFamily="16" charset="0"/>
              </a:rPr>
              <a:t>Построение контекстной диаграммы</a:t>
            </a:r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323850" y="836613"/>
            <a:ext cx="8640763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 marL="666750" indent="-325438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6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600" b="0">
                <a:solidFill>
                  <a:srgbClr val="FF0000"/>
                </a:solidFill>
              </a:rPr>
              <a:t>Для сложных систем</a:t>
            </a:r>
            <a:r>
              <a:rPr lang="ru-RU" altLang="ru-RU" sz="2600" b="0"/>
              <a:t> строится </a:t>
            </a:r>
            <a:r>
              <a:rPr lang="ru-RU" altLang="ru-RU" sz="2600" b="0">
                <a:solidFill>
                  <a:srgbClr val="FF0000"/>
                </a:solidFill>
              </a:rPr>
              <a:t>иерархия контекстных диаграмм. </a:t>
            </a:r>
            <a:r>
              <a:rPr lang="ru-RU" altLang="ru-RU" sz="2600" b="0" i="1"/>
              <a:t>Признаками сложности могут быть</a:t>
            </a:r>
            <a:r>
              <a:rPr lang="en-US" altLang="ru-RU" sz="2600" b="0" i="1"/>
              <a:t>:</a:t>
            </a:r>
            <a:r>
              <a:rPr lang="ru-RU" altLang="ru-RU" sz="2600" b="0" i="1"/>
              <a:t> </a:t>
            </a:r>
          </a:p>
          <a:p>
            <a:pPr lvl="1">
              <a:spcBef>
                <a:spcPts val="600"/>
              </a:spcBef>
              <a:buClr>
                <a:srgbClr val="3B812F"/>
              </a:buClr>
              <a:buSzPct val="60000"/>
              <a:buFont typeface="Wingdings" pitchFamily="2" charset="2"/>
              <a:buChar char=""/>
            </a:pPr>
            <a:r>
              <a:rPr lang="ru-RU" altLang="ru-RU" sz="2400" b="0" i="1"/>
              <a:t>наличие большого количества внешних сущностей (10 и более), </a:t>
            </a:r>
          </a:p>
          <a:p>
            <a:pPr lvl="1">
              <a:spcBef>
                <a:spcPts val="600"/>
              </a:spcBef>
              <a:buClr>
                <a:srgbClr val="3B812F"/>
              </a:buClr>
              <a:buSzPct val="60000"/>
              <a:buFont typeface="Wingdings" pitchFamily="2" charset="2"/>
              <a:buChar char=""/>
            </a:pPr>
            <a:r>
              <a:rPr lang="ru-RU" altLang="ru-RU" sz="2400" b="0" i="1"/>
              <a:t>распределенная природа системы  </a:t>
            </a:r>
          </a:p>
          <a:p>
            <a:pPr lvl="1">
              <a:spcBef>
                <a:spcPts val="600"/>
              </a:spcBef>
              <a:buClr>
                <a:srgbClr val="3B812F"/>
              </a:buClr>
              <a:buSzPct val="60000"/>
              <a:buFont typeface="Wingdings" pitchFamily="2" charset="2"/>
              <a:buChar char=""/>
            </a:pPr>
            <a:r>
              <a:rPr lang="ru-RU" altLang="ru-RU" sz="2400" b="0" i="1"/>
              <a:t>многофункциональность системы</a:t>
            </a:r>
          </a:p>
          <a:p>
            <a:pPr>
              <a:spcBef>
                <a:spcPts val="6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600" b="0"/>
              <a:t>При этом контекстная диаграмма верхнего уровня содержит не единственный главный процесс, а </a:t>
            </a:r>
            <a:r>
              <a:rPr lang="ru-RU" altLang="ru-RU" sz="2600" b="0">
                <a:solidFill>
                  <a:srgbClr val="FF0000"/>
                </a:solidFill>
              </a:rPr>
              <a:t>набор подсистем, соединенных потоками данных. </a:t>
            </a:r>
            <a:r>
              <a:rPr lang="ru-RU" altLang="ru-RU" sz="2600" b="0"/>
              <a:t>Контекстные диаграммы следующего уровня детализируют контекст и структуру подсистем.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FE19378-1AC2-42A3-ADF3-C88D8CF23C7B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91</a:t>
            </a:fld>
            <a:endParaRPr lang="ru-RU" altLang="ru-RU" sz="1200" b="0">
              <a:latin typeface="Garamond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b="0">
                <a:latin typeface="Garamond" pitchFamily="16" charset="0"/>
              </a:rPr>
              <a:t>Порядок построения </a:t>
            </a:r>
            <a:r>
              <a:rPr lang="en-US" altLang="ru-RU" sz="4200" b="0">
                <a:latin typeface="Garamond" pitchFamily="16" charset="0"/>
              </a:rPr>
              <a:t>DFD</a:t>
            </a:r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250825" y="1052513"/>
            <a:ext cx="9001125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750"/>
              </a:spcBef>
              <a:buClrTx/>
              <a:buSzPct val="65000"/>
              <a:buFontTx/>
              <a:buNone/>
            </a:pPr>
            <a:r>
              <a:rPr lang="ru-RU" altLang="ru-RU" sz="3000" b="0" i="1">
                <a:solidFill>
                  <a:srgbClr val="FF0000"/>
                </a:solidFill>
              </a:rPr>
              <a:t>После того как построена контекстная диаграмма</a:t>
            </a:r>
          </a:p>
          <a:p>
            <a:pPr>
              <a:spcBef>
                <a:spcPts val="6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400" b="0"/>
              <a:t>Каждый процесс на DFD, в свою очередь, может быть детализирован при помощи DFD или (если процесс элементарный) спецификации.</a:t>
            </a:r>
          </a:p>
          <a:p>
            <a:pPr>
              <a:spcBef>
                <a:spcPts val="6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400" b="0"/>
              <a:t>Спецификация процесса должна формулировать его основные функции таким образом, чтобы в дальнейшем специалист, выполняющий реализацию проекта, смог выполнить их или разработать соответствующую программу.</a:t>
            </a:r>
          </a:p>
          <a:p>
            <a:pPr>
              <a:spcBef>
                <a:spcPts val="6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400" b="0">
                <a:solidFill>
                  <a:srgbClr val="FF0000"/>
                </a:solidFill>
              </a:rPr>
              <a:t>Спецификация является конечной вершиной иерархии DFD. 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991CEF6-42CB-4223-8B96-4C6496FC2E49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92</a:t>
            </a:fld>
            <a:endParaRPr lang="ru-RU" altLang="ru-RU" sz="1200" b="0">
              <a:latin typeface="Garamond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395288" y="1889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b="0">
                <a:latin typeface="Garamond" pitchFamily="16" charset="0"/>
              </a:rPr>
              <a:t>Порядок построения </a:t>
            </a:r>
            <a:r>
              <a:rPr lang="en-US" altLang="ru-RU" sz="4200" b="0">
                <a:latin typeface="Garamond" pitchFamily="16" charset="0"/>
              </a:rPr>
              <a:t>DFD</a:t>
            </a: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17475" y="981075"/>
            <a:ext cx="8785225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600"/>
              </a:spcBef>
              <a:buClrTx/>
              <a:buSzPct val="65000"/>
              <a:buFontTx/>
              <a:buNone/>
            </a:pPr>
            <a:r>
              <a:rPr lang="ru-RU" altLang="ru-RU" sz="2400" b="0"/>
              <a:t>При детализации должны выполняться следующие правила: </a:t>
            </a:r>
          </a:p>
          <a:p>
            <a:pPr>
              <a:spcBef>
                <a:spcPts val="600"/>
              </a:spcBef>
              <a:buClr>
                <a:srgbClr val="CC9900"/>
              </a:buClr>
              <a:buSzPct val="65000"/>
              <a:buFont typeface="Arial" charset="0"/>
              <a:buChar char="-"/>
            </a:pPr>
            <a:r>
              <a:rPr lang="ru-RU" altLang="ru-RU" sz="2400" b="0">
                <a:solidFill>
                  <a:srgbClr val="FF0000"/>
                </a:solidFill>
              </a:rPr>
              <a:t>правило балансировки </a:t>
            </a:r>
            <a:r>
              <a:rPr lang="ru-RU" altLang="ru-RU" sz="2400" b="0"/>
              <a:t>- означает, что при детализации подсистемы или процесса детализирующая диаграмма в качестве внешних источников/приемников данных может иметь только те компоненты (подсистемы, процессы, внешние сущности, накопители данных), с которыми имеет информационную связь детализируемая подсистема или процесс на родительской диаграмме; </a:t>
            </a:r>
          </a:p>
          <a:p>
            <a:pPr>
              <a:spcBef>
                <a:spcPts val="600"/>
              </a:spcBef>
              <a:buClr>
                <a:srgbClr val="CC9900"/>
              </a:buClr>
              <a:buSzPct val="65000"/>
              <a:buFont typeface="Arial" charset="0"/>
              <a:buChar char="-"/>
            </a:pPr>
            <a:r>
              <a:rPr lang="ru-RU" altLang="ru-RU" sz="2400" b="0">
                <a:solidFill>
                  <a:srgbClr val="FF0000"/>
                </a:solidFill>
              </a:rPr>
              <a:t>правило нумерации </a:t>
            </a:r>
            <a:r>
              <a:rPr lang="ru-RU" altLang="ru-RU" sz="2400" b="0"/>
              <a:t>- означает, что при детализации процессов должна поддерживаться их иерархическая нумерация. Например, процессы, детализирующие процесс с номером 12, получают номера 12.1, 12.2 и т.д.</a:t>
            </a:r>
            <a:br>
              <a:rPr lang="ru-RU" altLang="ru-RU" sz="2400" b="0"/>
            </a:br>
            <a:r>
              <a:rPr lang="ru-RU" altLang="ru-RU" sz="2400" b="0"/>
              <a:t/>
            </a:r>
            <a:br>
              <a:rPr lang="ru-RU" altLang="ru-RU" sz="2400" b="0"/>
            </a:br>
            <a:endParaRPr lang="ru-RU" altLang="ru-RU" sz="2400" b="0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11A0A2A-AF52-4424-9A3C-259E35277B04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93</a:t>
            </a:fld>
            <a:endParaRPr lang="ru-RU" altLang="ru-RU" sz="1200" b="0">
              <a:latin typeface="Garamond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200" b="0">
                <a:latin typeface="Garamond" pitchFamily="16" charset="0"/>
              </a:rPr>
              <a:t>Порядок построения </a:t>
            </a:r>
            <a:r>
              <a:rPr lang="en-US" altLang="ru-RU" sz="4200" b="0">
                <a:latin typeface="Garamond" pitchFamily="16" charset="0"/>
              </a:rPr>
              <a:t>DFD</a:t>
            </a:r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250825" y="981075"/>
            <a:ext cx="8893175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625"/>
              </a:spcBef>
              <a:buClrTx/>
              <a:buSzPct val="65000"/>
              <a:buFontTx/>
              <a:buNone/>
            </a:pPr>
            <a:r>
              <a:rPr lang="ru-RU" altLang="ru-RU" sz="2500" b="0" i="1">
                <a:solidFill>
                  <a:srgbClr val="FF0000"/>
                </a:solidFill>
              </a:rPr>
              <a:t>Решение о завершении детализации процесса и использовании спецификации принимается аналитиком исходя из следующих критериев:</a:t>
            </a:r>
            <a:br>
              <a:rPr lang="ru-RU" altLang="ru-RU" sz="2500" b="0" i="1">
                <a:solidFill>
                  <a:srgbClr val="FF0000"/>
                </a:solidFill>
              </a:rPr>
            </a:br>
            <a:r>
              <a:rPr lang="ru-RU" altLang="ru-RU" sz="2500" b="0"/>
              <a:t>• наличия у процесса относительно небольшого кол-ва входных и выходных потоков данных (2-3 потока); </a:t>
            </a:r>
            <a:br>
              <a:rPr lang="ru-RU" altLang="ru-RU" sz="2500" b="0"/>
            </a:br>
            <a:r>
              <a:rPr lang="ru-RU" altLang="ru-RU" sz="2500" b="0"/>
              <a:t>• возможности описания преобразования данных процессов в виде последовательного алгоритма; </a:t>
            </a:r>
            <a:br>
              <a:rPr lang="ru-RU" altLang="ru-RU" sz="2500" b="0"/>
            </a:br>
            <a:r>
              <a:rPr lang="ru-RU" altLang="ru-RU" sz="2500" b="0"/>
              <a:t>• выполнения процессом единственной логической функции преобразования входной информации в выходную; </a:t>
            </a:r>
            <a:br>
              <a:rPr lang="ru-RU" altLang="ru-RU" sz="2500" b="0"/>
            </a:br>
            <a:r>
              <a:rPr lang="ru-RU" altLang="ru-RU" sz="2500" b="0"/>
              <a:t>• возможности описания логики процесса при помощи спецификации небольшого объема (не более 20-30 строк)</a:t>
            </a:r>
            <a:r>
              <a:rPr lang="en-US" altLang="ru-RU" sz="2500" b="0"/>
              <a:t> – </a:t>
            </a:r>
            <a:r>
              <a:rPr lang="ru-RU" altLang="ru-RU" sz="2500" b="0"/>
              <a:t>миниспецификации.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0751DD5-9882-4A35-8AFD-D52CE00F21F6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94</a:t>
            </a:fld>
            <a:endParaRPr lang="ru-RU" altLang="ru-RU" sz="1200" b="0">
              <a:latin typeface="Garamond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5000" b="0">
                <a:solidFill>
                  <a:srgbClr val="006633"/>
                </a:solidFill>
                <a:latin typeface="Garamond" pitchFamily="16" charset="0"/>
              </a:rPr>
              <a:t>Пример</a:t>
            </a: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D4EFBB3-D934-490C-8865-BEC3EC2FC015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96</a:t>
            </a:fld>
            <a:endParaRPr lang="ru-RU" altLang="ru-RU" sz="1200" b="0">
              <a:latin typeface="Garamond" pitchFamily="16" charset="0"/>
            </a:endParaRPr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49275"/>
            <a:ext cx="9837738" cy="657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-9525" y="0"/>
            <a:ext cx="9323388" cy="1158875"/>
          </a:xfrm>
          <a:prstGeom prst="rect">
            <a:avLst/>
          </a:prstGeom>
          <a:solidFill>
            <a:srgbClr val="FFF0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3000" b="0">
                <a:latin typeface="Garamond" pitchFamily="16" charset="0"/>
              </a:rPr>
              <a:t>Контекстная диаграмма(</a:t>
            </a:r>
            <a:r>
              <a:rPr lang="en-US" altLang="ru-RU" sz="3000" b="0">
                <a:latin typeface="Garamond" pitchFamily="16" charset="0"/>
              </a:rPr>
              <a:t>DFD</a:t>
            </a:r>
            <a:r>
              <a:rPr lang="ru-RU" altLang="ru-RU" sz="3000" b="0">
                <a:latin typeface="Garamond" pitchFamily="16" charset="0"/>
              </a:rPr>
              <a:t>) (для системы определения допускаемых скоростей)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3087688" y="5649913"/>
            <a:ext cx="7205662" cy="9175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b="0"/>
              <a:t>БД АРМ-П или СБД-П по отношению к системе являются внешними сущностями, они, в целях лучшего восприятия, показаны в виде накопителя данных.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6AF637E-427A-4B36-90E8-6F478F1B0165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97</a:t>
            </a:fld>
            <a:endParaRPr lang="ru-RU" altLang="ru-RU" sz="1200" b="0">
              <a:latin typeface="Garamond" pitchFamily="16" charset="0"/>
            </a:endParaRP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0"/>
            <a:ext cx="912177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25400" y="17463"/>
            <a:ext cx="7129463" cy="917575"/>
          </a:xfrm>
          <a:prstGeom prst="rect">
            <a:avLst/>
          </a:prstGeom>
          <a:solidFill>
            <a:srgbClr val="FFF0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endParaRPr lang="ru-RU" altLang="ru-RU" b="0"/>
          </a:p>
          <a:p>
            <a:pPr>
              <a:buClrTx/>
              <a:buFontTx/>
              <a:buNone/>
            </a:pPr>
            <a:r>
              <a:rPr lang="ru-RU" altLang="ru-RU" b="0"/>
              <a:t>Диаграмма декомпозиции первого уровня (DFD)</a:t>
            </a:r>
          </a:p>
          <a:p>
            <a:pPr>
              <a:buClrTx/>
              <a:buFontTx/>
              <a:buNone/>
            </a:pPr>
            <a:endParaRPr lang="ru-RU" altLang="ru-RU" b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115887"/>
            <a:ext cx="91440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lvl="0" algn="ctr" eaLnBrk="1" hangingPunct="1">
              <a:lnSpc>
                <a:spcPct val="87000"/>
              </a:lnSpc>
              <a:spcBef>
                <a:spcPts val="200"/>
              </a:spcBef>
              <a:buClrTx/>
            </a:pPr>
            <a:r>
              <a:rPr lang="ru-RU" altLang="ru-RU" sz="4400" b="0" dirty="0" smtClean="0">
                <a:solidFill>
                  <a:srgbClr val="28571F"/>
                </a:solidFill>
                <a:latin typeface="Garamond" pitchFamily="16" charset="0"/>
              </a:rPr>
              <a:t>STD</a:t>
            </a:r>
            <a:r>
              <a:rPr lang="en-US" altLang="ru-RU" sz="4400" b="0" dirty="0" smtClean="0">
                <a:solidFill>
                  <a:srgbClr val="28571F"/>
                </a:solidFill>
                <a:latin typeface="Garamond" pitchFamily="16" charset="0"/>
              </a:rPr>
              <a:t> </a:t>
            </a:r>
            <a:r>
              <a:rPr lang="ru-RU" altLang="ru-RU" sz="2400" b="0" dirty="0" err="1">
                <a:solidFill>
                  <a:srgbClr val="28571F"/>
                </a:solidFill>
                <a:latin typeface="Garamond" pitchFamily="16" charset="0"/>
              </a:rPr>
              <a:t>State</a:t>
            </a:r>
            <a:r>
              <a:rPr lang="ru-RU" altLang="ru-RU" sz="2400" b="0" dirty="0">
                <a:solidFill>
                  <a:srgbClr val="28571F"/>
                </a:solidFill>
                <a:latin typeface="Garamond" pitchFamily="16" charset="0"/>
              </a:rPr>
              <a:t> </a:t>
            </a:r>
            <a:r>
              <a:rPr lang="ru-RU" altLang="ru-RU" sz="2400" b="0" dirty="0" err="1">
                <a:solidFill>
                  <a:srgbClr val="28571F"/>
                </a:solidFill>
                <a:latin typeface="Garamond" pitchFamily="16" charset="0"/>
              </a:rPr>
              <a:t>Transition</a:t>
            </a:r>
            <a:r>
              <a:rPr lang="ru-RU" altLang="ru-RU" sz="2400" b="0" dirty="0">
                <a:solidFill>
                  <a:srgbClr val="28571F"/>
                </a:solidFill>
                <a:latin typeface="Garamond" pitchFamily="16" charset="0"/>
              </a:rPr>
              <a:t> </a:t>
            </a:r>
            <a:r>
              <a:rPr lang="ru-RU" altLang="ru-RU" sz="2400" b="0" dirty="0" err="1" smtClean="0">
                <a:solidFill>
                  <a:srgbClr val="28571F"/>
                </a:solidFill>
                <a:latin typeface="Garamond" pitchFamily="16" charset="0"/>
              </a:rPr>
              <a:t>Diagrams</a:t>
            </a:r>
            <a:r>
              <a:rPr lang="ru-RU" altLang="ru-RU" sz="2400" b="0" dirty="0" smtClean="0">
                <a:solidFill>
                  <a:srgbClr val="28571F"/>
                </a:solidFill>
                <a:latin typeface="Garamond" pitchFamily="16" charset="0"/>
              </a:rPr>
              <a:t>,</a:t>
            </a:r>
            <a:r>
              <a:rPr lang="en-US" altLang="ru-RU" sz="2400" b="0" dirty="0" smtClean="0">
                <a:solidFill>
                  <a:srgbClr val="28571F"/>
                </a:solidFill>
                <a:latin typeface="Garamond" pitchFamily="16" charset="0"/>
              </a:rPr>
              <a:t> </a:t>
            </a:r>
            <a:r>
              <a:rPr lang="ru-RU" altLang="ru-RU" sz="2400" b="0" dirty="0" smtClean="0">
                <a:solidFill>
                  <a:srgbClr val="28571F"/>
                </a:solidFill>
                <a:latin typeface="Garamond" pitchFamily="16" charset="0"/>
              </a:rPr>
              <a:t>диаграммы переходов состояний </a:t>
            </a:r>
            <a:endParaRPr lang="ru-RU" altLang="ru-RU" sz="2400" b="0" dirty="0">
              <a:solidFill>
                <a:srgbClr val="28571F"/>
              </a:solidFill>
              <a:latin typeface="Garamond" pitchFamily="16" charset="0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836613"/>
            <a:ext cx="91440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5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000" b="0" dirty="0"/>
              <a:t>предназначены для моделирования и документирования аспектов </a:t>
            </a:r>
            <a:r>
              <a:rPr lang="ru-RU" altLang="ru-RU" sz="2000" b="0" dirty="0">
                <a:solidFill>
                  <a:srgbClr val="FF0000"/>
                </a:solidFill>
              </a:rPr>
              <a:t>систем, зависящих от времени или реакции на событие</a:t>
            </a:r>
            <a:r>
              <a:rPr lang="ru-RU" altLang="ru-RU" sz="2000" b="0" dirty="0"/>
              <a:t>. </a:t>
            </a:r>
          </a:p>
          <a:p>
            <a:pPr>
              <a:spcBef>
                <a:spcPts val="5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000" b="0" dirty="0"/>
              <a:t>позволяют осуществлять декомпозицию управляющих процессов и описывают отношения между входными и выходными управляющими потоками для управляющего процесса-предка. </a:t>
            </a:r>
          </a:p>
          <a:p>
            <a:pPr>
              <a:spcBef>
                <a:spcPts val="5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000" b="0" dirty="0">
                <a:solidFill>
                  <a:srgbClr val="FF0000"/>
                </a:solidFill>
              </a:rPr>
              <a:t>Моделируемая система в любой заданный момент времени находится точно в одном из конечного множества состояний</a:t>
            </a:r>
            <a:r>
              <a:rPr lang="ru-RU" altLang="ru-RU" sz="2000" b="0" dirty="0"/>
              <a:t>. С течением времени она может изменить свое состояние, при этом переходы между состояниями должны быть точно определены. </a:t>
            </a:r>
            <a:br>
              <a:rPr lang="ru-RU" altLang="ru-RU" sz="2000" b="0" dirty="0"/>
            </a:br>
            <a:r>
              <a:rPr lang="ru-RU" altLang="ru-RU" sz="2000" b="0" u="sng" dirty="0"/>
              <a:t>Элементы STD</a:t>
            </a:r>
            <a:r>
              <a:rPr lang="ru-RU" altLang="ru-RU" sz="2000" b="0" dirty="0"/>
              <a:t> (диаграммы изменения состояний)</a:t>
            </a:r>
          </a:p>
          <a:p>
            <a:pPr>
              <a:spcBef>
                <a:spcPts val="5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000" b="0" dirty="0">
                <a:solidFill>
                  <a:srgbClr val="FF0000"/>
                </a:solidFill>
              </a:rPr>
              <a:t>Узлы</a:t>
            </a:r>
            <a:r>
              <a:rPr lang="ru-RU" altLang="ru-RU" sz="2000" b="0" dirty="0"/>
              <a:t> – </a:t>
            </a:r>
            <a:r>
              <a:rPr lang="ru-RU" altLang="ru-RU" sz="2000" b="0" dirty="0" err="1"/>
              <a:t>соот</a:t>
            </a:r>
            <a:r>
              <a:rPr lang="en-US" altLang="ru-RU" sz="2000" b="0" dirty="0"/>
              <a:t>-</a:t>
            </a:r>
            <a:r>
              <a:rPr lang="ru-RU" altLang="ru-RU" sz="2000" b="0" dirty="0"/>
              <a:t>ют состояниям динамической системы. Состояния бывают промежуточные и терминальные (одно начальное и одно или несколько конечных). Имя состояния должно отражать реальную ситуацию, в которой находится система, н-р, Нагревание, Ускорение и пр.</a:t>
            </a:r>
          </a:p>
          <a:p>
            <a:pPr>
              <a:spcBef>
                <a:spcPts val="5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</a:pPr>
            <a:r>
              <a:rPr lang="ru-RU" altLang="ru-RU" sz="2000" b="0" dirty="0">
                <a:solidFill>
                  <a:srgbClr val="FF0000"/>
                </a:solidFill>
              </a:rPr>
              <a:t>Дуги</a:t>
            </a:r>
            <a:r>
              <a:rPr lang="ru-RU" altLang="ru-RU" sz="2000" b="0" dirty="0"/>
              <a:t> </a:t>
            </a:r>
            <a:r>
              <a:rPr lang="ru-RU" altLang="ru-RU" sz="2000" b="0" dirty="0" err="1"/>
              <a:t>соот</a:t>
            </a:r>
            <a:r>
              <a:rPr lang="en-US" altLang="ru-RU" sz="2000" b="0" dirty="0"/>
              <a:t>-</a:t>
            </a:r>
            <a:r>
              <a:rPr lang="ru-RU" altLang="ru-RU" sz="2000" b="0" dirty="0"/>
              <a:t>ют переходу системы из одного состояния в другое</a:t>
            </a:r>
          </a:p>
          <a:p>
            <a:pPr marL="342900">
              <a:spcBef>
                <a:spcPts val="500"/>
              </a:spcBef>
              <a:buClrTx/>
              <a:buSzPct val="65000"/>
              <a:buFontTx/>
              <a:buNone/>
            </a:pPr>
            <a:endParaRPr lang="ru-RU" altLang="ru-RU" sz="2000" b="0" dirty="0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8813B18-1E37-46E0-B1A5-ACECE8270E2E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98</a:t>
            </a:fld>
            <a:endParaRPr lang="ru-RU" altLang="ru-RU" sz="1200" b="0">
              <a:latin typeface="Garamond" pitchFamily="16" charset="0"/>
            </a:endParaRP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457200" y="5962650"/>
            <a:ext cx="6224588" cy="735013"/>
            <a:chOff x="288" y="3756"/>
            <a:chExt cx="3921" cy="463"/>
          </a:xfrm>
        </p:grpSpPr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288" y="3756"/>
              <a:ext cx="3921" cy="463"/>
            </a:xfrm>
            <a:prstGeom prst="rect">
              <a:avLst/>
            </a:prstGeom>
            <a:solidFill>
              <a:srgbClr val="FFFFCC"/>
            </a:solidFill>
            <a:ln w="25560" cap="sq">
              <a:solidFill>
                <a:srgbClr val="956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27654" name="Group 6"/>
            <p:cNvGrpSpPr>
              <a:grpSpLocks/>
            </p:cNvGrpSpPr>
            <p:nvPr/>
          </p:nvGrpSpPr>
          <p:grpSpPr bwMode="auto">
            <a:xfrm>
              <a:off x="447" y="3756"/>
              <a:ext cx="3618" cy="461"/>
              <a:chOff x="447" y="3756"/>
              <a:chExt cx="3618" cy="461"/>
            </a:xfrm>
          </p:grpSpPr>
          <p:sp>
            <p:nvSpPr>
              <p:cNvPr id="27655" name="Rectangle 7"/>
              <p:cNvSpPr>
                <a:spLocks noChangeArrowheads="1"/>
              </p:cNvSpPr>
              <p:nvPr/>
            </p:nvSpPr>
            <p:spPr bwMode="auto">
              <a:xfrm>
                <a:off x="447" y="3853"/>
                <a:ext cx="1132" cy="315"/>
              </a:xfrm>
              <a:prstGeom prst="rect">
                <a:avLst/>
              </a:prstGeom>
              <a:solidFill>
                <a:srgbClr val="F9F4EE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b="0"/>
                  <a:t>Состояние 1</a:t>
                </a:r>
              </a:p>
            </p:txBody>
          </p:sp>
          <p:sp>
            <p:nvSpPr>
              <p:cNvPr id="27656" name="Rectangle 8"/>
              <p:cNvSpPr>
                <a:spLocks noChangeArrowheads="1"/>
              </p:cNvSpPr>
              <p:nvPr/>
            </p:nvSpPr>
            <p:spPr bwMode="auto">
              <a:xfrm>
                <a:off x="2949" y="3846"/>
                <a:ext cx="1116" cy="315"/>
              </a:xfrm>
              <a:prstGeom prst="rect">
                <a:avLst/>
              </a:prstGeom>
              <a:solidFill>
                <a:srgbClr val="F9F4EE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b="0"/>
                  <a:t>Состояние 2</a:t>
                </a:r>
              </a:p>
            </p:txBody>
          </p:sp>
          <p:cxnSp>
            <p:nvCxnSpPr>
              <p:cNvPr id="27657" name="AutoShape 9"/>
              <p:cNvCxnSpPr>
                <a:cxnSpLocks noChangeShapeType="1"/>
                <a:stCxn id="27655" idx="3"/>
                <a:endCxn id="27656" idx="1"/>
              </p:cNvCxnSpPr>
              <p:nvPr/>
            </p:nvCxnSpPr>
            <p:spPr bwMode="auto">
              <a:xfrm flipV="1">
                <a:off x="1580" y="4004"/>
                <a:ext cx="1368" cy="6"/>
              </a:xfrm>
              <a:prstGeom prst="straightConnector1">
                <a:avLst/>
              </a:prstGeom>
              <a:noFill/>
              <a:ln w="3816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7658" name="Rectangle 10"/>
              <p:cNvSpPr>
                <a:spLocks noChangeArrowheads="1"/>
              </p:cNvSpPr>
              <p:nvPr/>
            </p:nvSpPr>
            <p:spPr bwMode="auto">
              <a:xfrm>
                <a:off x="1825" y="3756"/>
                <a:ext cx="778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b="1">
                    <a:solidFill>
                      <a:srgbClr val="000000"/>
                    </a:solidFill>
                    <a:latin typeface="Arial" charset="0"/>
                    <a:ea typeface="Noto Sans CJK SC" charset="0"/>
                    <a:cs typeface="Noto Sans CJK SC" charset="0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b="0"/>
                  <a:t>Условие</a:t>
                </a:r>
              </a:p>
              <a:p>
                <a:pPr algn="ctr">
                  <a:buClrTx/>
                  <a:buFontTx/>
                  <a:buNone/>
                </a:pPr>
                <a:endParaRPr lang="ru-RU" altLang="ru-RU" sz="600" b="0"/>
              </a:p>
              <a:p>
                <a:pPr algn="ctr">
                  <a:buClrTx/>
                  <a:buFontTx/>
                  <a:buNone/>
                </a:pPr>
                <a:r>
                  <a:rPr lang="ru-RU" altLang="ru-RU" b="0"/>
                  <a:t>действие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6908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95288" y="1158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000" b="0">
                <a:solidFill>
                  <a:srgbClr val="28571F"/>
                </a:solidFill>
                <a:latin typeface="Garamond" pitchFamily="16" charset="0"/>
              </a:rPr>
              <a:t>Подробнее про STD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15900" y="847725"/>
            <a:ext cx="87122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>
                <a:solidFill>
                  <a:srgbClr val="FF0000"/>
                </a:solidFill>
              </a:rPr>
              <a:t>Правила построения </a:t>
            </a:r>
            <a:r>
              <a:rPr lang="en-US" altLang="ru-RU" sz="2200" b="0">
                <a:solidFill>
                  <a:srgbClr val="FF0000"/>
                </a:solidFill>
              </a:rPr>
              <a:t>STD:</a:t>
            </a:r>
          </a:p>
          <a:p>
            <a:pPr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/>
              <a:t>- Строить STD на как можно более высоком уровне детализации DFD.</a:t>
            </a:r>
          </a:p>
          <a:p>
            <a:pPr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/>
              <a:t>- Строить как можно более простые STD.</a:t>
            </a:r>
          </a:p>
          <a:p>
            <a:pPr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/>
              <a:t>- Использовать те же принципы именования состояний, событий и действий, что и при именовании процессов и потоков.</a:t>
            </a:r>
            <a:r>
              <a:rPr lang="en-US" altLang="ru-RU" sz="2200" b="0"/>
              <a:t> (DFD)</a:t>
            </a:r>
          </a:p>
          <a:p>
            <a:pPr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>
                <a:solidFill>
                  <a:srgbClr val="FF0000"/>
                </a:solidFill>
              </a:rPr>
              <a:t>Применяются два способа построения STD</a:t>
            </a:r>
            <a:r>
              <a:rPr lang="en-US" altLang="ru-RU" sz="2200" b="0">
                <a:solidFill>
                  <a:srgbClr val="FF0000"/>
                </a:solidFill>
              </a:rPr>
              <a:t>:</a:t>
            </a:r>
          </a:p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Times New Roman" pitchFamily="16" charset="0"/>
              <a:buAutoNum type="arabicParenR"/>
            </a:pPr>
            <a:r>
              <a:rPr lang="ru-RU" altLang="ru-RU" sz="2200" b="0"/>
              <a:t>идентификация всех возможных состояний и дальнейшее исследование всех небессмысленных связей (переходов) между ними. </a:t>
            </a:r>
          </a:p>
          <a:p>
            <a:pPr>
              <a:spcBef>
                <a:spcPts val="550"/>
              </a:spcBef>
              <a:buClr>
                <a:srgbClr val="CC9900"/>
              </a:buClr>
              <a:buSzPct val="65000"/>
              <a:buFont typeface="Times New Roman" pitchFamily="16" charset="0"/>
              <a:buAutoNum type="arabicParenR"/>
            </a:pPr>
            <a:r>
              <a:rPr lang="ru-RU" altLang="ru-RU" sz="2200" b="0"/>
              <a:t>сначала строится начальное состояние, затем следующие за ним и т. д. </a:t>
            </a:r>
          </a:p>
          <a:p>
            <a:pPr>
              <a:spcBef>
                <a:spcPts val="550"/>
              </a:spcBef>
              <a:buClrTx/>
              <a:buSzPct val="65000"/>
              <a:buFontTx/>
              <a:buNone/>
            </a:pPr>
            <a:r>
              <a:rPr lang="ru-RU" altLang="ru-RU" sz="2200" b="0"/>
              <a:t>Результат в обоих случаях – предварительная STD, для которой затем осуществляется контроль состоятельности.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EFC1A98-C3ED-43C5-8DDA-4611259A3167}" type="slidenum">
              <a:rPr lang="ru-RU" altLang="ru-RU" sz="1200" b="0">
                <a:latin typeface="Garamond" pitchFamily="16" charset="0"/>
              </a:rPr>
              <a:pPr algn="r" eaLnBrk="1" hangingPunct="1">
                <a:buClrTx/>
                <a:buFontTx/>
                <a:buNone/>
              </a:pPr>
              <a:t>99</a:t>
            </a:fld>
            <a:endParaRPr lang="ru-RU" altLang="ru-RU" sz="1200" b="0">
              <a:latin typeface="Garamond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3241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Garamond"/>
        <a:ea typeface="Noto Sans CJK SC"/>
        <a:cs typeface="Noto Sans CJK SC"/>
      </a:majorFont>
      <a:minorFont>
        <a:latin typeface="Arial"/>
        <a:ea typeface="Noto Sans CJK SC"/>
        <a:cs typeface="Noto Sans CJK SC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Garamond"/>
        <a:ea typeface="Noto Sans CJK SC"/>
        <a:cs typeface="Noto Sans CJK SC"/>
      </a:majorFont>
      <a:minorFont>
        <a:latin typeface="Arial"/>
        <a:ea typeface="Noto Sans CJK SC"/>
        <a:cs typeface="Noto Sans CJK SC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9381</TotalTime>
  <Words>5571</Words>
  <Application>Microsoft Office PowerPoint</Application>
  <PresentationFormat>Экран (4:3)</PresentationFormat>
  <Paragraphs>783</Paragraphs>
  <Slides>105</Slides>
  <Notes>77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105</vt:i4>
      </vt:variant>
    </vt:vector>
  </HeadingPairs>
  <TitlesOfParts>
    <vt:vector size="107" baseType="lpstr">
      <vt:lpstr>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Методология IDEF0</vt:lpstr>
      <vt:lpstr>Шаги построения модели</vt:lpstr>
      <vt:lpstr>Модель ICOM</vt:lpstr>
      <vt:lpstr>Модель ICOM</vt:lpstr>
      <vt:lpstr>Соединения</vt:lpstr>
      <vt:lpstr>Выход – вход</vt:lpstr>
      <vt:lpstr>Выход – управление</vt:lpstr>
      <vt:lpstr>Выход – механизм</vt:lpstr>
      <vt:lpstr>Выход – обратная связь на управление</vt:lpstr>
      <vt:lpstr>Выход – обратная связь на вход</vt:lpstr>
      <vt:lpstr>Разбиение и соединение стрелок</vt:lpstr>
      <vt:lpstr>Туннели</vt:lpstr>
      <vt:lpstr>Туннели</vt:lpstr>
      <vt:lpstr>Правила построения диаграмм</vt:lpstr>
      <vt:lpstr>Пример иерархии диаграмм</vt:lpstr>
      <vt:lpstr>Дерево диаграмм</vt:lpstr>
      <vt:lpstr>ICOM-коды</vt:lpstr>
      <vt:lpstr>Декомпозиция</vt:lpstr>
      <vt:lpstr>Завершение</vt:lpstr>
      <vt:lpstr>Дополнительные виды диаграмм IDEF0</vt:lpstr>
      <vt:lpstr>Презентационные диаграммы</vt:lpstr>
      <vt:lpstr>Пример</vt:lpstr>
      <vt:lpstr>Контекстная диаграмма</vt:lpstr>
      <vt:lpstr>Диаграмма А0</vt:lpstr>
      <vt:lpstr>Диаграмма А1</vt:lpstr>
      <vt:lpstr>Диаграмма А2</vt:lpstr>
      <vt:lpstr>Диаграмма А3</vt:lpstr>
      <vt:lpstr>Дерево модели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Информационно-поисковые системы</dc:title>
  <dc:creator>НАТАША</dc:creator>
  <cp:lastModifiedBy>Ярослав Федулов</cp:lastModifiedBy>
  <cp:revision>654</cp:revision>
  <cp:lastPrinted>1601-01-01T00:00:00Z</cp:lastPrinted>
  <dcterms:created xsi:type="dcterms:W3CDTF">2013-07-09T09:43:14Z</dcterms:created>
  <dcterms:modified xsi:type="dcterms:W3CDTF">2021-03-23T10:09:27Z</dcterms:modified>
</cp:coreProperties>
</file>