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7" autoAdjust="0"/>
    <p:restoredTop sz="94660"/>
  </p:normalViewPr>
  <p:slideViewPr>
    <p:cSldViewPr snapToGrid="0">
      <p:cViewPr>
        <p:scale>
          <a:sx n="90" d="100"/>
          <a:sy n="90" d="100"/>
        </p:scale>
        <p:origin x="-1258" y="-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7595-AB03-429D-93F2-0685BD191A28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EE751-51A2-4961-AD63-169B56B65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46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Oracle Database 11</a:t>
            </a:r>
            <a:r>
              <a:rPr lang="en-US" i="1">
                <a:solidFill>
                  <a:srgbClr val="000000"/>
                </a:solidFill>
              </a:rPr>
              <a:t>g</a:t>
            </a:r>
            <a:r>
              <a:rPr lang="en-US">
                <a:solidFill>
                  <a:srgbClr val="000000"/>
                </a:solidFill>
              </a:rPr>
              <a:t>: SQL Fundamentals I</a:t>
            </a:r>
            <a:r>
              <a:rPr lang="en-US"/>
              <a:t>   I - </a:t>
            </a:r>
            <a:fld id="{9BD35B26-73EB-46D6-9DF8-8747C7AB18F2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204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smtClean="0"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GB" smtClean="0">
                <a:latin typeface="Courier New" panose="02070309020205020404" pitchFamily="49" charset="0"/>
                <a:cs typeface="Times New Roman" panose="02020603050405020304" pitchFamily="18" charset="0"/>
              </a:rPr>
              <a:t>Human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mtClean="0">
                <a:latin typeface="Courier New" panose="02070309020205020404" pitchFamily="49" charset="0"/>
                <a:cs typeface="Times New Roman" panose="02020603050405020304" pitchFamily="18" charset="0"/>
              </a:rPr>
              <a:t>Resources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mtClean="0">
                <a:latin typeface="Courier New" panose="02070309020205020404" pitchFamily="49" charset="0"/>
                <a:cs typeface="Times New Roman" panose="02020603050405020304" pitchFamily="18" charset="0"/>
              </a:rPr>
              <a:t>(HR)</a:t>
            </a:r>
            <a:r>
              <a:rPr lang="en-GB" smtClean="0">
                <a:latin typeface="Arial" panose="020B0604020202020204" pitchFamily="34" charset="0"/>
                <a:cs typeface="Times New Roman" panose="02020603050405020304" pitchFamily="18" charset="0"/>
              </a:rPr>
              <a:t>Schema Description</a:t>
            </a: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</a:rPr>
              <a:t>The Human Resources (HR) schema is a part of the Oracle Sample Schemas that can be installed in an Oracle database. The practice sessions in this course use data from the HR schema.</a:t>
            </a:r>
          </a:p>
          <a:p>
            <a:pPr lvl="1" eaLnBrk="1" hangingPunct="1"/>
            <a:r>
              <a:rPr lang="en-US" b="1" smtClean="0">
                <a:latin typeface="Times New Roman" panose="02020603050405020304" pitchFamily="18" charset="0"/>
              </a:rPr>
              <a:t>Table Descriptions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REGIONS</a:t>
            </a:r>
            <a:r>
              <a:rPr lang="en-US" smtClean="0">
                <a:latin typeface="Times New Roman" panose="02020603050405020304" pitchFamily="18" charset="0"/>
              </a:rPr>
              <a:t> contains rows that represent a region such as America, Asia, and so on.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COUNTRIES</a:t>
            </a:r>
            <a:r>
              <a:rPr lang="en-US" smtClean="0">
                <a:latin typeface="Times New Roman" panose="02020603050405020304" pitchFamily="18" charset="0"/>
              </a:rPr>
              <a:t> contains rows for countries, each of which is associated with a region.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LOCATIONS</a:t>
            </a:r>
            <a:r>
              <a:rPr lang="en-US" smtClean="0">
                <a:latin typeface="Times New Roman" panose="02020603050405020304" pitchFamily="18" charset="0"/>
              </a:rPr>
              <a:t> contains the specific address of a specific office, warehouse, or production site of a company in a particular country. 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DEPARTMENTS</a:t>
            </a:r>
            <a:r>
              <a:rPr lang="en-US" smtClean="0">
                <a:latin typeface="Times New Roman" panose="02020603050405020304" pitchFamily="18" charset="0"/>
              </a:rPr>
              <a:t> shows details about the departments in which the employees work. Each department may have a relationship representing the department manager in the </a:t>
            </a:r>
            <a:r>
              <a:rPr lang="en-US" smtClean="0">
                <a:latin typeface="Courier New" panose="02070309020205020404" pitchFamily="49" charset="0"/>
              </a:rPr>
              <a:t>EMPLOYEES</a:t>
            </a:r>
            <a:r>
              <a:rPr lang="en-US" smtClean="0">
                <a:latin typeface="Times New Roman" panose="02020603050405020304" pitchFamily="18" charset="0"/>
              </a:rPr>
              <a:t> table.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EMPLOYEES</a:t>
            </a:r>
            <a:r>
              <a:rPr lang="en-US" smtClean="0">
                <a:latin typeface="Times New Roman" panose="02020603050405020304" pitchFamily="18" charset="0"/>
              </a:rPr>
              <a:t> contains details about each employee working for a department. Some employees may not be assigned to any department.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JOBS</a:t>
            </a:r>
            <a:r>
              <a:rPr lang="en-US" smtClean="0">
                <a:latin typeface="Times New Roman" panose="02020603050405020304" pitchFamily="18" charset="0"/>
              </a:rPr>
              <a:t> contains the job types that can be held by each employee.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JOB_HISTORY</a:t>
            </a:r>
            <a:r>
              <a:rPr lang="en-US" smtClean="0">
                <a:latin typeface="Times New Roman" panose="02020603050405020304" pitchFamily="18" charset="0"/>
              </a:rPr>
              <a:t> contains the job history of the employees. If an employee changes departments within a job or changes jobs within a department, then a new row is inserted into this table with the earlier job information of the employee.</a:t>
            </a:r>
          </a:p>
        </p:txBody>
      </p:sp>
    </p:spTree>
    <p:extLst>
      <p:ext uri="{BB962C8B-B14F-4D97-AF65-F5344CB8AC3E}">
        <p14:creationId xmlns:p14="http://schemas.microsoft.com/office/powerpoint/2010/main" val="289928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59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Oracle Database 11</a:t>
            </a:r>
            <a:r>
              <a:rPr lang="en-US" i="1">
                <a:solidFill>
                  <a:srgbClr val="000000"/>
                </a:solidFill>
              </a:rPr>
              <a:t>g</a:t>
            </a:r>
            <a:r>
              <a:rPr lang="en-US">
                <a:solidFill>
                  <a:srgbClr val="000000"/>
                </a:solidFill>
              </a:rPr>
              <a:t>: SQL Fundamentals I</a:t>
            </a:r>
            <a:r>
              <a:rPr lang="en-US"/>
              <a:t>   I - </a:t>
            </a:r>
            <a:fld id="{042763AC-DCF8-4926-928D-E8535EA5DA9D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</a:rPr>
              <a:t>Tables Used in the Course</a:t>
            </a:r>
          </a:p>
          <a:p>
            <a:pPr lvl="1" eaLnBrk="1" hangingPunct="1"/>
            <a:r>
              <a:rPr lang="en-US" smtClean="0">
                <a:latin typeface="Times New Roman" panose="02020603050405020304" pitchFamily="18" charset="0"/>
              </a:rPr>
              <a:t>The following main tables are used in this course: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EMPLOYEES</a:t>
            </a:r>
            <a:r>
              <a:rPr lang="en-US" smtClean="0">
                <a:latin typeface="Times New Roman" panose="02020603050405020304" pitchFamily="18" charset="0"/>
              </a:rPr>
              <a:t> table: Gives details of all the employees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DEPARTMENTS</a:t>
            </a:r>
            <a:r>
              <a:rPr lang="en-US" smtClean="0">
                <a:latin typeface="Times New Roman" panose="02020603050405020304" pitchFamily="18" charset="0"/>
              </a:rPr>
              <a:t> table: Gives details of all the departments</a:t>
            </a:r>
          </a:p>
          <a:p>
            <a:pPr lvl="2" eaLnBrk="1" hangingPunct="1">
              <a:buSzPct val="70000"/>
              <a:buFont typeface="Courier New" panose="02070309020205020404" pitchFamily="49" charset="0"/>
              <a:buChar char="•"/>
            </a:pPr>
            <a:r>
              <a:rPr lang="en-US" smtClean="0">
                <a:latin typeface="Courier New" panose="02070309020205020404" pitchFamily="49" charset="0"/>
              </a:rPr>
              <a:t>JOB_GRADES</a:t>
            </a:r>
            <a:r>
              <a:rPr lang="en-US" smtClean="0">
                <a:latin typeface="Times New Roman" panose="02020603050405020304" pitchFamily="18" charset="0"/>
              </a:rPr>
              <a:t> table: Gives details of salaries for various grades</a:t>
            </a:r>
          </a:p>
          <a:p>
            <a:pPr lvl="1" eaLnBrk="1" hangingPunct="1">
              <a:buSzPct val="70000"/>
            </a:pPr>
            <a:r>
              <a:rPr lang="en-US" smtClean="0">
                <a:latin typeface="Times New Roman" panose="02020603050405020304" pitchFamily="18" charset="0"/>
              </a:rPr>
              <a:t>Apart from these tables, you will also use the other tables listed in the previous slide such as the </a:t>
            </a:r>
            <a:r>
              <a:rPr lang="en-US" smtClean="0">
                <a:latin typeface="Courier New" panose="02070309020205020404" pitchFamily="49" charset="0"/>
              </a:rPr>
              <a:t>LOCATIONS</a:t>
            </a:r>
            <a:r>
              <a:rPr lang="en-US" smtClean="0">
                <a:latin typeface="Times New Roman" panose="02020603050405020304" pitchFamily="18" charset="0"/>
              </a:rPr>
              <a:t> and the </a:t>
            </a:r>
            <a:r>
              <a:rPr lang="en-US" smtClean="0">
                <a:latin typeface="Courier New" panose="02070309020205020404" pitchFamily="49" charset="0"/>
              </a:rPr>
              <a:t>JOB_HISTORY</a:t>
            </a:r>
            <a:r>
              <a:rPr lang="en-US" smtClean="0">
                <a:latin typeface="Times New Roman" panose="02020603050405020304" pitchFamily="18" charset="0"/>
              </a:rPr>
              <a:t> table.</a:t>
            </a:r>
          </a:p>
          <a:p>
            <a:pPr lvl="1" eaLnBrk="1" hangingPunct="1"/>
            <a:r>
              <a:rPr lang="en-US" b="1" smtClean="0">
                <a:latin typeface="Times New Roman" panose="02020603050405020304" pitchFamily="18" charset="0"/>
              </a:rPr>
              <a:t>Note:</a:t>
            </a:r>
            <a:r>
              <a:rPr lang="en-US" smtClean="0">
                <a:latin typeface="Times New Roman" panose="02020603050405020304" pitchFamily="18" charset="0"/>
              </a:rPr>
              <a:t> The structure and data for all the tables are provided in Appendix B.</a:t>
            </a:r>
          </a:p>
        </p:txBody>
      </p:sp>
    </p:spTree>
    <p:extLst>
      <p:ext uri="{BB962C8B-B14F-4D97-AF65-F5344CB8AC3E}">
        <p14:creationId xmlns:p14="http://schemas.microsoft.com/office/powerpoint/2010/main" val="120595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47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4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657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20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721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15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325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950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274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401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0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769F1-1400-4B7F-A79A-F5BA3F5A95FA}" type="datetimeFigureOut">
              <a:rPr lang="nl-BE" smtClean="0"/>
              <a:t>22/04/2015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2BAF-4DC3-4BF5-A23C-C63D70F865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365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anose="02070309020205020404" pitchFamily="49" charset="0"/>
              </a:rPr>
              <a:t>Human Resources</a:t>
            </a:r>
            <a:r>
              <a:rPr lang="en-US" smtClean="0">
                <a:latin typeface="Times New Roman" panose="02020603050405020304" pitchFamily="18" charset="0"/>
              </a:rPr>
              <a:t> </a:t>
            </a:r>
            <a:r>
              <a:rPr lang="en-US" smtClean="0">
                <a:latin typeface="Courier New" panose="02070309020205020404" pitchFamily="49" charset="0"/>
              </a:rPr>
              <a:t>(HR)</a:t>
            </a:r>
            <a:r>
              <a:rPr lang="en-US" smtClean="0"/>
              <a:t> Schema</a:t>
            </a:r>
          </a:p>
        </p:txBody>
      </p:sp>
      <p:grpSp>
        <p:nvGrpSpPr>
          <p:cNvPr id="11267" name="Group 4099"/>
          <p:cNvGrpSpPr>
            <a:grpSpLocks/>
          </p:cNvGrpSpPr>
          <p:nvPr/>
        </p:nvGrpSpPr>
        <p:grpSpPr bwMode="auto">
          <a:xfrm>
            <a:off x="7881939" y="4275138"/>
            <a:ext cx="280987" cy="138112"/>
            <a:chOff x="4968" y="1240"/>
            <a:chExt cx="136" cy="66"/>
          </a:xfrm>
        </p:grpSpPr>
        <p:sp>
          <p:nvSpPr>
            <p:cNvPr id="11331" name="Line 4100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  <p:sp>
          <p:nvSpPr>
            <p:cNvPr id="11332" name="Line 4101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</p:grpSp>
      <p:sp>
        <p:nvSpPr>
          <p:cNvPr id="11268" name="Rectangle 4102"/>
          <p:cNvSpPr>
            <a:spLocks noChangeArrowheads="1"/>
          </p:cNvSpPr>
          <p:nvPr/>
        </p:nvSpPr>
        <p:spPr bwMode="blackWhite">
          <a:xfrm>
            <a:off x="5224464" y="1752601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DEPARTMENTS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department_id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department_name</a:t>
            </a:r>
            <a:endParaRPr lang="en-US" sz="1000" b="0">
              <a:cs typeface="Times New Roman" panose="02020603050405020304" pitchFamily="18" charset="0"/>
            </a:endParaRP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manager_id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location_id</a:t>
            </a:r>
            <a:endParaRPr lang="en-US" sz="1000" b="0">
              <a:cs typeface="Times New Roman" panose="02020603050405020304" pitchFamily="18" charset="0"/>
            </a:endParaRPr>
          </a:p>
        </p:txBody>
      </p:sp>
      <p:sp>
        <p:nvSpPr>
          <p:cNvPr id="11269" name="AutoShape 4103"/>
          <p:cNvSpPr>
            <a:spLocks noChangeArrowheads="1"/>
          </p:cNvSpPr>
          <p:nvPr/>
        </p:nvSpPr>
        <p:spPr bwMode="blackWhite">
          <a:xfrm>
            <a:off x="5202239" y="1676401"/>
            <a:ext cx="1260475" cy="930275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476" tIns="45476" rIns="45476" bIns="45476" anchor="ctr"/>
          <a:lstStyle>
            <a:lvl1pPr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nl-BE"/>
          </a:p>
        </p:txBody>
      </p:sp>
      <p:sp>
        <p:nvSpPr>
          <p:cNvPr id="11270" name="Rectangle 4104"/>
          <p:cNvSpPr>
            <a:spLocks noChangeArrowheads="1"/>
          </p:cNvSpPr>
          <p:nvPr/>
        </p:nvSpPr>
        <p:spPr bwMode="blackWhite">
          <a:xfrm>
            <a:off x="7515226" y="1766889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LOCATIONS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location_id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street_address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postal_code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city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state_province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country_id</a:t>
            </a:r>
          </a:p>
        </p:txBody>
      </p:sp>
      <p:sp>
        <p:nvSpPr>
          <p:cNvPr id="11271" name="AutoShape 4105"/>
          <p:cNvSpPr>
            <a:spLocks noChangeArrowheads="1"/>
          </p:cNvSpPr>
          <p:nvPr/>
        </p:nvSpPr>
        <p:spPr bwMode="blackWhite">
          <a:xfrm>
            <a:off x="7356475" y="1676401"/>
            <a:ext cx="1282700" cy="1222375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476" tIns="45476" rIns="45476" bIns="45476" anchor="ctr"/>
          <a:lstStyle>
            <a:lvl1pPr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nl-BE"/>
          </a:p>
        </p:txBody>
      </p:sp>
      <p:sp>
        <p:nvSpPr>
          <p:cNvPr id="11272" name="AutoShape 4106"/>
          <p:cNvSpPr>
            <a:spLocks noChangeArrowheads="1"/>
          </p:cNvSpPr>
          <p:nvPr/>
        </p:nvSpPr>
        <p:spPr bwMode="blackWhite">
          <a:xfrm>
            <a:off x="7400925" y="3429000"/>
            <a:ext cx="1206500" cy="8382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476" tIns="45476" rIns="45476" bIns="45476" anchor="ctr"/>
          <a:lstStyle>
            <a:lvl1pPr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nl-BE"/>
          </a:p>
        </p:txBody>
      </p:sp>
      <p:sp>
        <p:nvSpPr>
          <p:cNvPr id="11273" name="Rectangle 4107"/>
          <p:cNvSpPr>
            <a:spLocks noChangeArrowheads="1"/>
          </p:cNvSpPr>
          <p:nvPr/>
        </p:nvSpPr>
        <p:spPr bwMode="blackWhite">
          <a:xfrm>
            <a:off x="7570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COUNTRIES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country_id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country_name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region_id</a:t>
            </a:r>
          </a:p>
        </p:txBody>
      </p:sp>
      <p:sp>
        <p:nvSpPr>
          <p:cNvPr id="11274" name="Rectangle 4108"/>
          <p:cNvSpPr>
            <a:spLocks noChangeArrowheads="1"/>
          </p:cNvSpPr>
          <p:nvPr/>
        </p:nvSpPr>
        <p:spPr bwMode="blackWhite">
          <a:xfrm>
            <a:off x="7650164" y="4924426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REGIONS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region_id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region_name</a:t>
            </a:r>
          </a:p>
        </p:txBody>
      </p:sp>
      <p:sp>
        <p:nvSpPr>
          <p:cNvPr id="11275" name="AutoShape 4109"/>
          <p:cNvSpPr>
            <a:spLocks noChangeArrowheads="1"/>
          </p:cNvSpPr>
          <p:nvPr/>
        </p:nvSpPr>
        <p:spPr bwMode="blackWhite">
          <a:xfrm>
            <a:off x="7442200" y="4786313"/>
            <a:ext cx="1206500" cy="747712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476" tIns="45476" rIns="45476" bIns="45476" anchor="ctr"/>
          <a:lstStyle>
            <a:lvl1pPr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nl-BE"/>
          </a:p>
        </p:txBody>
      </p:sp>
      <p:sp>
        <p:nvSpPr>
          <p:cNvPr id="11276" name="Rectangle 4110"/>
          <p:cNvSpPr>
            <a:spLocks noChangeArrowheads="1"/>
          </p:cNvSpPr>
          <p:nvPr/>
        </p:nvSpPr>
        <p:spPr bwMode="blackWhite">
          <a:xfrm>
            <a:off x="5207005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EMPLOYEES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employee_id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first_name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last_name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email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phone_number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hire_date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job_id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salary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commission_pct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manager_id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department_id</a:t>
            </a:r>
          </a:p>
        </p:txBody>
      </p:sp>
      <p:sp>
        <p:nvSpPr>
          <p:cNvPr id="11277" name="Rectangle 4111"/>
          <p:cNvSpPr>
            <a:spLocks noChangeArrowheads="1"/>
          </p:cNvSpPr>
          <p:nvPr/>
        </p:nvSpPr>
        <p:spPr bwMode="blackWhite">
          <a:xfrm>
            <a:off x="3381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JOBS</a:t>
            </a:r>
            <a:br>
              <a:rPr lang="en-US" sz="1200"/>
            </a:br>
            <a:r>
              <a:rPr lang="en-US" sz="1000">
                <a:solidFill>
                  <a:srgbClr val="0000FF"/>
                </a:solidFill>
              </a:rPr>
              <a:t>job_id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job_title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min_salary</a:t>
            </a:r>
          </a:p>
          <a:p>
            <a:pPr eaLnBrk="1" hangingPunct="1">
              <a:lnSpc>
                <a:spcPct val="75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max_salary</a:t>
            </a:r>
          </a:p>
        </p:txBody>
      </p:sp>
      <p:sp>
        <p:nvSpPr>
          <p:cNvPr id="11278" name="AutoShape 4112"/>
          <p:cNvSpPr>
            <a:spLocks noChangeArrowheads="1"/>
          </p:cNvSpPr>
          <p:nvPr/>
        </p:nvSpPr>
        <p:spPr bwMode="blackWhite">
          <a:xfrm>
            <a:off x="5216526" y="3067050"/>
            <a:ext cx="1260475" cy="190500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476" tIns="45476" rIns="45476" bIns="45476" anchor="ctr"/>
          <a:lstStyle>
            <a:lvl1pPr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nl-BE"/>
          </a:p>
        </p:txBody>
      </p:sp>
      <p:sp>
        <p:nvSpPr>
          <p:cNvPr id="11279" name="AutoShape 4113"/>
          <p:cNvSpPr>
            <a:spLocks noChangeArrowheads="1"/>
          </p:cNvSpPr>
          <p:nvPr/>
        </p:nvSpPr>
        <p:spPr bwMode="blackWhite">
          <a:xfrm>
            <a:off x="3076576" y="2776538"/>
            <a:ext cx="1414463" cy="1109662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476" tIns="45476" rIns="45476" bIns="45476" anchor="ctr"/>
          <a:lstStyle>
            <a:lvl1pPr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nl-BE"/>
          </a:p>
        </p:txBody>
      </p:sp>
      <p:sp>
        <p:nvSpPr>
          <p:cNvPr id="11280" name="AutoShape 4114"/>
          <p:cNvSpPr>
            <a:spLocks noChangeArrowheads="1"/>
          </p:cNvSpPr>
          <p:nvPr/>
        </p:nvSpPr>
        <p:spPr bwMode="blackWhite">
          <a:xfrm>
            <a:off x="3152776" y="4489450"/>
            <a:ext cx="1323975" cy="920750"/>
          </a:xfrm>
          <a:prstGeom prst="flowChartAlternateProcess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476" tIns="45476" rIns="45476" bIns="45476" anchor="ctr"/>
          <a:lstStyle>
            <a:lvl1pPr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54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nl-BE"/>
          </a:p>
        </p:txBody>
      </p:sp>
      <p:grpSp>
        <p:nvGrpSpPr>
          <p:cNvPr id="11281" name="Group 4115"/>
          <p:cNvGrpSpPr>
            <a:grpSpLocks/>
          </p:cNvGrpSpPr>
          <p:nvPr/>
        </p:nvGrpSpPr>
        <p:grpSpPr bwMode="auto">
          <a:xfrm rot="-5400000">
            <a:off x="6392070" y="2135982"/>
            <a:ext cx="282575" cy="138113"/>
            <a:chOff x="4968" y="1240"/>
            <a:chExt cx="136" cy="66"/>
          </a:xfrm>
        </p:grpSpPr>
        <p:sp>
          <p:nvSpPr>
            <p:cNvPr id="11329" name="Line 4116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  <p:sp>
          <p:nvSpPr>
            <p:cNvPr id="11330" name="Line 4117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</p:grpSp>
      <p:sp>
        <p:nvSpPr>
          <p:cNvPr id="11282" name="Rectangle 4118"/>
          <p:cNvSpPr>
            <a:spLocks noChangeArrowheads="1"/>
          </p:cNvSpPr>
          <p:nvPr/>
        </p:nvSpPr>
        <p:spPr bwMode="blackWhite">
          <a:xfrm>
            <a:off x="3295651" y="2830514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032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FF3300"/>
              </a:buClr>
              <a:buSzPct val="125000"/>
              <a:buFontTx/>
              <a:buNone/>
            </a:pPr>
            <a:r>
              <a:rPr lang="en-US" sz="1200"/>
              <a:t>JOB_HISTORY</a:t>
            </a:r>
            <a:r>
              <a:rPr lang="en-US" sz="1600"/>
              <a:t/>
            </a:r>
            <a:br>
              <a:rPr lang="en-US" sz="1600"/>
            </a:br>
            <a:r>
              <a:rPr lang="en-US" sz="1000">
                <a:solidFill>
                  <a:srgbClr val="0000FF"/>
                </a:solidFill>
              </a:rPr>
              <a:t>employee_id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>
                <a:solidFill>
                  <a:srgbClr val="0000FF"/>
                </a:solidFill>
              </a:rPr>
              <a:t>start_date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end_date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job_id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SzPct val="125000"/>
              <a:buFontTx/>
              <a:buNone/>
            </a:pPr>
            <a:r>
              <a:rPr lang="en-US" sz="1000" b="0"/>
              <a:t>department_id</a:t>
            </a:r>
          </a:p>
        </p:txBody>
      </p:sp>
      <p:grpSp>
        <p:nvGrpSpPr>
          <p:cNvPr id="11283" name="Group 4119"/>
          <p:cNvGrpSpPr>
            <a:grpSpLocks/>
          </p:cNvGrpSpPr>
          <p:nvPr/>
        </p:nvGrpSpPr>
        <p:grpSpPr bwMode="auto">
          <a:xfrm>
            <a:off x="3609976" y="2190751"/>
            <a:ext cx="269875" cy="588963"/>
            <a:chOff x="795" y="887"/>
            <a:chExt cx="173" cy="375"/>
          </a:xfrm>
        </p:grpSpPr>
        <p:grpSp>
          <p:nvGrpSpPr>
            <p:cNvPr id="11325" name="Group 4120"/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11327" name="Line 4121"/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nl-BE"/>
              </a:p>
            </p:txBody>
          </p:sp>
          <p:sp>
            <p:nvSpPr>
              <p:cNvPr id="11328" name="Line 4122"/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nl-BE"/>
              </a:p>
            </p:txBody>
          </p:sp>
        </p:grpSp>
        <p:sp>
          <p:nvSpPr>
            <p:cNvPr id="11326" name="Freeform 4123"/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335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284" name="Group 4124"/>
          <p:cNvGrpSpPr>
            <a:grpSpLocks/>
          </p:cNvGrpSpPr>
          <p:nvPr/>
        </p:nvGrpSpPr>
        <p:grpSpPr bwMode="auto">
          <a:xfrm>
            <a:off x="5908675" y="2616201"/>
            <a:ext cx="274638" cy="138113"/>
            <a:chOff x="2150" y="1152"/>
            <a:chExt cx="175" cy="88"/>
          </a:xfrm>
        </p:grpSpPr>
        <p:sp>
          <p:nvSpPr>
            <p:cNvPr id="11323" name="Line 4125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  <p:sp>
          <p:nvSpPr>
            <p:cNvPr id="11324" name="Line 4126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</p:grpSp>
      <p:grpSp>
        <p:nvGrpSpPr>
          <p:cNvPr id="11285" name="Group 4127"/>
          <p:cNvGrpSpPr>
            <a:grpSpLocks/>
          </p:cNvGrpSpPr>
          <p:nvPr/>
        </p:nvGrpSpPr>
        <p:grpSpPr bwMode="auto">
          <a:xfrm>
            <a:off x="5489576" y="2924176"/>
            <a:ext cx="271463" cy="136525"/>
            <a:chOff x="1882" y="1283"/>
            <a:chExt cx="173" cy="87"/>
          </a:xfrm>
        </p:grpSpPr>
        <p:sp>
          <p:nvSpPr>
            <p:cNvPr id="11321" name="Line 4128"/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  <p:sp>
          <p:nvSpPr>
            <p:cNvPr id="11322" name="Line 4129"/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</p:grpSp>
      <p:grpSp>
        <p:nvGrpSpPr>
          <p:cNvPr id="11286" name="Group 4130"/>
          <p:cNvGrpSpPr>
            <a:grpSpLocks/>
          </p:cNvGrpSpPr>
          <p:nvPr/>
        </p:nvGrpSpPr>
        <p:grpSpPr bwMode="auto">
          <a:xfrm>
            <a:off x="4494213" y="3128963"/>
            <a:ext cx="125412" cy="273050"/>
            <a:chOff x="1303" y="1497"/>
            <a:chExt cx="87" cy="174"/>
          </a:xfrm>
        </p:grpSpPr>
        <p:sp>
          <p:nvSpPr>
            <p:cNvPr id="11319" name="Line 4131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  <p:sp>
          <p:nvSpPr>
            <p:cNvPr id="11320" name="Line 4132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</p:grpSp>
      <p:grpSp>
        <p:nvGrpSpPr>
          <p:cNvPr id="11287" name="Group 4133"/>
          <p:cNvGrpSpPr>
            <a:grpSpLocks/>
          </p:cNvGrpSpPr>
          <p:nvPr/>
        </p:nvGrpSpPr>
        <p:grpSpPr bwMode="auto">
          <a:xfrm>
            <a:off x="3686175" y="3878263"/>
            <a:ext cx="273050" cy="138112"/>
            <a:chOff x="2150" y="1152"/>
            <a:chExt cx="175" cy="88"/>
          </a:xfrm>
        </p:grpSpPr>
        <p:sp>
          <p:nvSpPr>
            <p:cNvPr id="11317" name="Line 4134"/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  <p:sp>
          <p:nvSpPr>
            <p:cNvPr id="11318" name="Line 4135"/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</p:grpSp>
      <p:grpSp>
        <p:nvGrpSpPr>
          <p:cNvPr id="11288" name="Group 4136"/>
          <p:cNvGrpSpPr>
            <a:grpSpLocks/>
          </p:cNvGrpSpPr>
          <p:nvPr/>
        </p:nvGrpSpPr>
        <p:grpSpPr bwMode="auto">
          <a:xfrm>
            <a:off x="7861300" y="2917826"/>
            <a:ext cx="280988" cy="138113"/>
            <a:chOff x="4968" y="1240"/>
            <a:chExt cx="136" cy="66"/>
          </a:xfrm>
        </p:grpSpPr>
        <p:sp>
          <p:nvSpPr>
            <p:cNvPr id="11315" name="Line 4137"/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  <p:sp>
          <p:nvSpPr>
            <p:cNvPr id="11316" name="Line 4138"/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</p:grpSp>
      <p:grpSp>
        <p:nvGrpSpPr>
          <p:cNvPr id="11289" name="Group 4139"/>
          <p:cNvGrpSpPr>
            <a:grpSpLocks/>
          </p:cNvGrpSpPr>
          <p:nvPr/>
        </p:nvGrpSpPr>
        <p:grpSpPr bwMode="auto">
          <a:xfrm flipH="1">
            <a:off x="5080001" y="4532313"/>
            <a:ext cx="136525" cy="273050"/>
            <a:chOff x="1303" y="1497"/>
            <a:chExt cx="87" cy="174"/>
          </a:xfrm>
        </p:grpSpPr>
        <p:sp>
          <p:nvSpPr>
            <p:cNvPr id="11313" name="Line 4140"/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  <p:sp>
          <p:nvSpPr>
            <p:cNvPr id="11314" name="Line 4141"/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nl-BE"/>
            </a:p>
          </p:txBody>
        </p:sp>
      </p:grpSp>
      <p:grpSp>
        <p:nvGrpSpPr>
          <p:cNvPr id="11290" name="Group 4142"/>
          <p:cNvGrpSpPr>
            <a:grpSpLocks/>
          </p:cNvGrpSpPr>
          <p:nvPr/>
        </p:nvGrpSpPr>
        <p:grpSpPr bwMode="auto">
          <a:xfrm>
            <a:off x="6477001" y="3544889"/>
            <a:ext cx="352425" cy="528637"/>
            <a:chOff x="2460" y="1482"/>
            <a:chExt cx="225" cy="336"/>
          </a:xfrm>
        </p:grpSpPr>
        <p:sp>
          <p:nvSpPr>
            <p:cNvPr id="11308" name="Freeform 4143"/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241 w 192"/>
                <a:gd name="T3" fmla="*/ 0 h 336"/>
                <a:gd name="T4" fmla="*/ 241 w 192"/>
                <a:gd name="T5" fmla="*/ 176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1309" name="Line 4144"/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grpSp>
          <p:nvGrpSpPr>
            <p:cNvPr id="11310" name="Group 4145"/>
            <p:cNvGrpSpPr>
              <a:grpSpLocks/>
            </p:cNvGrpSpPr>
            <p:nvPr/>
          </p:nvGrpSpPr>
          <p:grpSpPr bwMode="auto">
            <a:xfrm rot="-5400000">
              <a:off x="2420" y="1528"/>
              <a:ext cx="180" cy="88"/>
              <a:chOff x="4968" y="1240"/>
              <a:chExt cx="136" cy="66"/>
            </a:xfrm>
          </p:grpSpPr>
          <p:sp>
            <p:nvSpPr>
              <p:cNvPr id="11311" name="Line 4146"/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nl-BE"/>
              </a:p>
            </p:txBody>
          </p:sp>
          <p:sp>
            <p:nvSpPr>
              <p:cNvPr id="11312" name="Line 4147"/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nl-BE"/>
              </a:p>
            </p:txBody>
          </p:sp>
        </p:grpSp>
      </p:grpSp>
      <p:sp>
        <p:nvSpPr>
          <p:cNvPr id="11291" name="Line 4148"/>
          <p:cNvSpPr>
            <a:spLocks noChangeShapeType="1"/>
          </p:cNvSpPr>
          <p:nvPr/>
        </p:nvSpPr>
        <p:spPr bwMode="blackWhite">
          <a:xfrm>
            <a:off x="5054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92" name="Line 4149"/>
          <p:cNvSpPr>
            <a:spLocks noChangeShapeType="1"/>
          </p:cNvSpPr>
          <p:nvPr/>
        </p:nvSpPr>
        <p:spPr bwMode="blackWhite">
          <a:xfrm flipH="1">
            <a:off x="4468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93" name="Line 4150"/>
          <p:cNvSpPr>
            <a:spLocks noChangeShapeType="1"/>
          </p:cNvSpPr>
          <p:nvPr/>
        </p:nvSpPr>
        <p:spPr bwMode="blackWhite">
          <a:xfrm>
            <a:off x="4483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94" name="Line 4151"/>
          <p:cNvSpPr>
            <a:spLocks noChangeShapeType="1"/>
          </p:cNvSpPr>
          <p:nvPr/>
        </p:nvSpPr>
        <p:spPr bwMode="blackWhite">
          <a:xfrm>
            <a:off x="4664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95" name="Line 4152"/>
          <p:cNvSpPr>
            <a:spLocks noChangeShapeType="1"/>
          </p:cNvSpPr>
          <p:nvPr/>
        </p:nvSpPr>
        <p:spPr bwMode="blackWhite">
          <a:xfrm flipH="1">
            <a:off x="6464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96" name="Line 4153"/>
          <p:cNvSpPr>
            <a:spLocks noChangeShapeType="1"/>
          </p:cNvSpPr>
          <p:nvPr/>
        </p:nvSpPr>
        <p:spPr bwMode="blackWhite">
          <a:xfrm>
            <a:off x="6626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97" name="Line 4154"/>
          <p:cNvSpPr>
            <a:spLocks noChangeShapeType="1"/>
          </p:cNvSpPr>
          <p:nvPr/>
        </p:nvSpPr>
        <p:spPr bwMode="blackWhite">
          <a:xfrm flipV="1">
            <a:off x="6045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98" name="Line 4155"/>
          <p:cNvSpPr>
            <a:spLocks noChangeShapeType="1"/>
          </p:cNvSpPr>
          <p:nvPr/>
        </p:nvSpPr>
        <p:spPr bwMode="blackWhite">
          <a:xfrm flipV="1">
            <a:off x="5626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99" name="Line 4156"/>
          <p:cNvSpPr>
            <a:spLocks noChangeShapeType="1"/>
          </p:cNvSpPr>
          <p:nvPr/>
        </p:nvSpPr>
        <p:spPr bwMode="blackWhite">
          <a:xfrm flipV="1">
            <a:off x="5626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00" name="Line 4157"/>
          <p:cNvSpPr>
            <a:spLocks noChangeShapeType="1"/>
          </p:cNvSpPr>
          <p:nvPr/>
        </p:nvSpPr>
        <p:spPr bwMode="blackWhite">
          <a:xfrm flipV="1">
            <a:off x="6045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01" name="Line 4158"/>
          <p:cNvSpPr>
            <a:spLocks noChangeShapeType="1"/>
          </p:cNvSpPr>
          <p:nvPr/>
        </p:nvSpPr>
        <p:spPr bwMode="blackWhite">
          <a:xfrm flipV="1">
            <a:off x="8001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02" name="Line 4159"/>
          <p:cNvSpPr>
            <a:spLocks noChangeShapeType="1"/>
          </p:cNvSpPr>
          <p:nvPr/>
        </p:nvSpPr>
        <p:spPr bwMode="blackWhite">
          <a:xfrm flipV="1">
            <a:off x="8002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03" name="Line 4160"/>
          <p:cNvSpPr>
            <a:spLocks noChangeShapeType="1"/>
          </p:cNvSpPr>
          <p:nvPr/>
        </p:nvSpPr>
        <p:spPr bwMode="blackWhite">
          <a:xfrm flipV="1">
            <a:off x="8021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04" name="Line 4161"/>
          <p:cNvSpPr>
            <a:spLocks noChangeShapeType="1"/>
          </p:cNvSpPr>
          <p:nvPr/>
        </p:nvSpPr>
        <p:spPr bwMode="blackWhite">
          <a:xfrm flipV="1">
            <a:off x="8026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05" name="Line 4162"/>
          <p:cNvSpPr>
            <a:spLocks noChangeShapeType="1"/>
          </p:cNvSpPr>
          <p:nvPr/>
        </p:nvSpPr>
        <p:spPr bwMode="blackWhite">
          <a:xfrm flipV="1">
            <a:off x="3819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06" name="Line 4163"/>
          <p:cNvSpPr>
            <a:spLocks noChangeShapeType="1"/>
          </p:cNvSpPr>
          <p:nvPr/>
        </p:nvSpPr>
        <p:spPr bwMode="blackWhite">
          <a:xfrm>
            <a:off x="3819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07" name="Line 4164"/>
          <p:cNvSpPr>
            <a:spLocks noChangeShapeType="1"/>
          </p:cNvSpPr>
          <p:nvPr/>
        </p:nvSpPr>
        <p:spPr bwMode="blackWhite">
          <a:xfrm>
            <a:off x="3733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80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77901" y="457995"/>
            <a:ext cx="16891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54077" y="6072188"/>
            <a:ext cx="248443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DEPARTMENTS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612064" y="5715000"/>
            <a:ext cx="18700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41275" rIns="82550" bIns="41275">
            <a:spAutoFit/>
          </a:bodyPr>
          <a:lstStyle>
            <a:lvl1pPr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>
                <a:latin typeface="Courier New" panose="02070309020205020404" pitchFamily="49" charset="0"/>
              </a:rPr>
              <a:t>JOB_GRADES</a:t>
            </a:r>
          </a:p>
        </p:txBody>
      </p:sp>
      <p:pic>
        <p:nvPicPr>
          <p:cNvPr id="12294" name="Picture 10" descr="C:\project-SQLFund1\images\imgi3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48000" y="457995"/>
            <a:ext cx="8385792" cy="278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C:\project-SQLFund1\images\imgi30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4077" y="3513139"/>
            <a:ext cx="4580818" cy="238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C:\project-SQLFund1\images\imgi30b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32674" y="3606764"/>
            <a:ext cx="3414824" cy="204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024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351</Words>
  <Application>Microsoft Office PowerPoint</Application>
  <PresentationFormat>Breedbeeld</PresentationFormat>
  <Paragraphs>63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Kantoorthema</vt:lpstr>
      <vt:lpstr>The Human Resources (HR) Schema</vt:lpstr>
      <vt:lpstr>PowerPoint-presentatie</vt:lpstr>
    </vt:vector>
  </TitlesOfParts>
  <Company>PHL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Human Resources (HR) Schema</dc:title>
  <dc:creator>Kerstin Nys</dc:creator>
  <cp:lastModifiedBy>Kerstin Nys</cp:lastModifiedBy>
  <cp:revision>2</cp:revision>
  <dcterms:created xsi:type="dcterms:W3CDTF">2014-03-24T16:12:42Z</dcterms:created>
  <dcterms:modified xsi:type="dcterms:W3CDTF">2015-04-22T06:42:11Z</dcterms:modified>
</cp:coreProperties>
</file>