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7" r:id="rId1"/>
  </p:sldMasterIdLst>
  <p:notesMasterIdLst>
    <p:notesMasterId r:id="rId15"/>
  </p:notesMasterIdLst>
  <p:handoutMasterIdLst>
    <p:handoutMasterId r:id="rId16"/>
  </p:handoutMasterIdLst>
  <p:sldIdLst>
    <p:sldId id="293" r:id="rId2"/>
    <p:sldId id="257" r:id="rId3"/>
    <p:sldId id="258" r:id="rId4"/>
    <p:sldId id="278" r:id="rId5"/>
    <p:sldId id="279" r:id="rId6"/>
    <p:sldId id="261" r:id="rId7"/>
    <p:sldId id="280" r:id="rId8"/>
    <p:sldId id="281" r:id="rId9"/>
    <p:sldId id="264" r:id="rId10"/>
    <p:sldId id="265" r:id="rId11"/>
    <p:sldId id="266" r:id="rId12"/>
    <p:sldId id="297" r:id="rId13"/>
    <p:sldId id="267"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52056" autoAdjust="0"/>
  </p:normalViewPr>
  <p:slideViewPr>
    <p:cSldViewPr>
      <p:cViewPr varScale="1">
        <p:scale>
          <a:sx n="59" d="100"/>
          <a:sy n="59" d="100"/>
        </p:scale>
        <p:origin x="309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46"/>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19B4A87-2D72-42C4-AA50-A0BB3D52A97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nl-BE"/>
          </a:p>
        </p:txBody>
      </p:sp>
      <p:sp>
        <p:nvSpPr>
          <p:cNvPr id="27651" name="Rectangle 3">
            <a:extLst>
              <a:ext uri="{FF2B5EF4-FFF2-40B4-BE49-F238E27FC236}">
                <a16:creationId xmlns:a16="http://schemas.microsoft.com/office/drawing/2014/main" id="{9A636E96-4289-4473-9D79-EC9B3D0EF014}"/>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7A4CEDD1-6E75-4BA0-811C-78BF9AB7F6BB}" type="datetimeFigureOut">
              <a:rPr lang="en-US" altLang="nl-BE"/>
              <a:pPr>
                <a:defRPr/>
              </a:pPr>
              <a:t>11/10/2018</a:t>
            </a:fld>
            <a:endParaRPr lang="en-US" altLang="nl-BE"/>
          </a:p>
        </p:txBody>
      </p:sp>
      <p:sp>
        <p:nvSpPr>
          <p:cNvPr id="27652" name="Rectangle 4">
            <a:extLst>
              <a:ext uri="{FF2B5EF4-FFF2-40B4-BE49-F238E27FC236}">
                <a16:creationId xmlns:a16="http://schemas.microsoft.com/office/drawing/2014/main" id="{3927A82D-BD02-479C-B54C-EFE562E45F57}"/>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nl-BE"/>
          </a:p>
        </p:txBody>
      </p:sp>
      <p:sp>
        <p:nvSpPr>
          <p:cNvPr id="27653" name="Rectangle 5">
            <a:extLst>
              <a:ext uri="{FF2B5EF4-FFF2-40B4-BE49-F238E27FC236}">
                <a16:creationId xmlns:a16="http://schemas.microsoft.com/office/drawing/2014/main" id="{26FC2AB1-FE63-40A7-993D-D5A4828B4397}"/>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498914D-A122-4EE6-9ED5-579EA83E1C81}" type="slidenum">
              <a:rPr lang="en-US" altLang="nl-BE"/>
              <a:pPr>
                <a:defRPr/>
              </a:pPr>
              <a:t>‹nr.›</a:t>
            </a:fld>
            <a:endParaRPr lang="en-US" altLang="nl-B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64C4140-1725-4C08-8EC8-0DBD6FD042E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3251" name="Rectangle 3">
            <a:extLst>
              <a:ext uri="{FF2B5EF4-FFF2-40B4-BE49-F238E27FC236}">
                <a16:creationId xmlns:a16="http://schemas.microsoft.com/office/drawing/2014/main" id="{73B5A971-2299-46BF-9827-46C4743CF94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a:extLst>
              <a:ext uri="{FF2B5EF4-FFF2-40B4-BE49-F238E27FC236}">
                <a16:creationId xmlns:a16="http://schemas.microsoft.com/office/drawing/2014/main" id="{21FA9709-A2DF-482B-A69C-2A8B500913DA}"/>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a:extLst>
              <a:ext uri="{FF2B5EF4-FFF2-40B4-BE49-F238E27FC236}">
                <a16:creationId xmlns:a16="http://schemas.microsoft.com/office/drawing/2014/main" id="{7CE3F0B3-3EAB-4533-B489-803CA8C4968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a:extLst>
              <a:ext uri="{FF2B5EF4-FFF2-40B4-BE49-F238E27FC236}">
                <a16:creationId xmlns:a16="http://schemas.microsoft.com/office/drawing/2014/main" id="{24C10FBF-DF68-4CF6-AD9F-235BC604F927}"/>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3255" name="Rectangle 7">
            <a:extLst>
              <a:ext uri="{FF2B5EF4-FFF2-40B4-BE49-F238E27FC236}">
                <a16:creationId xmlns:a16="http://schemas.microsoft.com/office/drawing/2014/main" id="{F875232F-BA09-49B6-AE29-5651B116E93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1C032A0-3E6C-41F3-B76D-9E54752872ED}" type="slidenum">
              <a:rPr lang="en-US" altLang="nl-BE"/>
              <a:pPr>
                <a:defRPr/>
              </a:pPr>
              <a:t>‹nr.›</a:t>
            </a:fld>
            <a:endParaRPr lang="en-US"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C514D59-B212-4F82-A1E4-23AB8CF039FC}"/>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2707DEEA-AE8D-4635-8307-0EC2D9B935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a:t>Transactions</a:t>
            </a:r>
          </a:p>
          <a:p>
            <a:endParaRPr lang="en-CA" altLang="en-US"/>
          </a:p>
          <a:p>
            <a:r>
              <a:rPr lang="en-CA" altLang="en-US"/>
              <a:t>In the last two chapters, you learned how to issue one database command at a time. </a:t>
            </a:r>
          </a:p>
          <a:p>
            <a:r>
              <a:rPr lang="en-CA" altLang="en-US"/>
              <a:t>Now, you'll learn how to work with groups of related commands so none of the commands in the group are applied to the database unless all of the commands are. </a:t>
            </a:r>
          </a:p>
          <a:p>
            <a:r>
              <a:rPr lang="en-CA" altLang="en-US"/>
              <a:t>This is an </a:t>
            </a:r>
            <a:r>
              <a:rPr lang="en-CA" altLang="en-US" b="1"/>
              <a:t>important skill for critical applications</a:t>
            </a:r>
            <a:r>
              <a:rPr lang="en-CA" altLang="en-US"/>
              <a:t>. </a:t>
            </a:r>
            <a:endParaRPr lang="en-US" altLang="en-US"/>
          </a:p>
          <a:p>
            <a:endParaRPr lang="en-US" altLang="en-US"/>
          </a:p>
        </p:txBody>
      </p:sp>
      <p:sp>
        <p:nvSpPr>
          <p:cNvPr id="17412" name="Slide Number Placeholder 3">
            <a:extLst>
              <a:ext uri="{FF2B5EF4-FFF2-40B4-BE49-F238E27FC236}">
                <a16:creationId xmlns:a16="http://schemas.microsoft.com/office/drawing/2014/main" id="{C71D37A0-A187-4096-8DE2-E59BA451BC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3CD38F-A313-4657-9FD6-790AA8ABD262}" type="slidenum">
              <a:rPr lang="en-US" altLang="nl-BE" sz="1200" smtClean="0"/>
              <a:pPr/>
              <a:t>1</a:t>
            </a:fld>
            <a:endParaRPr lang="en-US" altLang="nl-BE"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F0D55B7-33E5-4D10-B5D2-52C949AD1FB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0EDBD902-6CC3-499A-8A0F-D2897DBD019F}" type="slidenum">
              <a:rPr lang="en-US" altLang="nl-BE" sz="1200"/>
              <a:pPr algn="r"/>
              <a:t>10</a:t>
            </a:fld>
            <a:endParaRPr lang="en-US" altLang="nl-BE" sz="1200"/>
          </a:p>
        </p:txBody>
      </p:sp>
      <p:sp>
        <p:nvSpPr>
          <p:cNvPr id="35843" name="Rectangle 2">
            <a:extLst>
              <a:ext uri="{FF2B5EF4-FFF2-40B4-BE49-F238E27FC236}">
                <a16:creationId xmlns:a16="http://schemas.microsoft.com/office/drawing/2014/main" id="{B1F7A499-1DE1-4F71-A2D2-2D3D780DB6E2}"/>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66B72079-FD6F-417A-BEBB-6C6DDD7443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87EDF6C-45B2-4D41-822B-A6020090052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FDB17330-70E5-46F9-B899-4FA181429A2D}" type="slidenum">
              <a:rPr lang="en-US" altLang="nl-BE" sz="1200"/>
              <a:pPr algn="r"/>
              <a:t>11</a:t>
            </a:fld>
            <a:endParaRPr lang="en-US" altLang="nl-BE" sz="1200"/>
          </a:p>
        </p:txBody>
      </p:sp>
      <p:sp>
        <p:nvSpPr>
          <p:cNvPr id="37891" name="Rectangle 2">
            <a:extLst>
              <a:ext uri="{FF2B5EF4-FFF2-40B4-BE49-F238E27FC236}">
                <a16:creationId xmlns:a16="http://schemas.microsoft.com/office/drawing/2014/main" id="{C98CBCB5-9450-4FF0-AECC-B16C9B50B6AD}"/>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C429714D-805D-4A7E-BE6A-052D14FD4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dirty="0"/>
              <a:t>Concurrency problems</a:t>
            </a:r>
          </a:p>
          <a:p>
            <a:endParaRPr lang="en-CA" altLang="en-US" dirty="0"/>
          </a:p>
          <a:p>
            <a:r>
              <a:rPr lang="en-CA" altLang="en-US" dirty="0"/>
              <a:t>The slide shows how you change the </a:t>
            </a:r>
            <a:r>
              <a:rPr lang="en-CA" altLang="en-US" b="1" i="1" dirty="0"/>
              <a:t>transaction isolation level </a:t>
            </a:r>
            <a:r>
              <a:rPr lang="en-CA" altLang="en-US" dirty="0"/>
              <a:t>for a transaction. </a:t>
            </a:r>
          </a:p>
          <a:p>
            <a:r>
              <a:rPr lang="en-CA" altLang="en-US" dirty="0"/>
              <a:t>You specify the isolation level on the </a:t>
            </a:r>
            <a:r>
              <a:rPr lang="en-CA" altLang="en-US" b="1" dirty="0" err="1"/>
              <a:t>BeginTransaction</a:t>
            </a:r>
            <a:r>
              <a:rPr lang="en-CA" altLang="en-US" dirty="0"/>
              <a:t> method using one of the members of the </a:t>
            </a:r>
            <a:r>
              <a:rPr lang="en-CA" altLang="en-US" b="1" dirty="0" err="1"/>
              <a:t>IsolationLevel</a:t>
            </a:r>
            <a:r>
              <a:rPr lang="en-CA" altLang="en-US" b="1" dirty="0"/>
              <a:t> enumeration</a:t>
            </a:r>
            <a:r>
              <a:rPr lang="en-CA" altLang="en-US" dirty="0"/>
              <a:t>. </a:t>
            </a:r>
          </a:p>
          <a:p>
            <a:endParaRPr lang="en-CA" altLang="en-US" dirty="0"/>
          </a:p>
          <a:p>
            <a:r>
              <a:rPr lang="en-CA" altLang="en-US" dirty="0"/>
              <a:t>The table on the previous slide indicates which of the four concurrency problems an </a:t>
            </a:r>
            <a:r>
              <a:rPr lang="en-CA" altLang="en-US" dirty="0" err="1"/>
              <a:t>IsolationLevel</a:t>
            </a:r>
            <a:r>
              <a:rPr lang="en-CA" altLang="en-US" dirty="0"/>
              <a:t> will prevent or allow. </a:t>
            </a:r>
          </a:p>
          <a:p>
            <a:r>
              <a:rPr lang="en-CA" altLang="en-US" dirty="0"/>
              <a:t>For example, if you set the isolation level to Serializable as shown in the statement on the slide, all four concurrency problems will be prevented.</a:t>
            </a:r>
          </a:p>
          <a:p>
            <a:endParaRPr lang="en-US" altLang="en-US" dirty="0"/>
          </a:p>
          <a:p>
            <a:r>
              <a:rPr lang="en-CA" altLang="en-US" dirty="0"/>
              <a:t>When you set the isolation level to </a:t>
            </a:r>
            <a:r>
              <a:rPr lang="en-CA" altLang="en-US" b="1" dirty="0"/>
              <a:t>Serializable</a:t>
            </a:r>
            <a:r>
              <a:rPr lang="en-CA" altLang="en-US" dirty="0"/>
              <a:t>, each transaction is completely isolated from every other transaction and concurrency is severely restricted. </a:t>
            </a:r>
          </a:p>
          <a:p>
            <a:r>
              <a:rPr lang="en-CA" altLang="en-US" dirty="0"/>
              <a:t>The server does this by </a:t>
            </a:r>
            <a:r>
              <a:rPr lang="en-CA" altLang="en-US" b="1" dirty="0"/>
              <a:t>locking each resource</a:t>
            </a:r>
            <a:r>
              <a:rPr lang="en-CA" altLang="en-US" dirty="0"/>
              <a:t>, preventing other transactions from accessing it. </a:t>
            </a:r>
          </a:p>
          <a:p>
            <a:r>
              <a:rPr lang="en-CA" altLang="en-US" dirty="0"/>
              <a:t>Since each transaction must wait for the previous transaction to commit, the transactions are executed </a:t>
            </a:r>
            <a:r>
              <a:rPr lang="en-CA" altLang="en-US" b="1" dirty="0"/>
              <a:t>serially</a:t>
            </a:r>
            <a:r>
              <a:rPr lang="en-CA" altLang="en-US" dirty="0"/>
              <a:t>, one after another. </a:t>
            </a:r>
            <a:br>
              <a:rPr lang="en-CA" altLang="en-US" dirty="0"/>
            </a:br>
            <a:r>
              <a:rPr lang="en-CA" altLang="en-US" dirty="0"/>
              <a:t>Since the Serializable isolation level eliminates all possible concurrency problems, you may think that this is the best option. </a:t>
            </a:r>
          </a:p>
          <a:p>
            <a:r>
              <a:rPr lang="en-CA" altLang="en-US" dirty="0"/>
              <a:t>However, this option requires </a:t>
            </a:r>
            <a:r>
              <a:rPr lang="en-CA" altLang="en-US" b="1" dirty="0"/>
              <a:t>more server overhead </a:t>
            </a:r>
            <a:r>
              <a:rPr lang="en-CA" altLang="en-US" dirty="0"/>
              <a:t>to manage all of the locks. In addition, </a:t>
            </a:r>
            <a:r>
              <a:rPr lang="en-CA" altLang="en-US" b="1" dirty="0"/>
              <a:t>access time for each transaction is increased</a:t>
            </a:r>
            <a:r>
              <a:rPr lang="en-CA" altLang="en-US" dirty="0"/>
              <a:t>, since only one transaction can work with the data at a time. For most systems, this will actually eliminate few concurrency problems but will cause severe performance problems. </a:t>
            </a:r>
          </a:p>
          <a:p>
            <a:br>
              <a:rPr lang="en-CA" altLang="en-US" dirty="0"/>
            </a:br>
            <a:r>
              <a:rPr lang="en-CA" altLang="en-US" dirty="0"/>
              <a:t>The lowest isolation level is </a:t>
            </a:r>
            <a:r>
              <a:rPr lang="en-CA" altLang="en-US" b="1" dirty="0" err="1"/>
              <a:t>ReadUncommitted</a:t>
            </a:r>
            <a:r>
              <a:rPr lang="en-CA" altLang="en-US" dirty="0"/>
              <a:t>, which allows all four of the concurrency problems to occur. </a:t>
            </a:r>
          </a:p>
          <a:p>
            <a:r>
              <a:rPr lang="en-CA" altLang="en-US" dirty="0"/>
              <a:t>It does this by performing Select queries </a:t>
            </a:r>
            <a:r>
              <a:rPr lang="en-CA" altLang="en-US" b="1" dirty="0"/>
              <a:t>without setting any locks </a:t>
            </a:r>
            <a:r>
              <a:rPr lang="en-CA" altLang="en-US" dirty="0"/>
              <a:t>and without honoring any existing locks. </a:t>
            </a:r>
          </a:p>
          <a:p>
            <a:r>
              <a:rPr lang="en-CA" altLang="en-US" dirty="0"/>
              <a:t>Since this means that your Select statements will always execute immediately, this setting provides the best performance. </a:t>
            </a:r>
          </a:p>
          <a:p>
            <a:r>
              <a:rPr lang="en-CA" altLang="en-US" dirty="0"/>
              <a:t>Since other transactions can retrieve and modify the same data, however, this setting can't prevent concurrency problems. </a:t>
            </a:r>
          </a:p>
          <a:p>
            <a:br>
              <a:rPr lang="en-CA" altLang="en-US" dirty="0"/>
            </a:br>
            <a:r>
              <a:rPr lang="en-CA" altLang="en-US" dirty="0"/>
              <a:t>The </a:t>
            </a:r>
            <a:r>
              <a:rPr lang="en-CA" altLang="en-US" b="1" dirty="0"/>
              <a:t>default isolation level, </a:t>
            </a:r>
            <a:r>
              <a:rPr lang="en-CA" altLang="en-US" b="1" dirty="0" err="1"/>
              <a:t>ReadCommitted</a:t>
            </a:r>
            <a:r>
              <a:rPr lang="en-CA" altLang="en-US" dirty="0"/>
              <a:t>, is acceptable for most applications. </a:t>
            </a:r>
          </a:p>
          <a:p>
            <a:r>
              <a:rPr lang="en-CA" altLang="en-US" dirty="0"/>
              <a:t>However, the only concurrency problem it prevents is dirty reads. Although it can prevent some lost updates, it can't prevent them all. </a:t>
            </a:r>
          </a:p>
          <a:p>
            <a:br>
              <a:rPr lang="en-CA" altLang="en-US" dirty="0"/>
            </a:br>
            <a:r>
              <a:rPr lang="en-CA" altLang="en-US" dirty="0"/>
              <a:t>The </a:t>
            </a:r>
            <a:r>
              <a:rPr lang="en-CA" altLang="en-US" b="1" dirty="0" err="1"/>
              <a:t>RepeatableRead</a:t>
            </a:r>
            <a:r>
              <a:rPr lang="en-CA" altLang="en-US" dirty="0"/>
              <a:t> level allows more concurrency than the Serializable level but less than the </a:t>
            </a:r>
            <a:r>
              <a:rPr lang="en-CA" altLang="en-US" dirty="0" err="1"/>
              <a:t>ReadCommitted</a:t>
            </a:r>
            <a:r>
              <a:rPr lang="en-CA" altLang="en-US" dirty="0"/>
              <a:t> level. </a:t>
            </a:r>
          </a:p>
          <a:p>
            <a:r>
              <a:rPr lang="en-CA" altLang="en-US" dirty="0"/>
              <a:t>As you might expect, it results in </a:t>
            </a:r>
            <a:r>
              <a:rPr lang="en-CA" altLang="en-US" b="1" dirty="0"/>
              <a:t>faster performance </a:t>
            </a:r>
            <a:r>
              <a:rPr lang="en-CA" altLang="en-US" dirty="0"/>
              <a:t>than Serializable and permits </a:t>
            </a:r>
            <a:r>
              <a:rPr lang="en-CA" altLang="en-US" b="1" dirty="0"/>
              <a:t>fewer concurrency problems </a:t>
            </a:r>
            <a:r>
              <a:rPr lang="en-CA" altLang="en-US" dirty="0"/>
              <a:t>than </a:t>
            </a:r>
            <a:r>
              <a:rPr lang="en-CA" altLang="en-US" dirty="0" err="1"/>
              <a:t>ReadCommitted</a:t>
            </a:r>
            <a:r>
              <a:rPr lang="en-CA" altLang="en-US" dirty="0"/>
              <a:t>.</a:t>
            </a:r>
          </a:p>
          <a:p>
            <a:endParaRPr lang="en-US" altLang="en-US" dirty="0"/>
          </a:p>
          <a:p>
            <a:r>
              <a:rPr lang="en-CA" altLang="en-US" dirty="0"/>
              <a:t>The </a:t>
            </a:r>
            <a:r>
              <a:rPr lang="en-CA" altLang="en-US" b="1" dirty="0"/>
              <a:t>Snapshot</a:t>
            </a:r>
            <a:r>
              <a:rPr lang="en-CA" altLang="en-US" dirty="0"/>
              <a:t> level uses a SQL Server feature called </a:t>
            </a:r>
            <a:r>
              <a:rPr lang="en-CA" altLang="en-US" i="1" dirty="0"/>
              <a:t>row </a:t>
            </a:r>
            <a:r>
              <a:rPr lang="en-CA" altLang="en-US" b="1" i="1" dirty="0"/>
              <a:t>versioning</a:t>
            </a:r>
            <a:r>
              <a:rPr lang="en-CA" altLang="en-US" i="1" dirty="0"/>
              <a:t>. </a:t>
            </a:r>
          </a:p>
          <a:p>
            <a:r>
              <a:rPr lang="en-CA" altLang="en-US" dirty="0"/>
              <a:t>With row versioning, any data that's retrieved by a transaction that uses Snapshot isolation is consistent with the data that existed at the start of the transaction. </a:t>
            </a:r>
          </a:p>
          <a:p>
            <a:r>
              <a:rPr lang="en-CA" altLang="en-US" dirty="0"/>
              <a:t>To accomplish that, SQL Server maintains a snapshot of the original version of a row each time it's modified.</a:t>
            </a:r>
            <a:endParaRPr lang="en-US" altLang="en-US" dirty="0"/>
          </a:p>
          <a:p>
            <a:r>
              <a:rPr lang="en-CA" altLang="en-US" dirty="0"/>
              <a:t>When you use row versioning, </a:t>
            </a:r>
            <a:r>
              <a:rPr lang="en-CA" altLang="en-US" b="1" dirty="0"/>
              <a:t>locks aren't required </a:t>
            </a:r>
            <a:r>
              <a:rPr lang="en-CA" altLang="en-US" dirty="0"/>
              <a:t>for read operations, which improves concurrency. </a:t>
            </a:r>
          </a:p>
          <a:p>
            <a:r>
              <a:rPr lang="en-CA" altLang="en-US" dirty="0"/>
              <a:t>However, the need to maintain row versions </a:t>
            </a:r>
            <a:r>
              <a:rPr lang="en-CA" altLang="en-US" b="1" dirty="0"/>
              <a:t>requires additional resources </a:t>
            </a:r>
            <a:r>
              <a:rPr lang="en-CA" altLang="en-US" dirty="0"/>
              <a:t>and can </a:t>
            </a:r>
            <a:r>
              <a:rPr lang="en-CA" altLang="en-US" b="1" dirty="0"/>
              <a:t>degrade performance</a:t>
            </a:r>
            <a:r>
              <a:rPr lang="en-CA" altLang="en-US" dirty="0"/>
              <a:t>. </a:t>
            </a:r>
          </a:p>
          <a:p>
            <a:r>
              <a:rPr lang="en-CA" altLang="en-US" dirty="0"/>
              <a:t>In most cases, then, you'll use row versioning only when data consistency is imperative.</a:t>
            </a:r>
            <a:endParaRPr lang="en-US" altLang="en-US" dirty="0"/>
          </a:p>
          <a:p>
            <a:endParaRPr lang="nl-BE" altLang="nl-B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D491BE23-5C3E-45FA-B648-F078B6EEB1AD}"/>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ACCBE53C-DCAC-41FC-9C5A-1EAB89706D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a:t>Demo</a:t>
            </a:r>
          </a:p>
          <a:p>
            <a:endParaRPr lang="en-CA" altLang="en-US"/>
          </a:p>
          <a:p>
            <a:r>
              <a:rPr lang="en-CA" altLang="en-US"/>
              <a:t>To illustrate the use of transactions, the demo presents a simple application. </a:t>
            </a:r>
          </a:p>
          <a:p>
            <a:r>
              <a:rPr lang="en-CA" altLang="en-US"/>
              <a:t>It lets the user reverse an incorrect invoice payment and apply the payment to the correct invoice. </a:t>
            </a:r>
          </a:p>
          <a:p>
            <a:r>
              <a:rPr lang="en-CA" altLang="en-US"/>
              <a:t>For each transfer, a transaction is used to make sure that a payment isn't reversed unless it is also applied to the correct invoice.</a:t>
            </a:r>
            <a:endParaRPr lang="en-US" altLang="en-US"/>
          </a:p>
          <a:p>
            <a:endParaRPr lang="en-US" altLang="en-US"/>
          </a:p>
        </p:txBody>
      </p:sp>
      <p:sp>
        <p:nvSpPr>
          <p:cNvPr id="39940" name="Slide Number Placeholder 3">
            <a:extLst>
              <a:ext uri="{FF2B5EF4-FFF2-40B4-BE49-F238E27FC236}">
                <a16:creationId xmlns:a16="http://schemas.microsoft.com/office/drawing/2014/main" id="{3333C244-A120-42FF-86C3-883CBEA5C6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E734DC-A7A3-4F70-87F8-777B16B34506}" type="slidenum">
              <a:rPr lang="en-US" altLang="nl-BE" sz="1200" smtClean="0"/>
              <a:pPr/>
              <a:t>12</a:t>
            </a:fld>
            <a:endParaRPr lang="en-US" altLang="nl-BE"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5261112C-9FB1-4066-92E1-D1F4F9CA6C7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6136509F-BE20-4611-A93D-8809FD5C72E1}" type="slidenum">
              <a:rPr lang="en-US" altLang="nl-BE" sz="1200"/>
              <a:pPr algn="r"/>
              <a:t>13</a:t>
            </a:fld>
            <a:endParaRPr lang="en-US" altLang="nl-BE" sz="1200"/>
          </a:p>
        </p:txBody>
      </p:sp>
      <p:sp>
        <p:nvSpPr>
          <p:cNvPr id="41987" name="Rectangle 2">
            <a:extLst>
              <a:ext uri="{FF2B5EF4-FFF2-40B4-BE49-F238E27FC236}">
                <a16:creationId xmlns:a16="http://schemas.microsoft.com/office/drawing/2014/main" id="{8D2083C1-A669-4062-B5AD-01F58CA6B6EA}"/>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0427795C-9EAB-416A-8CCB-BA2268CDAA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83308CFA-E6E5-4F78-BDB5-1AA3CE85967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F34E03DB-2E3F-49E4-8F99-18AA96B0A9BB}" type="slidenum">
              <a:rPr lang="en-US" altLang="nl-BE" sz="1200"/>
              <a:pPr algn="r"/>
              <a:t>2</a:t>
            </a:fld>
            <a:endParaRPr lang="en-US" altLang="nl-BE" sz="1200"/>
          </a:p>
        </p:txBody>
      </p:sp>
      <p:sp>
        <p:nvSpPr>
          <p:cNvPr id="19459" name="Rectangle 2">
            <a:extLst>
              <a:ext uri="{FF2B5EF4-FFF2-40B4-BE49-F238E27FC236}">
                <a16:creationId xmlns:a16="http://schemas.microsoft.com/office/drawing/2014/main" id="{22A52E4E-DDA4-4D92-8B4A-88992A0EEA56}"/>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4EFC19D6-B255-4080-ACFA-30E3E5087B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1213C4C-F4CB-486F-B02F-0FD13C2A399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57842E2-54D6-440F-AAB6-CD2C1097EE3E}" type="slidenum">
              <a:rPr lang="en-US" altLang="nl-BE" sz="1200"/>
              <a:pPr algn="r"/>
              <a:t>3</a:t>
            </a:fld>
            <a:endParaRPr lang="en-US" altLang="nl-BE" sz="1200"/>
          </a:p>
        </p:txBody>
      </p:sp>
      <p:sp>
        <p:nvSpPr>
          <p:cNvPr id="21507" name="Rectangle 2">
            <a:extLst>
              <a:ext uri="{FF2B5EF4-FFF2-40B4-BE49-F238E27FC236}">
                <a16:creationId xmlns:a16="http://schemas.microsoft.com/office/drawing/2014/main" id="{684E13B7-6ABA-4C24-8E1C-AF37F0B399C9}"/>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4FED207C-FD17-4524-8B84-0F531DF809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a:t>Transactions</a:t>
            </a:r>
          </a:p>
          <a:p>
            <a:endParaRPr lang="en-CA" altLang="en-US"/>
          </a:p>
          <a:p>
            <a:r>
              <a:rPr lang="en-CA" altLang="en-US"/>
              <a:t>In an </a:t>
            </a:r>
            <a:r>
              <a:rPr lang="en-CA" altLang="en-US" b="1"/>
              <a:t>Invoice Entry applicatio</a:t>
            </a:r>
            <a:r>
              <a:rPr lang="en-CA" altLang="en-US"/>
              <a:t>n you can </a:t>
            </a:r>
            <a:r>
              <a:rPr lang="en-CA" altLang="en-US" b="1"/>
              <a:t>add one invoice row to the Invoices table and one or more line item rows to the InvoiceLineltems table for each invoice that the user entered.</a:t>
            </a:r>
            <a:r>
              <a:rPr lang="en-CA" altLang="en-US"/>
              <a:t> </a:t>
            </a:r>
          </a:p>
          <a:p>
            <a:r>
              <a:rPr lang="en-CA" altLang="en-US"/>
              <a:t>In a case like this, you want to be sure that all of the database commands for each invoice are executed </a:t>
            </a:r>
            <a:r>
              <a:rPr lang="en-CA" altLang="en-US" b="1"/>
              <a:t>successfully</a:t>
            </a:r>
            <a:r>
              <a:rPr lang="en-CA" altLang="en-US"/>
              <a:t>. </a:t>
            </a:r>
          </a:p>
          <a:p>
            <a:r>
              <a:rPr lang="en-CA" altLang="en-US"/>
              <a:t>For instance, you don't want the invoice row to get added to the database unless the line item rows are added too. To prevent that from happening, you can use transactions.</a:t>
            </a:r>
          </a:p>
          <a:p>
            <a:endParaRPr lang="en-US" altLang="en-US"/>
          </a:p>
          <a:p>
            <a:r>
              <a:rPr lang="en-CA" altLang="en-US" b="1"/>
              <a:t>A </a:t>
            </a:r>
            <a:r>
              <a:rPr lang="en-CA" altLang="en-US" b="1" i="1"/>
              <a:t>transaction </a:t>
            </a:r>
            <a:r>
              <a:rPr lang="en-CA" altLang="en-US"/>
              <a:t>is a </a:t>
            </a:r>
            <a:r>
              <a:rPr lang="en-CA" altLang="en-US" b="1"/>
              <a:t>group of related database commands that you combine into a single logical unit</a:t>
            </a:r>
            <a:r>
              <a:rPr lang="en-CA" altLang="en-US"/>
              <a:t>. </a:t>
            </a:r>
          </a:p>
          <a:p>
            <a:r>
              <a:rPr lang="en-CA" altLang="en-US"/>
              <a:t>You can make sure that all of the commands in the transaction can be completed successfully before you </a:t>
            </a:r>
            <a:r>
              <a:rPr lang="en-CA" altLang="en-US" b="1" i="1"/>
              <a:t>commit </a:t>
            </a:r>
            <a:r>
              <a:rPr lang="en-CA" altLang="en-US"/>
              <a:t>them. </a:t>
            </a:r>
          </a:p>
          <a:p>
            <a:r>
              <a:rPr lang="en-CA" altLang="en-US"/>
              <a:t>If one or more of the commands aren't done successfully, you can </a:t>
            </a:r>
            <a:r>
              <a:rPr lang="en-CA" altLang="en-US" b="1" i="1"/>
              <a:t>rollback</a:t>
            </a:r>
            <a:r>
              <a:rPr lang="en-CA" altLang="en-US" i="1"/>
              <a:t> </a:t>
            </a:r>
            <a:r>
              <a:rPr lang="en-CA" altLang="en-US"/>
              <a:t>all of the commands</a:t>
            </a:r>
          </a:p>
          <a:p>
            <a:endParaRPr lang="en-US" altLang="en-US"/>
          </a:p>
          <a:p>
            <a:r>
              <a:rPr lang="en-CA" altLang="en-US"/>
              <a:t>The slide presents the methods you use to create and work with transactions. </a:t>
            </a:r>
          </a:p>
          <a:p>
            <a:r>
              <a:rPr lang="en-CA" altLang="en-US"/>
              <a:t>To start a transaction, you use the </a:t>
            </a:r>
            <a:r>
              <a:rPr lang="en-CA" altLang="en-US" b="1"/>
              <a:t>BeginTransaction</a:t>
            </a:r>
            <a:r>
              <a:rPr lang="en-CA" altLang="en-US"/>
              <a:t> method </a:t>
            </a:r>
            <a:r>
              <a:rPr lang="en-CA" altLang="en-US" b="1"/>
              <a:t>of a connection object </a:t>
            </a:r>
            <a:r>
              <a:rPr lang="en-CA" altLang="en-US"/>
              <a:t>as shown in the first example in the slide. This creates a transaction object that you can use to work with the transaction.</a:t>
            </a:r>
            <a:endParaRPr lang="en-US" altLang="en-US"/>
          </a:p>
          <a:p>
            <a:endParaRPr lang="nl-BE"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2BEAF90-5E6B-42EA-9E44-9E1E766A2A44}"/>
              </a:ext>
            </a:extLst>
          </p:cNvPr>
          <p:cNvSpPr>
            <a:spLocks noChangeArrowheads="1" noTextEdit="1"/>
          </p:cNvSpPr>
          <p:nvPr>
            <p:ph type="sldImg"/>
          </p:nvPr>
        </p:nvSpPr>
        <p:spPr>
          <a:ln/>
        </p:spPr>
      </p:sp>
      <p:sp>
        <p:nvSpPr>
          <p:cNvPr id="23555" name="Rectangle 3">
            <a:extLst>
              <a:ext uri="{FF2B5EF4-FFF2-40B4-BE49-F238E27FC236}">
                <a16:creationId xmlns:a16="http://schemas.microsoft.com/office/drawing/2014/main" id="{3D7CFBC1-3B45-4DA6-BC22-B406AE3508E5}"/>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a:t>Transactions</a:t>
            </a:r>
          </a:p>
          <a:p>
            <a:endParaRPr lang="en-CA" altLang="en-US"/>
          </a:p>
          <a:p>
            <a:r>
              <a:rPr lang="en-CA" altLang="en-US"/>
              <a:t>Note that before you execute the BeginTransaction method, </a:t>
            </a:r>
            <a:r>
              <a:rPr lang="en-CA" altLang="en-US" b="1"/>
              <a:t>you must open the connection</a:t>
            </a:r>
            <a:r>
              <a:rPr lang="en-CA" altLang="en-US"/>
              <a:t>. </a:t>
            </a:r>
          </a:p>
          <a:p>
            <a:r>
              <a:rPr lang="en-CA" altLang="en-US"/>
              <a:t>Also note that the SqlTransaction class </a:t>
            </a:r>
            <a:r>
              <a:rPr lang="en-CA" altLang="en-US" b="1"/>
              <a:t>doesn't have a public constructor</a:t>
            </a:r>
            <a:r>
              <a:rPr lang="en-CA" altLang="en-US"/>
              <a:t>. As a result, the only way to create a SqlTransaction object is to use the </a:t>
            </a:r>
            <a:r>
              <a:rPr lang="en-CA" altLang="en-US" b="1"/>
              <a:t>BeginTransaction</a:t>
            </a:r>
            <a:r>
              <a:rPr lang="en-CA" altLang="en-US"/>
              <a:t> method of the connection object.</a:t>
            </a:r>
          </a:p>
          <a:p>
            <a:endParaRPr lang="en-US" altLang="en-US"/>
          </a:p>
          <a:p>
            <a:r>
              <a:rPr lang="en-CA" altLang="en-US"/>
              <a:t>To use a transaction, you </a:t>
            </a:r>
            <a:r>
              <a:rPr lang="en-CA" altLang="en-US" b="1"/>
              <a:t>associate it with one or more commands</a:t>
            </a:r>
            <a:r>
              <a:rPr lang="en-CA" altLang="en-US"/>
              <a:t>. To do that, you assign the transaction object to the </a:t>
            </a:r>
            <a:r>
              <a:rPr lang="en-CA" altLang="en-US" b="1"/>
              <a:t>Transaction</a:t>
            </a:r>
            <a:r>
              <a:rPr lang="en-CA" altLang="en-US"/>
              <a:t> property </a:t>
            </a:r>
            <a:r>
              <a:rPr lang="en-CA" altLang="en-US" b="1"/>
              <a:t>of each command </a:t>
            </a:r>
            <a:r>
              <a:rPr lang="en-CA" altLang="en-US"/>
              <a:t>as shown in the second and third examples on the slide. </a:t>
            </a:r>
          </a:p>
          <a:p>
            <a:r>
              <a:rPr lang="en-CA" altLang="en-US"/>
              <a:t>Note that each of the commands must be associated with the </a:t>
            </a:r>
            <a:r>
              <a:rPr lang="en-CA" altLang="en-US" b="1"/>
              <a:t>same connection object on which the transaction was started.</a:t>
            </a:r>
            <a:endParaRPr lang="en-US" altLang="en-US" b="1"/>
          </a:p>
          <a:p>
            <a:endParaRPr lang="nl-BE"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CB06581-0D71-46C6-8436-B9CBDA9C240C}"/>
              </a:ext>
            </a:extLst>
          </p:cNvPr>
          <p:cNvSpPr>
            <a:spLocks noChangeArrowheads="1" noTextEdit="1"/>
          </p:cNvSpPr>
          <p:nvPr>
            <p:ph type="sldImg"/>
          </p:nvPr>
        </p:nvSpPr>
        <p:spPr>
          <a:ln/>
        </p:spPr>
      </p:sp>
      <p:sp>
        <p:nvSpPr>
          <p:cNvPr id="25603" name="Rectangle 3">
            <a:extLst>
              <a:ext uri="{FF2B5EF4-FFF2-40B4-BE49-F238E27FC236}">
                <a16:creationId xmlns:a16="http://schemas.microsoft.com/office/drawing/2014/main" id="{9254D2B1-62C7-4729-801A-BA0EC585101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a:t>Transactions</a:t>
            </a:r>
          </a:p>
          <a:p>
            <a:endParaRPr lang="en-CA" altLang="en-US"/>
          </a:p>
          <a:p>
            <a:r>
              <a:rPr lang="en-CA" altLang="en-US"/>
              <a:t>After you associate a transaction with a command, any SQL statement you execute using that command becomes part of the transaction. </a:t>
            </a:r>
          </a:p>
          <a:p>
            <a:r>
              <a:rPr lang="en-CA" altLang="en-US"/>
              <a:t>If all of the commands in the transaction execute without error, you can </a:t>
            </a:r>
            <a:r>
              <a:rPr lang="en-CA" altLang="en-US" b="1" i="1"/>
              <a:t>commit</a:t>
            </a:r>
            <a:r>
              <a:rPr lang="en-CA" altLang="en-US" i="1"/>
              <a:t> </a:t>
            </a:r>
            <a:r>
              <a:rPr lang="en-CA" altLang="en-US"/>
              <a:t>the transaction. That means that all of the changes that have been made to the database since the beginning of the transaction are made permanent. </a:t>
            </a:r>
          </a:p>
          <a:p>
            <a:r>
              <a:rPr lang="en-CA" altLang="en-US"/>
              <a:t>To commit a transaction, you use the Commit method of the transaction as shown in the </a:t>
            </a:r>
            <a:r>
              <a:rPr lang="nl-BE" altLang="en-US"/>
              <a:t>slide.</a:t>
            </a:r>
            <a:endParaRPr lang="en-US" altLang="en-US"/>
          </a:p>
          <a:p>
            <a:endParaRPr lang="en-CA" altLang="en-US"/>
          </a:p>
          <a:p>
            <a:r>
              <a:rPr lang="en-CA" altLang="en-US"/>
              <a:t>In contrast, if any of the commands cause an error, you can reverse, or </a:t>
            </a:r>
            <a:r>
              <a:rPr lang="en-CA" altLang="en-US" b="1" i="1"/>
              <a:t>rollback</a:t>
            </a:r>
            <a:r>
              <a:rPr lang="en-CA" altLang="en-US" i="1"/>
              <a:t>, </a:t>
            </a:r>
            <a:r>
              <a:rPr lang="en-CA" altLang="en-US"/>
              <a:t>all of the changes made to the database since the beginning of the transaction. </a:t>
            </a:r>
          </a:p>
          <a:p>
            <a:r>
              <a:rPr lang="en-CA" altLang="en-US"/>
              <a:t>To rollback a transaction, you use the Rollback method of the transaction as shown in the last example on the slide.</a:t>
            </a:r>
            <a:endParaRPr lang="en-US" altLang="en-US"/>
          </a:p>
          <a:p>
            <a:br>
              <a:rPr lang="en-CA" altLang="en-US"/>
            </a:br>
            <a:endParaRPr lang="nl-BE"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706A529-B89B-4AE6-8C2E-6D768BB4C41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153CEC7C-C494-4E6F-A341-C14BF7B76D4E}" type="slidenum">
              <a:rPr lang="en-US" altLang="nl-BE" sz="1200"/>
              <a:pPr algn="r"/>
              <a:t>6</a:t>
            </a:fld>
            <a:endParaRPr lang="en-US" altLang="nl-BE" sz="1200"/>
          </a:p>
        </p:txBody>
      </p:sp>
      <p:sp>
        <p:nvSpPr>
          <p:cNvPr id="27651" name="Rectangle 2">
            <a:extLst>
              <a:ext uri="{FF2B5EF4-FFF2-40B4-BE49-F238E27FC236}">
                <a16:creationId xmlns:a16="http://schemas.microsoft.com/office/drawing/2014/main" id="{F36C7491-6F44-41A7-96F9-11968FB75E89}"/>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84B91917-A05E-46DB-A6D9-9DD7ADA23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a:t>Transactions – Save points</a:t>
            </a:r>
          </a:p>
          <a:p>
            <a:endParaRPr lang="en-CA" altLang="en-US"/>
          </a:p>
          <a:p>
            <a:r>
              <a:rPr lang="en-CA" altLang="en-US"/>
              <a:t>In most cases, if you need to rollback a transaction, you'll rollback the entire transaction. </a:t>
            </a:r>
          </a:p>
          <a:p>
            <a:r>
              <a:rPr lang="en-CA" altLang="en-US"/>
              <a:t>Occasionally, though, you may need to </a:t>
            </a:r>
            <a:r>
              <a:rPr lang="en-CA" altLang="en-US" b="1"/>
              <a:t>rollback just part of a transaction</a:t>
            </a:r>
            <a:r>
              <a:rPr lang="en-CA" altLang="en-US"/>
              <a:t>. To do that, you use </a:t>
            </a:r>
            <a:r>
              <a:rPr lang="en-CA" altLang="en-US" b="1" i="1"/>
              <a:t>save points </a:t>
            </a:r>
            <a:r>
              <a:rPr lang="en-CA" altLang="en-US"/>
              <a:t>as illustrated on the slide. </a:t>
            </a:r>
          </a:p>
          <a:p>
            <a:br>
              <a:rPr lang="en-CA" altLang="en-US"/>
            </a:br>
            <a:r>
              <a:rPr lang="en-CA" altLang="en-US"/>
              <a:t>To set a save point, you use the </a:t>
            </a:r>
            <a:r>
              <a:rPr lang="en-CA" altLang="en-US" b="1"/>
              <a:t>Save</a:t>
            </a:r>
            <a:r>
              <a:rPr lang="en-CA" altLang="en-US"/>
              <a:t> method of the transaction. On this method, you specify the </a:t>
            </a:r>
            <a:r>
              <a:rPr lang="en-CA" altLang="en-US" b="1"/>
              <a:t>name</a:t>
            </a:r>
            <a:r>
              <a:rPr lang="en-CA" altLang="en-US"/>
              <a:t> you want to use for the save point. </a:t>
            </a:r>
          </a:p>
          <a:p>
            <a:r>
              <a:rPr lang="en-CA" altLang="en-US"/>
              <a:t>To roll a transaction back to a save point, you </a:t>
            </a:r>
            <a:r>
              <a:rPr lang="en-CA" altLang="en-US" b="1"/>
              <a:t>name the save point on the Rollback method</a:t>
            </a:r>
            <a:r>
              <a:rPr lang="en-CA" altLang="en-US"/>
              <a:t>. </a:t>
            </a:r>
            <a:endParaRPr lang="nl-BE"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A2EF2CB-B6C0-4270-9D80-EA712BF1A856}"/>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C15FCAFF-9862-458A-9913-F2A8E0E8D60D}"/>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a:t>Transactions – Save points</a:t>
            </a:r>
          </a:p>
          <a:p>
            <a:endParaRPr lang="en-CA" altLang="en-US"/>
          </a:p>
          <a:p>
            <a:r>
              <a:rPr lang="en-CA" altLang="en-US"/>
              <a:t>The example on the slide illustrates how this works. </a:t>
            </a:r>
            <a:br>
              <a:rPr lang="en-CA" altLang="en-US"/>
            </a:br>
            <a:r>
              <a:rPr lang="en-CA" altLang="en-US"/>
              <a:t>The code in this example starts by creating a command that contains a Delete statement that deletes the vendor with a specified ID. This command is associated with a transaction named </a:t>
            </a:r>
            <a:r>
              <a:rPr lang="en-CA" altLang="en-US" b="1"/>
              <a:t>vendorTransaction</a:t>
            </a:r>
            <a:r>
              <a:rPr lang="en-CA" altLang="en-US"/>
              <a:t>. </a:t>
            </a:r>
            <a:endParaRPr lang="nl-BE" alt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BBE975F-A47E-4CF1-9623-5945BFD4C3D6}"/>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5031A4E0-DC66-4AA0-9299-015E04F73D1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a:t>Transactions – Save points</a:t>
            </a:r>
          </a:p>
          <a:p>
            <a:endParaRPr lang="en-CA" altLang="en-US"/>
          </a:p>
          <a:p>
            <a:r>
              <a:rPr lang="en-CA" altLang="en-US"/>
              <a:t>The next group of statements deletes the vendor with a vendor ID of </a:t>
            </a:r>
            <a:r>
              <a:rPr lang="en-CA" altLang="en-US" b="1"/>
              <a:t>126</a:t>
            </a:r>
            <a:r>
              <a:rPr lang="en-CA" altLang="en-US"/>
              <a:t> and then sets a save point named </a:t>
            </a:r>
            <a:r>
              <a:rPr lang="en-CA" altLang="en-US" b="1"/>
              <a:t>Vendor 1.</a:t>
            </a:r>
            <a:r>
              <a:rPr lang="en-CA" altLang="en-US"/>
              <a:t> </a:t>
            </a:r>
          </a:p>
          <a:p>
            <a:r>
              <a:rPr lang="en-CA" altLang="en-US"/>
              <a:t>The next group of statements is similar except that it deletes the vendor with a vendor ID of </a:t>
            </a:r>
            <a:r>
              <a:rPr lang="en-CA" altLang="en-US" b="1"/>
              <a:t>127</a:t>
            </a:r>
            <a:r>
              <a:rPr lang="en-CA" altLang="en-US"/>
              <a:t> and then sets a save point named </a:t>
            </a:r>
            <a:r>
              <a:rPr lang="en-CA" altLang="en-US" b="1"/>
              <a:t>Vendor2</a:t>
            </a:r>
            <a:r>
              <a:rPr lang="en-CA" altLang="en-US"/>
              <a:t>. </a:t>
            </a:r>
          </a:p>
          <a:p>
            <a:r>
              <a:rPr lang="en-CA" altLang="en-US"/>
              <a:t>The two statements after that delete the vendor with a vendor ID of </a:t>
            </a:r>
            <a:r>
              <a:rPr lang="en-CA" altLang="en-US" b="1"/>
              <a:t>128</a:t>
            </a:r>
            <a:r>
              <a:rPr lang="en-CA" altLang="en-US"/>
              <a:t>. </a:t>
            </a:r>
            <a:br>
              <a:rPr lang="en-CA" altLang="en-US"/>
            </a:br>
            <a:endParaRPr lang="en-CA" altLang="en-US"/>
          </a:p>
          <a:p>
            <a:r>
              <a:rPr lang="en-CA" altLang="en-US"/>
              <a:t>The next statement </a:t>
            </a:r>
            <a:r>
              <a:rPr lang="en-CA" altLang="en-US" b="1"/>
              <a:t>rolls back the transaction to the Vendor2 save point</a:t>
            </a:r>
            <a:r>
              <a:rPr lang="en-CA" altLang="en-US"/>
              <a:t>. That means that any processing that was done after the Vendor2 save point is </a:t>
            </a:r>
            <a:r>
              <a:rPr lang="en-CA" altLang="en-US" b="1"/>
              <a:t>rolled back</a:t>
            </a:r>
            <a:r>
              <a:rPr lang="en-CA" altLang="en-US"/>
              <a:t>, which means that the third delete operation is rolled back. </a:t>
            </a:r>
          </a:p>
          <a:p>
            <a:r>
              <a:rPr lang="en-CA" altLang="en-US"/>
              <a:t>The next statement </a:t>
            </a:r>
            <a:r>
              <a:rPr lang="en-CA" altLang="en-US" b="1"/>
              <a:t>rolls back the transaction to the Vendor 1</a:t>
            </a:r>
            <a:r>
              <a:rPr lang="en-CA" altLang="en-US"/>
              <a:t> save point, which rolls back the second delete operation. </a:t>
            </a:r>
          </a:p>
          <a:p>
            <a:r>
              <a:rPr lang="en-CA" altLang="en-US"/>
              <a:t>Finally, the transaction is </a:t>
            </a:r>
            <a:r>
              <a:rPr lang="en-CA" altLang="en-US" b="1"/>
              <a:t>committed</a:t>
            </a:r>
            <a:r>
              <a:rPr lang="en-CA" altLang="en-US"/>
              <a:t>. </a:t>
            </a:r>
          </a:p>
          <a:p>
            <a:r>
              <a:rPr lang="en-CA" altLang="en-US"/>
              <a:t>Since the only delete operation that hasn't already been rolled back is the one that deleted </a:t>
            </a:r>
            <a:r>
              <a:rPr lang="en-CA" altLang="en-US" b="1"/>
              <a:t>row 126, this row is deleted permanently</a:t>
            </a:r>
            <a:r>
              <a:rPr lang="en-CA" altLang="en-US"/>
              <a:t>.</a:t>
            </a:r>
            <a:endParaRPr lang="en-US" altLang="en-US"/>
          </a:p>
          <a:p>
            <a:br>
              <a:rPr lang="en-CA" altLang="en-US"/>
            </a:br>
            <a:endParaRPr lang="nl-BE" altLang="nl-BE"/>
          </a:p>
          <a:p>
            <a:endParaRPr lang="nl-BE" altLang="nl-BE"/>
          </a:p>
          <a:p>
            <a:endParaRPr lang="nl-BE" alt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43601FA-C0C0-4230-B18A-056A805EEF0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30C91633-21AE-4825-9576-D47D264DFC8D}" type="slidenum">
              <a:rPr lang="en-US" altLang="nl-BE" sz="1200"/>
              <a:pPr algn="r"/>
              <a:t>9</a:t>
            </a:fld>
            <a:endParaRPr lang="en-US" altLang="nl-BE" sz="1200"/>
          </a:p>
        </p:txBody>
      </p:sp>
      <p:sp>
        <p:nvSpPr>
          <p:cNvPr id="33795" name="Rectangle 2">
            <a:extLst>
              <a:ext uri="{FF2B5EF4-FFF2-40B4-BE49-F238E27FC236}">
                <a16:creationId xmlns:a16="http://schemas.microsoft.com/office/drawing/2014/main" id="{FB0B505F-C32C-4B42-80E7-75C472C1C3DC}"/>
              </a:ext>
            </a:extLst>
          </p:cNvPr>
          <p:cNvSpPr>
            <a:spLocks noChangeArrowheads="1" noTextEdit="1"/>
          </p:cNvSpPr>
          <p:nvPr>
            <p:ph type="sldImg"/>
          </p:nvPr>
        </p:nvSpPr>
        <p:spPr>
          <a:ln/>
        </p:spPr>
      </p:sp>
      <p:sp>
        <p:nvSpPr>
          <p:cNvPr id="33796" name="Rectangle 3">
            <a:extLst>
              <a:ext uri="{FF2B5EF4-FFF2-40B4-BE49-F238E27FC236}">
                <a16:creationId xmlns:a16="http://schemas.microsoft.com/office/drawing/2014/main" id="{B0F14C9D-E5E5-43FA-83E3-8518F902A8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u="sng" dirty="0"/>
              <a:t>Concurrency problems</a:t>
            </a:r>
          </a:p>
          <a:p>
            <a:endParaRPr lang="en-CA" altLang="en-US" dirty="0"/>
          </a:p>
          <a:p>
            <a:r>
              <a:rPr lang="en-CA" altLang="en-US" dirty="0"/>
              <a:t>When two or more users have access to the same database, it's possible for them to be working with the same data at the same time. This is called </a:t>
            </a:r>
            <a:r>
              <a:rPr lang="en-CA" altLang="en-US" b="1" i="1" dirty="0"/>
              <a:t>concurrency</a:t>
            </a:r>
            <a:r>
              <a:rPr lang="en-CA" altLang="en-US" i="1" dirty="0"/>
              <a:t>. </a:t>
            </a:r>
          </a:p>
          <a:p>
            <a:r>
              <a:rPr lang="en-CA" altLang="en-US" dirty="0"/>
              <a:t>Concurrency </a:t>
            </a:r>
            <a:r>
              <a:rPr lang="en-CA" altLang="en-US" b="1" dirty="0"/>
              <a:t>isn't a problem </a:t>
            </a:r>
            <a:r>
              <a:rPr lang="en-CA" altLang="en-US" dirty="0"/>
              <a:t>when two users </a:t>
            </a:r>
            <a:r>
              <a:rPr lang="en-CA" altLang="en-US" b="1" dirty="0"/>
              <a:t>retrieve</a:t>
            </a:r>
            <a:r>
              <a:rPr lang="en-CA" altLang="en-US" dirty="0"/>
              <a:t> the same data at the same time. </a:t>
            </a:r>
          </a:p>
          <a:p>
            <a:r>
              <a:rPr lang="en-CA" altLang="en-US" dirty="0"/>
              <a:t>If they then try to </a:t>
            </a:r>
            <a:r>
              <a:rPr lang="en-CA" altLang="en-US" b="1" dirty="0"/>
              <a:t>update</a:t>
            </a:r>
            <a:r>
              <a:rPr lang="en-CA" altLang="en-US" dirty="0"/>
              <a:t> that data, however, </a:t>
            </a:r>
            <a:r>
              <a:rPr lang="en-CA" altLang="en-US" b="1" dirty="0"/>
              <a:t>that can be a problem</a:t>
            </a:r>
            <a:r>
              <a:rPr lang="en-CA" altLang="en-US" dirty="0"/>
              <a:t>. </a:t>
            </a:r>
          </a:p>
          <a:p>
            <a:r>
              <a:rPr lang="en-CA" altLang="en-US" dirty="0"/>
              <a:t>In the topics that follow, you'll learn how SQL Server uses </a:t>
            </a:r>
            <a:r>
              <a:rPr lang="en-CA" altLang="en-US" b="1" dirty="0"/>
              <a:t>locking</a:t>
            </a:r>
            <a:r>
              <a:rPr lang="en-CA" altLang="en-US" dirty="0"/>
              <a:t> to prevent concurrency problems. You'll also learn how you can control the types of problems that are allowed.</a:t>
            </a:r>
          </a:p>
          <a:p>
            <a:endParaRPr lang="en-US" altLang="en-US" dirty="0"/>
          </a:p>
          <a:p>
            <a:r>
              <a:rPr lang="en-CA" altLang="en-US" dirty="0"/>
              <a:t>The slide describes the </a:t>
            </a:r>
            <a:r>
              <a:rPr lang="en-CA" altLang="en-US" b="1" dirty="0"/>
              <a:t>four types of concurrency problems </a:t>
            </a:r>
            <a:r>
              <a:rPr lang="en-CA" altLang="en-US" dirty="0"/>
              <a:t>that locks can prevent. </a:t>
            </a:r>
          </a:p>
          <a:p>
            <a:r>
              <a:rPr lang="en-CA" altLang="en-US" dirty="0"/>
              <a:t>Depending on the nature of the data you're working with, these problems may not adversely affect a database. </a:t>
            </a:r>
          </a:p>
          <a:p>
            <a:r>
              <a:rPr lang="en-CA" altLang="en-US" dirty="0"/>
              <a:t>In fact, for many systems, these problems happen infrequently. When they do occur, they can be corrected by simply resubmitting the query that caused the problem. </a:t>
            </a:r>
          </a:p>
          <a:p>
            <a:r>
              <a:rPr lang="en-CA" altLang="en-US" dirty="0"/>
              <a:t>On some database systems, however, these problems can affect data integrity in a serious way. </a:t>
            </a:r>
          </a:p>
          <a:p>
            <a:endParaRPr lang="en-CA" altLang="en-US" b="1" dirty="0"/>
          </a:p>
          <a:p>
            <a:r>
              <a:rPr lang="en-CA" altLang="en-US" i="1" u="sng" dirty="0"/>
              <a:t>Lost updates</a:t>
            </a:r>
            <a:r>
              <a:rPr lang="en-CA" altLang="en-US" i="1" dirty="0"/>
              <a:t>	</a:t>
            </a:r>
            <a:r>
              <a:rPr lang="en-CA" altLang="en-US" dirty="0"/>
              <a:t>	</a:t>
            </a:r>
          </a:p>
          <a:p>
            <a:r>
              <a:rPr lang="en-CA" altLang="en-US" dirty="0"/>
              <a:t>Occur when two transactions select the same row and then update the row based on the values originally selected. </a:t>
            </a:r>
          </a:p>
          <a:p>
            <a:r>
              <a:rPr lang="en-CA" altLang="en-US" dirty="0"/>
              <a:t>Since each transaction is unaware of the other, the later update overwrites the earlier update.</a:t>
            </a:r>
            <a:endParaRPr lang="en-US" altLang="en-US" dirty="0"/>
          </a:p>
          <a:p>
            <a:endParaRPr lang="en-CA" altLang="en-US" dirty="0"/>
          </a:p>
          <a:p>
            <a:r>
              <a:rPr lang="en-CA" altLang="en-US" i="1" u="sng" dirty="0"/>
              <a:t>Dirty reads</a:t>
            </a:r>
            <a:endParaRPr lang="en-CA" altLang="en-US" dirty="0"/>
          </a:p>
          <a:p>
            <a:r>
              <a:rPr lang="en-CA" altLang="en-US" dirty="0"/>
              <a:t>Occur when a transaction selects data that isn't committed by another transaction. </a:t>
            </a:r>
          </a:p>
          <a:p>
            <a:r>
              <a:rPr lang="en-CA" altLang="en-US" dirty="0"/>
              <a:t>For example, transaction A changes a row. Transaction B then selects the changed row before transaction A commits the change. </a:t>
            </a:r>
          </a:p>
          <a:p>
            <a:r>
              <a:rPr lang="en-CA" altLang="en-US" dirty="0"/>
              <a:t>If transaction A then rolls back the change, transaction B has selected a row that doesn't exist in the database.</a:t>
            </a:r>
          </a:p>
          <a:p>
            <a:endParaRPr lang="en-US" altLang="en-US" dirty="0"/>
          </a:p>
          <a:p>
            <a:r>
              <a:rPr lang="en-CA" altLang="en-US" i="1" u="sng" dirty="0"/>
              <a:t>Nonrepeatable reads </a:t>
            </a:r>
            <a:endParaRPr lang="en-CA" altLang="en-US" dirty="0"/>
          </a:p>
          <a:p>
            <a:r>
              <a:rPr lang="en-CA" altLang="en-US" dirty="0"/>
              <a:t>Occur when two Select statements of the same data result in different values because another transaction has updated the data in the time between the two statements. </a:t>
            </a:r>
          </a:p>
          <a:p>
            <a:r>
              <a:rPr lang="en-CA" altLang="en-US" dirty="0"/>
              <a:t>For example, transaction A selects a row. Transaction B then updates the row. When transaction A selects the same row again, the data is different.</a:t>
            </a:r>
            <a:endParaRPr lang="en-US" altLang="en-US" dirty="0"/>
          </a:p>
          <a:p>
            <a:endParaRPr lang="en-CA" altLang="en-US" dirty="0"/>
          </a:p>
          <a:p>
            <a:r>
              <a:rPr lang="en-CA" altLang="en-US" i="1" u="sng" dirty="0"/>
              <a:t>Phantom reads</a:t>
            </a:r>
            <a:r>
              <a:rPr lang="en-CA" altLang="en-US" dirty="0"/>
              <a:t>	</a:t>
            </a:r>
          </a:p>
          <a:p>
            <a:r>
              <a:rPr lang="en-CA" altLang="en-US" dirty="0"/>
              <a:t>Occur when you perform an update or delete on a set of rows when another transaction is performing an insert or delete that affects one or more rows in that same set of rows. </a:t>
            </a:r>
          </a:p>
          <a:p>
            <a:r>
              <a:rPr lang="en-CA" altLang="en-US" dirty="0"/>
              <a:t>For example, transaction A updates the payment total for each invoice that has a balance due. Transaction B inserts a new, unpaid, invoice while transaction A is still running.</a:t>
            </a:r>
          </a:p>
          <a:p>
            <a:r>
              <a:rPr lang="en-CA" altLang="en-US" dirty="0"/>
              <a:t>After transaction A finishes, there is still an invoice with a balance due.</a:t>
            </a:r>
            <a:endParaRPr lang="en-US" altLang="en-US" dirty="0"/>
          </a:p>
          <a:p>
            <a:endParaRPr lang="nl-BE" altLang="nl-BE" dirty="0"/>
          </a:p>
          <a:p>
            <a:endParaRPr lang="nl-BE" altLang="nl-BE" dirty="0"/>
          </a:p>
          <a:p>
            <a:r>
              <a:rPr lang="en-CA" altLang="en-US" dirty="0"/>
              <a:t>To help </a:t>
            </a:r>
            <a:r>
              <a:rPr lang="en-CA" altLang="en-US" b="1" dirty="0"/>
              <a:t>prevent concurrency problems</a:t>
            </a:r>
            <a:r>
              <a:rPr lang="en-CA" altLang="en-US" dirty="0"/>
              <a:t>, SQL Server uses </a:t>
            </a:r>
            <a:r>
              <a:rPr lang="en-CA" altLang="en-US" b="1" i="1" dirty="0"/>
              <a:t>locking</a:t>
            </a:r>
            <a:r>
              <a:rPr lang="en-CA" altLang="en-US" i="1" dirty="0"/>
              <a:t>. </a:t>
            </a:r>
          </a:p>
          <a:p>
            <a:r>
              <a:rPr lang="en-CA" altLang="en-US" dirty="0"/>
              <a:t>In most cases, the </a:t>
            </a:r>
            <a:r>
              <a:rPr lang="en-CA" altLang="en-US" b="1" dirty="0"/>
              <a:t>default</a:t>
            </a:r>
            <a:r>
              <a:rPr lang="en-CA" altLang="en-US" dirty="0"/>
              <a:t> locking behavior </a:t>
            </a:r>
            <a:r>
              <a:rPr lang="en-CA" altLang="en-US" b="1" dirty="0"/>
              <a:t>prevents serious data integrity problems </a:t>
            </a:r>
            <a:r>
              <a:rPr lang="en-CA" altLang="en-US" dirty="0"/>
              <a:t>from occurring. </a:t>
            </a:r>
          </a:p>
          <a:p>
            <a:r>
              <a:rPr lang="en-CA" altLang="en-US" dirty="0"/>
              <a:t>In some cases, though, you may want to change the default locking behavior. ADO.NET lets you do that by </a:t>
            </a:r>
            <a:r>
              <a:rPr lang="en-CA" altLang="en-US" b="1" dirty="0"/>
              <a:t>setting the transaction isolation level.</a:t>
            </a:r>
          </a:p>
          <a:p>
            <a:endParaRPr lang="nl-BE" altLang="nl-BE" dirty="0"/>
          </a:p>
          <a:p>
            <a:br>
              <a:rPr lang="en-CA" altLang="en-US" dirty="0"/>
            </a:br>
            <a:endParaRPr lang="nl-BE" altLang="nl-B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a:extLst>
              <a:ext uri="{FF2B5EF4-FFF2-40B4-BE49-F238E27FC236}">
                <a16:creationId xmlns:a16="http://schemas.microsoft.com/office/drawing/2014/main" id="{A20C284E-1BB8-4DA8-A42D-057834B70D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descr="Macintosh HD:Users:nickdaenen:Desktop:logo_pxl.wmf">
            <a:extLst>
              <a:ext uri="{FF2B5EF4-FFF2-40B4-BE49-F238E27FC236}">
                <a16:creationId xmlns:a16="http://schemas.microsoft.com/office/drawing/2014/main" id="{D1541D40-16F9-41AD-968E-DE0F29B50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7EB08CE0-8049-424A-851F-6D9B7A84C77E}"/>
              </a:ext>
            </a:extLst>
          </p:cNvPr>
          <p:cNvSpPr txBox="1">
            <a:spLocks noChangeArrowheads="1"/>
          </p:cNvSpPr>
          <p:nvPr/>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descr="dehogeschoolmethetnetwerk.png">
            <a:extLst>
              <a:ext uri="{FF2B5EF4-FFF2-40B4-BE49-F238E27FC236}">
                <a16:creationId xmlns:a16="http://schemas.microsoft.com/office/drawing/2014/main" id="{CE8D9971-C73C-4E16-A105-501929DC56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a:extLst>
              <a:ext uri="{FF2B5EF4-FFF2-40B4-BE49-F238E27FC236}">
                <a16:creationId xmlns:a16="http://schemas.microsoft.com/office/drawing/2014/main" id="{BDA3F10C-EC1E-43CA-9E78-A46CFF3A1237}"/>
              </a:ext>
            </a:extLst>
          </p:cNvPr>
          <p:cNvSpPr>
            <a:spLocks noGrp="1"/>
          </p:cNvSpPr>
          <p:nvPr>
            <p:ph type="dt" sz="half" idx="10"/>
          </p:nvPr>
        </p:nvSpPr>
        <p:spPr>
          <a:xfrm>
            <a:off x="536575" y="6399213"/>
            <a:ext cx="1265238" cy="365125"/>
          </a:xfrm>
        </p:spPr>
        <p:txBody>
          <a:bodyPr/>
          <a:lstStyle>
            <a:lvl1pPr>
              <a:defRPr>
                <a:solidFill>
                  <a:schemeClr val="tx1"/>
                </a:solidFill>
              </a:defRPr>
            </a:lvl1pPr>
          </a:lstStyle>
          <a:p>
            <a:pPr>
              <a:defRPr/>
            </a:pPr>
            <a:r>
              <a:rPr lang="en-US" altLang="nl-BE"/>
              <a:t>ADO.NET 4 C#, C8Murach’s JavaScript, C1</a:t>
            </a:r>
          </a:p>
        </p:txBody>
      </p:sp>
      <p:sp>
        <p:nvSpPr>
          <p:cNvPr id="9" name="Tijdelijke aanduiding voor dianummer 5">
            <a:extLst>
              <a:ext uri="{FF2B5EF4-FFF2-40B4-BE49-F238E27FC236}">
                <a16:creationId xmlns:a16="http://schemas.microsoft.com/office/drawing/2014/main" id="{DA607332-5B58-4DE7-BB86-8FC024756454}"/>
              </a:ext>
            </a:extLst>
          </p:cNvPr>
          <p:cNvSpPr>
            <a:spLocks noGrp="1"/>
          </p:cNvSpPr>
          <p:nvPr>
            <p:ph type="sldNum" sz="quarter" idx="11"/>
          </p:nvPr>
        </p:nvSpPr>
        <p:spPr>
          <a:xfrm>
            <a:off x="3232150" y="6399213"/>
            <a:ext cx="2133600" cy="365125"/>
          </a:xfrm>
        </p:spPr>
        <p:txBody>
          <a:bodyPr/>
          <a:lstStyle>
            <a:lvl1pPr>
              <a:defRPr sz="1000">
                <a:solidFill>
                  <a:schemeClr val="tx1"/>
                </a:solidFill>
              </a:defRPr>
            </a:lvl1pPr>
          </a:lstStyle>
          <a:p>
            <a:pPr>
              <a:defRPr/>
            </a:pPr>
            <a:endParaRPr lang="en-US" altLang="nl-BE" sz="1200"/>
          </a:p>
          <a:p>
            <a:pPr>
              <a:defRPr/>
            </a:pPr>
            <a:r>
              <a:rPr lang="en-US" altLang="nl-BE"/>
              <a:t>Slide </a:t>
            </a:r>
            <a:fld id="{98F238DD-92AD-45E6-924B-7DC4DAA93FB6}" type="slidenum">
              <a:rPr lang="en-US" altLang="nl-BE"/>
              <a:pPr>
                <a:defRPr/>
              </a:pPr>
              <a:t>‹nr.›</a:t>
            </a:fld>
            <a:endParaRPr lang="en-US" altLang="nl-BE"/>
          </a:p>
        </p:txBody>
      </p:sp>
    </p:spTree>
    <p:extLst>
      <p:ext uri="{BB962C8B-B14F-4D97-AF65-F5344CB8AC3E}">
        <p14:creationId xmlns:p14="http://schemas.microsoft.com/office/powerpoint/2010/main" val="11661882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a:extLst>
              <a:ext uri="{FF2B5EF4-FFF2-40B4-BE49-F238E27FC236}">
                <a16:creationId xmlns:a16="http://schemas.microsoft.com/office/drawing/2014/main" id="{28BE055C-7DE4-483A-9D9D-B8EAFA835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E90A4A24-3B61-4C22-878A-CDD1DFE2822D}"/>
              </a:ext>
            </a:extLst>
          </p:cNvPr>
          <p:cNvSpPr>
            <a:spLocks noGrp="1"/>
          </p:cNvSpPr>
          <p:nvPr>
            <p:ph type="dt" sz="half" idx="10"/>
          </p:nvPr>
        </p:nvSpPr>
        <p:spPr/>
        <p:txBody>
          <a:bodyPr/>
          <a:lstStyle>
            <a:lvl1pPr>
              <a:defRPr>
                <a:solidFill>
                  <a:srgbClr val="FFFFFF"/>
                </a:solidFill>
              </a:defRPr>
            </a:lvl1pPr>
          </a:lstStyle>
          <a:p>
            <a:pPr>
              <a:defRPr/>
            </a:pPr>
            <a:r>
              <a:rPr lang="en-US" altLang="nl-BE"/>
              <a:t>ADO.NET 4 C#, C8Murach’s JavaScript, C1</a:t>
            </a:r>
          </a:p>
        </p:txBody>
      </p:sp>
      <p:sp>
        <p:nvSpPr>
          <p:cNvPr id="7" name="Tijdelijke aanduiding voor voettekst 5">
            <a:extLst>
              <a:ext uri="{FF2B5EF4-FFF2-40B4-BE49-F238E27FC236}">
                <a16:creationId xmlns:a16="http://schemas.microsoft.com/office/drawing/2014/main" id="{3DC50FB0-6385-40A4-ACCD-2FF774FD732F}"/>
              </a:ext>
            </a:extLst>
          </p:cNvPr>
          <p:cNvSpPr>
            <a:spLocks noGrp="1"/>
          </p:cNvSpPr>
          <p:nvPr>
            <p:ph type="ftr" sz="quarter" idx="11"/>
          </p:nvPr>
        </p:nvSpPr>
        <p:spPr/>
        <p:txBody>
          <a:bodyPr/>
          <a:lstStyle>
            <a:lvl1pPr>
              <a:defRPr>
                <a:solidFill>
                  <a:srgbClr val="FFFFFF"/>
                </a:solidFill>
              </a:defRPr>
            </a:lvl1pPr>
          </a:lstStyle>
          <a:p>
            <a:pPr>
              <a:defRPr/>
            </a:pPr>
            <a:r>
              <a:rPr lang="en-US" altLang="nl-BE"/>
              <a:t>© 2011, Mike Murach &amp; Associates, Inc.© 2009, Mike Murach &amp; Associates, Inc.</a:t>
            </a:r>
            <a:endParaRPr lang="en-US" altLang="nl-BE" sz="1400"/>
          </a:p>
        </p:txBody>
      </p:sp>
      <p:sp>
        <p:nvSpPr>
          <p:cNvPr id="8" name="Tijdelijke aanduiding voor dianummer 6">
            <a:extLst>
              <a:ext uri="{FF2B5EF4-FFF2-40B4-BE49-F238E27FC236}">
                <a16:creationId xmlns:a16="http://schemas.microsoft.com/office/drawing/2014/main" id="{A207EC4A-56D9-4BB9-A9CF-E0E3A174512E}"/>
              </a:ext>
            </a:extLst>
          </p:cNvPr>
          <p:cNvSpPr>
            <a:spLocks noGrp="1"/>
          </p:cNvSpPr>
          <p:nvPr>
            <p:ph type="sldNum" sz="quarter" idx="12"/>
          </p:nvPr>
        </p:nvSpPr>
        <p:spPr/>
        <p:txBody>
          <a:bodyPr/>
          <a:lstStyle>
            <a:lvl1pPr>
              <a:defRPr sz="1000">
                <a:solidFill>
                  <a:srgbClr val="FFFFFF"/>
                </a:solidFill>
              </a:defRPr>
            </a:lvl1pPr>
          </a:lstStyle>
          <a:p>
            <a:pPr>
              <a:defRPr/>
            </a:pPr>
            <a:endParaRPr lang="en-US" altLang="nl-BE" sz="1200"/>
          </a:p>
          <a:p>
            <a:pPr>
              <a:defRPr/>
            </a:pPr>
            <a:r>
              <a:rPr lang="en-US" altLang="nl-BE"/>
              <a:t>Slide </a:t>
            </a:r>
            <a:fld id="{DCD1AF45-0F21-4CE2-B523-E751F92F3B6D}" type="slidenum">
              <a:rPr lang="en-US" altLang="nl-BE"/>
              <a:pPr>
                <a:defRPr/>
              </a:pPr>
              <a:t>‹nr.›</a:t>
            </a:fld>
            <a:endParaRPr lang="en-US" altLang="nl-BE"/>
          </a:p>
        </p:txBody>
      </p:sp>
    </p:spTree>
    <p:extLst>
      <p:ext uri="{BB962C8B-B14F-4D97-AF65-F5344CB8AC3E}">
        <p14:creationId xmlns:p14="http://schemas.microsoft.com/office/powerpoint/2010/main" val="298544696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descr="Macintosh HD:Users:nickdaenen:Desktop:logo_pxl.wmf">
            <a:extLst>
              <a:ext uri="{FF2B5EF4-FFF2-40B4-BE49-F238E27FC236}">
                <a16:creationId xmlns:a16="http://schemas.microsoft.com/office/drawing/2014/main" id="{06282AD6-F9B8-4957-90C3-C4172D041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D333B95A-8CD3-4B4F-B627-0F607F8C033B}"/>
              </a:ext>
            </a:extLst>
          </p:cNvPr>
          <p:cNvSpPr>
            <a:spLocks noGrp="1"/>
          </p:cNvSpPr>
          <p:nvPr>
            <p:ph type="dt" sz="half" idx="10"/>
          </p:nvPr>
        </p:nvSpPr>
        <p:spPr/>
        <p:txBody>
          <a:bodyPr/>
          <a:lstStyle>
            <a:lvl1pPr>
              <a:defRPr/>
            </a:lvl1pPr>
          </a:lstStyle>
          <a:p>
            <a:pPr>
              <a:defRPr/>
            </a:pPr>
            <a:r>
              <a:rPr lang="en-US" altLang="nl-BE"/>
              <a:t>ADO.NET 4 C#, C8Murach’s JavaScript, C1</a:t>
            </a:r>
          </a:p>
        </p:txBody>
      </p:sp>
      <p:sp>
        <p:nvSpPr>
          <p:cNvPr id="6" name="Tijdelijke aanduiding voor voettekst 4">
            <a:extLst>
              <a:ext uri="{FF2B5EF4-FFF2-40B4-BE49-F238E27FC236}">
                <a16:creationId xmlns:a16="http://schemas.microsoft.com/office/drawing/2014/main" id="{6B156BD9-2D44-4AB5-A299-C56E65DE968A}"/>
              </a:ext>
            </a:extLst>
          </p:cNvPr>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7" name="Tijdelijke aanduiding voor dianummer 5">
            <a:extLst>
              <a:ext uri="{FF2B5EF4-FFF2-40B4-BE49-F238E27FC236}">
                <a16:creationId xmlns:a16="http://schemas.microsoft.com/office/drawing/2014/main" id="{07A174D8-F243-4A50-8BF7-69DF7D842A32}"/>
              </a:ext>
            </a:extLst>
          </p:cNvPr>
          <p:cNvSpPr>
            <a:spLocks noGrp="1"/>
          </p:cNvSpPr>
          <p:nvPr>
            <p:ph type="sldNum" sz="quarter" idx="12"/>
          </p:nvPr>
        </p:nvSpPr>
        <p:spPr/>
        <p:txBody>
          <a:bodyPr/>
          <a:lstStyle>
            <a:lvl1pPr>
              <a:defRPr sz="1000"/>
            </a:lvl1pPr>
          </a:lstStyle>
          <a:p>
            <a:pPr>
              <a:defRPr/>
            </a:pPr>
            <a:endParaRPr lang="en-US" altLang="nl-BE" sz="1200"/>
          </a:p>
          <a:p>
            <a:pPr>
              <a:defRPr/>
            </a:pPr>
            <a:r>
              <a:rPr lang="en-US" altLang="nl-BE"/>
              <a:t>Slide </a:t>
            </a:r>
            <a:fld id="{C4B9BF16-5998-4269-BB6C-B7C1D58053AC}" type="slidenum">
              <a:rPr lang="en-US" altLang="nl-BE"/>
              <a:pPr>
                <a:defRPr/>
              </a:pPr>
              <a:t>‹nr.›</a:t>
            </a:fld>
            <a:endParaRPr lang="en-US" altLang="nl-BE"/>
          </a:p>
        </p:txBody>
      </p:sp>
    </p:spTree>
    <p:extLst>
      <p:ext uri="{BB962C8B-B14F-4D97-AF65-F5344CB8AC3E}">
        <p14:creationId xmlns:p14="http://schemas.microsoft.com/office/powerpoint/2010/main" val="21394363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descr="Macintosh HD:Users:nickdaenen:Desktop:logo_pxl.wmf">
            <a:extLst>
              <a:ext uri="{FF2B5EF4-FFF2-40B4-BE49-F238E27FC236}">
                <a16:creationId xmlns:a16="http://schemas.microsoft.com/office/drawing/2014/main" id="{E7751F0F-6B6B-40D2-840E-2636FA932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1C97196F-D201-4290-94E0-FC14D59E32FD}"/>
              </a:ext>
            </a:extLst>
          </p:cNvPr>
          <p:cNvSpPr>
            <a:spLocks noGrp="1"/>
          </p:cNvSpPr>
          <p:nvPr>
            <p:ph type="dt" sz="half" idx="10"/>
          </p:nvPr>
        </p:nvSpPr>
        <p:spPr/>
        <p:txBody>
          <a:bodyPr/>
          <a:lstStyle>
            <a:lvl1pPr>
              <a:defRPr/>
            </a:lvl1pPr>
          </a:lstStyle>
          <a:p>
            <a:pPr>
              <a:defRPr/>
            </a:pPr>
            <a:r>
              <a:rPr lang="en-US" altLang="nl-BE"/>
              <a:t>ADO.NET 4 C#, C8Murach’s JavaScript, C1</a:t>
            </a:r>
          </a:p>
        </p:txBody>
      </p:sp>
      <p:sp>
        <p:nvSpPr>
          <p:cNvPr id="6" name="Tijdelijke aanduiding voor voettekst 4">
            <a:extLst>
              <a:ext uri="{FF2B5EF4-FFF2-40B4-BE49-F238E27FC236}">
                <a16:creationId xmlns:a16="http://schemas.microsoft.com/office/drawing/2014/main" id="{A19A942F-1D0E-4768-B272-BAE842726A6B}"/>
              </a:ext>
            </a:extLst>
          </p:cNvPr>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7" name="Tijdelijke aanduiding voor dianummer 5">
            <a:extLst>
              <a:ext uri="{FF2B5EF4-FFF2-40B4-BE49-F238E27FC236}">
                <a16:creationId xmlns:a16="http://schemas.microsoft.com/office/drawing/2014/main" id="{E36BB6F4-DD09-4887-8887-3B05D37E52C6}"/>
              </a:ext>
            </a:extLst>
          </p:cNvPr>
          <p:cNvSpPr>
            <a:spLocks noGrp="1"/>
          </p:cNvSpPr>
          <p:nvPr>
            <p:ph type="sldNum" sz="quarter" idx="12"/>
          </p:nvPr>
        </p:nvSpPr>
        <p:spPr/>
        <p:txBody>
          <a:bodyPr/>
          <a:lstStyle>
            <a:lvl1pPr>
              <a:defRPr sz="1000"/>
            </a:lvl1pPr>
          </a:lstStyle>
          <a:p>
            <a:pPr>
              <a:defRPr/>
            </a:pPr>
            <a:endParaRPr lang="en-US" altLang="nl-BE" sz="1200"/>
          </a:p>
          <a:p>
            <a:pPr>
              <a:defRPr/>
            </a:pPr>
            <a:r>
              <a:rPr lang="en-US" altLang="nl-BE"/>
              <a:t>Slide </a:t>
            </a:r>
            <a:fld id="{66193F66-9ED8-4A0A-9863-265E753367E5}" type="slidenum">
              <a:rPr lang="en-US" altLang="nl-BE"/>
              <a:pPr>
                <a:defRPr/>
              </a:pPr>
              <a:t>‹nr.›</a:t>
            </a:fld>
            <a:endParaRPr lang="en-US" altLang="nl-BE"/>
          </a:p>
        </p:txBody>
      </p:sp>
    </p:spTree>
    <p:extLst>
      <p:ext uri="{BB962C8B-B14F-4D97-AF65-F5344CB8AC3E}">
        <p14:creationId xmlns:p14="http://schemas.microsoft.com/office/powerpoint/2010/main" val="62758943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descr="Macintosh HD:Users:nickdaenen:Desktop:logo_pxl.wmf">
            <a:extLst>
              <a:ext uri="{FF2B5EF4-FFF2-40B4-BE49-F238E27FC236}">
                <a16:creationId xmlns:a16="http://schemas.microsoft.com/office/drawing/2014/main" id="{C24F769B-67CD-483D-8C2C-47324F9EB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a:extLst>
              <a:ext uri="{FF2B5EF4-FFF2-40B4-BE49-F238E27FC236}">
                <a16:creationId xmlns:a16="http://schemas.microsoft.com/office/drawing/2014/main" id="{C2610FE3-9FBB-4081-9C8F-DEC35ECE727E}"/>
              </a:ext>
            </a:extLst>
          </p:cNvPr>
          <p:cNvSpPr>
            <a:spLocks noGrp="1"/>
          </p:cNvSpPr>
          <p:nvPr>
            <p:ph type="dt" sz="half" idx="10"/>
          </p:nvPr>
        </p:nvSpPr>
        <p:spPr/>
        <p:txBody>
          <a:bodyPr/>
          <a:lstStyle>
            <a:lvl1pPr>
              <a:defRPr/>
            </a:lvl1pPr>
          </a:lstStyle>
          <a:p>
            <a:pPr>
              <a:defRPr/>
            </a:pPr>
            <a:r>
              <a:rPr lang="en-US" altLang="nl-BE"/>
              <a:t>ADO.NET 4 C#, C8Murach’s JavaScript, C1</a:t>
            </a:r>
          </a:p>
        </p:txBody>
      </p:sp>
      <p:sp>
        <p:nvSpPr>
          <p:cNvPr id="6" name="Tijdelijke aanduiding voor voettekst 4">
            <a:extLst>
              <a:ext uri="{FF2B5EF4-FFF2-40B4-BE49-F238E27FC236}">
                <a16:creationId xmlns:a16="http://schemas.microsoft.com/office/drawing/2014/main" id="{45D02C22-F6AB-4C1B-B6E3-48389F394D56}"/>
              </a:ext>
            </a:extLst>
          </p:cNvPr>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7" name="Tijdelijke aanduiding voor dianummer 5">
            <a:extLst>
              <a:ext uri="{FF2B5EF4-FFF2-40B4-BE49-F238E27FC236}">
                <a16:creationId xmlns:a16="http://schemas.microsoft.com/office/drawing/2014/main" id="{953C7038-8EDC-4917-966A-D3274DFB5D0F}"/>
              </a:ext>
            </a:extLst>
          </p:cNvPr>
          <p:cNvSpPr>
            <a:spLocks noGrp="1"/>
          </p:cNvSpPr>
          <p:nvPr>
            <p:ph type="sldNum" sz="quarter" idx="12"/>
          </p:nvPr>
        </p:nvSpPr>
        <p:spPr/>
        <p:txBody>
          <a:bodyPr/>
          <a:lstStyle>
            <a:lvl1pPr>
              <a:defRPr sz="1000"/>
            </a:lvl1pPr>
          </a:lstStyle>
          <a:p>
            <a:pPr>
              <a:defRPr/>
            </a:pPr>
            <a:endParaRPr lang="en-US" altLang="nl-BE" sz="1200"/>
          </a:p>
          <a:p>
            <a:pPr>
              <a:defRPr/>
            </a:pPr>
            <a:r>
              <a:rPr lang="en-US" altLang="nl-BE"/>
              <a:t>Slide </a:t>
            </a:r>
            <a:fld id="{8775E026-8716-4344-9FCE-C8386471D657}" type="slidenum">
              <a:rPr lang="en-US" altLang="nl-BE"/>
              <a:pPr>
                <a:defRPr/>
              </a:pPr>
              <a:t>‹nr.›</a:t>
            </a:fld>
            <a:endParaRPr lang="en-US" altLang="nl-BE"/>
          </a:p>
        </p:txBody>
      </p:sp>
    </p:spTree>
    <p:extLst>
      <p:ext uri="{BB962C8B-B14F-4D97-AF65-F5344CB8AC3E}">
        <p14:creationId xmlns:p14="http://schemas.microsoft.com/office/powerpoint/2010/main" val="76156679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a:extLst>
              <a:ext uri="{FF2B5EF4-FFF2-40B4-BE49-F238E27FC236}">
                <a16:creationId xmlns:a16="http://schemas.microsoft.com/office/drawing/2014/main" id="{AAF3AD3D-5A61-4545-932B-05F40C5B7C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51814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a:extLst>
              <a:ext uri="{FF2B5EF4-FFF2-40B4-BE49-F238E27FC236}">
                <a16:creationId xmlns:a16="http://schemas.microsoft.com/office/drawing/2014/main" id="{81CC7B3D-906B-4BBF-A425-B9CDF8099CED}"/>
              </a:ext>
            </a:extLst>
          </p:cNvPr>
          <p:cNvSpPr>
            <a:spLocks noGrp="1"/>
          </p:cNvSpPr>
          <p:nvPr>
            <p:ph type="dt" sz="half" idx="10"/>
          </p:nvPr>
        </p:nvSpPr>
        <p:spPr/>
        <p:txBody>
          <a:bodyPr/>
          <a:lstStyle>
            <a:lvl1pPr>
              <a:defRPr>
                <a:solidFill>
                  <a:srgbClr val="FFFFFF"/>
                </a:solidFill>
              </a:defRPr>
            </a:lvl1pPr>
          </a:lstStyle>
          <a:p>
            <a:pPr>
              <a:defRPr/>
            </a:pPr>
            <a:r>
              <a:rPr lang="en-US" altLang="nl-BE"/>
              <a:t>ADO.NET 4 C#, C8Murach’s JavaScript, C1</a:t>
            </a:r>
          </a:p>
        </p:txBody>
      </p:sp>
      <p:sp>
        <p:nvSpPr>
          <p:cNvPr id="5" name="Tijdelijke aanduiding voor voettekst 4">
            <a:extLst>
              <a:ext uri="{FF2B5EF4-FFF2-40B4-BE49-F238E27FC236}">
                <a16:creationId xmlns:a16="http://schemas.microsoft.com/office/drawing/2014/main" id="{2E3BDC9B-6940-4BF6-AC08-1FCD90257632}"/>
              </a:ext>
            </a:extLst>
          </p:cNvPr>
          <p:cNvSpPr>
            <a:spLocks noGrp="1"/>
          </p:cNvSpPr>
          <p:nvPr>
            <p:ph type="ftr" sz="quarter" idx="11"/>
          </p:nvPr>
        </p:nvSpPr>
        <p:spPr/>
        <p:txBody>
          <a:bodyPr/>
          <a:lstStyle>
            <a:lvl1pPr>
              <a:defRPr>
                <a:solidFill>
                  <a:srgbClr val="FFFFFF"/>
                </a:solidFill>
              </a:defRPr>
            </a:lvl1pPr>
          </a:lstStyle>
          <a:p>
            <a:pPr>
              <a:defRPr/>
            </a:pPr>
            <a:r>
              <a:rPr lang="en-US" altLang="nl-BE"/>
              <a:t>© 2011, Mike Murach &amp; Associates, Inc.© 2009, Mike Murach &amp; Associates, Inc.</a:t>
            </a:r>
            <a:endParaRPr lang="en-US" altLang="nl-BE" sz="1400"/>
          </a:p>
        </p:txBody>
      </p:sp>
      <p:sp>
        <p:nvSpPr>
          <p:cNvPr id="6" name="Tijdelijke aanduiding voor dianummer 5">
            <a:extLst>
              <a:ext uri="{FF2B5EF4-FFF2-40B4-BE49-F238E27FC236}">
                <a16:creationId xmlns:a16="http://schemas.microsoft.com/office/drawing/2014/main" id="{11DD0501-EA29-4FDF-8A7A-E0584ECCE617}"/>
              </a:ext>
            </a:extLst>
          </p:cNvPr>
          <p:cNvSpPr>
            <a:spLocks noGrp="1"/>
          </p:cNvSpPr>
          <p:nvPr>
            <p:ph type="sldNum" sz="quarter" idx="12"/>
          </p:nvPr>
        </p:nvSpPr>
        <p:spPr/>
        <p:txBody>
          <a:bodyPr/>
          <a:lstStyle>
            <a:lvl1pPr>
              <a:defRPr sz="1000">
                <a:solidFill>
                  <a:srgbClr val="FFFFFF"/>
                </a:solidFill>
              </a:defRPr>
            </a:lvl1pPr>
          </a:lstStyle>
          <a:p>
            <a:pPr>
              <a:defRPr/>
            </a:pPr>
            <a:endParaRPr lang="en-US" altLang="nl-BE" sz="1200"/>
          </a:p>
          <a:p>
            <a:pPr>
              <a:defRPr/>
            </a:pPr>
            <a:r>
              <a:rPr lang="en-US" altLang="nl-BE"/>
              <a:t>Slide </a:t>
            </a:r>
            <a:fld id="{F592C961-6C10-4FAC-81A8-7B6A81885F6E}" type="slidenum">
              <a:rPr lang="en-US" altLang="nl-BE"/>
              <a:pPr>
                <a:defRPr/>
              </a:pPr>
              <a:t>‹nr.›</a:t>
            </a:fld>
            <a:endParaRPr lang="en-US" altLang="nl-BE"/>
          </a:p>
        </p:txBody>
      </p:sp>
    </p:spTree>
    <p:extLst>
      <p:ext uri="{BB962C8B-B14F-4D97-AF65-F5344CB8AC3E}">
        <p14:creationId xmlns:p14="http://schemas.microsoft.com/office/powerpoint/2010/main" val="417322934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descr="Macintosh HD:Users:nickdaenen:Desktop:logo_pxl.wmf">
            <a:extLst>
              <a:ext uri="{FF2B5EF4-FFF2-40B4-BE49-F238E27FC236}">
                <a16:creationId xmlns:a16="http://schemas.microsoft.com/office/drawing/2014/main" id="{5752BF66-99B9-4A2F-9755-2AA11BEDE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a:extLst>
              <a:ext uri="{FF2B5EF4-FFF2-40B4-BE49-F238E27FC236}">
                <a16:creationId xmlns:a16="http://schemas.microsoft.com/office/drawing/2014/main" id="{AC2FE178-E230-4AE5-BE12-4C472A968C5D}"/>
              </a:ext>
            </a:extLst>
          </p:cNvPr>
          <p:cNvSpPr>
            <a:spLocks noGrp="1"/>
          </p:cNvSpPr>
          <p:nvPr>
            <p:ph type="dt" sz="half" idx="10"/>
          </p:nvPr>
        </p:nvSpPr>
        <p:spPr/>
        <p:txBody>
          <a:bodyPr/>
          <a:lstStyle>
            <a:lvl1pPr>
              <a:defRPr/>
            </a:lvl1pPr>
          </a:lstStyle>
          <a:p>
            <a:pPr>
              <a:defRPr/>
            </a:pPr>
            <a:r>
              <a:rPr lang="en-US" altLang="nl-BE"/>
              <a:t>ADO.NET 4 C#, C8Murach’s JavaScript, C1</a:t>
            </a:r>
          </a:p>
        </p:txBody>
      </p:sp>
      <p:sp>
        <p:nvSpPr>
          <p:cNvPr id="7" name="Tijdelijke aanduiding voor voettekst 5">
            <a:extLst>
              <a:ext uri="{FF2B5EF4-FFF2-40B4-BE49-F238E27FC236}">
                <a16:creationId xmlns:a16="http://schemas.microsoft.com/office/drawing/2014/main" id="{0B7E82E9-4AA3-477B-AE93-F8C17E7E1345}"/>
              </a:ext>
            </a:extLst>
          </p:cNvPr>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8" name="Tijdelijke aanduiding voor dianummer 6">
            <a:extLst>
              <a:ext uri="{FF2B5EF4-FFF2-40B4-BE49-F238E27FC236}">
                <a16:creationId xmlns:a16="http://schemas.microsoft.com/office/drawing/2014/main" id="{FB6C24E6-D6E4-4780-B09D-F10E1F891898}"/>
              </a:ext>
            </a:extLst>
          </p:cNvPr>
          <p:cNvSpPr>
            <a:spLocks noGrp="1"/>
          </p:cNvSpPr>
          <p:nvPr>
            <p:ph type="sldNum" sz="quarter" idx="12"/>
          </p:nvPr>
        </p:nvSpPr>
        <p:spPr/>
        <p:txBody>
          <a:bodyPr/>
          <a:lstStyle>
            <a:lvl1pPr>
              <a:defRPr sz="1000"/>
            </a:lvl1pPr>
          </a:lstStyle>
          <a:p>
            <a:pPr>
              <a:defRPr/>
            </a:pPr>
            <a:endParaRPr lang="en-US" altLang="nl-BE" sz="1200"/>
          </a:p>
          <a:p>
            <a:pPr>
              <a:defRPr/>
            </a:pPr>
            <a:r>
              <a:rPr lang="en-US" altLang="nl-BE"/>
              <a:t>Slide </a:t>
            </a:r>
            <a:fld id="{60BA49F5-40BB-4550-B5CB-291174EA1F93}" type="slidenum">
              <a:rPr lang="en-US" altLang="nl-BE"/>
              <a:pPr>
                <a:defRPr/>
              </a:pPr>
              <a:t>‹nr.›</a:t>
            </a:fld>
            <a:endParaRPr lang="en-US" altLang="nl-BE"/>
          </a:p>
        </p:txBody>
      </p:sp>
    </p:spTree>
    <p:extLst>
      <p:ext uri="{BB962C8B-B14F-4D97-AF65-F5344CB8AC3E}">
        <p14:creationId xmlns:p14="http://schemas.microsoft.com/office/powerpoint/2010/main" val="204662874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descr="Macintosh HD:Users:nickdaenen:Desktop:logo_pxl.wmf">
            <a:extLst>
              <a:ext uri="{FF2B5EF4-FFF2-40B4-BE49-F238E27FC236}">
                <a16:creationId xmlns:a16="http://schemas.microsoft.com/office/drawing/2014/main" id="{61D295FC-8149-4853-9E93-AF4D18DE4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a:extLst>
              <a:ext uri="{FF2B5EF4-FFF2-40B4-BE49-F238E27FC236}">
                <a16:creationId xmlns:a16="http://schemas.microsoft.com/office/drawing/2014/main" id="{A0A14059-B00D-4191-98FA-A03C7E3167AC}"/>
              </a:ext>
            </a:extLst>
          </p:cNvPr>
          <p:cNvSpPr>
            <a:spLocks noGrp="1"/>
          </p:cNvSpPr>
          <p:nvPr>
            <p:ph type="dt" sz="half" idx="10"/>
          </p:nvPr>
        </p:nvSpPr>
        <p:spPr/>
        <p:txBody>
          <a:bodyPr/>
          <a:lstStyle>
            <a:lvl1pPr>
              <a:defRPr/>
            </a:lvl1pPr>
          </a:lstStyle>
          <a:p>
            <a:pPr>
              <a:defRPr/>
            </a:pPr>
            <a:r>
              <a:rPr lang="en-US" altLang="nl-BE"/>
              <a:t>ADO.NET 4 C#, C8Murach’s JavaScript, C1</a:t>
            </a:r>
          </a:p>
        </p:txBody>
      </p:sp>
      <p:sp>
        <p:nvSpPr>
          <p:cNvPr id="9" name="Tijdelijke aanduiding voor voettekst 7">
            <a:extLst>
              <a:ext uri="{FF2B5EF4-FFF2-40B4-BE49-F238E27FC236}">
                <a16:creationId xmlns:a16="http://schemas.microsoft.com/office/drawing/2014/main" id="{32A6C3BE-B0B3-444B-9A1B-FF5C3918967B}"/>
              </a:ext>
            </a:extLst>
          </p:cNvPr>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10" name="Tijdelijke aanduiding voor dianummer 8">
            <a:extLst>
              <a:ext uri="{FF2B5EF4-FFF2-40B4-BE49-F238E27FC236}">
                <a16:creationId xmlns:a16="http://schemas.microsoft.com/office/drawing/2014/main" id="{C0F90642-F9B2-4D76-A1ED-2DCAF561626F}"/>
              </a:ext>
            </a:extLst>
          </p:cNvPr>
          <p:cNvSpPr>
            <a:spLocks noGrp="1"/>
          </p:cNvSpPr>
          <p:nvPr>
            <p:ph type="sldNum" sz="quarter" idx="12"/>
          </p:nvPr>
        </p:nvSpPr>
        <p:spPr/>
        <p:txBody>
          <a:bodyPr/>
          <a:lstStyle>
            <a:lvl1pPr>
              <a:defRPr sz="1000"/>
            </a:lvl1pPr>
          </a:lstStyle>
          <a:p>
            <a:pPr>
              <a:defRPr/>
            </a:pPr>
            <a:endParaRPr lang="en-US" altLang="nl-BE" sz="1200"/>
          </a:p>
          <a:p>
            <a:pPr>
              <a:defRPr/>
            </a:pPr>
            <a:r>
              <a:rPr lang="en-US" altLang="nl-BE"/>
              <a:t>Slide </a:t>
            </a:r>
            <a:fld id="{245EC267-96CA-47B8-93FE-B0BA26452F30}" type="slidenum">
              <a:rPr lang="en-US" altLang="nl-BE"/>
              <a:pPr>
                <a:defRPr/>
              </a:pPr>
              <a:t>‹nr.›</a:t>
            </a:fld>
            <a:endParaRPr lang="en-US" altLang="nl-BE"/>
          </a:p>
        </p:txBody>
      </p:sp>
    </p:spTree>
    <p:extLst>
      <p:ext uri="{BB962C8B-B14F-4D97-AF65-F5344CB8AC3E}">
        <p14:creationId xmlns:p14="http://schemas.microsoft.com/office/powerpoint/2010/main" val="285972115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descr="Macintosh HD:Users:nickdaenen:Desktop:logo_pxl.wmf">
            <a:extLst>
              <a:ext uri="{FF2B5EF4-FFF2-40B4-BE49-F238E27FC236}">
                <a16:creationId xmlns:a16="http://schemas.microsoft.com/office/drawing/2014/main" id="{482513A7-2AF0-479C-B6E2-238155BBC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a:extLst>
              <a:ext uri="{FF2B5EF4-FFF2-40B4-BE49-F238E27FC236}">
                <a16:creationId xmlns:a16="http://schemas.microsoft.com/office/drawing/2014/main" id="{420F904D-3845-49AC-B27C-5F0B98CCDFF5}"/>
              </a:ext>
            </a:extLst>
          </p:cNvPr>
          <p:cNvSpPr>
            <a:spLocks noGrp="1"/>
          </p:cNvSpPr>
          <p:nvPr>
            <p:ph type="dt" sz="half" idx="10"/>
          </p:nvPr>
        </p:nvSpPr>
        <p:spPr/>
        <p:txBody>
          <a:bodyPr/>
          <a:lstStyle>
            <a:lvl1pPr>
              <a:defRPr/>
            </a:lvl1pPr>
          </a:lstStyle>
          <a:p>
            <a:pPr>
              <a:defRPr/>
            </a:pPr>
            <a:r>
              <a:rPr lang="en-US" altLang="nl-BE"/>
              <a:t>ADO.NET 4 C#, C8Murach’s JavaScript, C1</a:t>
            </a:r>
          </a:p>
        </p:txBody>
      </p:sp>
      <p:sp>
        <p:nvSpPr>
          <p:cNvPr id="5" name="Tijdelijke aanduiding voor voettekst 3">
            <a:extLst>
              <a:ext uri="{FF2B5EF4-FFF2-40B4-BE49-F238E27FC236}">
                <a16:creationId xmlns:a16="http://schemas.microsoft.com/office/drawing/2014/main" id="{B5E71999-D8DE-44D0-813E-6DCB10F813D3}"/>
              </a:ext>
            </a:extLst>
          </p:cNvPr>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6" name="Tijdelijke aanduiding voor dianummer 4">
            <a:extLst>
              <a:ext uri="{FF2B5EF4-FFF2-40B4-BE49-F238E27FC236}">
                <a16:creationId xmlns:a16="http://schemas.microsoft.com/office/drawing/2014/main" id="{A99A6207-BA73-4ADF-A311-7F70E1256AFA}"/>
              </a:ext>
            </a:extLst>
          </p:cNvPr>
          <p:cNvSpPr>
            <a:spLocks noGrp="1"/>
          </p:cNvSpPr>
          <p:nvPr>
            <p:ph type="sldNum" sz="quarter" idx="12"/>
          </p:nvPr>
        </p:nvSpPr>
        <p:spPr/>
        <p:txBody>
          <a:bodyPr/>
          <a:lstStyle>
            <a:lvl1pPr>
              <a:defRPr sz="1000"/>
            </a:lvl1pPr>
          </a:lstStyle>
          <a:p>
            <a:pPr>
              <a:defRPr/>
            </a:pPr>
            <a:endParaRPr lang="en-US" altLang="nl-BE" sz="1200"/>
          </a:p>
          <a:p>
            <a:pPr>
              <a:defRPr/>
            </a:pPr>
            <a:r>
              <a:rPr lang="en-US" altLang="nl-BE"/>
              <a:t>Slide </a:t>
            </a:r>
            <a:fld id="{75AD5CA4-670E-4665-A99A-5050384B78CD}" type="slidenum">
              <a:rPr lang="en-US" altLang="nl-BE"/>
              <a:pPr>
                <a:defRPr/>
              </a:pPr>
              <a:t>‹nr.›</a:t>
            </a:fld>
            <a:endParaRPr lang="en-US" altLang="nl-BE"/>
          </a:p>
        </p:txBody>
      </p:sp>
    </p:spTree>
    <p:extLst>
      <p:ext uri="{BB962C8B-B14F-4D97-AF65-F5344CB8AC3E}">
        <p14:creationId xmlns:p14="http://schemas.microsoft.com/office/powerpoint/2010/main" val="111206533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descr="Macintosh HD:Users:nickdaenen:Desktop:logo_pxl.wmf">
            <a:extLst>
              <a:ext uri="{FF2B5EF4-FFF2-40B4-BE49-F238E27FC236}">
                <a16:creationId xmlns:a16="http://schemas.microsoft.com/office/drawing/2014/main" id="{C528F7EF-994D-41F0-8091-1C82FC3D5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a:extLst>
              <a:ext uri="{FF2B5EF4-FFF2-40B4-BE49-F238E27FC236}">
                <a16:creationId xmlns:a16="http://schemas.microsoft.com/office/drawing/2014/main" id="{7121DA5B-73C4-497A-AC73-46BAB5E5A8E9}"/>
              </a:ext>
            </a:extLst>
          </p:cNvPr>
          <p:cNvSpPr>
            <a:spLocks noGrp="1"/>
          </p:cNvSpPr>
          <p:nvPr>
            <p:ph type="dt" sz="half" idx="10"/>
          </p:nvPr>
        </p:nvSpPr>
        <p:spPr/>
        <p:txBody>
          <a:bodyPr/>
          <a:lstStyle>
            <a:lvl1pPr>
              <a:defRPr/>
            </a:lvl1pPr>
          </a:lstStyle>
          <a:p>
            <a:pPr>
              <a:defRPr/>
            </a:pPr>
            <a:r>
              <a:rPr lang="en-US" altLang="nl-BE"/>
              <a:t>ADO.NET 4 C#, C8Murach’s JavaScript, C1</a:t>
            </a:r>
          </a:p>
        </p:txBody>
      </p:sp>
      <p:sp>
        <p:nvSpPr>
          <p:cNvPr id="4" name="Tijdelijke aanduiding voor voettekst 2">
            <a:extLst>
              <a:ext uri="{FF2B5EF4-FFF2-40B4-BE49-F238E27FC236}">
                <a16:creationId xmlns:a16="http://schemas.microsoft.com/office/drawing/2014/main" id="{B1C54241-6226-471D-BF1B-470600AAF741}"/>
              </a:ext>
            </a:extLst>
          </p:cNvPr>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5" name="Tijdelijke aanduiding voor dianummer 3">
            <a:extLst>
              <a:ext uri="{FF2B5EF4-FFF2-40B4-BE49-F238E27FC236}">
                <a16:creationId xmlns:a16="http://schemas.microsoft.com/office/drawing/2014/main" id="{57A743B9-A682-4C55-8EF2-C693D2B61681}"/>
              </a:ext>
            </a:extLst>
          </p:cNvPr>
          <p:cNvSpPr>
            <a:spLocks noGrp="1"/>
          </p:cNvSpPr>
          <p:nvPr>
            <p:ph type="sldNum" sz="quarter" idx="12"/>
          </p:nvPr>
        </p:nvSpPr>
        <p:spPr/>
        <p:txBody>
          <a:bodyPr/>
          <a:lstStyle>
            <a:lvl1pPr>
              <a:defRPr sz="1000"/>
            </a:lvl1pPr>
          </a:lstStyle>
          <a:p>
            <a:pPr>
              <a:defRPr/>
            </a:pPr>
            <a:endParaRPr lang="en-US" altLang="nl-BE" sz="1200"/>
          </a:p>
          <a:p>
            <a:pPr>
              <a:defRPr/>
            </a:pPr>
            <a:r>
              <a:rPr lang="en-US" altLang="nl-BE"/>
              <a:t>Slide </a:t>
            </a:r>
            <a:fld id="{C00A93EA-6E67-4B8A-8944-691E55D504FA}" type="slidenum">
              <a:rPr lang="en-US" altLang="nl-BE"/>
              <a:pPr>
                <a:defRPr/>
              </a:pPr>
              <a:t>‹nr.›</a:t>
            </a:fld>
            <a:endParaRPr lang="en-US" altLang="nl-BE"/>
          </a:p>
        </p:txBody>
      </p:sp>
    </p:spTree>
    <p:extLst>
      <p:ext uri="{BB962C8B-B14F-4D97-AF65-F5344CB8AC3E}">
        <p14:creationId xmlns:p14="http://schemas.microsoft.com/office/powerpoint/2010/main" val="94418772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descr="Macintosh HD:Users:nickdaenen:Desktop:logo_pxl.wmf">
            <a:extLst>
              <a:ext uri="{FF2B5EF4-FFF2-40B4-BE49-F238E27FC236}">
                <a16:creationId xmlns:a16="http://schemas.microsoft.com/office/drawing/2014/main" id="{E0594394-B30A-40F2-82EA-DF3BE1A4D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DB8E4B60-5D0B-475E-B2ED-9288BDA90CFE}"/>
              </a:ext>
            </a:extLst>
          </p:cNvPr>
          <p:cNvSpPr>
            <a:spLocks noGrp="1"/>
          </p:cNvSpPr>
          <p:nvPr>
            <p:ph type="dt" sz="half" idx="10"/>
          </p:nvPr>
        </p:nvSpPr>
        <p:spPr/>
        <p:txBody>
          <a:bodyPr/>
          <a:lstStyle>
            <a:lvl1pPr>
              <a:defRPr/>
            </a:lvl1pPr>
          </a:lstStyle>
          <a:p>
            <a:pPr>
              <a:defRPr/>
            </a:pPr>
            <a:r>
              <a:rPr lang="en-US" altLang="nl-BE"/>
              <a:t>ADO.NET 4 C#, C8Murach’s JavaScript, C1</a:t>
            </a:r>
          </a:p>
        </p:txBody>
      </p:sp>
      <p:sp>
        <p:nvSpPr>
          <p:cNvPr id="7" name="Tijdelijke aanduiding voor voettekst 5">
            <a:extLst>
              <a:ext uri="{FF2B5EF4-FFF2-40B4-BE49-F238E27FC236}">
                <a16:creationId xmlns:a16="http://schemas.microsoft.com/office/drawing/2014/main" id="{972758BD-0364-4176-B6F2-F37E2137EF0E}"/>
              </a:ext>
            </a:extLst>
          </p:cNvPr>
          <p:cNvSpPr>
            <a:spLocks noGrp="1"/>
          </p:cNvSpPr>
          <p:nvPr>
            <p:ph type="ftr" sz="quarter" idx="11"/>
          </p:nvPr>
        </p:nvSpPr>
        <p:spPr/>
        <p:txBody>
          <a:bodyPr/>
          <a:lstStyle>
            <a:lvl1pPr>
              <a:defRPr/>
            </a:lvl1pPr>
          </a:lstStyle>
          <a:p>
            <a:pPr>
              <a:defRPr/>
            </a:pPr>
            <a:r>
              <a:rPr lang="en-US" altLang="nl-BE"/>
              <a:t>© 2011, Mike Murach &amp; Associates, Inc.© 2009, Mike Murach &amp; Associates, Inc.</a:t>
            </a:r>
            <a:endParaRPr lang="en-US" altLang="nl-BE" sz="1400"/>
          </a:p>
        </p:txBody>
      </p:sp>
      <p:sp>
        <p:nvSpPr>
          <p:cNvPr id="8" name="Tijdelijke aanduiding voor dianummer 6">
            <a:extLst>
              <a:ext uri="{FF2B5EF4-FFF2-40B4-BE49-F238E27FC236}">
                <a16:creationId xmlns:a16="http://schemas.microsoft.com/office/drawing/2014/main" id="{C6F71295-F65C-4748-A8B8-17249C42DDBF}"/>
              </a:ext>
            </a:extLst>
          </p:cNvPr>
          <p:cNvSpPr>
            <a:spLocks noGrp="1"/>
          </p:cNvSpPr>
          <p:nvPr>
            <p:ph type="sldNum" sz="quarter" idx="12"/>
          </p:nvPr>
        </p:nvSpPr>
        <p:spPr/>
        <p:txBody>
          <a:bodyPr/>
          <a:lstStyle>
            <a:lvl1pPr>
              <a:defRPr sz="1000"/>
            </a:lvl1pPr>
          </a:lstStyle>
          <a:p>
            <a:pPr>
              <a:defRPr/>
            </a:pPr>
            <a:endParaRPr lang="en-US" altLang="nl-BE" sz="1200"/>
          </a:p>
          <a:p>
            <a:pPr>
              <a:defRPr/>
            </a:pPr>
            <a:r>
              <a:rPr lang="en-US" altLang="nl-BE"/>
              <a:t>Slide </a:t>
            </a:r>
            <a:fld id="{EE71F7AB-4FFD-4F27-8766-1148920D9082}" type="slidenum">
              <a:rPr lang="en-US" altLang="nl-BE"/>
              <a:pPr>
                <a:defRPr/>
              </a:pPr>
              <a:t>‹nr.›</a:t>
            </a:fld>
            <a:endParaRPr lang="en-US" altLang="nl-BE"/>
          </a:p>
        </p:txBody>
      </p:sp>
    </p:spTree>
    <p:extLst>
      <p:ext uri="{BB962C8B-B14F-4D97-AF65-F5344CB8AC3E}">
        <p14:creationId xmlns:p14="http://schemas.microsoft.com/office/powerpoint/2010/main" val="394952742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a:extLst>
              <a:ext uri="{FF2B5EF4-FFF2-40B4-BE49-F238E27FC236}">
                <a16:creationId xmlns:a16="http://schemas.microsoft.com/office/drawing/2014/main" id="{80B13FE2-7F61-45ED-8636-000C71F0593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a:extLst>
              <a:ext uri="{FF2B5EF4-FFF2-40B4-BE49-F238E27FC236}">
                <a16:creationId xmlns:a16="http://schemas.microsoft.com/office/drawing/2014/main" id="{D5269325-3652-45B1-8E38-BB042C07D2F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a:extLst>
              <a:ext uri="{FF2B5EF4-FFF2-40B4-BE49-F238E27FC236}">
                <a16:creationId xmlns:a16="http://schemas.microsoft.com/office/drawing/2014/main" id="{EB30EB12-966E-4E34-9A2F-D0321262D096}"/>
              </a:ext>
            </a:extLst>
          </p:cNvPr>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r>
              <a:rPr lang="en-US" altLang="nl-BE"/>
              <a:t>ADO.NET 4 C#, C8Murach’s JavaScript, C1</a:t>
            </a:r>
          </a:p>
        </p:txBody>
      </p:sp>
      <p:sp>
        <p:nvSpPr>
          <p:cNvPr id="5" name="Tijdelijke aanduiding voor voettekst 4">
            <a:extLst>
              <a:ext uri="{FF2B5EF4-FFF2-40B4-BE49-F238E27FC236}">
                <a16:creationId xmlns:a16="http://schemas.microsoft.com/office/drawing/2014/main" id="{02503F36-5279-464C-B621-2719B3AE6FF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ltLang="nl-BE"/>
              <a:t>© 2011, Mike Murach &amp; Associates, Inc.© 2009, Mike Murach &amp; Associates, Inc.</a:t>
            </a:r>
            <a:endParaRPr lang="en-US" altLang="nl-BE" sz="1400"/>
          </a:p>
        </p:txBody>
      </p:sp>
      <p:sp>
        <p:nvSpPr>
          <p:cNvPr id="6" name="Tijdelijke aanduiding voor dianummer 5">
            <a:extLst>
              <a:ext uri="{FF2B5EF4-FFF2-40B4-BE49-F238E27FC236}">
                <a16:creationId xmlns:a16="http://schemas.microsoft.com/office/drawing/2014/main" id="{5F572553-773D-45A3-8171-98B7C650A73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endParaRPr lang="en-US" altLang="nl-BE"/>
          </a:p>
          <a:p>
            <a:pPr>
              <a:defRPr/>
            </a:pPr>
            <a:r>
              <a:rPr lang="en-US" altLang="nl-BE" sz="1000"/>
              <a:t>Slide </a:t>
            </a:r>
            <a:fld id="{EB205206-F1A0-410F-85B8-34A0F5E74EF9}" type="slidenum">
              <a:rPr lang="en-US" altLang="nl-BE" sz="1000"/>
              <a:pPr>
                <a:defRPr/>
              </a:pPr>
              <a:t>‹nr.›</a:t>
            </a:fld>
            <a:endParaRPr lang="en-US" altLang="nl-BE" sz="1000"/>
          </a:p>
        </p:txBody>
      </p:sp>
      <p:sp>
        <p:nvSpPr>
          <p:cNvPr id="7" name="Rechthoek 6">
            <a:extLst>
              <a:ext uri="{FF2B5EF4-FFF2-40B4-BE49-F238E27FC236}">
                <a16:creationId xmlns:a16="http://schemas.microsoft.com/office/drawing/2014/main" id="{0AF5366E-1981-4AD0-AB4F-D613A84947DE}"/>
              </a:ext>
            </a:extLst>
          </p:cNvPr>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Lst>
  <p:hf hdr="0"/>
  <p:txStyles>
    <p:titleStyle>
      <a:lvl1pPr algn="ctr" defTabSz="457200" rtl="0" eaLnBrk="0" fontAlgn="base" hangingPunct="0">
        <a:spcBef>
          <a:spcPct val="0"/>
        </a:spcBef>
        <a:spcAft>
          <a:spcPct val="0"/>
        </a:spcAft>
        <a:defRPr sz="4400" b="1" kern="1200">
          <a:solidFill>
            <a:srgbClr val="58A618"/>
          </a:solidFill>
          <a:latin typeface="+mj-lt"/>
          <a:ea typeface="+mj-ea"/>
          <a:cs typeface="+mj-cs"/>
        </a:defRPr>
      </a:lvl1pPr>
      <a:lvl2pPr algn="ctr" defTabSz="457200" rtl="0" eaLnBrk="0" fontAlgn="base" hangingPunct="0">
        <a:spcBef>
          <a:spcPct val="0"/>
        </a:spcBef>
        <a:spcAft>
          <a:spcPct val="0"/>
        </a:spcAft>
        <a:defRPr sz="4400" b="1">
          <a:solidFill>
            <a:srgbClr val="58A618"/>
          </a:solidFill>
          <a:latin typeface="Calibri" panose="020F0502020204030204" pitchFamily="34" charset="0"/>
        </a:defRPr>
      </a:lvl2pPr>
      <a:lvl3pPr algn="ctr" defTabSz="457200" rtl="0" eaLnBrk="0" fontAlgn="base" hangingPunct="0">
        <a:spcBef>
          <a:spcPct val="0"/>
        </a:spcBef>
        <a:spcAft>
          <a:spcPct val="0"/>
        </a:spcAft>
        <a:defRPr sz="4400" b="1">
          <a:solidFill>
            <a:srgbClr val="58A618"/>
          </a:solidFill>
          <a:latin typeface="Calibri" panose="020F0502020204030204" pitchFamily="34" charset="0"/>
        </a:defRPr>
      </a:lvl3pPr>
      <a:lvl4pPr algn="ctr" defTabSz="457200" rtl="0" eaLnBrk="0" fontAlgn="base" hangingPunct="0">
        <a:spcBef>
          <a:spcPct val="0"/>
        </a:spcBef>
        <a:spcAft>
          <a:spcPct val="0"/>
        </a:spcAft>
        <a:defRPr sz="4400" b="1">
          <a:solidFill>
            <a:srgbClr val="58A618"/>
          </a:solidFill>
          <a:latin typeface="Calibri" panose="020F0502020204030204" pitchFamily="34" charset="0"/>
        </a:defRPr>
      </a:lvl4pPr>
      <a:lvl5pPr algn="ctr" defTabSz="457200" rtl="0" eaLnBrk="0" fontAlgn="base" hangingPunct="0">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3.xml"/><Relationship Id="rId7" Type="http://schemas.openxmlformats.org/officeDocument/2006/relationships/image" Target="../media/image14.emf"/><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image" Target="../media/image13.emf"/><Relationship Id="rId4" Type="http://schemas.openxmlformats.org/officeDocument/2006/relationships/oleObject" Target="../embeddings/oleObject8.bin"/><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Microsoft_Word_97_-_2003_Document.doc"/></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a:extLst>
              <a:ext uri="{FF2B5EF4-FFF2-40B4-BE49-F238E27FC236}">
                <a16:creationId xmlns:a16="http://schemas.microsoft.com/office/drawing/2014/main" id="{0587260D-B059-414D-A073-55BC1DA8137B}"/>
              </a:ext>
            </a:extLst>
          </p:cNvPr>
          <p:cNvSpPr>
            <a:spLocks noGrp="1"/>
          </p:cNvSpPr>
          <p:nvPr>
            <p:ph type="ctrTitle"/>
          </p:nvPr>
        </p:nvSpPr>
        <p:spPr>
          <a:xfrm>
            <a:off x="531813" y="1903413"/>
            <a:ext cx="7772400" cy="1470025"/>
          </a:xfrm>
        </p:spPr>
        <p:txBody>
          <a:bodyPr/>
          <a:lstStyle/>
          <a:p>
            <a:pPr eaLnBrk="1" hangingPunct="1"/>
            <a:r>
              <a:rPr lang="en-US" altLang="nl-BE"/>
              <a:t>How to work with transactions</a:t>
            </a:r>
            <a:endParaRPr lang="nl-BE" altLang="nl-BE"/>
          </a:p>
        </p:txBody>
      </p:sp>
      <p:sp>
        <p:nvSpPr>
          <p:cNvPr id="16387" name="Subtitel 2">
            <a:extLst>
              <a:ext uri="{FF2B5EF4-FFF2-40B4-BE49-F238E27FC236}">
                <a16:creationId xmlns:a16="http://schemas.microsoft.com/office/drawing/2014/main" id="{0FA6C1E8-B65A-42EC-B75C-F25C17E49BD7}"/>
              </a:ext>
            </a:extLst>
          </p:cNvPr>
          <p:cNvSpPr>
            <a:spLocks noGrp="1"/>
          </p:cNvSpPr>
          <p:nvPr>
            <p:ph type="subTitle" idx="1"/>
          </p:nvPr>
        </p:nvSpPr>
        <p:spPr>
          <a:xfrm>
            <a:off x="542925" y="3876675"/>
            <a:ext cx="4806950" cy="1136650"/>
          </a:xfrm>
        </p:spPr>
        <p:txBody>
          <a:bodyPr/>
          <a:lstStyle/>
          <a:p>
            <a:pPr eaLnBrk="1" hangingPunct="1"/>
            <a:endParaRPr lang="nl-BE" altLang="nl-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025490AC-8AF8-4918-861B-25BA3C4613D9}"/>
              </a:ext>
            </a:extLst>
          </p:cNvPr>
          <p:cNvSpPr/>
          <p:nvPr/>
        </p:nvSpPr>
        <p:spPr>
          <a:xfrm>
            <a:off x="762000" y="381000"/>
            <a:ext cx="7391400" cy="492125"/>
          </a:xfrm>
          <a:prstGeom prst="rect">
            <a:avLst/>
          </a:prstGeom>
        </p:spPr>
        <p:txBody>
          <a:bodyPr>
            <a:spAutoFit/>
          </a:bodyPr>
          <a:lstStyle/>
          <a:p>
            <a:pPr>
              <a:spcAft>
                <a:spcPts val="600"/>
              </a:spcAft>
              <a:defRPr/>
            </a:pPr>
            <a:r>
              <a:rPr lang="en-US" sz="2600" b="1" dirty="0">
                <a:solidFill>
                  <a:srgbClr val="00B050"/>
                </a:solidFill>
                <a:latin typeface="+mn-lt"/>
                <a:ea typeface="Times New Roman" panose="02020603050405020304" pitchFamily="18" charset="0"/>
                <a:cs typeface="Times New Roman" panose="02020603050405020304" pitchFamily="18" charset="0"/>
              </a:rPr>
              <a:t>Members of the </a:t>
            </a:r>
            <a:r>
              <a:rPr lang="en-US" sz="2600" b="1" dirty="0" err="1">
                <a:solidFill>
                  <a:srgbClr val="00B050"/>
                </a:solidFill>
                <a:latin typeface="+mn-lt"/>
                <a:ea typeface="Times New Roman" panose="02020603050405020304" pitchFamily="18" charset="0"/>
                <a:cs typeface="Times New Roman" panose="02020603050405020304" pitchFamily="18" charset="0"/>
              </a:rPr>
              <a:t>IsolationLevel</a:t>
            </a:r>
            <a:r>
              <a:rPr lang="en-US" sz="2600" b="1" dirty="0">
                <a:solidFill>
                  <a:srgbClr val="00B050"/>
                </a:solidFill>
                <a:latin typeface="+mn-lt"/>
                <a:ea typeface="Times New Roman" panose="02020603050405020304" pitchFamily="18" charset="0"/>
                <a:cs typeface="Times New Roman" panose="02020603050405020304" pitchFamily="18" charset="0"/>
              </a:rPr>
              <a:t> enumeration</a:t>
            </a:r>
            <a:endParaRPr lang="nl-BE" sz="2600" b="1" dirty="0">
              <a:solidFill>
                <a:srgbClr val="00B050"/>
              </a:solidFill>
              <a:latin typeface="+mn-lt"/>
              <a:ea typeface="Times New Roman" panose="02020603050405020304" pitchFamily="18" charset="0"/>
              <a:cs typeface="Times New Roman" panose="02020603050405020304" pitchFamily="18" charset="0"/>
            </a:endParaRPr>
          </a:p>
        </p:txBody>
      </p:sp>
      <p:graphicFrame>
        <p:nvGraphicFramePr>
          <p:cNvPr id="3" name="Tabel 2">
            <a:extLst>
              <a:ext uri="{FF2B5EF4-FFF2-40B4-BE49-F238E27FC236}">
                <a16:creationId xmlns:a16="http://schemas.microsoft.com/office/drawing/2014/main" id="{9CCB1ECA-3BE1-4B84-ABED-3A57D2B7DBD2}"/>
              </a:ext>
            </a:extLst>
          </p:cNvPr>
          <p:cNvGraphicFramePr>
            <a:graphicFrameLocks noGrp="1"/>
          </p:cNvGraphicFramePr>
          <p:nvPr/>
        </p:nvGraphicFramePr>
        <p:xfrm>
          <a:off x="903288" y="1143000"/>
          <a:ext cx="7239000" cy="3576638"/>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73">
                <a:tc>
                  <a:txBody>
                    <a:bodyPr/>
                    <a:lstStyle/>
                    <a:p>
                      <a:r>
                        <a:rPr lang="nl-BE" sz="1800" dirty="0"/>
                        <a:t>Member</a:t>
                      </a:r>
                    </a:p>
                  </a:txBody>
                  <a:tcPr marT="45724" marB="45724"/>
                </a:tc>
                <a:tc>
                  <a:txBody>
                    <a:bodyPr/>
                    <a:lstStyle/>
                    <a:p>
                      <a:r>
                        <a:rPr lang="nl-BE" sz="1800" dirty="0" err="1"/>
                        <a:t>Description</a:t>
                      </a:r>
                      <a:endParaRPr lang="nl-BE" sz="1800" dirty="0"/>
                    </a:p>
                  </a:txBody>
                  <a:tcPr marT="45724" marB="45724"/>
                </a:tc>
                <a:extLst>
                  <a:ext uri="{0D108BD9-81ED-4DB2-BD59-A6C34878D82A}">
                    <a16:rowId xmlns:a16="http://schemas.microsoft.com/office/drawing/2014/main" val="10000"/>
                  </a:ext>
                </a:extLst>
              </a:tr>
              <a:tr h="370873">
                <a:tc>
                  <a:txBody>
                    <a:bodyPr/>
                    <a:lstStyle/>
                    <a:p>
                      <a:r>
                        <a:rPr lang="nl-BE" sz="1800" dirty="0" err="1"/>
                        <a:t>ReadUncommitted</a:t>
                      </a:r>
                      <a:endParaRPr lang="nl-BE" sz="1800" dirty="0"/>
                    </a:p>
                  </a:txBody>
                  <a:tcPr marT="45724" marB="45724"/>
                </a:tc>
                <a:tc>
                  <a:txBody>
                    <a:bodyPr/>
                    <a:lstStyle/>
                    <a:p>
                      <a:r>
                        <a:rPr lang="en-US" sz="1800" dirty="0">
                          <a:effectLst/>
                          <a:latin typeface="Times New Roman" panose="02020603050405020304" pitchFamily="18" charset="0"/>
                          <a:ea typeface="Times New Roman" panose="02020603050405020304" pitchFamily="18" charset="0"/>
                        </a:rPr>
                        <a:t>Allows all concurrency problems</a:t>
                      </a:r>
                      <a:endParaRPr lang="nl-BE" sz="1800" dirty="0"/>
                    </a:p>
                  </a:txBody>
                  <a:tcPr marT="45724" marB="45724"/>
                </a:tc>
                <a:extLst>
                  <a:ext uri="{0D108BD9-81ED-4DB2-BD59-A6C34878D82A}">
                    <a16:rowId xmlns:a16="http://schemas.microsoft.com/office/drawing/2014/main" val="10001"/>
                  </a:ext>
                </a:extLst>
              </a:tr>
              <a:tr h="914481">
                <a:tc>
                  <a:txBody>
                    <a:bodyPr/>
                    <a:lstStyle/>
                    <a:p>
                      <a:r>
                        <a:rPr lang="nl-BE" sz="1800" dirty="0" err="1"/>
                        <a:t>ReadCommitted</a:t>
                      </a:r>
                      <a:endParaRPr lang="nl-BE" sz="1800" dirty="0"/>
                    </a:p>
                  </a:txBody>
                  <a:tcPr marT="45724" marB="45724"/>
                </a:tc>
                <a:tc>
                  <a:txBody>
                    <a:bodyPr/>
                    <a:lstStyle/>
                    <a:p>
                      <a:r>
                        <a:rPr lang="en-US" sz="1800" dirty="0">
                          <a:effectLst/>
                          <a:latin typeface="Times New Roman" panose="02020603050405020304" pitchFamily="18" charset="0"/>
                          <a:ea typeface="Times New Roman" panose="02020603050405020304" pitchFamily="18" charset="0"/>
                        </a:rPr>
                        <a:t>Prevents dirty reads, but not </a:t>
                      </a:r>
                      <a:r>
                        <a:rPr lang="en-US" sz="1800" dirty="0" err="1">
                          <a:effectLst/>
                          <a:latin typeface="Times New Roman" panose="02020603050405020304" pitchFamily="18" charset="0"/>
                          <a:ea typeface="Times New Roman" panose="02020603050405020304" pitchFamily="18" charset="0"/>
                        </a:rPr>
                        <a:t>nonrepeatable</a:t>
                      </a:r>
                      <a:r>
                        <a:rPr lang="en-US" sz="1800" dirty="0">
                          <a:effectLst/>
                          <a:latin typeface="Times New Roman" panose="02020603050405020304" pitchFamily="18" charset="0"/>
                          <a:ea typeface="Times New Roman" panose="02020603050405020304" pitchFamily="18" charset="0"/>
                        </a:rPr>
                        <a:t> reads or phantom reads. This is the </a:t>
                      </a:r>
                      <a:r>
                        <a:rPr lang="en-US" sz="1800" b="1" dirty="0">
                          <a:effectLst/>
                          <a:latin typeface="Times New Roman" panose="02020603050405020304" pitchFamily="18" charset="0"/>
                          <a:ea typeface="Times New Roman" panose="02020603050405020304" pitchFamily="18" charset="0"/>
                        </a:rPr>
                        <a:t>default</a:t>
                      </a:r>
                      <a:r>
                        <a:rPr lang="en-US" sz="1800" dirty="0">
                          <a:effectLst/>
                          <a:latin typeface="Times New Roman" panose="02020603050405020304" pitchFamily="18" charset="0"/>
                          <a:ea typeface="Times New Roman" panose="02020603050405020304" pitchFamily="18" charset="0"/>
                        </a:rPr>
                        <a:t> for SQL Server</a:t>
                      </a:r>
                      <a:endParaRPr lang="nl-BE" sz="1800" dirty="0"/>
                    </a:p>
                  </a:txBody>
                  <a:tcPr marT="45724" marB="45724"/>
                </a:tc>
                <a:extLst>
                  <a:ext uri="{0D108BD9-81ED-4DB2-BD59-A6C34878D82A}">
                    <a16:rowId xmlns:a16="http://schemas.microsoft.com/office/drawing/2014/main" val="10002"/>
                  </a:ext>
                </a:extLst>
              </a:tr>
              <a:tr h="640137">
                <a:tc>
                  <a:txBody>
                    <a:bodyPr/>
                    <a:lstStyle/>
                    <a:p>
                      <a:r>
                        <a:rPr lang="nl-BE" sz="1800" dirty="0" err="1"/>
                        <a:t>RepeatableRead</a:t>
                      </a:r>
                      <a:endParaRPr lang="nl-BE" sz="1800" dirty="0"/>
                    </a:p>
                  </a:txBody>
                  <a:tcPr marT="45724" marB="45724"/>
                </a:tc>
                <a:tc>
                  <a:txBody>
                    <a:bodyPr/>
                    <a:lstStyle/>
                    <a:p>
                      <a:r>
                        <a:rPr lang="en-US" sz="1800" dirty="0">
                          <a:effectLst/>
                          <a:latin typeface="Times New Roman" panose="02020603050405020304" pitchFamily="18" charset="0"/>
                          <a:ea typeface="Times New Roman" panose="02020603050405020304" pitchFamily="18" charset="0"/>
                        </a:rPr>
                        <a:t>Prevents dirty reads and </a:t>
                      </a:r>
                      <a:r>
                        <a:rPr lang="en-US" sz="1800" dirty="0" err="1">
                          <a:effectLst/>
                          <a:latin typeface="Times New Roman" panose="02020603050405020304" pitchFamily="18" charset="0"/>
                          <a:ea typeface="Times New Roman" panose="02020603050405020304" pitchFamily="18" charset="0"/>
                        </a:rPr>
                        <a:t>nonrepeatable</a:t>
                      </a:r>
                      <a:r>
                        <a:rPr lang="en-US" sz="1800" dirty="0">
                          <a:effectLst/>
                          <a:latin typeface="Times New Roman" panose="02020603050405020304" pitchFamily="18" charset="0"/>
                          <a:ea typeface="Times New Roman" panose="02020603050405020304" pitchFamily="18" charset="0"/>
                        </a:rPr>
                        <a:t> reads, but not phantom reads</a:t>
                      </a:r>
                      <a:endParaRPr lang="nl-BE" sz="1800" dirty="0"/>
                    </a:p>
                  </a:txBody>
                  <a:tcPr marT="45724" marB="45724"/>
                </a:tc>
                <a:extLst>
                  <a:ext uri="{0D108BD9-81ED-4DB2-BD59-A6C34878D82A}">
                    <a16:rowId xmlns:a16="http://schemas.microsoft.com/office/drawing/2014/main" val="10003"/>
                  </a:ext>
                </a:extLst>
              </a:tr>
              <a:tr h="640137">
                <a:tc>
                  <a:txBody>
                    <a:bodyPr/>
                    <a:lstStyle/>
                    <a:p>
                      <a:r>
                        <a:rPr lang="nl-BE" sz="1800" dirty="0"/>
                        <a:t>Snapshot</a:t>
                      </a:r>
                    </a:p>
                  </a:txBody>
                  <a:tcPr marT="45724" marB="45724"/>
                </a:tc>
                <a:tc>
                  <a:txBody>
                    <a:bodyPr/>
                    <a:lstStyle/>
                    <a:p>
                      <a:r>
                        <a:rPr lang="en-US" sz="1800" dirty="0">
                          <a:effectLst/>
                          <a:latin typeface="Times New Roman" panose="02020603050405020304" pitchFamily="18" charset="0"/>
                          <a:ea typeface="Times New Roman" panose="02020603050405020304" pitchFamily="18" charset="0"/>
                        </a:rPr>
                        <a:t>Prevents all concurrency problems by using row versioning instead of locking</a:t>
                      </a:r>
                      <a:endParaRPr lang="nl-BE" sz="1800" dirty="0"/>
                    </a:p>
                  </a:txBody>
                  <a:tcPr marT="45724" marB="45724"/>
                </a:tc>
                <a:extLst>
                  <a:ext uri="{0D108BD9-81ED-4DB2-BD59-A6C34878D82A}">
                    <a16:rowId xmlns:a16="http://schemas.microsoft.com/office/drawing/2014/main" val="10004"/>
                  </a:ext>
                </a:extLst>
              </a:tr>
              <a:tr h="640137">
                <a:tc>
                  <a:txBody>
                    <a:bodyPr/>
                    <a:lstStyle/>
                    <a:p>
                      <a:r>
                        <a:rPr lang="nl-BE" sz="1800" dirty="0" err="1"/>
                        <a:t>Serializable</a:t>
                      </a:r>
                      <a:endParaRPr lang="nl-BE" sz="1800" dirty="0"/>
                    </a:p>
                  </a:txBody>
                  <a:tcPr marT="45724" marB="4572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a typeface="Times New Roman" panose="02020603050405020304" pitchFamily="18" charset="0"/>
                        </a:rPr>
                        <a:t>Prevents all concurrency problems</a:t>
                      </a:r>
                      <a:endParaRPr lang="nl-BE" sz="1800" dirty="0"/>
                    </a:p>
                    <a:p>
                      <a:endParaRPr lang="nl-BE" sz="1800" dirty="0"/>
                    </a:p>
                  </a:txBody>
                  <a:tcPr marT="45724" marB="45724"/>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a:extLst>
              <a:ext uri="{FF2B5EF4-FFF2-40B4-BE49-F238E27FC236}">
                <a16:creationId xmlns:a16="http://schemas.microsoft.com/office/drawing/2014/main" id="{06FBAB11-4226-43C1-B814-96963ADD9E50}"/>
              </a:ext>
            </a:extLst>
          </p:cNvPr>
          <p:cNvGraphicFramePr>
            <a:graphicFrameLocks noChangeAspect="1"/>
          </p:cNvGraphicFramePr>
          <p:nvPr/>
        </p:nvGraphicFramePr>
        <p:xfrm>
          <a:off x="381000" y="914400"/>
          <a:ext cx="8931275" cy="2994025"/>
        </p:xfrm>
        <a:graphic>
          <a:graphicData uri="http://schemas.openxmlformats.org/presentationml/2006/ole">
            <mc:AlternateContent xmlns:mc="http://schemas.openxmlformats.org/markup-compatibility/2006">
              <mc:Choice xmlns:v="urn:schemas-microsoft-com:vml" Requires="v">
                <p:oleObj spid="_x0000_s36869" name="Document" r:id="rId4" imgW="7313055" imgH="2395799" progId="Word.Document.8">
                  <p:embed/>
                </p:oleObj>
              </mc:Choice>
              <mc:Fallback>
                <p:oleObj name="Document" r:id="rId4" imgW="7313055" imgH="2395799"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14400"/>
                        <a:ext cx="8931275" cy="299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77C755D-086D-4AC9-B4F8-746BA172EB5B}"/>
              </a:ext>
            </a:extLst>
          </p:cNvPr>
          <p:cNvSpPr txBox="1">
            <a:spLocks/>
          </p:cNvSpPr>
          <p:nvPr/>
        </p:nvSpPr>
        <p:spPr bwMode="auto">
          <a:xfrm>
            <a:off x="304800" y="1219200"/>
            <a:ext cx="8686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BE" altLang="en-US" sz="4400" b="1">
                <a:solidFill>
                  <a:srgbClr val="58A618"/>
                </a:solidFill>
              </a:rPr>
              <a:t>Demo: </a:t>
            </a:r>
          </a:p>
          <a:p>
            <a:pPr algn="ctr" eaLnBrk="1" hangingPunct="1">
              <a:spcBef>
                <a:spcPct val="0"/>
              </a:spcBef>
              <a:buFontTx/>
              <a:buNone/>
            </a:pPr>
            <a:r>
              <a:rPr lang="nl-BE" altLang="en-US" sz="4400" b="1">
                <a:solidFill>
                  <a:srgbClr val="58A618"/>
                </a:solidFill>
              </a:rPr>
              <a:t>A Transfer Payment application that uses Transactions</a:t>
            </a:r>
          </a:p>
          <a:p>
            <a:pPr algn="ctr" eaLnBrk="1" hangingPunct="1">
              <a:spcBef>
                <a:spcPct val="0"/>
              </a:spcBef>
              <a:buFontTx/>
              <a:buNone/>
            </a:pPr>
            <a:r>
              <a:rPr lang="nl-BE" altLang="en-US" sz="2800" b="1">
                <a:solidFill>
                  <a:srgbClr val="58A618"/>
                </a:solidFill>
              </a:rPr>
              <a:t>(Source Code: wpfTransferPaymentDemo : BlackBoard)</a:t>
            </a:r>
            <a:endParaRPr lang="en-US" altLang="en-US" sz="2800" b="1">
              <a:solidFill>
                <a:srgbClr val="58A61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a:extLst>
              <a:ext uri="{FF2B5EF4-FFF2-40B4-BE49-F238E27FC236}">
                <a16:creationId xmlns:a16="http://schemas.microsoft.com/office/drawing/2014/main" id="{1B3A5642-43F7-40F0-910A-ADD3DC16A606}"/>
              </a:ext>
            </a:extLst>
          </p:cNvPr>
          <p:cNvGraphicFramePr>
            <a:graphicFrameLocks noChangeAspect="1"/>
          </p:cNvGraphicFramePr>
          <p:nvPr/>
        </p:nvGraphicFramePr>
        <p:xfrm>
          <a:off x="762000" y="204788"/>
          <a:ext cx="7291388" cy="439737"/>
        </p:xfrm>
        <a:graphic>
          <a:graphicData uri="http://schemas.openxmlformats.org/presentationml/2006/ole">
            <mc:AlternateContent xmlns:mc="http://schemas.openxmlformats.org/markup-compatibility/2006">
              <mc:Choice xmlns:v="urn:schemas-microsoft-com:vml" Requires="v">
                <p:oleObj spid="_x0000_s40970" name="Document" r:id="rId4" imgW="7313055" imgH="447930" progId="Word.Document.8">
                  <p:embed/>
                </p:oleObj>
              </mc:Choice>
              <mc:Fallback>
                <p:oleObj name="Document" r:id="rId4" imgW="7313055" imgH="44793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4788"/>
                        <a:ext cx="7291388" cy="439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3" name="Object 4">
            <a:extLst>
              <a:ext uri="{FF2B5EF4-FFF2-40B4-BE49-F238E27FC236}">
                <a16:creationId xmlns:a16="http://schemas.microsoft.com/office/drawing/2014/main" id="{FBA28B22-1AC4-446A-BC54-6C2641BABA07}"/>
              </a:ext>
            </a:extLst>
          </p:cNvPr>
          <p:cNvGraphicFramePr>
            <a:graphicFrameLocks noChangeAspect="1"/>
          </p:cNvGraphicFramePr>
          <p:nvPr/>
        </p:nvGraphicFramePr>
        <p:xfrm>
          <a:off x="762000" y="3557588"/>
          <a:ext cx="7291388" cy="593725"/>
        </p:xfrm>
        <a:graphic>
          <a:graphicData uri="http://schemas.openxmlformats.org/presentationml/2006/ole">
            <mc:AlternateContent xmlns:mc="http://schemas.openxmlformats.org/markup-compatibility/2006">
              <mc:Choice xmlns:v="urn:schemas-microsoft-com:vml" Requires="v">
                <p:oleObj spid="_x0000_s40971" name="Document" r:id="rId6" imgW="7313055" imgH="600119" progId="Word.Document.8">
                  <p:embed/>
                </p:oleObj>
              </mc:Choice>
              <mc:Fallback>
                <p:oleObj name="Document" r:id="rId6" imgW="7313055" imgH="600119"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557588"/>
                        <a:ext cx="7291388" cy="593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964" name="Afbeelding 4">
            <a:extLst>
              <a:ext uri="{FF2B5EF4-FFF2-40B4-BE49-F238E27FC236}">
                <a16:creationId xmlns:a16="http://schemas.microsoft.com/office/drawing/2014/main" id="{C211E93B-C00F-4658-8FDA-105BAACA65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838" y="644525"/>
            <a:ext cx="7426325"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Afbeelding 5">
            <a:extLst>
              <a:ext uri="{FF2B5EF4-FFF2-40B4-BE49-F238E27FC236}">
                <a16:creationId xmlns:a16="http://schemas.microsoft.com/office/drawing/2014/main" id="{6E04F192-B862-4A7B-BC12-A74B3890E7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4267200"/>
            <a:ext cx="47529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a:extLst>
              <a:ext uri="{FF2B5EF4-FFF2-40B4-BE49-F238E27FC236}">
                <a16:creationId xmlns:a16="http://schemas.microsoft.com/office/drawing/2014/main" id="{56D2D5BE-8D86-47B7-9C63-918CD2DC3528}"/>
              </a:ext>
            </a:extLst>
          </p:cNvPr>
          <p:cNvGraphicFramePr>
            <a:graphicFrameLocks noChangeAspect="1"/>
          </p:cNvGraphicFramePr>
          <p:nvPr/>
        </p:nvGraphicFramePr>
        <p:xfrm>
          <a:off x="914400" y="1377950"/>
          <a:ext cx="7291388" cy="3716338"/>
        </p:xfrm>
        <a:graphic>
          <a:graphicData uri="http://schemas.openxmlformats.org/presentationml/2006/ole">
            <mc:AlternateContent xmlns:mc="http://schemas.openxmlformats.org/markup-compatibility/2006">
              <mc:Choice xmlns:v="urn:schemas-microsoft-com:vml" Requires="v">
                <p:oleObj spid="_x0000_s18437" name="Document" r:id="rId4" imgW="7313055" imgH="3735992" progId="Word.Document.8">
                  <p:embed/>
                </p:oleObj>
              </mc:Choice>
              <mc:Fallback>
                <p:oleObj name="Document" r:id="rId4" imgW="7313055" imgH="373599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377950"/>
                        <a:ext cx="7291388" cy="3716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538FD64B-C97B-4A6A-8C23-D18E98E4FDFF}"/>
              </a:ext>
            </a:extLst>
          </p:cNvPr>
          <p:cNvGraphicFramePr>
            <a:graphicFrameLocks noChangeAspect="1"/>
          </p:cNvGraphicFramePr>
          <p:nvPr/>
        </p:nvGraphicFramePr>
        <p:xfrm>
          <a:off x="914400" y="1603375"/>
          <a:ext cx="7291388" cy="1935163"/>
        </p:xfrm>
        <a:graphic>
          <a:graphicData uri="http://schemas.openxmlformats.org/presentationml/2006/ole">
            <mc:AlternateContent xmlns:mc="http://schemas.openxmlformats.org/markup-compatibility/2006">
              <mc:Choice xmlns:v="urn:schemas-microsoft-com:vml" Requires="v">
                <p:oleObj spid="_x0000_s20485" name="Document" r:id="rId4" imgW="7313055" imgH="1977010" progId="Word.Document.8">
                  <p:embed/>
                </p:oleObj>
              </mc:Choice>
              <mc:Fallback>
                <p:oleObj name="Document" r:id="rId4" imgW="7313055" imgH="197701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3375"/>
                        <a:ext cx="7291388" cy="1935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extLst>
              <a:ext uri="{FF2B5EF4-FFF2-40B4-BE49-F238E27FC236}">
                <a16:creationId xmlns:a16="http://schemas.microsoft.com/office/drawing/2014/main" id="{5529C691-6D3E-48A7-A961-5788BD296556}"/>
              </a:ext>
            </a:extLst>
          </p:cNvPr>
          <p:cNvGraphicFramePr>
            <a:graphicFrameLocks noChangeAspect="1"/>
          </p:cNvGraphicFramePr>
          <p:nvPr>
            <p:extLst>
              <p:ext uri="{D42A27DB-BD31-4B8C-83A1-F6EECF244321}">
                <p14:modId xmlns:p14="http://schemas.microsoft.com/office/powerpoint/2010/main" val="379269605"/>
              </p:ext>
            </p:extLst>
          </p:nvPr>
        </p:nvGraphicFramePr>
        <p:xfrm>
          <a:off x="982663" y="762000"/>
          <a:ext cx="7399337" cy="4894263"/>
        </p:xfrm>
        <a:graphic>
          <a:graphicData uri="http://schemas.openxmlformats.org/presentationml/2006/ole">
            <mc:AlternateContent xmlns:mc="http://schemas.openxmlformats.org/markup-compatibility/2006">
              <mc:Choice xmlns:v="urn:schemas-microsoft-com:vml" Requires="v">
                <p:oleObj spid="_x0000_s22533" name="Document" r:id="rId4" imgW="7455231" imgH="4913491" progId="Word.Document.8">
                  <p:embed/>
                </p:oleObj>
              </mc:Choice>
              <mc:Fallback>
                <p:oleObj name="Document" r:id="rId4" imgW="7455231" imgH="4913491" progId="Word.Document.8">
                  <p:embed/>
                  <p:pic>
                    <p:nvPicPr>
                      <p:cNvPr id="0" name="Object 2"/>
                      <p:cNvPicPr>
                        <a:picLocks noChangeAspect="1" noChangeArrowheads="1"/>
                      </p:cNvPicPr>
                      <p:nvPr/>
                    </p:nvPicPr>
                    <p:blipFill>
                      <a:blip r:embed="rId5"/>
                      <a:srcRect/>
                      <a:stretch>
                        <a:fillRect/>
                      </a:stretch>
                    </p:blipFill>
                    <p:spPr bwMode="auto">
                      <a:xfrm>
                        <a:off x="982663" y="762000"/>
                        <a:ext cx="7399337" cy="4894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a:extLst>
              <a:ext uri="{FF2B5EF4-FFF2-40B4-BE49-F238E27FC236}">
                <a16:creationId xmlns:a16="http://schemas.microsoft.com/office/drawing/2014/main" id="{017E7B6E-77FE-4221-81B8-E594BD5FB08A}"/>
              </a:ext>
            </a:extLst>
          </p:cNvPr>
          <p:cNvGraphicFramePr>
            <a:graphicFrameLocks noChangeAspect="1"/>
          </p:cNvGraphicFramePr>
          <p:nvPr/>
        </p:nvGraphicFramePr>
        <p:xfrm>
          <a:off x="1371600" y="1447800"/>
          <a:ext cx="7321550" cy="1819275"/>
        </p:xfrm>
        <a:graphic>
          <a:graphicData uri="http://schemas.openxmlformats.org/presentationml/2006/ole">
            <mc:AlternateContent xmlns:mc="http://schemas.openxmlformats.org/markup-compatibility/2006">
              <mc:Choice xmlns:v="urn:schemas-microsoft-com:vml" Requires="v">
                <p:oleObj spid="_x0000_s24581" name="Document" r:id="rId4" imgW="7313055" imgH="1826261" progId="Word.Document.8">
                  <p:embed/>
                </p:oleObj>
              </mc:Choice>
              <mc:Fallback>
                <p:oleObj name="Document" r:id="rId4" imgW="7313055" imgH="182626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447800"/>
                        <a:ext cx="7321550" cy="181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hthoek 1">
            <a:extLst>
              <a:ext uri="{FF2B5EF4-FFF2-40B4-BE49-F238E27FC236}">
                <a16:creationId xmlns:a16="http://schemas.microsoft.com/office/drawing/2014/main" id="{710597A1-7B51-4F43-AA91-38825F09AE3E}"/>
              </a:ext>
            </a:extLst>
          </p:cNvPr>
          <p:cNvSpPr>
            <a:spLocks noChangeArrowheads="1"/>
          </p:cNvSpPr>
          <p:nvPr/>
        </p:nvSpPr>
        <p:spPr bwMode="auto">
          <a:xfrm>
            <a:off x="838200" y="990600"/>
            <a:ext cx="716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en-US" altLang="nl-BE" sz="3000" b="1">
                <a:solidFill>
                  <a:srgbClr val="00B050"/>
                </a:solidFill>
                <a:cs typeface="Times New Roman" panose="02020603050405020304" pitchFamily="18" charset="0"/>
              </a:rPr>
              <a:t>Methods of the SqlTransaction class for working with save points</a:t>
            </a:r>
            <a:endParaRPr lang="nl-BE" altLang="nl-BE" sz="3000" b="1">
              <a:solidFill>
                <a:srgbClr val="0000FF"/>
              </a:solidFill>
              <a:latin typeface="Arial" panose="020B0604020202020204" pitchFamily="34" charset="0"/>
              <a:cs typeface="Times New Roman" panose="02020603050405020304" pitchFamily="18" charset="0"/>
            </a:endParaRPr>
          </a:p>
        </p:txBody>
      </p:sp>
      <p:sp>
        <p:nvSpPr>
          <p:cNvPr id="3" name="Rechthoek 2">
            <a:extLst>
              <a:ext uri="{FF2B5EF4-FFF2-40B4-BE49-F238E27FC236}">
                <a16:creationId xmlns:a16="http://schemas.microsoft.com/office/drawing/2014/main" id="{9A5C1E6E-4DE9-4788-96B4-4D36CF290C36}"/>
              </a:ext>
            </a:extLst>
          </p:cNvPr>
          <p:cNvSpPr/>
          <p:nvPr/>
        </p:nvSpPr>
        <p:spPr>
          <a:xfrm>
            <a:off x="609600" y="2362200"/>
            <a:ext cx="6538913" cy="908050"/>
          </a:xfrm>
          <a:prstGeom prst="rect">
            <a:avLst/>
          </a:prstGeom>
        </p:spPr>
        <p:txBody>
          <a:bodyPr>
            <a:spAutoFit/>
          </a:bodyPr>
          <a:lstStyle/>
          <a:p>
            <a:pPr marL="690245" indent="-342900">
              <a:spcAft>
                <a:spcPts val="600"/>
              </a:spcAft>
              <a:buFont typeface="Arial" panose="020B0604020202020204" pitchFamily="34" charset="0"/>
              <a:buChar char="•"/>
              <a:tabLst>
                <a:tab pos="1371600" algn="l"/>
              </a:tabLst>
              <a:defRPr/>
            </a:pPr>
            <a:r>
              <a:rPr lang="en-US" b="1" dirty="0">
                <a:latin typeface="+mn-lt"/>
                <a:ea typeface="Times New Roman" panose="02020603050405020304" pitchFamily="18" charset="0"/>
                <a:cs typeface="Times New Roman" panose="02020603050405020304" pitchFamily="18" charset="0"/>
              </a:rPr>
              <a:t>Save(</a:t>
            </a:r>
            <a:r>
              <a:rPr lang="en-US" dirty="0" err="1">
                <a:latin typeface="+mn-lt"/>
                <a:ea typeface="Times New Roman" panose="02020603050405020304" pitchFamily="18" charset="0"/>
                <a:cs typeface="Times New Roman" panose="02020603050405020304" pitchFamily="18" charset="0"/>
              </a:rPr>
              <a:t>savePointName</a:t>
            </a:r>
            <a:r>
              <a:rPr lang="en-US" b="1" dirty="0">
                <a:latin typeface="+mn-lt"/>
                <a:ea typeface="Times New Roman" panose="02020603050405020304" pitchFamily="18" charset="0"/>
                <a:cs typeface="Times New Roman" panose="02020603050405020304" pitchFamily="18" charset="0"/>
              </a:rPr>
              <a:t>)</a:t>
            </a:r>
            <a:endParaRPr lang="nl-BE" b="1" dirty="0">
              <a:latin typeface="+mn-lt"/>
              <a:ea typeface="Times New Roman" panose="02020603050405020304" pitchFamily="18" charset="0"/>
              <a:cs typeface="Times New Roman" panose="02020603050405020304" pitchFamily="18" charset="0"/>
            </a:endParaRPr>
          </a:p>
          <a:p>
            <a:pPr marL="690245" indent="-342900">
              <a:spcAft>
                <a:spcPts val="600"/>
              </a:spcAft>
              <a:buFont typeface="Arial" panose="020B0604020202020204" pitchFamily="34" charset="0"/>
              <a:buChar char="•"/>
              <a:tabLst>
                <a:tab pos="1371600" algn="l"/>
              </a:tabLst>
              <a:defRPr/>
            </a:pPr>
            <a:r>
              <a:rPr lang="en-US" b="1" dirty="0">
                <a:latin typeface="+mn-lt"/>
                <a:ea typeface="Times New Roman" panose="02020603050405020304" pitchFamily="18" charset="0"/>
                <a:cs typeface="Times New Roman" panose="02020603050405020304" pitchFamily="18" charset="0"/>
              </a:rPr>
              <a:t>Rollback</a:t>
            </a:r>
            <a:r>
              <a:rPr lang="en-US" dirty="0">
                <a:latin typeface="+mn-lt"/>
                <a:ea typeface="Times New Roman" panose="02020603050405020304" pitchFamily="18" charset="0"/>
                <a:cs typeface="Times New Roman" panose="02020603050405020304" pitchFamily="18" charset="0"/>
              </a:rPr>
              <a:t>(</a:t>
            </a:r>
            <a:r>
              <a:rPr lang="en-US" dirty="0" err="1">
                <a:latin typeface="+mn-lt"/>
                <a:ea typeface="Times New Roman" panose="02020603050405020304" pitchFamily="18" charset="0"/>
                <a:cs typeface="Times New Roman" panose="02020603050405020304" pitchFamily="18" charset="0"/>
              </a:rPr>
              <a:t>savePointName</a:t>
            </a:r>
            <a:r>
              <a:rPr lang="en-US" b="1" dirty="0">
                <a:latin typeface="+mn-lt"/>
                <a:ea typeface="Times New Roman" panose="02020603050405020304" pitchFamily="18" charset="0"/>
                <a:cs typeface="Times New Roman" panose="02020603050405020304" pitchFamily="18" charset="0"/>
              </a:rPr>
              <a:t>)</a:t>
            </a:r>
            <a:endParaRPr lang="nl-BE"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a:extLst>
              <a:ext uri="{FF2B5EF4-FFF2-40B4-BE49-F238E27FC236}">
                <a16:creationId xmlns:a16="http://schemas.microsoft.com/office/drawing/2014/main" id="{6442042E-1548-4F3A-BF14-830BE275E202}"/>
              </a:ext>
            </a:extLst>
          </p:cNvPr>
          <p:cNvGraphicFramePr>
            <a:graphicFrameLocks noChangeAspect="1"/>
          </p:cNvGraphicFramePr>
          <p:nvPr/>
        </p:nvGraphicFramePr>
        <p:xfrm>
          <a:off x="990600" y="1143000"/>
          <a:ext cx="7321550" cy="3079750"/>
        </p:xfrm>
        <a:graphic>
          <a:graphicData uri="http://schemas.openxmlformats.org/presentationml/2006/ole">
            <mc:AlternateContent xmlns:mc="http://schemas.openxmlformats.org/markup-compatibility/2006">
              <mc:Choice xmlns:v="urn:schemas-microsoft-com:vml" Requires="v">
                <p:oleObj spid="_x0000_s28677" name="Document" r:id="rId4" imgW="7313055" imgH="3084424" progId="Word.Document.8">
                  <p:embed/>
                </p:oleObj>
              </mc:Choice>
              <mc:Fallback>
                <p:oleObj name="Document" r:id="rId4" imgW="7313055" imgH="308442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143000"/>
                        <a:ext cx="7321550" cy="3079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extLst>
              <a:ext uri="{FF2B5EF4-FFF2-40B4-BE49-F238E27FC236}">
                <a16:creationId xmlns:a16="http://schemas.microsoft.com/office/drawing/2014/main" id="{499A2B7B-E483-4CD2-B392-125075E13ED3}"/>
              </a:ext>
            </a:extLst>
          </p:cNvPr>
          <p:cNvGraphicFramePr>
            <a:graphicFrameLocks noChangeAspect="1"/>
          </p:cNvGraphicFramePr>
          <p:nvPr/>
        </p:nvGraphicFramePr>
        <p:xfrm>
          <a:off x="985838" y="1139825"/>
          <a:ext cx="7291387" cy="4346575"/>
        </p:xfrm>
        <a:graphic>
          <a:graphicData uri="http://schemas.openxmlformats.org/presentationml/2006/ole">
            <mc:AlternateContent xmlns:mc="http://schemas.openxmlformats.org/markup-compatibility/2006">
              <mc:Choice xmlns:v="urn:schemas-microsoft-com:vml" Requires="v">
                <p:oleObj spid="_x0000_s30725" name="Document" r:id="rId4" imgW="7313055" imgH="4355899" progId="Word.Document.8">
                  <p:embed/>
                </p:oleObj>
              </mc:Choice>
              <mc:Fallback>
                <p:oleObj name="Document" r:id="rId4" imgW="7313055" imgH="4355899"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838" y="1139825"/>
                        <a:ext cx="7291387" cy="4346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a:extLst>
              <a:ext uri="{FF2B5EF4-FFF2-40B4-BE49-F238E27FC236}">
                <a16:creationId xmlns:a16="http://schemas.microsoft.com/office/drawing/2014/main" id="{AFFCBD5A-7F95-439B-9C82-C432EE801A67}"/>
              </a:ext>
            </a:extLst>
          </p:cNvPr>
          <p:cNvGraphicFramePr>
            <a:graphicFrameLocks noChangeAspect="1"/>
          </p:cNvGraphicFramePr>
          <p:nvPr/>
        </p:nvGraphicFramePr>
        <p:xfrm>
          <a:off x="901700" y="1057275"/>
          <a:ext cx="7404100" cy="3094038"/>
        </p:xfrm>
        <a:graphic>
          <a:graphicData uri="http://schemas.openxmlformats.org/presentationml/2006/ole">
            <mc:AlternateContent xmlns:mc="http://schemas.openxmlformats.org/markup-compatibility/2006">
              <mc:Choice xmlns:v="urn:schemas-microsoft-com:vml" Requires="v">
                <p:oleObj spid="_x0000_s32773" name="Document" r:id="rId4" imgW="7331124" imgH="2062991" progId="Word.Document.8">
                  <p:embed/>
                </p:oleObj>
              </mc:Choice>
              <mc:Fallback>
                <p:oleObj name="Document" r:id="rId4" imgW="7331124" imgH="206299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1057275"/>
                        <a:ext cx="74041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PXL_layout">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XL_layout" id="{F78E4EEF-C937-4A91-8849-C01AA33B5EC6}" vid="{FBFEF568-117F-4753-85FC-D1E5DC7D641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1632</TotalTime>
  <Words>1156</Words>
  <Application>Microsoft Office PowerPoint</Application>
  <PresentationFormat>Diavoorstelling (4:3)</PresentationFormat>
  <Paragraphs>149</Paragraphs>
  <Slides>13</Slides>
  <Notes>13</Notes>
  <HiddenSlides>0</HiddenSlides>
  <MMClips>0</MMClips>
  <ScaleCrop>false</ScaleCrop>
  <HeadingPairs>
    <vt:vector size="8" baseType="variant">
      <vt:variant>
        <vt:lpstr>Gebruikte lettertypen</vt:lpstr>
      </vt:variant>
      <vt:variant>
        <vt:i4>3</vt:i4>
      </vt:variant>
      <vt:variant>
        <vt:lpstr>Thema</vt:lpstr>
      </vt:variant>
      <vt:variant>
        <vt:i4>1</vt:i4>
      </vt:variant>
      <vt:variant>
        <vt:lpstr>Ingesloten OLE-bronprogramma's</vt:lpstr>
      </vt:variant>
      <vt:variant>
        <vt:i4>2</vt:i4>
      </vt:variant>
      <vt:variant>
        <vt:lpstr>Diatitels</vt:lpstr>
      </vt:variant>
      <vt:variant>
        <vt:i4>13</vt:i4>
      </vt:variant>
    </vt:vector>
  </HeadingPairs>
  <TitlesOfParts>
    <vt:vector size="19" baseType="lpstr">
      <vt:lpstr>Times New Roman</vt:lpstr>
      <vt:lpstr>Arial</vt:lpstr>
      <vt:lpstr>Calibri</vt:lpstr>
      <vt:lpstr>PXL_layout</vt:lpstr>
      <vt:lpstr>Microsoft Word 97 - 2003-document</vt:lpstr>
      <vt:lpstr>Microsoft Word 97 - 2003 Document</vt:lpstr>
      <vt:lpstr>How to work with transactions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Wesley Hendrikx</cp:lastModifiedBy>
  <cp:revision>125</cp:revision>
  <dcterms:created xsi:type="dcterms:W3CDTF">2011-02-08T23:20:43Z</dcterms:created>
  <dcterms:modified xsi:type="dcterms:W3CDTF">2018-11-10T14:44:26Z</dcterms:modified>
</cp:coreProperties>
</file>