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30"/>
  </p:notesMasterIdLst>
  <p:handoutMasterIdLst>
    <p:handoutMasterId r:id="rId31"/>
  </p:handoutMasterIdLst>
  <p:sldIdLst>
    <p:sldId id="293" r:id="rId2"/>
    <p:sldId id="340" r:id="rId3"/>
    <p:sldId id="338" r:id="rId4"/>
    <p:sldId id="305" r:id="rId5"/>
    <p:sldId id="261" r:id="rId6"/>
    <p:sldId id="304" r:id="rId7"/>
    <p:sldId id="306" r:id="rId8"/>
    <p:sldId id="341" r:id="rId9"/>
    <p:sldId id="264" r:id="rId10"/>
    <p:sldId id="307" r:id="rId11"/>
    <p:sldId id="267" r:id="rId12"/>
    <p:sldId id="308" r:id="rId13"/>
    <p:sldId id="269" r:id="rId14"/>
    <p:sldId id="309" r:id="rId15"/>
    <p:sldId id="272" r:id="rId16"/>
    <p:sldId id="311" r:id="rId17"/>
    <p:sldId id="322" r:id="rId18"/>
    <p:sldId id="313" r:id="rId19"/>
    <p:sldId id="314" r:id="rId20"/>
    <p:sldId id="316" r:id="rId21"/>
    <p:sldId id="278" r:id="rId22"/>
    <p:sldId id="318" r:id="rId23"/>
    <p:sldId id="319" r:id="rId24"/>
    <p:sldId id="281" r:id="rId25"/>
    <p:sldId id="320" r:id="rId26"/>
    <p:sldId id="332" r:id="rId27"/>
    <p:sldId id="285" r:id="rId28"/>
    <p:sldId id="34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0372CF8-AA16-44AB-AC42-659F19A62A07}">
          <p14:sldIdLst>
            <p14:sldId id="293"/>
            <p14:sldId id="340"/>
            <p14:sldId id="338"/>
            <p14:sldId id="305"/>
            <p14:sldId id="261"/>
            <p14:sldId id="304"/>
            <p14:sldId id="306"/>
            <p14:sldId id="341"/>
            <p14:sldId id="264"/>
            <p14:sldId id="307"/>
            <p14:sldId id="267"/>
            <p14:sldId id="308"/>
            <p14:sldId id="269"/>
            <p14:sldId id="309"/>
            <p14:sldId id="272"/>
            <p14:sldId id="311"/>
            <p14:sldId id="322"/>
            <p14:sldId id="313"/>
            <p14:sldId id="314"/>
            <p14:sldId id="316"/>
            <p14:sldId id="278"/>
            <p14:sldId id="318"/>
            <p14:sldId id="319"/>
            <p14:sldId id="281"/>
            <p14:sldId id="320"/>
            <p14:sldId id="332"/>
            <p14:sldId id="285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61222" autoAdjust="0"/>
  </p:normalViewPr>
  <p:slideViewPr>
    <p:cSldViewPr>
      <p:cViewPr varScale="1">
        <p:scale>
          <a:sx n="70" d="100"/>
          <a:sy n="70" d="100"/>
        </p:scale>
        <p:origin x="23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93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74C6A6-FE6B-4EF1-A9D7-C94C76435518}" type="datetimeFigureOut">
              <a:rPr lang="en-US" altLang="nl-BE"/>
              <a:pPr>
                <a:defRPr/>
              </a:pPr>
              <a:t>11/23/2019</a:t>
            </a:fld>
            <a:endParaRPr lang="en-US" altLang="nl-BE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C2CC0D-BE84-47D1-8F84-8C1E3927FD9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99897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89C186-7A08-4C98-870C-D452D54753CE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7906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C514D59-B212-4F82-A1E4-23AB8CF03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07DEEA-AE8D-4635-8307-0EC2D9B9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u="sng"/>
              <a:t>Transactions</a:t>
            </a:r>
          </a:p>
          <a:p>
            <a:endParaRPr lang="en-CA" altLang="en-US"/>
          </a:p>
          <a:p>
            <a:r>
              <a:rPr lang="en-CA" altLang="en-US"/>
              <a:t>In the last two chapters, you learned how to issue one database command at a time. </a:t>
            </a:r>
          </a:p>
          <a:p>
            <a:r>
              <a:rPr lang="en-CA" altLang="en-US"/>
              <a:t>Now, you'll learn how to work with groups of related commands so none of the commands in the group are applied to the database unless all of the commands are. </a:t>
            </a:r>
          </a:p>
          <a:p>
            <a:r>
              <a:rPr lang="en-CA" altLang="en-US"/>
              <a:t>This is an </a:t>
            </a:r>
            <a:r>
              <a:rPr lang="en-CA" altLang="en-US" b="1"/>
              <a:t>important skill for critical applications</a:t>
            </a:r>
            <a:r>
              <a:rPr lang="en-CA" altLang="en-US"/>
              <a:t>.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71D37A0-A187-4096-8DE2-E59BA45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CD38F-A313-4657-9FD6-790AA8ABD262}" type="slidenum">
              <a:rPr lang="en-US" altLang="nl-BE" sz="1200" smtClean="0"/>
              <a:pPr/>
              <a:t>1</a:t>
            </a:fld>
            <a:endParaRPr lang="en-US" altLang="nl-B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7451C8-80C4-406C-BA3C-45F9E8EDE128}" type="slidenum">
              <a:rPr lang="en-US" altLang="nl-BE" sz="1200"/>
              <a:pPr algn="r"/>
              <a:t>11</a:t>
            </a:fld>
            <a:endParaRPr lang="en-US" altLang="nl-BE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42877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from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identify the source of data for a query, you use the from clause shown in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range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BE" sz="1200" b="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query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usually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omitted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omitted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determined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loads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InvoiceRepository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object.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list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second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consists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Finally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point,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always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way,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of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help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construct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end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either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 or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of a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these variables.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more sophisticated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different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differences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more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alt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altLang="nl-BE" dirty="0"/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160641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0F43D16-56B1-4FE0-B0EC-95A19B5C9563}" type="slidenum">
              <a:rPr lang="en-US" altLang="nl-BE" sz="1200"/>
              <a:pPr algn="r"/>
              <a:t>13</a:t>
            </a:fld>
            <a:endParaRPr lang="en-US" altLang="nl-BE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68192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where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filter the results of a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you use the where clause that's illustrated by the first example on the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 must meet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Boolean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zero.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date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15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current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73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3346EDB-93D4-44C9-8447-FD01F50F94BF}" type="slidenum">
              <a:rPr lang="en-US" altLang="nl-BE" sz="1200"/>
              <a:pPr algn="r"/>
              <a:t>15</a:t>
            </a:fld>
            <a:endParaRPr lang="en-US" altLang="nl-BE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555921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orderby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sort the results of a query, you use the orderby clause that's illustrated by example on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default).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does.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1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139D819-81D5-43F5-8F6B-D5A293366FDE}" type="slidenum">
              <a:rPr lang="en-US" altLang="nl-BE" sz="1200"/>
              <a:pPr algn="r"/>
              <a:t>17</a:t>
            </a:fld>
            <a:endParaRPr lang="en-US" altLang="nl-BE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253326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select clause</a:t>
            </a:r>
          </a:p>
          <a:p>
            <a:endParaRPr lang="nl-BE" sz="1200" b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to select fields from a query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far,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fields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projection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select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returns a single field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second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shows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doesn't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compiler,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most cases,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problem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226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select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example in this slide shows how you can assign an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a property in the query results.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property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resulting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name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79613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let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the last example, you saw one way to assign an alias to the result of a calculation.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(e.g.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follow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alias.</a:t>
            </a:r>
          </a:p>
        </p:txBody>
      </p:sp>
    </p:spTree>
    <p:extLst>
      <p:ext uri="{BB962C8B-B14F-4D97-AF65-F5344CB8AC3E}">
        <p14:creationId xmlns:p14="http://schemas.microsoft.com/office/powerpoint/2010/main" val="339199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 Introduction to LINQ</a:t>
            </a:r>
          </a:p>
          <a:p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anguage-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tegrated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uery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 you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a data source 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C#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language.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practice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five different types of data sources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SQL, XML, …)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special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-SQL.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possible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slide 6.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a set of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extension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interfaces.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operators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operators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method-based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likely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special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a LINQ query,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source must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these interfaces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Visual Studio's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helps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correctly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syntax checker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helps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catch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errors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compile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debugging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strings, these are major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improvements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u="sng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</a:t>
            </a:r>
            <a:r>
              <a:rPr lang="nl-BE" sz="120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article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https://docs.microsoft.com/en-us/dotnet/csharp/programming-guide/classes-and-structs/extension-methods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608681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18E71E3-A1A3-408D-8911-19E04D6EB36D}" type="slidenum">
              <a:rPr lang="en-US" altLang="nl-BE" sz="1200"/>
              <a:pPr algn="r"/>
              <a:t>21</a:t>
            </a:fld>
            <a:endParaRPr lang="en-US" altLang="nl-BE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653613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join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slide shows how you can include data from two or more data sources in a query.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top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does.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matches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data sources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Similarly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InvoiceTotal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Invoice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InvoiceNumber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property has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 Number.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780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join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example on the slide executes the query.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data in a string,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displays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string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suppose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allVendors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allLineItems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in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endParaRPr lang="nl-BE" sz="1200" b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allVendors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allInvoiced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vendor.vendorld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equals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invoice.vendorld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Iineltem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allLineItems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invoice.invoiceId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equals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lineltem.invoiceId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. . 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altLang="nl-BE" dirty="0"/>
          </a:p>
          <a:p>
            <a:endParaRPr lang="nl-BE" altLang="nl-BE" dirty="0"/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1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F0E2417-25F4-43D7-9658-6209922F797C}" type="slidenum">
              <a:rPr lang="en-US" altLang="nl-BE" sz="1200"/>
              <a:pPr algn="r"/>
              <a:t>24</a:t>
            </a:fld>
            <a:endParaRPr lang="en-US" altLang="nl-BE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821362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group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you want to group the elements returned by a query, you can use the group clause presented in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first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slide,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way,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Next,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IGrouping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type.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IGrouping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collection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a common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common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type int (holding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itself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IEnumarable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(holding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demonstrated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items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items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026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864463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97D2025-97FE-4098-8B0F-FC422A04C207}" type="slidenum">
              <a:rPr lang="en-US" altLang="nl-BE" sz="1200"/>
              <a:pPr algn="r"/>
              <a:t>27</a:t>
            </a:fld>
            <a:endParaRPr lang="en-US" altLang="nl-BE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268457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More info on 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 https://docs.microsoft.com/en-us/dotnet/csharp/programming-guide/classes-and-structs/extension-methods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99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 Introduction to LINQ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syntax looks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similar to a SQL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so you shouldn't have any trouble understanding what most of these clauses do.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filter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of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content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combines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applies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aggregate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functions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942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F90D661-EEAD-4215-9D79-952154033BFC}" type="slidenum">
              <a:rPr lang="en-US" altLang="nl-BE" sz="1200"/>
              <a:pPr algn="r"/>
              <a:t>5</a:t>
            </a:fld>
            <a:endParaRPr lang="en-US" altLang="nl-BE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translate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form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understand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update a data source.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to Objects      	Lets you query in-memory data structures such as generic lists and arrays.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Dataset    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DataSet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       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SQL Server database schema’s.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(e.g.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Framework) 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XML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modify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in-memory XML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XML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file.</a:t>
            </a:r>
          </a:p>
          <a:p>
            <a:endParaRPr lang="nl-BE" altLang="nl-B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Dataset,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ADO.NET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ADO.NET.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next module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learn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Framework (EF)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a database.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in memory.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model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thus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database.</a:t>
            </a: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40172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55848E3-EC28-4374-BDAB-C3A45A60F041}" type="slidenum">
              <a:rPr lang="en-US" altLang="nl-BE" sz="1200"/>
              <a:pPr algn="r"/>
              <a:t>6</a:t>
            </a:fld>
            <a:endParaRPr lang="en-US" altLang="nl-BE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 three main 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Translate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commands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updating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data source.</a:t>
            </a:r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95644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Advantages</a:t>
            </a:r>
            <a:r>
              <a:rPr lang="nl-BE" sz="1200" b="0" u="sng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using LINQ</a:t>
            </a:r>
          </a:p>
          <a:p>
            <a:endParaRPr lang="nl-BE" sz="1200" b="0" u="non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Language-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Integrated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(LINQ)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different kinds of data sources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C# syntax.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-time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checking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debugging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a LINQ query.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different types of data sources.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designer tools let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mappings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</a:t>
            </a:r>
          </a:p>
        </p:txBody>
      </p:sp>
    </p:spTree>
    <p:extLst>
      <p:ext uri="{BB962C8B-B14F-4D97-AF65-F5344CB8AC3E}">
        <p14:creationId xmlns:p14="http://schemas.microsoft.com/office/powerpoint/2010/main" val="58350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C514D59-B212-4F82-A1E4-23AB8CF03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07DEEA-AE8D-4635-8307-0EC2D9B9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71D37A0-A187-4096-8DE2-E59BA45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CD38F-A313-4657-9FD6-790AA8ABD262}" type="slidenum">
              <a:rPr lang="en-US" altLang="nl-BE" sz="1200" smtClean="0"/>
              <a:pPr/>
              <a:t>8</a:t>
            </a:fld>
            <a:endParaRPr lang="en-US" altLang="nl-BE" sz="1200"/>
          </a:p>
        </p:txBody>
      </p:sp>
    </p:spTree>
    <p:extLst>
      <p:ext uri="{BB962C8B-B14F-4D97-AF65-F5344CB8AC3E}">
        <p14:creationId xmlns:p14="http://schemas.microsoft.com/office/powerpoint/2010/main" val="27094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23475BF-611F-4DCB-8AE0-FA86257E68F1}" type="slidenum">
              <a:rPr lang="en-US" altLang="nl-BE" sz="1200"/>
              <a:pPr algn="r"/>
              <a:t>9</a:t>
            </a:fld>
            <a:endParaRPr lang="en-US" altLang="nl-BE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 stages of a query operation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altLang="nl-BE" b="1" dirty="0"/>
              <a:t>Stage 1: Get </a:t>
            </a:r>
            <a:r>
              <a:rPr lang="nl-BE" altLang="nl-BE" b="1" dirty="0" err="1"/>
              <a:t>the</a:t>
            </a:r>
            <a:r>
              <a:rPr lang="nl-BE" altLang="nl-BE" b="1" dirty="0"/>
              <a:t> data source</a:t>
            </a:r>
          </a:p>
          <a:p>
            <a:endParaRPr lang="nl-BE" altLang="nl-BE" dirty="0"/>
          </a:p>
          <a:p>
            <a:r>
              <a:rPr lang="nl-BE" altLang="nl-BE" dirty="0"/>
              <a:t>First we </a:t>
            </a:r>
            <a:r>
              <a:rPr lang="nl-BE" altLang="nl-BE" dirty="0" err="1"/>
              <a:t>need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</a:t>
            </a:r>
            <a:r>
              <a:rPr lang="nl-BE" altLang="nl-BE" dirty="0" err="1"/>
              <a:t>obtain</a:t>
            </a:r>
            <a:r>
              <a:rPr lang="nl-BE" altLang="nl-BE" dirty="0"/>
              <a:t> </a:t>
            </a:r>
            <a:r>
              <a:rPr lang="nl-BE" altLang="nl-BE" dirty="0" err="1"/>
              <a:t>an</a:t>
            </a:r>
            <a:r>
              <a:rPr lang="nl-BE" altLang="nl-BE" dirty="0"/>
              <a:t> object </a:t>
            </a:r>
            <a:r>
              <a:rPr lang="nl-BE" altLang="nl-BE" dirty="0" err="1"/>
              <a:t>that</a:t>
            </a:r>
            <a:r>
              <a:rPr lang="nl-BE" altLang="nl-BE" dirty="0"/>
              <a:t> we </a:t>
            </a:r>
            <a:r>
              <a:rPr lang="nl-BE" altLang="nl-BE" dirty="0" err="1"/>
              <a:t>can</a:t>
            </a:r>
            <a:r>
              <a:rPr lang="nl-BE" altLang="nl-BE" dirty="0"/>
              <a:t> </a:t>
            </a:r>
            <a:r>
              <a:rPr lang="nl-BE" altLang="nl-BE" dirty="0" err="1"/>
              <a:t>use</a:t>
            </a:r>
            <a:r>
              <a:rPr lang="nl-BE" altLang="nl-BE" dirty="0"/>
              <a:t> as datasource. The </a:t>
            </a:r>
            <a:r>
              <a:rPr lang="nl-BE" altLang="nl-BE" dirty="0" err="1"/>
              <a:t>only</a:t>
            </a:r>
            <a:r>
              <a:rPr lang="nl-BE" altLang="nl-BE" dirty="0"/>
              <a:t> </a:t>
            </a:r>
            <a:r>
              <a:rPr lang="nl-BE" altLang="nl-BE" dirty="0" err="1"/>
              <a:t>condition</a:t>
            </a:r>
            <a:r>
              <a:rPr lang="nl-BE" altLang="nl-BE" dirty="0"/>
              <a:t> is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datasource object </a:t>
            </a:r>
            <a:r>
              <a:rPr lang="nl-BE" altLang="nl-BE" dirty="0" err="1"/>
              <a:t>implements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IEnumerable</a:t>
            </a:r>
            <a:r>
              <a:rPr lang="nl-BE" altLang="nl-BE" dirty="0"/>
              <a:t>&lt;T&gt; interface. </a:t>
            </a:r>
          </a:p>
          <a:p>
            <a:r>
              <a:rPr lang="nl-BE" altLang="nl-BE" dirty="0"/>
              <a:t>An array of integers, </a:t>
            </a:r>
            <a:r>
              <a:rPr lang="nl-BE" altLang="nl-BE" dirty="0" err="1"/>
              <a:t>for</a:t>
            </a:r>
            <a:r>
              <a:rPr lang="nl-BE" altLang="nl-BE" dirty="0"/>
              <a:t> </a:t>
            </a:r>
            <a:r>
              <a:rPr lang="nl-BE" altLang="nl-BE" dirty="0" err="1"/>
              <a:t>example</a:t>
            </a:r>
            <a:r>
              <a:rPr lang="nl-BE" altLang="nl-BE" dirty="0"/>
              <a:t>, </a:t>
            </a:r>
            <a:r>
              <a:rPr lang="nl-BE" altLang="nl-BE" dirty="0" err="1"/>
              <a:t>could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a datasource </a:t>
            </a:r>
            <a:r>
              <a:rPr lang="nl-BE" altLang="nl-BE" dirty="0" err="1"/>
              <a:t>because</a:t>
            </a:r>
            <a:r>
              <a:rPr lang="nl-BE" altLang="nl-BE" dirty="0"/>
              <a:t> </a:t>
            </a:r>
            <a:r>
              <a:rPr lang="nl-BE" altLang="nl-BE" dirty="0" err="1"/>
              <a:t>it</a:t>
            </a:r>
            <a:r>
              <a:rPr lang="nl-BE" altLang="nl-BE" dirty="0"/>
              <a:t> </a:t>
            </a:r>
            <a:r>
              <a:rPr lang="nl-BE" altLang="nl-BE" dirty="0" err="1"/>
              <a:t>implements</a:t>
            </a:r>
            <a:r>
              <a:rPr lang="nl-BE" altLang="nl-BE" dirty="0"/>
              <a:t> </a:t>
            </a:r>
            <a:r>
              <a:rPr lang="nl-BE" altLang="nl-BE" dirty="0" err="1"/>
              <a:t>Ienumberable</a:t>
            </a:r>
            <a:r>
              <a:rPr lang="nl-BE" altLang="nl-BE" dirty="0"/>
              <a:t>&lt;int&gt;.</a:t>
            </a:r>
          </a:p>
          <a:p>
            <a:endParaRPr lang="nl-BE" altLang="nl-BE" dirty="0"/>
          </a:p>
          <a:p>
            <a:r>
              <a:rPr lang="nl-BE" altLang="nl-BE" b="1" dirty="0"/>
              <a:t>Stage 2: </a:t>
            </a:r>
            <a:r>
              <a:rPr lang="nl-BE" altLang="nl-BE" b="1" dirty="0" err="1"/>
              <a:t>Define</a:t>
            </a:r>
            <a:r>
              <a:rPr lang="nl-BE" altLang="nl-BE" b="1" dirty="0"/>
              <a:t> </a:t>
            </a:r>
            <a:r>
              <a:rPr lang="nl-BE" altLang="nl-BE" b="1" dirty="0" err="1"/>
              <a:t>the</a:t>
            </a:r>
            <a:r>
              <a:rPr lang="nl-BE" altLang="nl-BE" b="1" dirty="0"/>
              <a:t> query </a:t>
            </a:r>
            <a:r>
              <a:rPr lang="nl-BE" altLang="nl-BE" b="1" dirty="0" err="1"/>
              <a:t>expression</a:t>
            </a:r>
            <a:endParaRPr lang="nl-BE" altLang="nl-BE" b="1" dirty="0"/>
          </a:p>
          <a:p>
            <a:endParaRPr lang="nl-BE" altLang="nl-BE" dirty="0"/>
          </a:p>
          <a:p>
            <a:r>
              <a:rPr lang="nl-BE" altLang="nl-BE" dirty="0"/>
              <a:t>Next we </a:t>
            </a:r>
            <a:r>
              <a:rPr lang="nl-BE" altLang="nl-BE" dirty="0" err="1"/>
              <a:t>create</a:t>
            </a:r>
            <a:r>
              <a:rPr lang="nl-BE" altLang="nl-BE" dirty="0"/>
              <a:t> a query </a:t>
            </a:r>
            <a:r>
              <a:rPr lang="nl-BE" altLang="nl-BE" dirty="0" err="1"/>
              <a:t>expression</a:t>
            </a:r>
            <a:r>
              <a:rPr lang="nl-BE" altLang="nl-BE" dirty="0"/>
              <a:t>. An import </a:t>
            </a:r>
            <a:r>
              <a:rPr lang="nl-BE" altLang="nl-BE" dirty="0" err="1"/>
              <a:t>thing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</a:t>
            </a:r>
            <a:r>
              <a:rPr lang="nl-BE" altLang="nl-BE" dirty="0" err="1"/>
              <a:t>realize</a:t>
            </a:r>
            <a:r>
              <a:rPr lang="nl-BE" altLang="nl-BE" dirty="0"/>
              <a:t> is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creating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query </a:t>
            </a:r>
            <a:r>
              <a:rPr lang="nl-BE" altLang="nl-BE" dirty="0" err="1"/>
              <a:t>expression</a:t>
            </a:r>
            <a:r>
              <a:rPr lang="nl-BE" altLang="nl-BE" dirty="0"/>
              <a:t> does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execute</a:t>
            </a:r>
            <a:r>
              <a:rPr lang="nl-BE" altLang="nl-BE" dirty="0"/>
              <a:t> </a:t>
            </a:r>
            <a:r>
              <a:rPr lang="nl-BE" altLang="nl-BE" dirty="0" err="1"/>
              <a:t>it</a:t>
            </a:r>
            <a:r>
              <a:rPr lang="nl-BE" altLang="nl-BE" dirty="0"/>
              <a:t> </a:t>
            </a:r>
            <a:r>
              <a:rPr lang="nl-BE" altLang="nl-BE" dirty="0" err="1"/>
              <a:t>yet</a:t>
            </a:r>
            <a:r>
              <a:rPr lang="nl-BE" altLang="nl-BE" dirty="0"/>
              <a:t>.</a:t>
            </a:r>
          </a:p>
          <a:p>
            <a:endParaRPr lang="nl-BE" altLang="nl-BE" dirty="0"/>
          </a:p>
          <a:p>
            <a:r>
              <a:rPr lang="nl-BE" altLang="nl-BE" b="1" dirty="0"/>
              <a:t>Stage 3: </a:t>
            </a:r>
            <a:r>
              <a:rPr lang="nl-BE" altLang="nl-BE" b="1" dirty="0" err="1"/>
              <a:t>Execute</a:t>
            </a:r>
            <a:r>
              <a:rPr lang="nl-BE" altLang="nl-BE" b="1" dirty="0"/>
              <a:t> </a:t>
            </a:r>
            <a:r>
              <a:rPr lang="nl-BE" altLang="nl-BE" b="1" dirty="0" err="1"/>
              <a:t>the</a:t>
            </a:r>
            <a:r>
              <a:rPr lang="nl-BE" altLang="nl-BE" b="1" dirty="0"/>
              <a:t> query</a:t>
            </a:r>
          </a:p>
          <a:p>
            <a:endParaRPr lang="nl-BE" altLang="nl-BE" dirty="0"/>
          </a:p>
          <a:p>
            <a:r>
              <a:rPr lang="nl-BE" altLang="nl-BE" dirty="0"/>
              <a:t>It is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until</a:t>
            </a:r>
            <a:r>
              <a:rPr lang="nl-BE" altLang="nl-BE" dirty="0"/>
              <a:t> we start </a:t>
            </a:r>
            <a:r>
              <a:rPr lang="nl-BE" altLang="nl-BE" dirty="0" err="1"/>
              <a:t>iterating</a:t>
            </a:r>
            <a:r>
              <a:rPr lang="nl-BE" altLang="nl-BE" dirty="0"/>
              <a:t> over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linq</a:t>
            </a:r>
            <a:r>
              <a:rPr lang="nl-BE" altLang="nl-BE" dirty="0"/>
              <a:t> query object (e.g. </a:t>
            </a:r>
            <a:r>
              <a:rPr lang="nl-BE" altLang="nl-BE" dirty="0" err="1"/>
              <a:t>by</a:t>
            </a:r>
            <a:r>
              <a:rPr lang="nl-BE" altLang="nl-BE" dirty="0"/>
              <a:t> </a:t>
            </a:r>
            <a:r>
              <a:rPr lang="nl-BE" altLang="nl-BE" dirty="0" err="1"/>
              <a:t>executing</a:t>
            </a:r>
            <a:r>
              <a:rPr lang="nl-BE" altLang="nl-BE" dirty="0"/>
              <a:t> a </a:t>
            </a:r>
            <a:r>
              <a:rPr lang="nl-BE" altLang="nl-BE" dirty="0" err="1"/>
              <a:t>foreach</a:t>
            </a:r>
            <a:r>
              <a:rPr lang="nl-BE" altLang="nl-BE" dirty="0"/>
              <a:t>)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query is </a:t>
            </a:r>
            <a:r>
              <a:rPr lang="nl-BE" altLang="nl-BE" dirty="0" err="1"/>
              <a:t>executed</a:t>
            </a:r>
            <a:r>
              <a:rPr lang="nl-BE" altLang="nl-BE" dirty="0"/>
              <a:t> </a:t>
            </a:r>
            <a:r>
              <a:rPr lang="nl-BE" altLang="nl-BE" dirty="0" err="1"/>
              <a:t>and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results</a:t>
            </a:r>
            <a:r>
              <a:rPr lang="nl-BE" altLang="nl-BE" dirty="0"/>
              <a:t> are </a:t>
            </a:r>
            <a:r>
              <a:rPr lang="nl-BE" altLang="nl-BE" dirty="0" err="1"/>
              <a:t>returned</a:t>
            </a:r>
            <a:r>
              <a:rPr lang="nl-BE" altLang="nl-BE" dirty="0"/>
              <a:t>.</a:t>
            </a:r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50363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Deferred execution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presents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stages of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these stages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IEnumberable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techniques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providers.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again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IEnumberable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first stage is to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 the data source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depends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datasource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For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datasource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InvoiceRepository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second stage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20,000.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altLang="nl-BE" dirty="0"/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bigInvoiceQuery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necessary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implicitly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features of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supports LINQ.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returns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IOrderedEnumerable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Alternatively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case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aren't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familiar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consist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set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events,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events.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inherits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 of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statement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string.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string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displayed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20,000.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query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separately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deferred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411848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9"/>
          <p:cNvSpPr txBox="1">
            <a:spLocks noChangeArrowheads="1"/>
          </p:cNvSpPr>
          <p:nvPr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8ED8D0F-416D-45CA-90BB-56BF1847A12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248755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75A602D-69CC-4988-9046-DFC79025696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086021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3BE1B72-72D2-4453-B598-A12058E94DA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5362788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EDADD994-8C83-413F-B894-9AF685352C4D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34220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6A116021-0D70-4931-82DD-3C566E966F0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252166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648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B246E54-AB54-4D09-909F-0FFF220302B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6214452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AB1E8D56-36BE-48CB-ABE1-37D18F31B2A2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7701846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C47A0B6-0D8C-4375-82B6-FE6E7B7F55E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378268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B9CD6AF1-C7D8-454E-B485-8B88738A958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39306419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1319207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E97B3DB-BF70-4985-BAC6-6C0286977C8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0978981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nl-BE"/>
          </a:p>
          <a:p>
            <a:pPr>
              <a:defRPr/>
            </a:pPr>
            <a:r>
              <a:rPr lang="en-US" altLang="nl-BE" sz="1200"/>
              <a:t>Slide </a:t>
            </a:r>
            <a:fld id="{4854F67D-8938-43F5-BE58-77A4E68D9D12}" type="slidenum">
              <a:rPr lang="en-US" altLang="nl-BE" sz="1200"/>
              <a:pPr>
                <a:defRPr/>
              </a:pPr>
              <a:t>‹nr.›</a:t>
            </a:fld>
            <a:endParaRPr lang="en-US" altLang="nl-BE" sz="1200"/>
          </a:p>
        </p:txBody>
      </p:sp>
      <p:sp>
        <p:nvSpPr>
          <p:cNvPr id="7" name="Rechthoek 6"/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Document2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oleObject" Target="../embeddings/Microsoft_Word_97_-_2003_Document3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0587260D-B059-414D-A073-55BC1DA8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nl-BE" dirty="0"/>
              <a:t>LINQ</a:t>
            </a:r>
            <a:endParaRPr lang="nl-BE" altLang="nl-BE" dirty="0"/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0FA6C1E8-B65A-42EC-B75C-F25C17E4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47447"/>
              </p:ext>
            </p:extLst>
          </p:nvPr>
        </p:nvGraphicFramePr>
        <p:xfrm>
          <a:off x="311150" y="622300"/>
          <a:ext cx="10291763" cy="644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Document" r:id="rId4" imgW="9013786" imgH="5636913" progId="Word.Document.8">
                  <p:embed/>
                </p:oleObj>
              </mc:Choice>
              <mc:Fallback>
                <p:oleObj name="Document" r:id="rId4" imgW="9013786" imgH="56369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622300"/>
                        <a:ext cx="10291763" cy="644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985838"/>
          <a:ext cx="729138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Document" r:id="rId4" imgW="7313055" imgH="819587" progId="Word.Document.8">
                  <p:embed/>
                </p:oleObj>
              </mc:Choice>
              <mc:Fallback>
                <p:oleObj name="Document" r:id="rId4" imgW="7313055" imgH="819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85838"/>
                        <a:ext cx="729138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957EEF19-F1D2-44AB-B4D7-2AACCB183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1793875"/>
            <a:ext cx="3543300" cy="36433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64290"/>
              </p:ext>
            </p:extLst>
          </p:nvPr>
        </p:nvGraphicFramePr>
        <p:xfrm>
          <a:off x="914400" y="533400"/>
          <a:ext cx="71151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Document" r:id="rId4" imgW="7418114" imgH="1484968" progId="Word.Document.8">
                  <p:embed/>
                </p:oleObj>
              </mc:Choice>
              <mc:Fallback>
                <p:oleObj name="Document" r:id="rId4" imgW="7418114" imgH="14849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"/>
                        <a:ext cx="71151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A2FB54BC-E052-407D-B202-D0AB4C51A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962150"/>
            <a:ext cx="6858000" cy="3706678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D1BA89B-E4CD-4526-B059-8DB4413A04F5}"/>
              </a:ext>
            </a:extLst>
          </p:cNvPr>
          <p:cNvSpPr/>
          <p:nvPr/>
        </p:nvSpPr>
        <p:spPr>
          <a:xfrm>
            <a:off x="2971800" y="3124200"/>
            <a:ext cx="28956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69560"/>
              </p:ext>
            </p:extLst>
          </p:nvPr>
        </p:nvGraphicFramePr>
        <p:xfrm>
          <a:off x="914400" y="762000"/>
          <a:ext cx="72691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Document" r:id="rId4" imgW="7294700" imgH="819587" progId="Word.Document.8">
                  <p:embed/>
                </p:oleObj>
              </mc:Choice>
              <mc:Fallback>
                <p:oleObj name="Document" r:id="rId4" imgW="7294700" imgH="819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691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3" descr="Figure 17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21034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0538382-A23B-4CA3-8BBD-D903578CD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6" y="1828800"/>
            <a:ext cx="8248934" cy="3666193"/>
          </a:xfrm>
          <a:prstGeom prst="rect">
            <a:avLst/>
          </a:prstGeom>
        </p:spPr>
      </p:pic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03425"/>
              </p:ext>
            </p:extLst>
          </p:nvPr>
        </p:nvGraphicFramePr>
        <p:xfrm>
          <a:off x="685800" y="476250"/>
          <a:ext cx="73437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3" name="Document" r:id="rId5" imgW="6264671" imgH="1618658" progId="Word.Document.8">
                  <p:embed/>
                </p:oleObj>
              </mc:Choice>
              <mc:Fallback>
                <p:oleObj name="Document" r:id="rId5" imgW="6264671" imgH="161865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6250"/>
                        <a:ext cx="73437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26B9B57B-CB67-4380-A44E-A6691306BAC2}"/>
              </a:ext>
            </a:extLst>
          </p:cNvPr>
          <p:cNvSpPr/>
          <p:nvPr/>
        </p:nvSpPr>
        <p:spPr>
          <a:xfrm>
            <a:off x="2714625" y="2971800"/>
            <a:ext cx="4371975" cy="4381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914400" y="558800"/>
          <a:ext cx="640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name="Document" r:id="rId4" imgW="6507924" imgH="772578" progId="Word.Document.8">
                  <p:embed/>
                </p:oleObj>
              </mc:Choice>
              <mc:Fallback>
                <p:oleObj name="Document" r:id="rId4" imgW="6507924" imgH="77257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914400" y="558800"/>
                        <a:ext cx="6400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9CDF193F-74A7-4957-BEC0-7062FC25A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69" y="1245357"/>
            <a:ext cx="3237931" cy="4361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7D202F9-A336-483F-B24F-5203EB9A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77" y="1828800"/>
            <a:ext cx="8221923" cy="3836897"/>
          </a:xfrm>
          <a:prstGeom prst="rect">
            <a:avLst/>
          </a:prstGeom>
        </p:spPr>
      </p:pic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31480"/>
              </p:ext>
            </p:extLst>
          </p:nvPr>
        </p:nvGraphicFramePr>
        <p:xfrm>
          <a:off x="685800" y="428909"/>
          <a:ext cx="72294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Document" r:id="rId5" imgW="7336894" imgH="1866632" progId="Word.Document.8">
                  <p:embed/>
                </p:oleObj>
              </mc:Choice>
              <mc:Fallback>
                <p:oleObj name="Document" r:id="rId5" imgW="7336894" imgH="1866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8909"/>
                        <a:ext cx="72294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CC3DA3F7-D11D-4F93-BEA7-0B04097361DC}"/>
              </a:ext>
            </a:extLst>
          </p:cNvPr>
          <p:cNvSpPr/>
          <p:nvPr/>
        </p:nvSpPr>
        <p:spPr>
          <a:xfrm>
            <a:off x="2743200" y="3352800"/>
            <a:ext cx="53340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9863"/>
              </p:ext>
            </p:extLst>
          </p:nvPr>
        </p:nvGraphicFramePr>
        <p:xfrm>
          <a:off x="908050" y="417513"/>
          <a:ext cx="64643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2" name="Document" r:id="rId4" imgW="6482849" imgH="774513" progId="Word.Document.8">
                  <p:embed/>
                </p:oleObj>
              </mc:Choice>
              <mc:Fallback>
                <p:oleObj name="Document" r:id="rId4" imgW="6482849" imgH="7745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908050" y="417513"/>
                        <a:ext cx="64643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0580409A-A669-405B-B9BF-C10B5D0BC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04" y="1181100"/>
            <a:ext cx="3389596" cy="45655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9394"/>
              </p:ext>
            </p:extLst>
          </p:nvPr>
        </p:nvGraphicFramePr>
        <p:xfrm>
          <a:off x="985838" y="1143000"/>
          <a:ext cx="74009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2" name="Document" r:id="rId4" imgW="7478271" imgH="3779265" progId="Word.Document.8">
                  <p:embed/>
                </p:oleObj>
              </mc:Choice>
              <mc:Fallback>
                <p:oleObj name="Document" r:id="rId4" imgW="7478271" imgH="3779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143000"/>
                        <a:ext cx="740092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87913"/>
              </p:ext>
            </p:extLst>
          </p:nvPr>
        </p:nvGraphicFramePr>
        <p:xfrm>
          <a:off x="533400" y="457200"/>
          <a:ext cx="7315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8" name="Document" r:id="rId4" imgW="7398859" imgH="978239" progId="Word.Document.8">
                  <p:embed/>
                </p:oleObj>
              </mc:Choice>
              <mc:Fallback>
                <p:oleObj name="Document" r:id="rId4" imgW="7398859" imgH="978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7315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2960EBE0-1C5E-4652-A1EF-613900B68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" y="1066800"/>
            <a:ext cx="8391525" cy="44972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9B1274A7-DA91-4216-A6D9-10200681520F}"/>
              </a:ext>
            </a:extLst>
          </p:cNvPr>
          <p:cNvSpPr/>
          <p:nvPr/>
        </p:nvSpPr>
        <p:spPr>
          <a:xfrm>
            <a:off x="2438400" y="2667000"/>
            <a:ext cx="4724400" cy="1219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5B05E26-CA3C-4C11-95BF-855BD683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Objectives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E9D66B82-A97B-4407-A1C5-1C782BA8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general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, </a:t>
            </a:r>
            <a:r>
              <a:rPr lang="nl-BE" dirty="0" err="1"/>
              <a:t>explain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LINQ </a:t>
            </a:r>
            <a:r>
              <a:rPr lang="nl-BE" dirty="0" err="1"/>
              <a:t>works</a:t>
            </a:r>
            <a:endParaRPr lang="nl-BE" dirty="0"/>
          </a:p>
          <a:p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LINQ providers are</a:t>
            </a:r>
          </a:p>
          <a:p>
            <a:r>
              <a:rPr lang="nl-BE" dirty="0"/>
              <a:t>List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advantages</a:t>
            </a:r>
            <a:r>
              <a:rPr lang="nl-BE" dirty="0"/>
              <a:t> of LINQ</a:t>
            </a:r>
          </a:p>
          <a:p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three</a:t>
            </a:r>
            <a:r>
              <a:rPr lang="nl-BE" dirty="0"/>
              <a:t> stages of a query </a:t>
            </a:r>
            <a:r>
              <a:rPr lang="nl-BE" dirty="0" err="1"/>
              <a:t>operation</a:t>
            </a:r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LINQ features </a:t>
            </a:r>
            <a:r>
              <a:rPr lang="nl-BE" dirty="0" err="1"/>
              <a:t>presented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chapter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code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execute</a:t>
            </a:r>
            <a:r>
              <a:rPr lang="nl-BE" dirty="0"/>
              <a:t> a query </a:t>
            </a:r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against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enumerable</a:t>
            </a:r>
            <a:r>
              <a:rPr lang="nl-BE" dirty="0"/>
              <a:t> object</a:t>
            </a:r>
          </a:p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85CD2E-5A60-4147-AAB9-85C2A4A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6A116021-0D70-4931-82DD-3C566E966F0F}" type="slidenum">
              <a:rPr lang="en-US" altLang="nl-BE" smtClean="0"/>
              <a:pPr>
                <a:defRPr/>
              </a:pPr>
              <a:t>2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94032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557654D-23B2-4C6E-B1BE-F946C70E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3" y="1905000"/>
            <a:ext cx="7993413" cy="2641600"/>
          </a:xfrm>
          <a:prstGeom prst="rect">
            <a:avLst/>
          </a:prstGeom>
        </p:spPr>
      </p:pic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53948"/>
              </p:ext>
            </p:extLst>
          </p:nvPr>
        </p:nvGraphicFramePr>
        <p:xfrm>
          <a:off x="658812" y="533400"/>
          <a:ext cx="7113588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4" name="Document" r:id="rId5" imgW="7315170" imgH="1542829" progId="Word.Document.8">
                  <p:embed/>
                </p:oleObj>
              </mc:Choice>
              <mc:Fallback>
                <p:oleObj name="Document" r:id="rId5" imgW="7315170" imgH="15428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" y="533400"/>
                        <a:ext cx="7113588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2F1BFC4E-3EB2-4367-ACE5-5ACF7EFE5E0E}"/>
              </a:ext>
            </a:extLst>
          </p:cNvPr>
          <p:cNvSpPr/>
          <p:nvPr/>
        </p:nvSpPr>
        <p:spPr>
          <a:xfrm>
            <a:off x="2743200" y="2209800"/>
            <a:ext cx="54864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5C4E5A6-8756-42FD-8B25-7416FDF452C1}"/>
              </a:ext>
            </a:extLst>
          </p:cNvPr>
          <p:cNvSpPr/>
          <p:nvPr/>
        </p:nvSpPr>
        <p:spPr>
          <a:xfrm>
            <a:off x="3124200" y="3962400"/>
            <a:ext cx="24384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5E5FA18-B809-4CC9-921F-8CF1D7CD79E0}"/>
              </a:ext>
            </a:extLst>
          </p:cNvPr>
          <p:cNvSpPr/>
          <p:nvPr/>
        </p:nvSpPr>
        <p:spPr>
          <a:xfrm flipH="1" flipV="1">
            <a:off x="3567906" y="2819400"/>
            <a:ext cx="1080294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36105"/>
              </p:ext>
            </p:extLst>
          </p:nvPr>
        </p:nvGraphicFramePr>
        <p:xfrm>
          <a:off x="838200" y="609600"/>
          <a:ext cx="72151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1" name="Document" r:id="rId4" imgW="7313055" imgH="819587" progId="Word.Document.8">
                  <p:embed/>
                </p:oleObj>
              </mc:Choice>
              <mc:Fallback>
                <p:oleObj name="Document" r:id="rId4" imgW="7313055" imgH="819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2151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CC29166A-AAEA-4BF8-A9C8-686E1314B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1600200"/>
            <a:ext cx="4039076" cy="36718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03392"/>
              </p:ext>
            </p:extLst>
          </p:nvPr>
        </p:nvGraphicFramePr>
        <p:xfrm>
          <a:off x="685800" y="457200"/>
          <a:ext cx="70993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9" name="Document" r:id="rId4" imgW="7307681" imgH="2038776" progId="Word.Document.8">
                  <p:embed/>
                </p:oleObj>
              </mc:Choice>
              <mc:Fallback>
                <p:oleObj name="Document" r:id="rId4" imgW="7307681" imgH="20387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099300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84F46611-68E4-4123-8E79-E5F9F7F9F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966912"/>
            <a:ext cx="8094172" cy="3367088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8907313-5686-42C5-B6CD-7B11753BAA36}"/>
              </a:ext>
            </a:extLst>
          </p:cNvPr>
          <p:cNvSpPr/>
          <p:nvPr/>
        </p:nvSpPr>
        <p:spPr>
          <a:xfrm>
            <a:off x="2667000" y="3276600"/>
            <a:ext cx="5943600" cy="3048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4611"/>
              </p:ext>
            </p:extLst>
          </p:nvPr>
        </p:nvGraphicFramePr>
        <p:xfrm>
          <a:off x="685800" y="609600"/>
          <a:ext cx="7099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5" name="Document" r:id="rId4" imgW="7307681" imgH="695405" progId="Word.Document.8">
                  <p:embed/>
                </p:oleObj>
              </mc:Choice>
              <mc:Fallback>
                <p:oleObj name="Document" r:id="rId4" imgW="7307681" imgH="6954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0993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23207598-DAAC-41CB-9E01-B72AFD009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1147762"/>
            <a:ext cx="8086564" cy="18240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14400" y="914400"/>
          <a:ext cx="730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5" name="Document" r:id="rId4" imgW="7313055" imgH="447930" progId="Word.Document.8">
                  <p:embed/>
                </p:oleObj>
              </mc:Choice>
              <mc:Fallback>
                <p:oleObj name="Document" r:id="rId4" imgW="7313055" imgH="4479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2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71709ADA-91D9-4F66-AFBA-02D2C85BF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1352550"/>
            <a:ext cx="6248400" cy="38301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48184"/>
              </p:ext>
            </p:extLst>
          </p:nvPr>
        </p:nvGraphicFramePr>
        <p:xfrm>
          <a:off x="609600" y="533400"/>
          <a:ext cx="8343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3" name="Document" r:id="rId4" imgW="7863058" imgH="1294855" progId="Word.Document.8">
                  <p:embed/>
                </p:oleObj>
              </mc:Choice>
              <mc:Fallback>
                <p:oleObj name="Document" r:id="rId4" imgW="7863058" imgH="12948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8343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110595AB-E1B0-49FC-A494-143B47740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99" y="1905000"/>
            <a:ext cx="8239161" cy="35052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445A6676-8719-4376-85A4-B13A513CD2B1}"/>
              </a:ext>
            </a:extLst>
          </p:cNvPr>
          <p:cNvSpPr/>
          <p:nvPr/>
        </p:nvSpPr>
        <p:spPr>
          <a:xfrm>
            <a:off x="3352800" y="3429000"/>
            <a:ext cx="5257800" cy="381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1275"/>
              </p:ext>
            </p:extLst>
          </p:nvPr>
        </p:nvGraphicFramePr>
        <p:xfrm>
          <a:off x="762000" y="533400"/>
          <a:ext cx="7118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9" name="Document" r:id="rId4" imgW="7336894" imgH="599450" progId="Word.Document.8">
                  <p:embed/>
                </p:oleObj>
              </mc:Choice>
              <mc:Fallback>
                <p:oleObj name="Document" r:id="rId4" imgW="7336894" imgH="5994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71183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BEBA8D7F-14DE-4B61-8873-E192825A6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4" y="1317812"/>
            <a:ext cx="8358539" cy="24159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318728"/>
              </p:ext>
            </p:extLst>
          </p:nvPr>
        </p:nvGraphicFramePr>
        <p:xfrm>
          <a:off x="912813" y="1066800"/>
          <a:ext cx="7242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8" name="Document" r:id="rId4" imgW="7248600" imgH="495360" progId="Word.Document.8">
                  <p:embed/>
                </p:oleObj>
              </mc:Choice>
              <mc:Fallback>
                <p:oleObj name="Document" r:id="rId4" imgW="7248600" imgH="4953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066800"/>
                        <a:ext cx="72421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32B15E59-0334-4372-958A-B01B2A96E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562100"/>
            <a:ext cx="5603374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ED37BE2-1E31-4688-92C1-4FDAA00F96CC}"/>
              </a:ext>
            </a:extLst>
          </p:cNvPr>
          <p:cNvSpPr txBox="1"/>
          <p:nvPr/>
        </p:nvSpPr>
        <p:spPr>
          <a:xfrm>
            <a:off x="562970" y="1039602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Linq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defines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some</a:t>
            </a:r>
            <a:r>
              <a:rPr lang="nl-BE" dirty="0">
                <a:latin typeface="+mn-lt"/>
              </a:rPr>
              <a:t> extension </a:t>
            </a:r>
            <a:r>
              <a:rPr lang="nl-BE" dirty="0" err="1">
                <a:latin typeface="+mn-lt"/>
              </a:rPr>
              <a:t>methods</a:t>
            </a:r>
            <a:r>
              <a:rPr lang="nl-BE" dirty="0">
                <a:latin typeface="+mn-lt"/>
              </a:rPr>
              <a:t> on </a:t>
            </a:r>
            <a:r>
              <a:rPr lang="nl-BE" dirty="0" err="1">
                <a:latin typeface="+mn-lt"/>
              </a:rPr>
              <a:t>IEnumerable</a:t>
            </a:r>
            <a:r>
              <a:rPr lang="nl-BE" dirty="0">
                <a:latin typeface="+mn-lt"/>
              </a:rPr>
              <a:t>&lt;T&gt; </a:t>
            </a:r>
            <a:r>
              <a:rPr lang="nl-BE" dirty="0" err="1">
                <a:latin typeface="+mn-lt"/>
              </a:rPr>
              <a:t>that</a:t>
            </a:r>
            <a:r>
              <a:rPr lang="nl-BE" dirty="0">
                <a:latin typeface="+mn-lt"/>
              </a:rPr>
              <a:t> trigger query </a:t>
            </a:r>
            <a:r>
              <a:rPr lang="nl-BE" dirty="0" err="1">
                <a:latin typeface="+mn-lt"/>
              </a:rPr>
              <a:t>execution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and</a:t>
            </a:r>
            <a:r>
              <a:rPr lang="nl-BE" dirty="0">
                <a:latin typeface="+mn-lt"/>
              </a:rPr>
              <a:t> return a </a:t>
            </a:r>
            <a:r>
              <a:rPr lang="nl-BE" dirty="0" err="1">
                <a:latin typeface="+mn-lt"/>
              </a:rPr>
              <a:t>collection</a:t>
            </a:r>
            <a:r>
              <a:rPr lang="nl-BE" dirty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ToList</a:t>
            </a:r>
            <a:r>
              <a:rPr lang="nl-BE" dirty="0">
                <a:latin typeface="+mn-lt"/>
              </a:rPr>
              <a:t> -&gt; returns List&lt;T&gt;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ToArray</a:t>
            </a:r>
            <a:r>
              <a:rPr lang="nl-BE" dirty="0">
                <a:latin typeface="+mn-lt"/>
              </a:rPr>
              <a:t> -&gt; returns T[]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ToDictionary</a:t>
            </a:r>
            <a:r>
              <a:rPr lang="nl-BE" dirty="0">
                <a:latin typeface="+mn-lt"/>
              </a:rPr>
              <a:t> -&gt; returns Dictionary&lt;</a:t>
            </a:r>
            <a:r>
              <a:rPr lang="nl-BE" dirty="0" err="1">
                <a:latin typeface="+mn-lt"/>
              </a:rPr>
              <a:t>TKey</a:t>
            </a:r>
            <a:r>
              <a:rPr lang="nl-BE" dirty="0">
                <a:latin typeface="+mn-lt"/>
              </a:rPr>
              <a:t>, </a:t>
            </a:r>
            <a:r>
              <a:rPr lang="nl-BE" dirty="0" err="1">
                <a:latin typeface="+mn-lt"/>
              </a:rPr>
              <a:t>TElement</a:t>
            </a:r>
            <a:r>
              <a:rPr lang="nl-BE" dirty="0">
                <a:latin typeface="+mn-lt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760F75E-565E-4C7B-B79F-1CDB9616FC66}"/>
              </a:ext>
            </a:extLst>
          </p:cNvPr>
          <p:cNvSpPr txBox="1"/>
          <p:nvPr/>
        </p:nvSpPr>
        <p:spPr>
          <a:xfrm>
            <a:off x="562970" y="3047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</a:rPr>
              <a:t>Extension methods that trigger query execution</a:t>
            </a:r>
            <a:endParaRPr lang="nl-BE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E155E6-ED5D-4756-8134-C45C4CFC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29000"/>
            <a:ext cx="4412362" cy="929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2E003F4-0B9D-454F-AD20-9E3FF9B67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51" y="4572000"/>
            <a:ext cx="4259949" cy="731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E7AB688-55E6-4A06-AD7C-8A6A0E318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516797"/>
            <a:ext cx="7628281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30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nl-BE" sz="140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>
                <a:solidFill>
                  <a:srgbClr val="898989"/>
                </a:solidFill>
                <a:latin typeface="Times New Roman" panose="02020603050405020304" pitchFamily="18" charset="0"/>
              </a:rPr>
              <a:t>Slide </a:t>
            </a:r>
            <a:fld id="{0BC92E39-3C4A-487F-A569-B705F1519207}" type="slidenum">
              <a:rPr lang="en-US" altLang="nl-BE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nl-BE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94215"/>
              </p:ext>
            </p:extLst>
          </p:nvPr>
        </p:nvGraphicFramePr>
        <p:xfrm>
          <a:off x="769938" y="609600"/>
          <a:ext cx="8445500" cy="656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Document" r:id="rId4" imgW="7374612" imgH="5728649" progId="Word.Document.8">
                  <p:embed/>
                </p:oleObj>
              </mc:Choice>
              <mc:Fallback>
                <p:oleObj name="Document" r:id="rId4" imgW="7374612" imgH="57286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609600"/>
                        <a:ext cx="8445500" cy="656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7179"/>
              </p:ext>
            </p:extLst>
          </p:nvPr>
        </p:nvGraphicFramePr>
        <p:xfrm>
          <a:off x="1133475" y="1146175"/>
          <a:ext cx="7342188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Document" r:id="rId4" imgW="7459273" imgH="3624012" progId="Word.Document.8">
                  <p:embed/>
                </p:oleObj>
              </mc:Choice>
              <mc:Fallback>
                <p:oleObj name="Document" r:id="rId4" imgW="7459273" imgH="36240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146175"/>
                        <a:ext cx="7342188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93285"/>
              </p:ext>
            </p:extLst>
          </p:nvPr>
        </p:nvGraphicFramePr>
        <p:xfrm>
          <a:off x="1219200" y="381000"/>
          <a:ext cx="7391400" cy="57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Document" r:id="rId4" imgW="5568347" imgH="4921032" progId="Word.Document.8">
                  <p:embed/>
                </p:oleObj>
              </mc:Choice>
              <mc:Fallback>
                <p:oleObj name="Document" r:id="rId4" imgW="5568347" imgH="49210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7391400" cy="575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25513" y="641350"/>
          <a:ext cx="7185025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4" name="Document" r:id="rId4" imgW="7294700" imgH="2252605" progId="Word.Document.8">
                  <p:embed/>
                </p:oleObj>
              </mc:Choice>
              <mc:Fallback>
                <p:oleObj name="Document" r:id="rId4" imgW="7294700" imgH="22526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641350"/>
                        <a:ext cx="7185025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68388" y="1068388"/>
          <a:ext cx="74104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Document" r:id="rId4" imgW="7428941" imgH="2499416" progId="Word.Document.8">
                  <p:embed/>
                </p:oleObj>
              </mc:Choice>
              <mc:Fallback>
                <p:oleObj name="Document" r:id="rId4" imgW="7428941" imgH="24994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068388"/>
                        <a:ext cx="74104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0587260D-B059-414D-A073-55BC1DA8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nl-BE" dirty="0"/>
              <a:t>LINQ to Objects</a:t>
            </a:r>
            <a:endParaRPr lang="nl-BE" altLang="nl-BE" dirty="0"/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0FA6C1E8-B65A-42EC-B75C-F25C17E4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69707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08742"/>
              </p:ext>
            </p:extLst>
          </p:nvPr>
        </p:nvGraphicFramePr>
        <p:xfrm>
          <a:off x="922339" y="376238"/>
          <a:ext cx="9774176" cy="587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3" name="Document" r:id="rId4" imgW="6927108" imgH="4153721" progId="Word.Document.8">
                  <p:embed/>
                </p:oleObj>
              </mc:Choice>
              <mc:Fallback>
                <p:oleObj name="Document" r:id="rId4" imgW="6927108" imgH="41537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9" y="376238"/>
                        <a:ext cx="9774176" cy="587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XL_layou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XL_layout" id="{F78E4EEF-C937-4A91-8849-C01AA33B5EC6}" vid="{FBFEF568-117F-4753-85FC-D1E5DC7D641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PXL_layout</Template>
  <TotalTime>3422</TotalTime>
  <Words>3595</Words>
  <Application>Microsoft Office PowerPoint</Application>
  <PresentationFormat>Diavoorstelling (4:3)</PresentationFormat>
  <Paragraphs>269</Paragraphs>
  <Slides>28</Slides>
  <Notes>27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PXL_layout</vt:lpstr>
      <vt:lpstr>Microsoft Word 97 - 2003-document</vt:lpstr>
      <vt:lpstr>Document</vt:lpstr>
      <vt:lpstr>LINQ</vt:lpstr>
      <vt:lpstr>Objectives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LINQ to Objects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Wesley Hendrikx</cp:lastModifiedBy>
  <cp:revision>347</cp:revision>
  <dcterms:created xsi:type="dcterms:W3CDTF">2011-02-08T23:20:43Z</dcterms:created>
  <dcterms:modified xsi:type="dcterms:W3CDTF">2019-11-23T13:31:31Z</dcterms:modified>
</cp:coreProperties>
</file>