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jke Willems" initials="MW" lastIdx="1" clrIdx="0">
    <p:extLst>
      <p:ext uri="{19B8F6BF-5375-455C-9EA6-DF929625EA0E}">
        <p15:presenceInfo xmlns:p15="http://schemas.microsoft.com/office/powerpoint/2012/main" userId="S-1-5-21-1886147242-600034149-3961559718-3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63102" autoAdjust="0"/>
  </p:normalViewPr>
  <p:slideViewPr>
    <p:cSldViewPr snapToGrid="0">
      <p:cViewPr varScale="1">
        <p:scale>
          <a:sx n="54" d="100"/>
          <a:sy n="54" d="100"/>
        </p:scale>
        <p:origin x="1949" y="53"/>
      </p:cViewPr>
      <p:guideLst/>
    </p:cSldViewPr>
  </p:slideViewPr>
  <p:notesTextViewPr>
    <p:cViewPr>
      <p:scale>
        <a:sx n="100" d="100"/>
        <a:sy n="100" d="100"/>
      </p:scale>
      <p:origin x="0" y="-89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753A-9A06-804F-98E6-FD33E57F14C8}" type="datetimeFigureOut">
              <a:rPr lang="nl-NL" smtClean="0"/>
              <a:t>23-2-2020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91BA-05A7-A44A-B328-DC6A54A84F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65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Controllers in </a:t>
            </a:r>
            <a:r>
              <a:rPr lang="nl-BE" u="sng" dirty="0" err="1"/>
              <a:t>the</a:t>
            </a:r>
            <a:r>
              <a:rPr lang="nl-BE" u="sng" dirty="0"/>
              <a:t> MVC Framework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3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How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name/action 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action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 name/action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templated-based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40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endpoints.MapControllers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set of routes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URL’s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actions.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omit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endpoints.MappControllers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next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9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level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level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or action. </a:t>
            </a:r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Fortunately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these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segment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string,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enter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has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35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explicit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or more explicit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03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 tokens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token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[controller]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Tokens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square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brackets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[controller]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[action]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“action”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square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brackets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route,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20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few actions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[Route (“[controller]/[action]”)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28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company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/company/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altogether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next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23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classes as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classes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base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common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controller base class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like strings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integers, but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complex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contents of a file, or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endParaRPr lang="nl-BE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837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a look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System.Object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in.NET.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588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ActionDescriptor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this.ControllerContext.ActionDescriptor.ActionName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this.ControllerContext.ActionDescriptor.ControllerName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15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View Controller Design </a:t>
            </a:r>
            <a:r>
              <a:rPr lang="nl-BE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endParaRPr lang="nl-BE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stands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stands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software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a model view controller UI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data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MVC,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 controller class,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/restaurants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of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holding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wants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a list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complex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or JSON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takes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is sent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transaction.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steps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concerns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a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ASP. NET MVC,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controllers.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35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object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this.HttpContext.Response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this.HttpContext.Request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this.HttpContext.Request.Headers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cleaner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 move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BadRequest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status code of 400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400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made a bad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a 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a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byte array or a filestream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helper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content in a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manner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statement,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exact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returning.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different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helpers,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concept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next.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of separate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do,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down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is important,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versus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flexibility.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setting up a web server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happen.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 back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even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circumstances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526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flexibility,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response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controllers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different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get a database hooked up),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hard-code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1, Name =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Scott's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Pizza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information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introduce a new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HTML, 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XML or JSON?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pipeline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service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yourself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as JSON, or XML,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plugged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format, CSV format, PDF format, images,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HTTP-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scenes is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 a JSON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scenario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JSON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webpage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next.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494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ASP. NET MVC.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engine,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filesystem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default, a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cshtml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filesystem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236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built-in helper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View()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framework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error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Index?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return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106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view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 view,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Home.cshtml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Views/Home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or in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Views/Shared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/Views/&lt;name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controllers,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93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right-click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do have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item,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default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“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div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went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cshtml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views, found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response,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360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a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code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block of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later, or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has a name,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string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output,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616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exact type of a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OdeToFood.Models.Restaurant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OdeToFood.Models.Restaurant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has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“The ID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&lt;div&gt; element.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more detail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intersperse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 pieces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homepage,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as HTML,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 up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essence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view controller design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view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end, we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concerns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mixed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79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w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multiple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Microsoft SQL server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SQL server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homepage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we 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up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consistent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845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swap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at test time or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SQL Server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of restaurants in memory,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hard-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private field, a list of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_restaurants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list of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1,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Pizza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2, a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Tersiguels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more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3,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Contrivance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restaurant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Ctrl+period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private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statements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thread-safe,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development.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47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Routing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last module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convention-based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a URL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name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ultimate goal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on a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C# class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is a 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call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classes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ASP.NET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approaches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9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ILogger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we had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AddSingleton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let”s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AddSingleton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way of telling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of telling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 access component.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56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here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provider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say,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private field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hard-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real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 me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restaurants.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model type of a single restaurant.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but we pass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640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interfaces in 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let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statement.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property),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mix of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loop,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of HTML,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stamp out a copy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mode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opening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more detail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C#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looping construct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interface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alphabetically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12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:&lt;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portnumber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</a:t>
            </a:r>
            <a:endParaRPr lang="nl-BE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13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clean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enpoint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404 Response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78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MapControllerRoute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MapControllerRoute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(Default)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({controller}/{action})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apart a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action.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“controller”;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URL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is controller.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segment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URL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99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routes </a:t>
            </a:r>
            <a:r>
              <a:rPr lang="nl-B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invoking</a:t>
            </a:r>
            <a:r>
              <a:rPr lang="nl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MapControllerRoute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up a record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slash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or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HomeContorller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question mark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segment,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template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slide.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name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template?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78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parameters.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(name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name).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does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default name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as well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bit of flexibility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3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23/02/2020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23/02/2020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23/02/2020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1027-7817-49F1-BD89-F26E1DE1A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165C5F-B5F1-42A1-8D6C-E93FA0F59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09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ep 16">
            <a:extLst>
              <a:ext uri="{FF2B5EF4-FFF2-40B4-BE49-F238E27FC236}">
                <a16:creationId xmlns:a16="http://schemas.microsoft.com/office/drawing/2014/main" id="{94A24BDA-0F52-41BB-BECE-DD4D48BCD311}"/>
              </a:ext>
            </a:extLst>
          </p:cNvPr>
          <p:cNvGrpSpPr/>
          <p:nvPr/>
        </p:nvGrpSpPr>
        <p:grpSpPr>
          <a:xfrm>
            <a:off x="450935" y="4609848"/>
            <a:ext cx="4083485" cy="1191533"/>
            <a:chOff x="450936" y="4107318"/>
            <a:chExt cx="4083485" cy="1361162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CA7E8AD-C7E0-4BD1-A8F5-D3EBDE42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36" y="4107318"/>
              <a:ext cx="4083485" cy="1361162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9B7BE8-0284-40ED-BFE2-4855B7C74FC5}"/>
                </a:ext>
              </a:extLst>
            </p:cNvPr>
            <p:cNvSpPr/>
            <p:nvPr/>
          </p:nvSpPr>
          <p:spPr>
            <a:xfrm>
              <a:off x="2254683" y="4399592"/>
              <a:ext cx="1929009" cy="4133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82B3D64-72EB-4227-AA76-857A4BC6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B2636DEA-A87E-4BD9-B3EC-635E421F1A92}"/>
              </a:ext>
            </a:extLst>
          </p:cNvPr>
          <p:cNvGrpSpPr/>
          <p:nvPr/>
        </p:nvGrpSpPr>
        <p:grpSpPr>
          <a:xfrm>
            <a:off x="7397665" y="4698338"/>
            <a:ext cx="4343400" cy="1247775"/>
            <a:chOff x="5225966" y="5245100"/>
            <a:chExt cx="4343400" cy="1247775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06219685-6BF5-48CC-9874-D0CE738B3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5966" y="5245100"/>
              <a:ext cx="4343400" cy="1247775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F0D4EFE8-76E9-4873-94E1-B47F2988DFA4}"/>
                </a:ext>
              </a:extLst>
            </p:cNvPr>
            <p:cNvSpPr/>
            <p:nvPr/>
          </p:nvSpPr>
          <p:spPr>
            <a:xfrm>
              <a:off x="6840257" y="5537374"/>
              <a:ext cx="2114811" cy="4133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0E23372E-A158-47F8-8904-9A72D862A339}"/>
              </a:ext>
            </a:extLst>
          </p:cNvPr>
          <p:cNvGrpSpPr/>
          <p:nvPr/>
        </p:nvGrpSpPr>
        <p:grpSpPr>
          <a:xfrm>
            <a:off x="2901212" y="5523317"/>
            <a:ext cx="4343400" cy="1095375"/>
            <a:chOff x="450936" y="5397500"/>
            <a:chExt cx="4343400" cy="1095375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BC5D7BF6-15FB-4E9B-BFBB-D4656226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936" y="5397500"/>
              <a:ext cx="4343400" cy="1095375"/>
            </a:xfrm>
            <a:prstGeom prst="rect">
              <a:avLst/>
            </a:prstGeom>
          </p:spPr>
        </p:pic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55DE4F77-1794-4811-8BC0-73A9DF941D09}"/>
                </a:ext>
              </a:extLst>
            </p:cNvPr>
            <p:cNvSpPr/>
            <p:nvPr/>
          </p:nvSpPr>
          <p:spPr>
            <a:xfrm>
              <a:off x="2101110" y="5646375"/>
              <a:ext cx="2693226" cy="47789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3" name="Afbeelding 2">
            <a:extLst>
              <a:ext uri="{FF2B5EF4-FFF2-40B4-BE49-F238E27FC236}">
                <a16:creationId xmlns:a16="http://schemas.microsoft.com/office/drawing/2014/main" id="{C0C005D7-18CD-4F77-9726-DE72A35BB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35" y="1638213"/>
            <a:ext cx="5743125" cy="2305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8FCE498-B52D-4E65-AB83-EE974694E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758" y="1948332"/>
            <a:ext cx="4065427" cy="1737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DA41EEBF-11B8-41DB-8B05-A693376B6475}"/>
              </a:ext>
            </a:extLst>
          </p:cNvPr>
          <p:cNvSpPr txBox="1"/>
          <p:nvPr/>
        </p:nvSpPr>
        <p:spPr>
          <a:xfrm>
            <a:off x="6224040" y="2472371"/>
            <a:ext cx="17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= equivalent </a:t>
            </a:r>
            <a:r>
              <a:rPr lang="nl-BE" b="1" dirty="0" err="1"/>
              <a:t>to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87864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86787-9F49-4015-B7EA-A9EBF967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7C89A9-C888-4B8E-9413-617F7ADF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AboutController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4691F0-A044-4C23-8F5C-494A9686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9" y="2957523"/>
            <a:ext cx="4352925" cy="12858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3C05645-71F6-46F9-9DE6-666895F85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79" y="4378335"/>
            <a:ext cx="4224596" cy="131629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0516D3C-C51E-4100-A745-7A1C15A83AD9}"/>
              </a:ext>
            </a:extLst>
          </p:cNvPr>
          <p:cNvSpPr/>
          <p:nvPr/>
        </p:nvSpPr>
        <p:spPr>
          <a:xfrm>
            <a:off x="2141950" y="3294345"/>
            <a:ext cx="2557525" cy="3632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3E267CF-99F3-49C5-B814-566DE3D31366}"/>
              </a:ext>
            </a:extLst>
          </p:cNvPr>
          <p:cNvSpPr/>
          <p:nvPr/>
        </p:nvSpPr>
        <p:spPr>
          <a:xfrm>
            <a:off x="2065751" y="4697130"/>
            <a:ext cx="2557525" cy="3632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D63E94B-56DF-4BE8-B508-D4A8365EC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26" y="1639862"/>
            <a:ext cx="4914871" cy="430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70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90B5-41BB-4896-A275-8DA75E9B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E4DE45A-E772-4059-BB8C-93BF6C28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141799" cy="1686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02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9E554-1EA4-4AC4-831B-AEEED06C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B65FE02-06AC-46F6-B45D-515A7E7C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009" y="3302754"/>
            <a:ext cx="6407416" cy="2322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14EF1AA-1517-4AA2-AF86-9B787148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476750" cy="4752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567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0D590-896E-4AA0-AB79-70E39DE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B3CA0F-8F0B-4582-B6EA-C55A5A99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3253"/>
            <a:ext cx="4289814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D070C27-4DF6-407E-A66F-00B0DA9E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16573"/>
            <a:ext cx="421005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71A29DE-D211-4AF0-ACFA-563CD90E5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466849"/>
            <a:ext cx="3852107" cy="428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805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CBDBB-45FA-4B19-869D-F70BCAFB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BA77640-5603-4C98-8C61-1907A0E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2" y="1690688"/>
            <a:ext cx="3457575" cy="391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155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D0DC4-C59B-433B-B7F3-AC47F110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710B682-9F1E-4921-AE71-91A7A121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000718"/>
            <a:ext cx="3695700" cy="348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093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ECE81-2E66-408E-8AF3-8E6638D7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DACAB8E8-30D8-4491-80FA-621CA0DDF2DE}"/>
              </a:ext>
            </a:extLst>
          </p:cNvPr>
          <p:cNvGrpSpPr/>
          <p:nvPr/>
        </p:nvGrpSpPr>
        <p:grpSpPr>
          <a:xfrm>
            <a:off x="6515100" y="1703831"/>
            <a:ext cx="4838700" cy="1228725"/>
            <a:chOff x="6244486" y="2676851"/>
            <a:chExt cx="4838700" cy="122872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2BE75A8E-B58F-475D-941B-AE5CF8076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4486" y="2676851"/>
              <a:ext cx="4838700" cy="12287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A4409604-F48E-43C8-85F2-FD9ADB81F12D}"/>
                </a:ext>
              </a:extLst>
            </p:cNvPr>
            <p:cNvSpPr/>
            <p:nvPr/>
          </p:nvSpPr>
          <p:spPr>
            <a:xfrm>
              <a:off x="7916449" y="2981195"/>
              <a:ext cx="3118981" cy="35072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A9EF2AE-5270-4FC6-8797-41E376AFD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56" y="1690688"/>
            <a:ext cx="4324350" cy="340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17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ED903-413D-4636-8049-804E14D6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B1E582C-B1EE-47ED-9101-BEAFF26E6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6912"/>
            <a:ext cx="8496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1F52-1102-42EF-B7B5-27602835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38159CE-506B-4C63-8F55-915DCA2A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9181" y="1587631"/>
            <a:ext cx="4882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59135-0E5B-4F65-91BC-F426EA12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ASP.NET </a:t>
            </a:r>
            <a:r>
              <a:rPr lang="nl-BE" dirty="0" err="1">
                <a:solidFill>
                  <a:schemeClr val="tx1"/>
                </a:solidFill>
              </a:rPr>
              <a:t>Core</a:t>
            </a:r>
            <a:r>
              <a:rPr lang="nl-BE" dirty="0">
                <a:solidFill>
                  <a:schemeClr val="tx1"/>
                </a:solidFill>
              </a:rPr>
              <a:t> Fundamentals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E2E0A6-EFA4-4CD7-8B6F-0A79F09B3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Controllers in </a:t>
            </a:r>
            <a:r>
              <a:rPr lang="nl-BE" dirty="0" err="1"/>
              <a:t>the</a:t>
            </a:r>
            <a:r>
              <a:rPr lang="nl-BE" dirty="0"/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90637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905AA-9C4A-47CE-BB46-DECAAD36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9009F63-8AD3-4435-8F80-5C13BEFB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1437" y="1575103"/>
            <a:ext cx="8123913" cy="4562649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09AE345-50EE-47DF-8BAA-B4195A66C98F}"/>
              </a:ext>
            </a:extLst>
          </p:cNvPr>
          <p:cNvSpPr/>
          <p:nvPr/>
        </p:nvSpPr>
        <p:spPr>
          <a:xfrm>
            <a:off x="5674290" y="3018773"/>
            <a:ext cx="1152395" cy="300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2CB36DD-3B30-411C-A69E-74380078E64B}"/>
              </a:ext>
            </a:extLst>
          </p:cNvPr>
          <p:cNvSpPr/>
          <p:nvPr/>
        </p:nvSpPr>
        <p:spPr>
          <a:xfrm>
            <a:off x="4386197" y="4308953"/>
            <a:ext cx="1037573" cy="1753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17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11875-D512-4B2E-B203-B48B929E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28D73EB-CB09-41FF-B262-EC8ABA176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591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5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D774D-0045-4BD3-A8FE-71FF81DA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CA89FC3-3F6E-4914-803C-08BB911E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971" y="1314908"/>
            <a:ext cx="5768104" cy="236273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052FA9-BFD1-4C3B-9752-68937920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069" y="365125"/>
            <a:ext cx="3514725" cy="4572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748ABF-03D3-4780-BE3C-64DDA801B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337" y="3865448"/>
            <a:ext cx="6906472" cy="280594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AB1069-FD4E-49F3-BB09-28B8A22E8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108" y="5686425"/>
            <a:ext cx="3762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8D3C5-BB5F-46AC-8558-894AD65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0D5984D-A409-4DAA-AEE2-951D4E695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88797"/>
            <a:ext cx="10515600" cy="26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F1230-BBDD-4930-AE0A-5640BE53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88B57D8-FA6F-43B5-8D8F-3AB8001D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315" y="1439879"/>
            <a:ext cx="8694107" cy="346984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401773A-5C58-4869-882D-4C18896C6291}"/>
              </a:ext>
            </a:extLst>
          </p:cNvPr>
          <p:cNvSpPr/>
          <p:nvPr/>
        </p:nvSpPr>
        <p:spPr>
          <a:xfrm>
            <a:off x="2630466" y="3945699"/>
            <a:ext cx="1465545" cy="3382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1E24DA3-085E-4DD4-8679-4040D915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28" y="3429000"/>
            <a:ext cx="5782588" cy="33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00B14-C730-4671-A8AD-8A89492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1944D46-7531-49B8-BBA2-809CBF79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986" y="1467657"/>
            <a:ext cx="7151216" cy="300576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33CE6BB-C563-4DE2-971B-66CE7CB7075D}"/>
              </a:ext>
            </a:extLst>
          </p:cNvPr>
          <p:cNvSpPr/>
          <p:nvPr/>
        </p:nvSpPr>
        <p:spPr>
          <a:xfrm>
            <a:off x="2780779" y="3519814"/>
            <a:ext cx="1465545" cy="2129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14CBB0-78C6-4BFA-ADA4-86FEAF4A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91" y="3719600"/>
            <a:ext cx="5553205" cy="3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2555B-45F6-4444-AC65-7D4E8626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F7AFD5B-2860-4E09-B441-D65631A0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51" y="1690362"/>
            <a:ext cx="4470015" cy="218018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8B036FB-BB26-4C4A-BA93-E9DC2612B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39" y="1690362"/>
            <a:ext cx="2744270" cy="416947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CDEE067-E172-4AA8-89FE-4F826B5C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501" y="4850183"/>
            <a:ext cx="4019550" cy="20193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95702EC-C185-4C31-A9E5-F89DB6BA0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40" y="1690361"/>
            <a:ext cx="3643469" cy="25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A6B1F-A2D5-4956-84A7-85C4D31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568948C-7ACA-40DF-AC00-FE2A722C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395" y="1690688"/>
            <a:ext cx="6496050" cy="304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9CF8B93-6A9C-4A8D-86AF-0E398DC7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99" y="2622050"/>
            <a:ext cx="3867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72232-F298-418D-ACAB-5F7610F2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18E459D6-1AE0-4EE7-87B3-E1ACB7343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54" y="1690689"/>
            <a:ext cx="7913046" cy="42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22217-5EFE-4E4A-8B4B-1DEC4A1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8BCE963-C424-42E2-8214-0A75CD92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5597" y="1942132"/>
            <a:ext cx="5753100" cy="231457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3F6683A7-6CA8-447E-9305-3F3A5D4100E8}"/>
              </a:ext>
            </a:extLst>
          </p:cNvPr>
          <p:cNvSpPr/>
          <p:nvPr/>
        </p:nvSpPr>
        <p:spPr>
          <a:xfrm>
            <a:off x="2793304" y="2354893"/>
            <a:ext cx="3302696" cy="263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63067AD-7107-4053-826E-8E5CD846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325" y="652592"/>
            <a:ext cx="3419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CB84D-1FCC-413F-84AB-1B80B92B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Model View Controller Design </a:t>
            </a:r>
            <a:r>
              <a:rPr lang="nl-BE" dirty="0" err="1"/>
              <a:t>Pattern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42775AA-4FED-4ACA-91DC-09A1DB21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764" y="1422148"/>
            <a:ext cx="9687328" cy="49536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9B231B-801B-47C0-BF5F-2EB4AA6FD2FE}"/>
              </a:ext>
            </a:extLst>
          </p:cNvPr>
          <p:cNvSpPr txBox="1"/>
          <p:nvPr/>
        </p:nvSpPr>
        <p:spPr>
          <a:xfrm>
            <a:off x="4408267" y="2417523"/>
            <a:ext cx="30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/>
              <a:t>Separation</a:t>
            </a:r>
            <a:r>
              <a:rPr lang="nl-BE" sz="2400" dirty="0"/>
              <a:t> of concerns</a:t>
            </a:r>
          </a:p>
        </p:txBody>
      </p:sp>
    </p:spTree>
    <p:extLst>
      <p:ext uri="{BB962C8B-B14F-4D97-AF65-F5344CB8AC3E}">
        <p14:creationId xmlns:p14="http://schemas.microsoft.com/office/powerpoint/2010/main" val="317242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981AC-08D7-4C80-886D-CCF4B1A8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399C50A-0493-47A8-8A20-3920CB771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83" y="1503200"/>
            <a:ext cx="5315359" cy="35197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A07D63D-C01D-4B7F-95E8-661E3329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40" y="1488727"/>
            <a:ext cx="6280587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431E-38A7-47B4-8C3D-D1BB1E81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6EAB88F-F355-4829-859F-ACCBAB00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650" y="1338798"/>
            <a:ext cx="8145404" cy="498847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5ADCE5A-7C36-42BC-A3FF-C834E5AEB135}"/>
              </a:ext>
            </a:extLst>
          </p:cNvPr>
          <p:cNvSpPr/>
          <p:nvPr/>
        </p:nvSpPr>
        <p:spPr>
          <a:xfrm>
            <a:off x="2505205" y="2730674"/>
            <a:ext cx="2054269" cy="2254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2494C47-0F0F-4087-87D6-C1687719E6B3}"/>
              </a:ext>
            </a:extLst>
          </p:cNvPr>
          <p:cNvSpPr/>
          <p:nvPr/>
        </p:nvSpPr>
        <p:spPr>
          <a:xfrm>
            <a:off x="3371589" y="4774504"/>
            <a:ext cx="5096006" cy="2254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2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D4006-37E0-44BA-8C3E-0670C1CB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E5A1B0C-9A46-4D71-A657-2DAFDE6C5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18" y="1590479"/>
            <a:ext cx="6611597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61A9853-5C46-44B0-81BD-6216A8346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222" y="3706816"/>
            <a:ext cx="5828778" cy="31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6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F04F-03AF-410D-B58B-B6962E11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0815353-F675-40DD-8007-F5B7CC89E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967" y="1690688"/>
            <a:ext cx="6259539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118F159-B10B-404F-8B19-1ADE890C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40" y="2528887"/>
            <a:ext cx="3867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5464B-3FDF-4E9E-9CE5-CFE87ACC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D4F804-F0F4-490E-9E63-4005A07A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58" y="4313736"/>
            <a:ext cx="7665233" cy="2439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0FDBEF9-C984-43F2-B9CC-A58D96FF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7" y="4632442"/>
            <a:ext cx="3547258" cy="720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A4FA16BC-4E75-439D-A594-572AD0BE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44"/>
            <a:ext cx="10515600" cy="3847712"/>
          </a:xfrm>
        </p:spPr>
        <p:txBody>
          <a:bodyPr/>
          <a:lstStyle/>
          <a:p>
            <a:pPr marL="457200" indent="-457200"/>
            <a:r>
              <a:rPr lang="nl-BE" b="1" dirty="0" err="1"/>
              <a:t>Convention-based</a:t>
            </a:r>
            <a:r>
              <a:rPr lang="nl-BE" b="1" dirty="0"/>
              <a:t> Routing</a:t>
            </a:r>
          </a:p>
          <a:p>
            <a:pPr marL="914400" lvl="1" indent="-457200"/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b="1" dirty="0"/>
              <a:t>templates</a:t>
            </a:r>
            <a:r>
              <a:rPr lang="nl-BE" dirty="0"/>
              <a:t> in </a:t>
            </a:r>
            <a:r>
              <a:rPr lang="nl-BE" dirty="0" err="1"/>
              <a:t>Startup.cs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b="1" dirty="0"/>
              <a:t>match</a:t>
            </a:r>
            <a:r>
              <a:rPr lang="nl-BE" dirty="0"/>
              <a:t> </a:t>
            </a:r>
            <a:r>
              <a:rPr lang="nl-BE" dirty="0" err="1"/>
              <a:t>incomming</a:t>
            </a:r>
            <a:r>
              <a:rPr lang="nl-BE" dirty="0"/>
              <a:t> </a:t>
            </a:r>
            <a:r>
              <a:rPr lang="nl-BE" b="1" dirty="0"/>
              <a:t>URL</a:t>
            </a:r>
            <a:r>
              <a:rPr lang="nl-BE" dirty="0"/>
              <a:t> </a:t>
            </a:r>
            <a:r>
              <a:rPr lang="nl-BE" b="1" dirty="0" err="1"/>
              <a:t>to</a:t>
            </a:r>
            <a:r>
              <a:rPr lang="nl-BE" dirty="0"/>
              <a:t> a MVC </a:t>
            </a:r>
            <a:r>
              <a:rPr lang="nl-BE" b="1" dirty="0"/>
              <a:t>Controller </a:t>
            </a:r>
            <a:r>
              <a:rPr lang="nl-BE" dirty="0"/>
              <a:t>(class)</a:t>
            </a:r>
            <a:r>
              <a:rPr lang="nl-BE" b="1" dirty="0"/>
              <a:t> action </a:t>
            </a:r>
            <a:r>
              <a:rPr lang="nl-BE" dirty="0"/>
              <a:t>(</a:t>
            </a:r>
            <a:r>
              <a:rPr lang="nl-BE" dirty="0" err="1"/>
              <a:t>method</a:t>
            </a:r>
            <a:r>
              <a:rPr lang="nl-BE" dirty="0"/>
              <a:t>)</a:t>
            </a:r>
            <a:endParaRPr lang="nl-BE" b="1" dirty="0"/>
          </a:p>
          <a:p>
            <a:pPr marL="457200" indent="-457200"/>
            <a:r>
              <a:rPr lang="nl-BE" b="1" dirty="0" err="1"/>
              <a:t>Attribute-based</a:t>
            </a:r>
            <a:r>
              <a:rPr lang="nl-BE" b="1" dirty="0"/>
              <a:t> Routing</a:t>
            </a:r>
          </a:p>
          <a:p>
            <a:pPr marL="914400" lvl="1" indent="-457200"/>
            <a:r>
              <a:rPr lang="nl-BE" dirty="0" err="1"/>
              <a:t>Enabled</a:t>
            </a:r>
            <a:r>
              <a:rPr lang="nl-BE" dirty="0"/>
              <a:t> in </a:t>
            </a:r>
            <a:r>
              <a:rPr lang="nl-BE" dirty="0" err="1"/>
              <a:t>Startup.cs</a:t>
            </a:r>
            <a:endParaRPr lang="nl-BE" dirty="0"/>
          </a:p>
          <a:p>
            <a:pPr marL="914400" lvl="1" indent="-457200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b="1" dirty="0" err="1"/>
              <a:t>attributes</a:t>
            </a:r>
            <a:r>
              <a:rPr lang="nl-BE" b="1" dirty="0"/>
              <a:t> in Controller </a:t>
            </a:r>
            <a:r>
              <a:rPr lang="nl-BE" dirty="0"/>
              <a:t>classes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determine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call a Controller action (</a:t>
            </a:r>
            <a:r>
              <a:rPr lang="nl-BE" dirty="0" err="1"/>
              <a:t>method</a:t>
            </a:r>
            <a:r>
              <a:rPr lang="nl-BE" dirty="0"/>
              <a:t>)</a:t>
            </a:r>
          </a:p>
          <a:p>
            <a:pPr lvl="1"/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61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FEA41-218B-44FB-9373-2F246C1E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9054FE5-CD68-4D4F-8789-47BA77EC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44" y="1690688"/>
            <a:ext cx="3201727" cy="1253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2840B78-80AA-4A67-9F51-EF9FC7B2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6902339" cy="3121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32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DA46-C324-44E8-93A3-ACDF228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5B55EB0-36BF-4396-9B47-AA650B8E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9135"/>
            <a:ext cx="5399823" cy="2801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F58523E-D014-4F20-AFEA-7F72D752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75" y="1690687"/>
            <a:ext cx="5057555" cy="3995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484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12A15-AF94-4919-A2FB-7F722E5D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D0B2287-1914-4516-B6FB-69974FD0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95" y="5164412"/>
            <a:ext cx="6402049" cy="1538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ijdelijke aanduiding voor inhoud 10">
            <a:extLst>
              <a:ext uri="{FF2B5EF4-FFF2-40B4-BE49-F238E27FC236}">
                <a16:creationId xmlns:a16="http://schemas.microsoft.com/office/drawing/2014/main" id="{7846DA96-BC42-4674-9582-7452AB9A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588"/>
            <a:ext cx="10515600" cy="3470824"/>
          </a:xfrm>
        </p:spPr>
        <p:txBody>
          <a:bodyPr/>
          <a:lstStyle/>
          <a:p>
            <a:pPr marL="457200" indent="-457200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MapControllerRoute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a </a:t>
            </a:r>
            <a:r>
              <a:rPr lang="nl-BE" dirty="0" err="1"/>
              <a:t>conventional</a:t>
            </a:r>
            <a:r>
              <a:rPr lang="nl-BE" dirty="0"/>
              <a:t> route</a:t>
            </a:r>
          </a:p>
          <a:p>
            <a:pPr marL="914400" lvl="1" indent="-457200"/>
            <a:r>
              <a:rPr lang="nl-BE" dirty="0" err="1"/>
              <a:t>Friendly</a:t>
            </a:r>
            <a:r>
              <a:rPr lang="nl-BE" dirty="0"/>
              <a:t> name </a:t>
            </a:r>
            <a:r>
              <a:rPr lang="nl-BE" sz="1800" i="1" dirty="0"/>
              <a:t>(</a:t>
            </a:r>
            <a:r>
              <a:rPr lang="nl-BE" sz="1800" i="1" dirty="0" err="1"/>
              <a:t>e.g</a:t>
            </a:r>
            <a:r>
              <a:rPr lang="nl-BE" sz="1800" i="1" dirty="0"/>
              <a:t> “Default”)</a:t>
            </a:r>
          </a:p>
          <a:p>
            <a:pPr marL="914400" lvl="1" indent="-457200"/>
            <a:r>
              <a:rPr lang="nl-BE" dirty="0"/>
              <a:t>Template </a:t>
            </a:r>
            <a:r>
              <a:rPr lang="nl-BE" sz="1800" i="1" dirty="0"/>
              <a:t>(e.g. “{controller}/{action}”</a:t>
            </a:r>
            <a:r>
              <a:rPr lang="nl-BE" sz="1800" dirty="0"/>
              <a:t>)</a:t>
            </a:r>
          </a:p>
          <a:p>
            <a:pPr marL="1371600" lvl="2" indent="-457200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match URL</a:t>
            </a:r>
          </a:p>
          <a:p>
            <a:pPr marL="1371600" lvl="2" indent="-457200"/>
            <a:r>
              <a:rPr lang="nl-BE" dirty="0" err="1"/>
              <a:t>Parts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curly</a:t>
            </a:r>
            <a:r>
              <a:rPr lang="nl-BE" dirty="0"/>
              <a:t> </a:t>
            </a:r>
            <a:r>
              <a:rPr lang="nl-BE" dirty="0" err="1"/>
              <a:t>braces</a:t>
            </a:r>
            <a:r>
              <a:rPr lang="nl-BE" dirty="0"/>
              <a:t> are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route parameters </a:t>
            </a:r>
            <a:r>
              <a:rPr lang="nl-BE" sz="1600" i="1" dirty="0"/>
              <a:t>(controller, action)</a:t>
            </a:r>
          </a:p>
          <a:p>
            <a:pPr marL="1371600" lvl="2" indent="-457200"/>
            <a:r>
              <a:rPr lang="nl-BE" sz="1600" dirty="0"/>
              <a:t>E.g.</a:t>
            </a:r>
            <a:r>
              <a:rPr lang="nl-BE" sz="1600" i="1" dirty="0"/>
              <a:t> “/Home/Index” </a:t>
            </a:r>
            <a:r>
              <a:rPr lang="nl-BE" sz="1600" dirty="0"/>
              <a:t>matches </a:t>
            </a:r>
            <a:r>
              <a:rPr lang="nl-BE" sz="1600" dirty="0" err="1"/>
              <a:t>the</a:t>
            </a:r>
            <a:r>
              <a:rPr lang="nl-BE" sz="1600" dirty="0"/>
              <a:t> template. </a:t>
            </a:r>
          </a:p>
          <a:p>
            <a:pPr marL="1828800" lvl="3" indent="-457200"/>
            <a:r>
              <a:rPr lang="nl-BE" sz="1400" dirty="0"/>
              <a:t>controller = Home</a:t>
            </a:r>
          </a:p>
          <a:p>
            <a:pPr marL="1828800" lvl="3" indent="-457200"/>
            <a:r>
              <a:rPr lang="nl-BE" sz="1400" dirty="0"/>
              <a:t>Action = Index</a:t>
            </a:r>
          </a:p>
          <a:p>
            <a:pPr marL="1828800" lvl="3" indent="-457200"/>
            <a:r>
              <a:rPr lang="nl-BE" sz="1400" dirty="0"/>
              <a:t>MVC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instantiate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HomeController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invoke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Index </a:t>
            </a:r>
            <a:r>
              <a:rPr lang="nl-BE" sz="1400" dirty="0" err="1"/>
              <a:t>method</a:t>
            </a:r>
            <a:endParaRPr lang="nl-BE" sz="1400" dirty="0"/>
          </a:p>
          <a:p>
            <a:pPr lvl="1"/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2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AF3D8-C6E6-4ADB-B36D-2A862A01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07AFC69-8EAB-453A-96BA-AF14C828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00" y="2385114"/>
            <a:ext cx="9902000" cy="2087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359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D3809-ACD7-4BA0-B80C-6254762B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5354B4F-000B-4827-AF55-87D0D35F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42" y="1690688"/>
            <a:ext cx="5205810" cy="2455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3CF5373-D1DB-4F35-8E90-756A6D30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99" y="4411497"/>
            <a:ext cx="2658256" cy="2081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8D6FBD3-E80F-418B-ACBF-063F7D4C2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847" y="4411497"/>
            <a:ext cx="412432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3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37ab7a-2f9d-4b11-8a70-b8adeec1f2f3">
      <UserInfo>
        <DisplayName>Veerle Asaert</DisplayName>
        <AccountId>904</AccountId>
        <AccountType/>
      </UserInfo>
      <UserInfo>
        <DisplayName>Tristan Fransen</DisplayName>
        <AccountId>157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0E765827BE459D2E2F10D4AE71B1" ma:contentTypeVersion="" ma:contentTypeDescription="Een nieuw document maken." ma:contentTypeScope="" ma:versionID="2f46e66c7a6ec4a1edea36aaab90ab9d">
  <xsd:schema xmlns:xsd="http://www.w3.org/2001/XMLSchema" xmlns:xs="http://www.w3.org/2001/XMLSchema" xmlns:p="http://schemas.microsoft.com/office/2006/metadata/properties" xmlns:ns2="1e37ab7a-2f9d-4b11-8a70-b8adeec1f2f3" xmlns:ns3="2dc40555-4930-49f9-9de7-282035349440" xmlns:ns4="3b189b6c-2ec9-404f-8344-cfe33c8ec286" targetNamespace="http://schemas.microsoft.com/office/2006/metadata/properties" ma:root="true" ma:fieldsID="dc1186d27f3c290209c5efceca3a01c8" ns2:_="" ns3:_="" ns4:_="">
    <xsd:import namespace="1e37ab7a-2f9d-4b11-8a70-b8adeec1f2f3"/>
    <xsd:import namespace="2dc40555-4930-49f9-9de7-282035349440"/>
    <xsd:import namespace="3b189b6c-2ec9-404f-8344-cfe33c8ec2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b7a-2f9d-4b11-8a70-b8adeec1f2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atst gedeeld, per gebruik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atst gedeeld, per tijdstip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89b6c-2ec9-404f-8344-cfe33c8ec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A3E96F-7133-41F5-80DF-B5FE2ECD7683}">
  <ds:schemaRefs>
    <ds:schemaRef ds:uri="3b189b6c-2ec9-404f-8344-cfe33c8ec286"/>
    <ds:schemaRef ds:uri="http://schemas.microsoft.com/office/2006/documentManagement/types"/>
    <ds:schemaRef ds:uri="http://schemas.microsoft.com/office/2006/metadata/properties"/>
    <ds:schemaRef ds:uri="2dc40555-4930-49f9-9de7-282035349440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1e37ab7a-2f9d-4b11-8a70-b8adeec1f2f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91D9E19-D54E-45B2-A90B-81CCF0C261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B9B1D-9A8F-4396-9541-A1E9E3044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b7a-2f9d-4b11-8a70-b8adeec1f2f3"/>
    <ds:schemaRef ds:uri="2dc40555-4930-49f9-9de7-282035349440"/>
    <ds:schemaRef ds:uri="3b189b6c-2ec9-404f-8344-cfe33c8ec2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8783</Words>
  <Application>Microsoft Office PowerPoint</Application>
  <PresentationFormat>Breedbeeld</PresentationFormat>
  <Paragraphs>520</Paragraphs>
  <Slides>33</Slides>
  <Notes>32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6" baseType="lpstr">
      <vt:lpstr>Arial</vt:lpstr>
      <vt:lpstr>Calibri</vt:lpstr>
      <vt:lpstr>Kantoorthema</vt:lpstr>
      <vt:lpstr>ASP.NET Core</vt:lpstr>
      <vt:lpstr>ASP.NET Core Fundamentals</vt:lpstr>
      <vt:lpstr>The Model View Controller Design Pattern</vt:lpstr>
      <vt:lpstr>Routing</vt:lpstr>
      <vt:lpstr>Conventional Routes</vt:lpstr>
      <vt:lpstr>Conventional Routes</vt:lpstr>
      <vt:lpstr>Conventional Routes</vt:lpstr>
      <vt:lpstr>Conventional Routes</vt:lpstr>
      <vt:lpstr>Conventional Routes</vt:lpstr>
      <vt:lpstr>Conventional Routes</vt:lpstr>
      <vt:lpstr>Conventional Routes</vt:lpstr>
      <vt:lpstr>Attribute Routes</vt:lpstr>
      <vt:lpstr>Attribute Routes</vt:lpstr>
      <vt:lpstr>Attribute Routes</vt:lpstr>
      <vt:lpstr>Attribute Routes</vt:lpstr>
      <vt:lpstr>Attribute Routes</vt:lpstr>
      <vt:lpstr>Attribute Routes</vt:lpstr>
      <vt:lpstr>Controller and IActionResult</vt:lpstr>
      <vt:lpstr>Controller and IActionResult</vt:lpstr>
      <vt:lpstr>Controller and IActionResult</vt:lpstr>
      <vt:lpstr>Controller and IActionResult</vt:lpstr>
      <vt:lpstr>Controller and IActionResult</vt:lpstr>
      <vt:lpstr>Rendering Views</vt:lpstr>
      <vt:lpstr>Rendering Views</vt:lpstr>
      <vt:lpstr>Rendering Views</vt:lpstr>
      <vt:lpstr>Rendering Views</vt:lpstr>
      <vt:lpstr>Rendering Views</vt:lpstr>
      <vt:lpstr>Rendering Views</vt:lpstr>
      <vt:lpstr>A Table full of Restaurants</vt:lpstr>
      <vt:lpstr>A Table full of Restaurants</vt:lpstr>
      <vt:lpstr>A Table full of Restaurants</vt:lpstr>
      <vt:lpstr>A Table full of Restaurants</vt:lpstr>
      <vt:lpstr>A Table of Restaurants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Wesley Hendrikx</cp:lastModifiedBy>
  <cp:revision>629</cp:revision>
  <dcterms:created xsi:type="dcterms:W3CDTF">2016-06-13T13:38:04Z</dcterms:created>
  <dcterms:modified xsi:type="dcterms:W3CDTF">2020-02-23T16:02:47Z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0x010100478F0E765827BE459D2E2F10D4AE71B1</vt:lpwstr>
  </property>
  <property fmtid="{D5CDD505-2E9C-101B-9397-08002B2CF9AE}" pid="3" name="MSIP_Label_f95379a6-efcb-4855-97e0-03c6be785496_Enabled">
    <vt:lpwstr>True</vt:lpwstr>
  </property>
  <property fmtid="{D5CDD505-2E9C-101B-9397-08002B2CF9AE}" pid="4" name="MSIP_Label_f95379a6-efcb-4855-97e0-03c6be785496_SiteId">
    <vt:lpwstr>0bff66c5-45db-46ed-8b81-87959e069b90</vt:lpwstr>
  </property>
  <property fmtid="{D5CDD505-2E9C-101B-9397-08002B2CF9AE}" pid="5" name="MSIP_Label_f95379a6-efcb-4855-97e0-03c6be785496_Owner">
    <vt:lpwstr>20002650@PXL.BE</vt:lpwstr>
  </property>
  <property fmtid="{D5CDD505-2E9C-101B-9397-08002B2CF9AE}" pid="6" name="MSIP_Label_f95379a6-efcb-4855-97e0-03c6be785496_SetDate">
    <vt:lpwstr>2020-02-20T08:32:03.3821598Z</vt:lpwstr>
  </property>
  <property fmtid="{D5CDD505-2E9C-101B-9397-08002B2CF9AE}" pid="7" name="MSIP_Label_f95379a6-efcb-4855-97e0-03c6be785496_Name">
    <vt:lpwstr>Publiek</vt:lpwstr>
  </property>
  <property fmtid="{D5CDD505-2E9C-101B-9397-08002B2CF9AE}" pid="8" name="MSIP_Label_f95379a6-efcb-4855-97e0-03c6be785496_Application">
    <vt:lpwstr>Microsoft Azure Information Protection</vt:lpwstr>
  </property>
  <property fmtid="{D5CDD505-2E9C-101B-9397-08002B2CF9AE}" pid="9" name="MSIP_Label_f95379a6-efcb-4855-97e0-03c6be785496_ActionId">
    <vt:lpwstr>3b446884-d29a-4b8a-a649-2017e8ecd574</vt:lpwstr>
  </property>
  <property fmtid="{D5CDD505-2E9C-101B-9397-08002B2CF9AE}" pid="10" name="MSIP_Label_f95379a6-efcb-4855-97e0-03c6be785496_Extended_MSFT_Method">
    <vt:lpwstr>Automatic</vt:lpwstr>
  </property>
  <property fmtid="{D5CDD505-2E9C-101B-9397-08002B2CF9AE}" pid="11" name="Sensitivity">
    <vt:lpwstr>Publiek</vt:lpwstr>
  </property>
</Properties>
</file>