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7437e8f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7437e8f4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4f7437e8f4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7437e8f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7437e8f4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4f7437e8f4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7437e8f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7437e8f4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f7437e8f4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685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7437e8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7437e8f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f7437e8f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1A8A6B"/>
              </a:gs>
              <a:gs pos="25000">
                <a:srgbClr val="1A8A6B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3045375" y="957975"/>
            <a:ext cx="6442500" cy="20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</a:pPr>
            <a:r>
              <a:rPr lang="nl-BE" sz="7200" dirty="0">
                <a:solidFill>
                  <a:srgbClr val="FFFFFF"/>
                </a:solidFill>
              </a:rPr>
              <a:t>Taalsessie 2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137732" y="3093348"/>
            <a:ext cx="6105194" cy="122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nl-BE" sz="2800" b="1" dirty="0">
                <a:solidFill>
                  <a:srgbClr val="FFFFFF"/>
                </a:solidFill>
              </a:rPr>
              <a:t>Onderzoekend schrijven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nl-BE" sz="28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nl-BE" sz="2800" b="1" dirty="0">
                <a:solidFill>
                  <a:srgbClr val="FFFFFF"/>
                </a:solidFill>
              </a:rPr>
              <a:t>Reflecteren volgens de STARRT-methode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039330" y="404580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2. Reflectieverslag</a:t>
            </a:r>
            <a:endParaRPr sz="6480" b="1">
              <a:solidFill>
                <a:srgbClr val="58A6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57175" y="3999976"/>
            <a:ext cx="9864258" cy="613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775401" y="1556740"/>
            <a:ext cx="8785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 descr="http://3.bp.blogspot.com/-7MlN5hWEJxU/UdcQ3igBtoI/AAAAAAAACIM/NTFap49d2Eg/s1600/SelfConsCarto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531" y="1340711"/>
            <a:ext cx="6876119" cy="463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7200" b="1">
                <a:solidFill>
                  <a:srgbClr val="58A618"/>
                </a:solidFill>
              </a:rPr>
              <a:t>Wat is reflectie?</a:t>
            </a:r>
            <a:endParaRPr sz="7200" b="1">
              <a:solidFill>
                <a:srgbClr val="58A618"/>
              </a:solidFill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96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3000" dirty="0"/>
              <a:t>= systematisch nadenken over het eigen functioneren in het project.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3000" dirty="0"/>
              <a:t>= zo objectief mogelijk kijken naar je acties.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dirty="0"/>
              <a:t>= </a:t>
            </a:r>
            <a:r>
              <a:rPr lang="nl-BE" sz="7200" b="1" dirty="0">
                <a:solidFill>
                  <a:srgbClr val="58A618"/>
                </a:solidFill>
              </a:rPr>
              <a:t>proces</a:t>
            </a:r>
            <a:r>
              <a:rPr lang="nl-BE" sz="3600" dirty="0">
                <a:solidFill>
                  <a:srgbClr val="58A618"/>
                </a:solidFill>
              </a:rPr>
              <a:t> </a:t>
            </a:r>
            <a:r>
              <a:rPr lang="nl-BE" sz="3000" dirty="0"/>
              <a:t>van bewustwording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63" y="4716275"/>
            <a:ext cx="48863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Hoe</a:t>
            </a:r>
            <a:r>
              <a:rPr lang="nl-BE" sz="8800"/>
              <a:t> </a:t>
            </a: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reflecteren?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nl-BE" sz="4800"/>
              <a:t>	</a:t>
            </a:r>
            <a:r>
              <a:rPr lang="nl-BE" sz="4800" b="1"/>
              <a:t>Uitbreiding op het STAR-principe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5433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5433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nl-BE" sz="3600" b="1"/>
              <a:t>+ R</a:t>
            </a:r>
            <a:endParaRPr/>
          </a:p>
          <a:p>
            <a:pPr marL="35433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nl-BE" sz="3600" b="1"/>
              <a:t>+ T</a:t>
            </a:r>
            <a:endParaRPr/>
          </a:p>
          <a:p>
            <a:pPr marL="35433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pic>
        <p:nvPicPr>
          <p:cNvPr id="181" name="Google Shape;181;p24" descr="http://images.clipartpanda.com/gold-star-clipart-no-background-9TRKbd5Te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495" y="3076836"/>
            <a:ext cx="24955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0" y="1243435"/>
            <a:ext cx="12192001" cy="6583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652800" y="411775"/>
            <a:ext cx="1153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Hoe reflecteren?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563" y="2023638"/>
            <a:ext cx="14001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</a:rPr>
              <a:t>Stijltips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435239" y="2195374"/>
            <a:ext cx="11577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000"/>
              <a:buFont typeface="Arial" panose="020B0604020202020204" pitchFamily="34" charset="0"/>
              <a:buChar char="•"/>
            </a:pPr>
            <a:r>
              <a:rPr lang="nl-BE" sz="4000" dirty="0"/>
              <a:t>Het geheel moet één tekst zijn (geen tussenkopjes).</a:t>
            </a:r>
            <a:endParaRPr sz="4000" dirty="0"/>
          </a:p>
          <a:p>
            <a:pPr marL="5461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000"/>
              <a:buFont typeface="Arial" panose="020B0604020202020204" pitchFamily="34" charset="0"/>
              <a:buChar char="•"/>
            </a:pPr>
            <a:r>
              <a:rPr lang="nl-BE" sz="4000" dirty="0"/>
              <a:t>Gebruik alinea’s (mag los van de letters). </a:t>
            </a:r>
            <a:endParaRPr sz="4000" dirty="0"/>
          </a:p>
          <a:p>
            <a:pPr marL="5461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000"/>
              <a:buFont typeface="Arial" panose="020B0604020202020204" pitchFamily="34" charset="0"/>
              <a:buChar char="•"/>
            </a:pPr>
            <a:r>
              <a:rPr lang="nl-BE" sz="4000" dirty="0"/>
              <a:t>Schrijf in volzinnen.</a:t>
            </a:r>
            <a:endParaRPr sz="4000" dirty="0"/>
          </a:p>
          <a:p>
            <a:pPr marL="5461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000"/>
              <a:buFont typeface="Arial" panose="020B0604020202020204" pitchFamily="34" charset="0"/>
              <a:buChar char="•"/>
            </a:pPr>
            <a:r>
              <a:rPr lang="nl-BE" sz="4000" dirty="0"/>
              <a:t>Schrijf vanuit je eigen perspectief, maar beschrijf </a:t>
            </a:r>
            <a:endParaRPr sz="4000" dirty="0"/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4000" dirty="0"/>
              <a:t>	je eigen handelen zo </a:t>
            </a:r>
            <a:r>
              <a:rPr lang="nl-BE" sz="4000" u="sng" dirty="0"/>
              <a:t>objectief</a:t>
            </a:r>
            <a:r>
              <a:rPr lang="nl-BE" sz="4000" dirty="0"/>
              <a:t> mogelijk.</a:t>
            </a:r>
            <a:endParaRPr sz="40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33CC33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schoolkind opstel">
            <a:extLst>
              <a:ext uri="{FF2B5EF4-FFF2-40B4-BE49-F238E27FC236}">
                <a16:creationId xmlns:a16="http://schemas.microsoft.com/office/drawing/2014/main" id="{687EFC4A-4FEA-4EB8-AFE6-79DBC1B12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714375"/>
            <a:ext cx="7239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Google Shape;205;p27"/>
          <p:cNvCxnSpPr/>
          <p:nvPr/>
        </p:nvCxnSpPr>
        <p:spPr>
          <a:xfrm rot="10800000" flipH="1">
            <a:off x="1363075" y="539475"/>
            <a:ext cx="9711900" cy="54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965525" y="383375"/>
            <a:ext cx="10294200" cy="5296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463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7200" b="1">
                <a:solidFill>
                  <a:srgbClr val="58A618"/>
                </a:solidFill>
              </a:rPr>
              <a:t>Verplichte verhouding </a:t>
            </a:r>
            <a:endParaRPr sz="7200" b="1">
              <a:solidFill>
                <a:srgbClr val="58A618"/>
              </a:solidFill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3600" dirty="0">
                <a:solidFill>
                  <a:srgbClr val="FF0000"/>
                </a:solidFill>
              </a:rPr>
              <a:t>50% </a:t>
            </a:r>
            <a:r>
              <a:rPr lang="nl-BE" sz="3600" dirty="0"/>
              <a:t>voor </a:t>
            </a:r>
            <a:r>
              <a:rPr lang="nl-BE" sz="7200" b="1" dirty="0">
                <a:solidFill>
                  <a:srgbClr val="58A618"/>
                </a:solidFill>
              </a:rPr>
              <a:t>S</a:t>
            </a:r>
            <a:r>
              <a:rPr lang="nl-BE" sz="3600" dirty="0"/>
              <a:t>ITUATIE/</a:t>
            </a:r>
            <a:r>
              <a:rPr lang="nl-BE" sz="7200" b="1" dirty="0">
                <a:solidFill>
                  <a:srgbClr val="58A618"/>
                </a:solidFill>
              </a:rPr>
              <a:t>T</a:t>
            </a:r>
            <a:r>
              <a:rPr lang="nl-BE" sz="3600" dirty="0"/>
              <a:t>AAK/</a:t>
            </a:r>
            <a:r>
              <a:rPr lang="nl-BE" sz="7200" b="1" dirty="0">
                <a:solidFill>
                  <a:srgbClr val="58A618"/>
                </a:solidFill>
              </a:rPr>
              <a:t>A</a:t>
            </a:r>
            <a:r>
              <a:rPr lang="nl-BE" sz="3600" dirty="0"/>
              <a:t>CTIVITEITEN/</a:t>
            </a:r>
            <a:r>
              <a:rPr lang="nl-BE" sz="7200" b="1" dirty="0">
                <a:solidFill>
                  <a:srgbClr val="58A618"/>
                </a:solidFill>
              </a:rPr>
              <a:t>R</a:t>
            </a:r>
            <a:r>
              <a:rPr lang="nl-BE" sz="3600" dirty="0"/>
              <a:t>ESULTAAT</a:t>
            </a: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3600" dirty="0">
                <a:solidFill>
                  <a:srgbClr val="FF0000"/>
                </a:solidFill>
              </a:rPr>
              <a:t>50%</a:t>
            </a:r>
            <a:r>
              <a:rPr lang="nl-BE" sz="3600" dirty="0"/>
              <a:t> voor </a:t>
            </a: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 sz="7200" b="1" dirty="0">
                <a:solidFill>
                  <a:srgbClr val="58A618"/>
                </a:solidFill>
              </a:rPr>
              <a:t>R</a:t>
            </a:r>
            <a:r>
              <a:rPr lang="nl-BE" sz="3600" dirty="0"/>
              <a:t>EFLECTIE / </a:t>
            </a:r>
            <a:r>
              <a:rPr lang="nl-BE" sz="7200" b="1" dirty="0">
                <a:solidFill>
                  <a:srgbClr val="58A618"/>
                </a:solidFill>
              </a:rPr>
              <a:t>T</a:t>
            </a:r>
            <a:r>
              <a:rPr lang="nl-BE" sz="3600" dirty="0"/>
              <a:t>RANSFER</a:t>
            </a: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Werksessie SWM/SNB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nl-BE" sz="4000" dirty="0"/>
              <a:t>Werk individueel in je team aan je reflectieverslag van (eer)gisteren.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nl-BE" sz="4000" dirty="0"/>
              <a:t>Vraag feedback aan de taallector.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A618"/>
              </a:buClr>
              <a:buSzPts val="5400"/>
              <a:buChar char="•"/>
            </a:pPr>
            <a:r>
              <a:rPr lang="nl-BE" sz="5400" b="1" dirty="0">
                <a:solidFill>
                  <a:srgbClr val="58A618"/>
                </a:solidFill>
              </a:rPr>
              <a:t>Einde = 10.30u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 dirty="0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Werksessie AON/AI</a:t>
            </a: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nl-BE" sz="4000" dirty="0"/>
              <a:t>Werk individueel in je team aan je reflectieverslag van </a:t>
            </a:r>
            <a:r>
              <a:rPr lang="nl-BE" sz="4000"/>
              <a:t>(eer)gisteren</a:t>
            </a:r>
            <a:r>
              <a:rPr lang="nl-BE" sz="4000" dirty="0"/>
              <a:t>.</a:t>
            </a:r>
            <a:endParaRPr dirty="0"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nl-BE" sz="4000" dirty="0"/>
              <a:t>Vraag feedback aan de taallector.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A618"/>
              </a:buClr>
              <a:buSzPts val="5400"/>
              <a:buChar char="•"/>
            </a:pPr>
            <a:r>
              <a:rPr lang="nl-BE" sz="5400" b="1" dirty="0">
                <a:solidFill>
                  <a:srgbClr val="58A618"/>
                </a:solidFill>
              </a:rPr>
              <a:t>Einde = 12.15u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Overzicht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502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nl-BE" sz="4400" dirty="0"/>
              <a:t>1. Projectomschrijving (PO)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nl-BE" sz="4400" dirty="0"/>
              <a:t>2. Reflectieverslag via STARRT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nl-BE" sz="4400" dirty="0"/>
              <a:t>3. Werksessie  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335355" y="354669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1. Projectomschrijving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1981200" y="1124681"/>
            <a:ext cx="8229600" cy="489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 descr="Afbeeldingsresultaat voor project 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2673" y="1606242"/>
            <a:ext cx="5677784" cy="489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335355" y="354669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Projectomschrijving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981200" y="1124681"/>
            <a:ext cx="8229600" cy="4897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335354" y="1149622"/>
            <a:ext cx="1001844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</a:t>
            </a:r>
            <a:r>
              <a:rPr lang="nl-BE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sdag: sessie ‘onderzoekend handelen’ (projectfiche)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Portfolio: PO nodig (o.b.v. projectfiche)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Researchproject: PO nodig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Bachelorproef</a:t>
            </a:r>
            <a:r>
              <a:rPr lang="nl-BE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 nodig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 descr="Afbeeldingsresultaat voor project 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591" y="3542351"/>
            <a:ext cx="7193865" cy="253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335355" y="2564880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Projectomschrijving</a:t>
            </a:r>
            <a:b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b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039330" y="404580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6480"/>
              <a:buFont typeface="Calibri"/>
              <a:buNone/>
            </a:pPr>
            <a:r>
              <a:rPr lang="nl-BE" sz="7200" b="1" dirty="0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7200" b="1" dirty="0">
              <a:solidFill>
                <a:srgbClr val="58A6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132114" y="1564422"/>
            <a:ext cx="993648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ter selectie, ‘preview’, achterflap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</a:t>
            </a:r>
            <a:r>
              <a:rPr lang="nl-BE" sz="3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achteraf</a:t>
            </a: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geschreven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Hogeschool PXL = twee ‘versies’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</a:t>
            </a:r>
            <a:r>
              <a:rPr lang="nl-BE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projectomschrijving</a:t>
            </a: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(vooraf)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abstract (achteraf)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39330" y="404580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 dirty="0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5850" b="1" dirty="0">
              <a:solidFill>
                <a:srgbClr val="58A6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18974" y="1456557"/>
            <a:ext cx="1003055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onderzoek je? </a:t>
            </a:r>
            <a:endParaRPr sz="3600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onderzoek je het? (doel/probleemstelling)</a:t>
            </a:r>
            <a:endParaRPr sz="3600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onderzoek je het? (methode)</a:t>
            </a:r>
            <a:endParaRPr sz="3600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</a:t>
            </a:r>
            <a:r>
              <a:rPr lang="nl-BE" sz="3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resultaten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zijn er uit je onderzoek gekomen?</a:t>
            </a:r>
            <a:endParaRPr sz="3600"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de </a:t>
            </a:r>
            <a:r>
              <a:rPr lang="nl-BE" sz="36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conclusie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je onderzoek?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187573" y="367635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 dirty="0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Projectomschrijving</a:t>
            </a:r>
            <a:endParaRPr sz="6480" b="1" dirty="0">
              <a:solidFill>
                <a:srgbClr val="58A6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840645" y="1417724"/>
            <a:ext cx="965186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Wat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onderzoek je? 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Waarom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onderzoek je het? (doel/probleemstelling)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600" b="0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Hoe</a:t>
            </a:r>
            <a:r>
              <a:rPr lang="nl-BE" sz="3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onderzoek je het? (methode)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lang="nl-BE" sz="3600" b="0" i="0" u="none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Welke </a:t>
            </a:r>
            <a:r>
              <a:rPr lang="nl-BE" sz="3600" b="0" i="0" u="sng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resultaten</a:t>
            </a:r>
            <a:r>
              <a:rPr lang="nl-BE" sz="3600" b="0" i="0" u="none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zijn er uit je onderzoek gekomen?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Char char="•"/>
            </a:pPr>
            <a:r>
              <a:rPr lang="nl-BE" sz="3600" b="0" i="0" u="none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Wat is de </a:t>
            </a:r>
            <a:r>
              <a:rPr lang="nl-BE" sz="3600" b="0" i="0" u="sng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conclusie</a:t>
            </a:r>
            <a:r>
              <a:rPr lang="nl-BE" sz="3600" b="0" i="0" u="none" strike="noStrike" cap="none" dirty="0">
                <a:solidFill>
                  <a:srgbClr val="BFBFB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van je onderzoek?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335355" y="445809"/>
            <a:ext cx="952129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7200"/>
              <a:buFont typeface="Calibri"/>
              <a:buNone/>
            </a:pPr>
            <a:r>
              <a:rPr lang="nl-BE" sz="7200" b="1">
                <a:solidFill>
                  <a:srgbClr val="58A618"/>
                </a:solidFill>
                <a:latin typeface="Calibri"/>
                <a:ea typeface="Calibri"/>
                <a:cs typeface="Calibri"/>
                <a:sym typeface="Calibri"/>
              </a:rPr>
              <a:t>Projectomschrijving</a:t>
            </a:r>
            <a:endParaRPr sz="6480" b="1">
              <a:solidFill>
                <a:srgbClr val="58A6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nl-B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335355" y="1296410"/>
            <a:ext cx="882059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visitekaartje naar externen toe!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max. 1 A4-pagina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zinsbouw (</a:t>
            </a:r>
            <a:r>
              <a:rPr lang="nl-BE" sz="3200" u="sng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tegenwoordige</a:t>
            </a: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tijd) (‘tijdloos’)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r>
              <a:rPr lang="nl-BE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(zeker geen gebruik van toek. tijd om ‘</a:t>
            </a:r>
            <a:r>
              <a:rPr lang="nl-BE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dt</a:t>
            </a:r>
            <a:r>
              <a:rPr lang="nl-BE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’ te vermijden!)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wetenschappelijke stijl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onpersoonlijk (geen ik/wij/je)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coherentie/signaalwoorden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spelling </a:t>
            </a:r>
            <a:r>
              <a:rPr lang="nl-BE" sz="3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(werkwoorden!)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413</Words>
  <Application>Microsoft Office PowerPoint</Application>
  <PresentationFormat>Breedbeeld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Taalsessie 2</vt:lpstr>
      <vt:lpstr>Overzicht</vt:lpstr>
      <vt:lpstr>1. Projectomschrijving</vt:lpstr>
      <vt:lpstr>Projectomschrijving</vt:lpstr>
      <vt:lpstr>Projectomschrijving vs. abstract</vt:lpstr>
      <vt:lpstr>Abstract</vt:lpstr>
      <vt:lpstr>Abstract</vt:lpstr>
      <vt:lpstr>Projectomschrijving</vt:lpstr>
      <vt:lpstr>Projectomschrijving</vt:lpstr>
      <vt:lpstr>2. Reflectieverslag</vt:lpstr>
      <vt:lpstr>Wat is reflectie?</vt:lpstr>
      <vt:lpstr>Hoe reflecteren?</vt:lpstr>
      <vt:lpstr>PowerPoint-presentatie</vt:lpstr>
      <vt:lpstr>Stijltips</vt:lpstr>
      <vt:lpstr>PowerPoint-presentatie</vt:lpstr>
      <vt:lpstr>Verplichte verhouding </vt:lpstr>
      <vt:lpstr>Werksessie SWM/SNB</vt:lpstr>
      <vt:lpstr>Werksessie AON/AI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Namiddagsessie</dc:title>
  <cp:lastModifiedBy>Kim Sleurs</cp:lastModifiedBy>
  <cp:revision>14</cp:revision>
  <dcterms:modified xsi:type="dcterms:W3CDTF">2020-02-11T20:51:07Z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20002716@PXL.BE</vt:lpwstr>
  </property>
  <property fmtid="{D5CDD505-2E9C-101B-9397-08002B2CF9AE}" pid="5" name="MSIP_Label_f95379a6-efcb-4855-97e0-03c6be785496_SetDate">
    <vt:lpwstr>2020-02-09T12:20:48.7401394Z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0fdb0a33-4b4f-41cf-87ee-27e1372b23bd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