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Lst>
  <p:notesMasterIdLst>
    <p:notesMasterId r:id="rId45"/>
  </p:notesMasterIdLst>
  <p:handoutMasterIdLst>
    <p:handoutMasterId r:id="rId46"/>
  </p:handoutMasterIdLst>
  <p:sldIdLst>
    <p:sldId id="314" r:id="rId5"/>
    <p:sldId id="465" r:id="rId6"/>
    <p:sldId id="515" r:id="rId7"/>
    <p:sldId id="516" r:id="rId8"/>
    <p:sldId id="457" r:id="rId9"/>
    <p:sldId id="459" r:id="rId10"/>
    <p:sldId id="518" r:id="rId11"/>
    <p:sldId id="519" r:id="rId12"/>
    <p:sldId id="520" r:id="rId13"/>
    <p:sldId id="466" r:id="rId14"/>
    <p:sldId id="521" r:id="rId15"/>
    <p:sldId id="522" r:id="rId16"/>
    <p:sldId id="523" r:id="rId17"/>
    <p:sldId id="546" r:id="rId18"/>
    <p:sldId id="524" r:id="rId19"/>
    <p:sldId id="525" r:id="rId20"/>
    <p:sldId id="526" r:id="rId21"/>
    <p:sldId id="530" r:id="rId22"/>
    <p:sldId id="531" r:id="rId23"/>
    <p:sldId id="532" r:id="rId24"/>
    <p:sldId id="533" r:id="rId25"/>
    <p:sldId id="529" r:id="rId26"/>
    <p:sldId id="536" r:id="rId27"/>
    <p:sldId id="537" r:id="rId28"/>
    <p:sldId id="538" r:id="rId29"/>
    <p:sldId id="539" r:id="rId30"/>
    <p:sldId id="540" r:id="rId31"/>
    <p:sldId id="541" r:id="rId32"/>
    <p:sldId id="542" r:id="rId33"/>
    <p:sldId id="543" r:id="rId34"/>
    <p:sldId id="350" r:id="rId35"/>
    <p:sldId id="545" r:id="rId36"/>
    <p:sldId id="544" r:id="rId37"/>
    <p:sldId id="555" r:id="rId38"/>
    <p:sldId id="556" r:id="rId39"/>
    <p:sldId id="557" r:id="rId40"/>
    <p:sldId id="558" r:id="rId41"/>
    <p:sldId id="559" r:id="rId42"/>
    <p:sldId id="560" r:id="rId43"/>
    <p:sldId id="561" r:id="rId44"/>
  </p:sldIdLst>
  <p:sldSz cx="9144000" cy="6858000" type="screen4x3"/>
  <p:notesSz cx="6858000" cy="9945688"/>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Standaardsectie" id="{506ADFD4-568E-4673-9555-4A4242E7B134}">
          <p14:sldIdLst>
            <p14:sldId id="314"/>
            <p14:sldId id="465"/>
            <p14:sldId id="515"/>
            <p14:sldId id="516"/>
            <p14:sldId id="457"/>
            <p14:sldId id="459"/>
            <p14:sldId id="518"/>
            <p14:sldId id="519"/>
            <p14:sldId id="520"/>
            <p14:sldId id="466"/>
            <p14:sldId id="521"/>
            <p14:sldId id="522"/>
            <p14:sldId id="523"/>
            <p14:sldId id="546"/>
            <p14:sldId id="524"/>
            <p14:sldId id="525"/>
            <p14:sldId id="526"/>
            <p14:sldId id="530"/>
            <p14:sldId id="531"/>
            <p14:sldId id="532"/>
            <p14:sldId id="533"/>
            <p14:sldId id="529"/>
            <p14:sldId id="536"/>
            <p14:sldId id="537"/>
            <p14:sldId id="538"/>
            <p14:sldId id="539"/>
            <p14:sldId id="540"/>
            <p14:sldId id="541"/>
            <p14:sldId id="542"/>
            <p14:sldId id="543"/>
            <p14:sldId id="350"/>
            <p14:sldId id="545"/>
            <p14:sldId id="544"/>
            <p14:sldId id="555"/>
            <p14:sldId id="556"/>
            <p14:sldId id="557"/>
            <p14:sldId id="558"/>
            <p14:sldId id="559"/>
            <p14:sldId id="560"/>
            <p14:sldId id="5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rvaas Tilki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352727"/>
    <a:srgbClr val="7E5C5C"/>
    <a:srgbClr val="9A7676"/>
    <a:srgbClr val="000000"/>
    <a:srgbClr val="990099"/>
    <a:srgbClr val="CC3399"/>
    <a:srgbClr val="FF66CC"/>
    <a:srgbClr val="FF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Stijl, gemiddeld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44279" autoAdjust="0"/>
  </p:normalViewPr>
  <p:slideViewPr>
    <p:cSldViewPr>
      <p:cViewPr varScale="1">
        <p:scale>
          <a:sx n="50" d="100"/>
          <a:sy n="50" d="100"/>
        </p:scale>
        <p:origin x="333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880695DE-D72B-45A0-9500-41BA546D20E9}" type="datetimeFigureOut">
              <a:rPr lang="nl-BE" smtClean="0"/>
              <a:t>30/11/2018</a:t>
            </a:fld>
            <a:endParaRPr lang="nl-BE"/>
          </a:p>
        </p:txBody>
      </p:sp>
      <p:sp>
        <p:nvSpPr>
          <p:cNvPr id="4" name="Tijdelijke aanduiding voor voettekst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46F94081-3AAA-441A-BE9A-C9B695A72346}" type="slidenum">
              <a:rPr lang="nl-BE" smtClean="0"/>
              <a:t>‹nr.›</a:t>
            </a:fld>
            <a:endParaRPr lang="nl-BE"/>
          </a:p>
        </p:txBody>
      </p:sp>
    </p:spTree>
    <p:extLst>
      <p:ext uri="{BB962C8B-B14F-4D97-AF65-F5344CB8AC3E}">
        <p14:creationId xmlns:p14="http://schemas.microsoft.com/office/powerpoint/2010/main" val="3632077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972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nl-NL"/>
          </a:p>
        </p:txBody>
      </p:sp>
      <p:sp>
        <p:nvSpPr>
          <p:cNvPr id="49155" name="Rectangle 3"/>
          <p:cNvSpPr>
            <a:spLocks noGrp="1" noChangeArrowheads="1"/>
          </p:cNvSpPr>
          <p:nvPr>
            <p:ph type="dt" idx="1"/>
          </p:nvPr>
        </p:nvSpPr>
        <p:spPr bwMode="auto">
          <a:xfrm>
            <a:off x="3884613" y="0"/>
            <a:ext cx="2971800" cy="4972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nl-NL"/>
          </a:p>
        </p:txBody>
      </p:sp>
      <p:sp>
        <p:nvSpPr>
          <p:cNvPr id="49156" name="Rectangle 4"/>
          <p:cNvSpPr>
            <a:spLocks noGrp="1" noRot="1" noChangeAspect="1" noChangeArrowheads="1" noTextEdit="1"/>
          </p:cNvSpPr>
          <p:nvPr>
            <p:ph type="sldImg" idx="2"/>
          </p:nvPr>
        </p:nvSpPr>
        <p:spPr bwMode="auto">
          <a:xfrm>
            <a:off x="942975" y="746125"/>
            <a:ext cx="4972050" cy="3729038"/>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685800" y="4724202"/>
            <a:ext cx="5486400" cy="44755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9158" name="Rectangle 6"/>
          <p:cNvSpPr>
            <a:spLocks noGrp="1" noChangeArrowheads="1"/>
          </p:cNvSpPr>
          <p:nvPr>
            <p:ph type="ftr" sz="quarter" idx="4"/>
          </p:nvPr>
        </p:nvSpPr>
        <p:spPr bwMode="auto">
          <a:xfrm>
            <a:off x="0" y="9446678"/>
            <a:ext cx="2971800" cy="4972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nl-NL"/>
          </a:p>
        </p:txBody>
      </p:sp>
      <p:sp>
        <p:nvSpPr>
          <p:cNvPr id="49159" name="Rectangle 7"/>
          <p:cNvSpPr>
            <a:spLocks noGrp="1" noChangeArrowheads="1"/>
          </p:cNvSpPr>
          <p:nvPr>
            <p:ph type="sldNum" sz="quarter" idx="5"/>
          </p:nvPr>
        </p:nvSpPr>
        <p:spPr bwMode="auto">
          <a:xfrm>
            <a:off x="3884613" y="9446678"/>
            <a:ext cx="2971800" cy="4972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AA929B0-1419-4F46-AF09-C71DE1BDA924}" type="slidenum">
              <a:rPr lang="nl-NL"/>
              <a:pPr/>
              <a:t>‹nr.›</a:t>
            </a:fld>
            <a:endParaRPr lang="nl-NL"/>
          </a:p>
        </p:txBody>
      </p:sp>
    </p:spTree>
    <p:extLst>
      <p:ext uri="{BB962C8B-B14F-4D97-AF65-F5344CB8AC3E}">
        <p14:creationId xmlns:p14="http://schemas.microsoft.com/office/powerpoint/2010/main" val="39366157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a:t>
            </a:fld>
            <a:endParaRPr lang="nl-NL"/>
          </a:p>
        </p:txBody>
      </p:sp>
    </p:spTree>
    <p:extLst>
      <p:ext uri="{BB962C8B-B14F-4D97-AF65-F5344CB8AC3E}">
        <p14:creationId xmlns:p14="http://schemas.microsoft.com/office/powerpoint/2010/main" val="2538240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10</a:t>
            </a:fld>
            <a:endParaRPr lang="nl-NL"/>
          </a:p>
        </p:txBody>
      </p:sp>
    </p:spTree>
    <p:extLst>
      <p:ext uri="{BB962C8B-B14F-4D97-AF65-F5344CB8AC3E}">
        <p14:creationId xmlns:p14="http://schemas.microsoft.com/office/powerpoint/2010/main" val="4067026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Remember that EF Core 2 has a dependency on .NET Standard 2,0, but that's not installed by Visual Studio 2017. </a:t>
            </a:r>
          </a:p>
          <a:p>
            <a:endParaRPr lang="en-US" dirty="0"/>
          </a:p>
          <a:p>
            <a:r>
              <a:rPr lang="en-US" dirty="0"/>
              <a:t>You can check to see if you've got the correct version using the command line. </a:t>
            </a:r>
          </a:p>
          <a:p>
            <a:r>
              <a:rPr lang="en-US" dirty="0"/>
              <a:t>First, type dotnet to see if dotnet is even installed. If it's there, then type dotnet --version and it will list the version of the dotnet command line interpreter or CLI. </a:t>
            </a:r>
          </a:p>
          <a:p>
            <a:r>
              <a:rPr lang="en-US" dirty="0"/>
              <a:t>If you need to install the latest version of the SDK, you can go to microsoft.com/net/download to get it. </a:t>
            </a:r>
          </a:p>
          <a:p>
            <a:r>
              <a:rPr lang="en-US" dirty="0"/>
              <a:t>The URL redirected to Windows because I'm on a Windows machine. </a:t>
            </a:r>
          </a:p>
          <a:p>
            <a:r>
              <a:rPr lang="en-US" dirty="0"/>
              <a:t>You'll be downloading the .NET Core SDK, which will also install the runtime for you. </a:t>
            </a:r>
          </a:p>
          <a:p>
            <a:r>
              <a:rPr lang="en-US" dirty="0"/>
              <a:t>Once that's installed, you can get to work in Visual Studio 2017.</a:t>
            </a:r>
          </a:p>
          <a:p>
            <a:endParaRPr lang="en-US" dirty="0"/>
          </a:p>
          <a:p>
            <a:r>
              <a:rPr lang="en-US" dirty="0"/>
              <a:t>Note: at this moment the latest version is of the .NET Core SDK is 2.1.40</a:t>
            </a:r>
          </a:p>
          <a:p>
            <a:endParaRPr lang="en-US" dirty="0"/>
          </a:p>
          <a:p>
            <a:r>
              <a:rPr lang="en-US" dirty="0"/>
              <a:t>PS: as an alternative you can update Visual Studio to the latest version (&gt;=15.8). Then the .NET Core SDK will automatically be installed on your machine.</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11</a:t>
            </a:fld>
            <a:endParaRPr lang="nl-NL"/>
          </a:p>
        </p:txBody>
      </p:sp>
    </p:spTree>
    <p:extLst>
      <p:ext uri="{BB962C8B-B14F-4D97-AF65-F5344CB8AC3E}">
        <p14:creationId xmlns:p14="http://schemas.microsoft.com/office/powerpoint/2010/main" val="4072710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a:t>
            </a:r>
            <a:r>
              <a:rPr lang="nl-BE" dirty="0" err="1"/>
              <a:t>this</a:t>
            </a:r>
            <a:r>
              <a:rPr lang="nl-BE" dirty="0"/>
              <a:t> </a:t>
            </a:r>
            <a:r>
              <a:rPr lang="nl-BE" dirty="0" err="1"/>
              <a:t>version</a:t>
            </a:r>
            <a:r>
              <a:rPr lang="nl-BE" dirty="0"/>
              <a:t> </a:t>
            </a:r>
            <a:r>
              <a:rPr lang="nl-BE" dirty="0" err="1"/>
              <a:t>there</a:t>
            </a:r>
            <a:r>
              <a:rPr lang="nl-BE" dirty="0"/>
              <a:t> is </a:t>
            </a:r>
            <a:r>
              <a:rPr lang="nl-BE" dirty="0" err="1"/>
              <a:t>just</a:t>
            </a:r>
            <a:r>
              <a:rPr lang="nl-BE" dirty="0"/>
              <a:t> a </a:t>
            </a:r>
            <a:r>
              <a:rPr lang="nl-BE" dirty="0" err="1"/>
              <a:t>one</a:t>
            </a:r>
            <a:r>
              <a:rPr lang="nl-BE" dirty="0"/>
              <a:t> </a:t>
            </a:r>
            <a:r>
              <a:rPr lang="nl-BE" dirty="0" err="1"/>
              <a:t>to</a:t>
            </a:r>
            <a:r>
              <a:rPr lang="nl-BE" dirty="0"/>
              <a:t> </a:t>
            </a:r>
            <a:r>
              <a:rPr lang="nl-BE" dirty="0" err="1"/>
              <a:t>many</a:t>
            </a:r>
            <a:r>
              <a:rPr lang="nl-BE" dirty="0"/>
              <a:t> </a:t>
            </a:r>
            <a:r>
              <a:rPr lang="nl-BE" dirty="0" err="1"/>
              <a:t>relationship</a:t>
            </a:r>
            <a:r>
              <a:rPr lang="nl-BE" dirty="0"/>
              <a:t> </a:t>
            </a:r>
            <a:r>
              <a:rPr lang="nl-BE" dirty="0" err="1"/>
              <a:t>between</a:t>
            </a:r>
            <a:r>
              <a:rPr lang="nl-BE" dirty="0"/>
              <a:t> </a:t>
            </a:r>
            <a:r>
              <a:rPr lang="nl-BE" dirty="0" err="1"/>
              <a:t>Batlle</a:t>
            </a:r>
            <a:r>
              <a:rPr lang="nl-BE" dirty="0"/>
              <a:t> </a:t>
            </a:r>
            <a:r>
              <a:rPr lang="nl-BE" dirty="0" err="1"/>
              <a:t>and</a:t>
            </a:r>
            <a:r>
              <a:rPr lang="nl-BE" dirty="0"/>
              <a:t> </a:t>
            </a:r>
            <a:r>
              <a:rPr lang="nl-BE" dirty="0" err="1"/>
              <a:t>Samurai</a:t>
            </a:r>
            <a:r>
              <a:rPr lang="nl-BE" dirty="0"/>
              <a:t>. A </a:t>
            </a:r>
            <a:r>
              <a:rPr lang="nl-BE" dirty="0" err="1"/>
              <a:t>Samurai</a:t>
            </a:r>
            <a:r>
              <a:rPr lang="nl-BE" dirty="0"/>
              <a:t> </a:t>
            </a:r>
            <a:r>
              <a:rPr lang="nl-BE" dirty="0" err="1"/>
              <a:t>can</a:t>
            </a:r>
            <a:r>
              <a:rPr lang="nl-BE" dirty="0"/>
              <a:t> </a:t>
            </a:r>
            <a:r>
              <a:rPr lang="nl-BE" dirty="0" err="1"/>
              <a:t>only</a:t>
            </a:r>
            <a:r>
              <a:rPr lang="nl-BE" dirty="0"/>
              <a:t> take part in </a:t>
            </a:r>
            <a:r>
              <a:rPr lang="nl-BE" dirty="0" err="1"/>
              <a:t>one</a:t>
            </a:r>
            <a:r>
              <a:rPr lang="nl-BE" dirty="0"/>
              <a:t> </a:t>
            </a:r>
            <a:r>
              <a:rPr lang="nl-BE" dirty="0" err="1"/>
              <a:t>batlle</a:t>
            </a:r>
            <a:r>
              <a:rPr lang="nl-BE" dirty="0"/>
              <a:t>. </a:t>
            </a:r>
            <a:r>
              <a:rPr lang="nl-BE" dirty="0" err="1"/>
              <a:t>This</a:t>
            </a:r>
            <a:r>
              <a:rPr lang="nl-BE" dirty="0"/>
              <a:t> </a:t>
            </a:r>
            <a:r>
              <a:rPr lang="nl-BE" dirty="0" err="1"/>
              <a:t>will</a:t>
            </a:r>
            <a:r>
              <a:rPr lang="nl-BE" dirty="0"/>
              <a:t> </a:t>
            </a:r>
            <a:r>
              <a:rPr lang="nl-BE" dirty="0" err="1"/>
              <a:t>be</a:t>
            </a:r>
            <a:r>
              <a:rPr lang="nl-BE" dirty="0"/>
              <a:t> </a:t>
            </a:r>
            <a:r>
              <a:rPr lang="nl-BE" dirty="0" err="1"/>
              <a:t>fixed</a:t>
            </a:r>
            <a:r>
              <a:rPr lang="nl-BE" dirty="0"/>
              <a:t> later on.</a:t>
            </a:r>
          </a:p>
          <a:p>
            <a:endParaRPr lang="nl-BE" dirty="0"/>
          </a:p>
          <a:p>
            <a:r>
              <a:rPr lang="nl-BE" dirty="0"/>
              <a:t>See </a:t>
            </a:r>
            <a:r>
              <a:rPr lang="nl-BE" dirty="0" err="1"/>
              <a:t>the</a:t>
            </a:r>
            <a:r>
              <a:rPr lang="nl-BE" dirty="0"/>
              <a:t> demo code in </a:t>
            </a:r>
            <a:r>
              <a:rPr lang="nl-BE" dirty="0" err="1"/>
              <a:t>SamuraiApp.Domain</a:t>
            </a:r>
            <a:r>
              <a:rPr lang="nl-BE" dirty="0"/>
              <a:t> project </a:t>
            </a:r>
            <a:r>
              <a:rPr lang="nl-BE" dirty="0" err="1"/>
              <a:t>for</a:t>
            </a:r>
            <a:r>
              <a:rPr lang="nl-BE" dirty="0"/>
              <a:t> </a:t>
            </a:r>
            <a:r>
              <a:rPr lang="nl-BE" dirty="0" err="1"/>
              <a:t>the</a:t>
            </a:r>
            <a:r>
              <a:rPr lang="nl-BE" dirty="0"/>
              <a:t> </a:t>
            </a:r>
            <a:r>
              <a:rPr lang="nl-BE" dirty="0" err="1"/>
              <a:t>other</a:t>
            </a:r>
            <a:r>
              <a:rPr lang="nl-BE" dirty="0"/>
              <a:t> classes: Quote </a:t>
            </a:r>
            <a:r>
              <a:rPr lang="nl-BE" dirty="0" err="1"/>
              <a:t>and</a:t>
            </a:r>
            <a:r>
              <a:rPr lang="nl-BE" dirty="0"/>
              <a:t> </a:t>
            </a:r>
            <a:r>
              <a:rPr lang="nl-BE" dirty="0" err="1"/>
              <a:t>Samurai</a:t>
            </a:r>
            <a:r>
              <a:rPr lang="nl-BE" dirty="0"/>
              <a:t>.</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13</a:t>
            </a:fld>
            <a:endParaRPr lang="nl-NL"/>
          </a:p>
        </p:txBody>
      </p:sp>
    </p:spTree>
    <p:extLst>
      <p:ext uri="{BB962C8B-B14F-4D97-AF65-F5344CB8AC3E}">
        <p14:creationId xmlns:p14="http://schemas.microsoft.com/office/powerpoint/2010/main" val="2639821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Package Manager Console, type:</a:t>
            </a:r>
          </a:p>
          <a:p>
            <a:endParaRPr lang="nl-BE" dirty="0"/>
          </a:p>
          <a:p>
            <a:r>
              <a:rPr lang="nl-BE" dirty="0" err="1"/>
              <a:t>install</a:t>
            </a:r>
            <a:r>
              <a:rPr lang="nl-BE" dirty="0"/>
              <a:t>-package </a:t>
            </a:r>
            <a:r>
              <a:rPr lang="nl-BE" dirty="0" err="1"/>
              <a:t>Microsoft.EntityFrameworkCore.SqlServer</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15</a:t>
            </a:fld>
            <a:endParaRPr lang="nl-NL"/>
          </a:p>
        </p:txBody>
      </p:sp>
    </p:spTree>
    <p:extLst>
      <p:ext uri="{BB962C8B-B14F-4D97-AF65-F5344CB8AC3E}">
        <p14:creationId xmlns:p14="http://schemas.microsoft.com/office/powerpoint/2010/main" val="246079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How you define your </a:t>
            </a:r>
            <a:r>
              <a:rPr lang="en-US" b="1" dirty="0" err="1"/>
              <a:t>DbContext</a:t>
            </a:r>
            <a:r>
              <a:rPr lang="en-US" dirty="0"/>
              <a:t> is important to </a:t>
            </a:r>
            <a:r>
              <a:rPr lang="en-US" b="1" dirty="0"/>
              <a:t>how EF Core treats your data at runtime</a:t>
            </a:r>
            <a:r>
              <a:rPr lang="en-US" dirty="0"/>
              <a:t>, as well as </a:t>
            </a:r>
            <a:r>
              <a:rPr lang="en-US" b="1" dirty="0"/>
              <a:t>how it's able to interact with your database </a:t>
            </a:r>
            <a:r>
              <a:rPr lang="en-US" dirty="0"/>
              <a:t>and it can define </a:t>
            </a:r>
            <a:r>
              <a:rPr lang="en-US" b="1" dirty="0"/>
              <a:t>how you use the model in your coding</a:t>
            </a:r>
            <a:r>
              <a:rPr lang="en-US" dirty="0"/>
              <a:t>. </a:t>
            </a:r>
          </a:p>
          <a:p>
            <a:endParaRPr lang="en-US" dirty="0"/>
          </a:p>
          <a:p>
            <a:r>
              <a:rPr lang="en-US" dirty="0"/>
              <a:t>For example, because I've </a:t>
            </a:r>
            <a:r>
              <a:rPr lang="en-US" b="1" dirty="0"/>
              <a:t>exposed</a:t>
            </a:r>
            <a:r>
              <a:rPr lang="en-US" dirty="0"/>
              <a:t> all of these three </a:t>
            </a:r>
            <a:r>
              <a:rPr lang="en-US" b="1" dirty="0" err="1"/>
              <a:t>DbSets</a:t>
            </a:r>
            <a:r>
              <a:rPr lang="en-US" dirty="0"/>
              <a:t>, I can </a:t>
            </a:r>
            <a:r>
              <a:rPr lang="en-US" b="0" dirty="0"/>
              <a:t>directly query </a:t>
            </a:r>
            <a:r>
              <a:rPr lang="en-US" dirty="0"/>
              <a:t>the Samurais or the Quotes or the Battles. </a:t>
            </a:r>
          </a:p>
          <a:p>
            <a:r>
              <a:rPr lang="en-US" dirty="0"/>
              <a:t>EF Core also </a:t>
            </a:r>
            <a:r>
              <a:rPr lang="en-US" b="1" dirty="0"/>
              <a:t>comprehends the relationships that it discovers in the Entity classes </a:t>
            </a:r>
            <a:r>
              <a:rPr lang="en-US" dirty="0"/>
              <a:t>that we've just made it aware of, and based on what the </a:t>
            </a:r>
            <a:r>
              <a:rPr lang="en-US" dirty="0" err="1"/>
              <a:t>DbContext</a:t>
            </a:r>
            <a:r>
              <a:rPr lang="en-US" dirty="0"/>
              <a:t> will discover from the classes, </a:t>
            </a:r>
          </a:p>
          <a:p>
            <a:r>
              <a:rPr lang="en-US" dirty="0"/>
              <a:t>it will use its own </a:t>
            </a:r>
            <a:r>
              <a:rPr lang="en-US" b="1" dirty="0"/>
              <a:t>conventions</a:t>
            </a:r>
            <a:r>
              <a:rPr lang="en-US" dirty="0"/>
              <a:t> for how </a:t>
            </a:r>
            <a:r>
              <a:rPr lang="en-US" b="1" dirty="0"/>
              <a:t>to infer the relationships </a:t>
            </a:r>
            <a:r>
              <a:rPr lang="en-US" dirty="0"/>
              <a:t>and it will see that there is one-to-many relationship between samurai and quote and that there is a one-to-many relationship between battle and samurai. </a:t>
            </a:r>
          </a:p>
          <a:p>
            <a:r>
              <a:rPr lang="en-US" dirty="0"/>
              <a:t>The </a:t>
            </a:r>
            <a:r>
              <a:rPr lang="en-US" dirty="0" err="1"/>
              <a:t>DbContext</a:t>
            </a:r>
            <a:r>
              <a:rPr lang="en-US" dirty="0"/>
              <a:t> also affects how EF Core infers the database schema whether you're working with an existing database or you're going to let EF Core create the database based on this model. </a:t>
            </a:r>
          </a:p>
          <a:p>
            <a:r>
              <a:rPr lang="en-US" dirty="0"/>
              <a:t>For example, EF Core will presume that the table names match these </a:t>
            </a:r>
            <a:r>
              <a:rPr lang="en-US" dirty="0" err="1"/>
              <a:t>DbSet</a:t>
            </a:r>
            <a:r>
              <a:rPr lang="en-US" dirty="0"/>
              <a:t> names. </a:t>
            </a:r>
          </a:p>
          <a:p>
            <a:r>
              <a:rPr lang="en-US" dirty="0"/>
              <a:t>There is a lot you can do to affect how EF Core infers that model at runtime as it reads the </a:t>
            </a:r>
            <a:r>
              <a:rPr lang="en-US" dirty="0" err="1"/>
              <a:t>DbContext</a:t>
            </a:r>
            <a:r>
              <a:rPr lang="en-US" dirty="0"/>
              <a:t> and any other information you might provide, but for now, I'll just stick with the EF Core's defaults given that I've already made it aware of the Samurais, the Battles, and the Quotes.</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17</a:t>
            </a:fld>
            <a:endParaRPr lang="nl-NL"/>
          </a:p>
        </p:txBody>
      </p:sp>
    </p:spTree>
    <p:extLst>
      <p:ext uri="{BB962C8B-B14F-4D97-AF65-F5344CB8AC3E}">
        <p14:creationId xmlns:p14="http://schemas.microsoft.com/office/powerpoint/2010/main" val="30027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This</a:t>
            </a:r>
            <a:r>
              <a:rPr lang="nl-BE" dirty="0"/>
              <a:t> </a:t>
            </a:r>
            <a:r>
              <a:rPr lang="nl-BE" dirty="0" err="1"/>
              <a:t>method</a:t>
            </a:r>
            <a:r>
              <a:rPr lang="nl-BE" dirty="0"/>
              <a:t> is </a:t>
            </a:r>
            <a:r>
              <a:rPr lang="nl-BE" dirty="0" err="1"/>
              <a:t>only</a:t>
            </a:r>
            <a:r>
              <a:rPr lang="nl-BE" dirty="0"/>
              <a:t> </a:t>
            </a:r>
            <a:r>
              <a:rPr lang="nl-BE" dirty="0" err="1"/>
              <a:t>suited</a:t>
            </a:r>
            <a:r>
              <a:rPr lang="nl-BE" dirty="0"/>
              <a:t> </a:t>
            </a:r>
            <a:r>
              <a:rPr lang="nl-BE" dirty="0" err="1"/>
              <a:t>for</a:t>
            </a:r>
            <a:r>
              <a:rPr lang="nl-BE" dirty="0"/>
              <a:t> demo </a:t>
            </a:r>
            <a:r>
              <a:rPr lang="nl-BE" dirty="0" err="1"/>
              <a:t>purposes</a:t>
            </a:r>
            <a:r>
              <a:rPr lang="nl-BE" dirty="0"/>
              <a:t>.</a:t>
            </a:r>
          </a:p>
          <a:p>
            <a:endParaRPr lang="nl-BE" dirty="0"/>
          </a:p>
          <a:p>
            <a:r>
              <a:rPr lang="nl-BE" dirty="0" err="1"/>
              <a:t>When</a:t>
            </a:r>
            <a:r>
              <a:rPr lang="nl-BE" dirty="0"/>
              <a:t> </a:t>
            </a:r>
            <a:r>
              <a:rPr lang="nl-BE" dirty="0" err="1"/>
              <a:t>the</a:t>
            </a:r>
            <a:r>
              <a:rPr lang="nl-BE" dirty="0"/>
              <a:t> </a:t>
            </a:r>
            <a:r>
              <a:rPr lang="nl-BE" dirty="0" err="1"/>
              <a:t>DBContext</a:t>
            </a:r>
            <a:r>
              <a:rPr lang="nl-BE" dirty="0"/>
              <a:t> is </a:t>
            </a:r>
            <a:r>
              <a:rPr lang="nl-BE" dirty="0" err="1"/>
              <a:t>instantiated</a:t>
            </a:r>
            <a:r>
              <a:rPr lang="nl-BE" dirty="0"/>
              <a:t>, </a:t>
            </a:r>
            <a:r>
              <a:rPr lang="nl-BE" dirty="0" err="1"/>
              <a:t>it</a:t>
            </a:r>
            <a:r>
              <a:rPr lang="nl-BE" dirty="0"/>
              <a:t> is </a:t>
            </a:r>
            <a:r>
              <a:rPr lang="nl-BE" dirty="0" err="1"/>
              <a:t>aware</a:t>
            </a:r>
            <a:r>
              <a:rPr lang="nl-BE" dirty="0"/>
              <a:t> of </a:t>
            </a:r>
            <a:r>
              <a:rPr lang="nl-BE" dirty="0" err="1"/>
              <a:t>the</a:t>
            </a:r>
            <a:r>
              <a:rPr lang="nl-BE" dirty="0"/>
              <a:t> </a:t>
            </a:r>
            <a:r>
              <a:rPr lang="nl-BE" dirty="0" err="1"/>
              <a:t>connection</a:t>
            </a:r>
            <a:r>
              <a:rPr lang="nl-BE" dirty="0"/>
              <a:t> string. </a:t>
            </a:r>
          </a:p>
          <a:p>
            <a:r>
              <a:rPr lang="nl-BE" dirty="0" err="1"/>
              <a:t>Also</a:t>
            </a:r>
            <a:r>
              <a:rPr lang="nl-BE" dirty="0"/>
              <a:t> </a:t>
            </a:r>
            <a:r>
              <a:rPr lang="nl-BE" dirty="0" err="1"/>
              <a:t>migrations</a:t>
            </a:r>
            <a:r>
              <a:rPr lang="nl-BE" dirty="0"/>
              <a:t> </a:t>
            </a:r>
            <a:r>
              <a:rPr lang="nl-BE" dirty="0" err="1"/>
              <a:t>will</a:t>
            </a:r>
            <a:r>
              <a:rPr lang="nl-BE" dirty="0"/>
              <a:t> benefit </a:t>
            </a:r>
            <a:r>
              <a:rPr lang="nl-BE" dirty="0" err="1"/>
              <a:t>from</a:t>
            </a:r>
            <a:r>
              <a:rPr lang="nl-BE" dirty="0"/>
              <a:t> </a:t>
            </a:r>
            <a:r>
              <a:rPr lang="nl-BE" dirty="0" err="1"/>
              <a:t>this</a:t>
            </a:r>
            <a:r>
              <a:rPr lang="nl-BE" dirty="0"/>
              <a:t> </a:t>
            </a:r>
            <a:r>
              <a:rPr lang="nl-BE" dirty="0" err="1"/>
              <a:t>to</a:t>
            </a:r>
            <a:r>
              <a:rPr lang="nl-BE" dirty="0"/>
              <a:t> </a:t>
            </a:r>
            <a:r>
              <a:rPr lang="nl-BE" dirty="0" err="1"/>
              <a:t>create</a:t>
            </a:r>
            <a:r>
              <a:rPr lang="nl-BE" dirty="0"/>
              <a:t> </a:t>
            </a:r>
            <a:r>
              <a:rPr lang="nl-BE" dirty="0" err="1"/>
              <a:t>and</a:t>
            </a:r>
            <a:r>
              <a:rPr lang="nl-BE" dirty="0"/>
              <a:t>/or </a:t>
            </a:r>
            <a:r>
              <a:rPr lang="nl-BE" dirty="0" err="1"/>
              <a:t>migrate</a:t>
            </a:r>
            <a:r>
              <a:rPr lang="nl-BE" dirty="0"/>
              <a:t> </a:t>
            </a:r>
            <a:r>
              <a:rPr lang="nl-BE" dirty="0" err="1"/>
              <a:t>the</a:t>
            </a:r>
            <a:r>
              <a:rPr lang="nl-BE" dirty="0"/>
              <a:t> database.</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18</a:t>
            </a:fld>
            <a:endParaRPr lang="nl-NL"/>
          </a:p>
        </p:txBody>
      </p:sp>
    </p:spTree>
    <p:extLst>
      <p:ext uri="{BB962C8B-B14F-4D97-AF65-F5344CB8AC3E}">
        <p14:creationId xmlns:p14="http://schemas.microsoft.com/office/powerpoint/2010/main" val="88314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If you've never used Entity Framework Migrations before, it's important to understand the basics of what this feature does and its workflow before interacting with the APIs. </a:t>
            </a:r>
          </a:p>
          <a:p>
            <a:r>
              <a:rPr lang="en-US" dirty="0"/>
              <a:t>Here, I'll provide a quick overview. </a:t>
            </a:r>
          </a:p>
          <a:p>
            <a:endParaRPr lang="en-US" dirty="0"/>
          </a:p>
          <a:p>
            <a:r>
              <a:rPr lang="en-US" dirty="0"/>
              <a:t>Recall the basic workflow of Entity Framework that I introduced you to in the previous module. </a:t>
            </a:r>
          </a:p>
          <a:p>
            <a:r>
              <a:rPr lang="en-US" dirty="0"/>
              <a:t>Entity Framework needs to be able to comprehend how to build queries that work with your database schema, how to reshape data that's returned from the database in order to create your objects from them, and also as you modify the data, how to get that data into the database. </a:t>
            </a:r>
          </a:p>
          <a:p>
            <a:r>
              <a:rPr lang="en-US" dirty="0"/>
              <a:t>In order to do that, it has a comprehension about </a:t>
            </a:r>
            <a:r>
              <a:rPr lang="en-US" b="1" dirty="0"/>
              <a:t>how the data model you've defined through your </a:t>
            </a:r>
            <a:r>
              <a:rPr lang="en-US" b="1" dirty="0" err="1"/>
              <a:t>DbContext</a:t>
            </a:r>
            <a:r>
              <a:rPr lang="en-US" b="1" dirty="0"/>
              <a:t> maps to the schema of the database </a:t>
            </a:r>
            <a:r>
              <a:rPr lang="en-US" dirty="0"/>
              <a:t>and it performs that logic at runtime </a:t>
            </a:r>
            <a:r>
              <a:rPr lang="en-US" b="1" dirty="0"/>
              <a:t>by reading the </a:t>
            </a:r>
            <a:r>
              <a:rPr lang="en-US" b="1" dirty="0" err="1"/>
              <a:t>DbContext</a:t>
            </a:r>
            <a:r>
              <a:rPr lang="en-US" b="1" dirty="0"/>
              <a:t> and using its own conventions combined with any additional custom mapping information that you've provided</a:t>
            </a:r>
            <a:r>
              <a:rPr lang="en-US" dirty="0"/>
              <a:t> to it to infer the schema of the database, and with that information, it's able to figure out how to do those interactions, how to build queries, how to construct commands to push data to the database, and how to transform database results into your objects. </a:t>
            </a:r>
          </a:p>
          <a:p>
            <a:endParaRPr lang="en-US" dirty="0"/>
          </a:p>
          <a:p>
            <a:r>
              <a:rPr lang="en-US" dirty="0"/>
              <a:t>That also means if you </a:t>
            </a:r>
            <a:r>
              <a:rPr lang="en-US" b="1" dirty="0"/>
              <a:t>evolve</a:t>
            </a:r>
            <a:r>
              <a:rPr lang="en-US" dirty="0"/>
              <a:t> your </a:t>
            </a:r>
            <a:r>
              <a:rPr lang="en-US" b="1" dirty="0"/>
              <a:t>data model </a:t>
            </a:r>
            <a:r>
              <a:rPr lang="en-US" dirty="0"/>
              <a:t>and that could be because you've made changes to the structure of your classes or you've added more information to the </a:t>
            </a:r>
            <a:r>
              <a:rPr lang="en-US" dirty="0" err="1"/>
              <a:t>DbContext</a:t>
            </a:r>
            <a:r>
              <a:rPr lang="en-US" dirty="0"/>
              <a:t>, </a:t>
            </a:r>
            <a:r>
              <a:rPr lang="en-US" b="1" dirty="0"/>
              <a:t>then Entity Framework's comprehension of the database schema will also change</a:t>
            </a:r>
            <a:r>
              <a:rPr lang="en-US" dirty="0"/>
              <a:t>, but that's just what Entity Framework thinks is in the database so it's important to </a:t>
            </a:r>
            <a:r>
              <a:rPr lang="en-US" b="1" dirty="0"/>
              <a:t>make sure that what it thinks the database looks like is actually what the database looks like</a:t>
            </a:r>
            <a:r>
              <a:rPr lang="en-US" dirty="0"/>
              <a:t>. </a:t>
            </a:r>
          </a:p>
          <a:p>
            <a:r>
              <a:rPr lang="en-US" dirty="0"/>
              <a:t>Along with a code first paradigm with Entity Framework and Entity Framework Core, we also have a full set of APIs referred to as </a:t>
            </a:r>
            <a:r>
              <a:rPr lang="en-US" b="1" dirty="0"/>
              <a:t>Migrations</a:t>
            </a:r>
            <a:r>
              <a:rPr lang="en-US" dirty="0"/>
              <a:t>. </a:t>
            </a:r>
          </a:p>
          <a:p>
            <a:r>
              <a:rPr lang="en-US" dirty="0"/>
              <a:t>With </a:t>
            </a:r>
            <a:r>
              <a:rPr lang="en-US" b="1" dirty="0"/>
              <a:t>each change to your model</a:t>
            </a:r>
            <a:r>
              <a:rPr lang="en-US" dirty="0"/>
              <a:t>, you can </a:t>
            </a:r>
            <a:r>
              <a:rPr lang="en-US" b="1" dirty="0"/>
              <a:t>create a new migration </a:t>
            </a:r>
            <a:r>
              <a:rPr lang="en-US" dirty="0"/>
              <a:t>that describes the change and then let the </a:t>
            </a:r>
            <a:r>
              <a:rPr lang="en-US" b="1" dirty="0"/>
              <a:t>Migrations API create the proper SQL script</a:t>
            </a:r>
            <a:r>
              <a:rPr lang="en-US" dirty="0"/>
              <a:t>, and if you like, Migrations API can execute that script for you right on the database.</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19</a:t>
            </a:fld>
            <a:endParaRPr lang="nl-NL"/>
          </a:p>
        </p:txBody>
      </p:sp>
    </p:spTree>
    <p:extLst>
      <p:ext uri="{BB962C8B-B14F-4D97-AF65-F5344CB8AC3E}">
        <p14:creationId xmlns:p14="http://schemas.microsoft.com/office/powerpoint/2010/main" val="2094861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20</a:t>
            </a:fld>
            <a:endParaRPr lang="nl-NL"/>
          </a:p>
        </p:txBody>
      </p:sp>
    </p:spTree>
    <p:extLst>
      <p:ext uri="{BB962C8B-B14F-4D97-AF65-F5344CB8AC3E}">
        <p14:creationId xmlns:p14="http://schemas.microsoft.com/office/powerpoint/2010/main" val="3087856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Let's take a look at the migration I just created. </a:t>
            </a:r>
          </a:p>
          <a:p>
            <a:endParaRPr lang="en-US" dirty="0"/>
          </a:p>
          <a:p>
            <a:r>
              <a:rPr lang="en-US" dirty="0"/>
              <a:t>Notice that there is a new Migrations folder in the data project, and in there is the new migration file called </a:t>
            </a:r>
            <a:r>
              <a:rPr lang="en-US" i="1" dirty="0"/>
              <a:t>initial</a:t>
            </a:r>
            <a:r>
              <a:rPr lang="en-US" dirty="0"/>
              <a:t> along with a timestamp. </a:t>
            </a:r>
          </a:p>
          <a:p>
            <a:endParaRPr lang="en-US" dirty="0"/>
          </a:p>
          <a:p>
            <a:r>
              <a:rPr lang="en-US" dirty="0"/>
              <a:t>There is another file in there called </a:t>
            </a:r>
            <a:r>
              <a:rPr lang="en-US" b="1" dirty="0"/>
              <a:t>model snapshot </a:t>
            </a:r>
            <a:r>
              <a:rPr lang="en-US" dirty="0"/>
              <a:t>and that's where Entity Framework Migrations </a:t>
            </a:r>
            <a:r>
              <a:rPr lang="en-US" b="1" dirty="0"/>
              <a:t>keeps track of the current state of the model </a:t>
            </a:r>
            <a:r>
              <a:rPr lang="en-US" dirty="0"/>
              <a:t>and that's really important because next time you add a migration, EF Core will read that snapshot, compare it to the new version of the model, and that's how it figures out what needs to be changed in the schema. </a:t>
            </a:r>
          </a:p>
          <a:p>
            <a:r>
              <a:rPr lang="en-US" dirty="0"/>
              <a:t>The snapshot is just a file, it's part of the project, and it can participate fully in source control when you're using EF Core and Migrations across members of your team. </a:t>
            </a:r>
          </a:p>
          <a:p>
            <a:r>
              <a:rPr lang="en-US" dirty="0"/>
              <a:t>If you're coming from a previous version of Entity Framework and you're on a team that's using migrations, this is probably cause for celebration. This is a really important improvement that we got with EF Core. </a:t>
            </a:r>
          </a:p>
          <a:p>
            <a:endParaRPr lang="en-US" dirty="0"/>
          </a:p>
          <a:p>
            <a:r>
              <a:rPr lang="en-US" dirty="0"/>
              <a:t>The </a:t>
            </a:r>
            <a:r>
              <a:rPr lang="en-US" b="1" dirty="0"/>
              <a:t>migration</a:t>
            </a:r>
            <a:r>
              <a:rPr lang="en-US" dirty="0"/>
              <a:t> uses EF Core's Migration API to </a:t>
            </a:r>
            <a:r>
              <a:rPr lang="en-US" b="1" dirty="0"/>
              <a:t>describe what needs to happen in the database</a:t>
            </a:r>
            <a:r>
              <a:rPr lang="en-US" dirty="0"/>
              <a:t>, and notice the Annotation here, it specifically says </a:t>
            </a:r>
            <a:r>
              <a:rPr lang="en-US" i="1" dirty="0" err="1"/>
              <a:t>SqlServer:ValueGenerationStrategy</a:t>
            </a:r>
            <a:r>
              <a:rPr lang="en-US" dirty="0"/>
              <a:t>. </a:t>
            </a:r>
          </a:p>
          <a:p>
            <a:r>
              <a:rPr lang="en-US" dirty="0"/>
              <a:t>That's because migrations read the configuration information that we supplied in the </a:t>
            </a:r>
            <a:r>
              <a:rPr lang="en-US" i="1" dirty="0" err="1"/>
              <a:t>SamuraiContext</a:t>
            </a:r>
            <a:r>
              <a:rPr lang="en-US" dirty="0"/>
              <a:t> and knew that we're targeting SQL Server and so it interacted with the SQL Server provider to determine some important metadata. </a:t>
            </a:r>
          </a:p>
          <a:p>
            <a:r>
              <a:rPr lang="en-US" dirty="0"/>
              <a:t>Scrolling through the migration file, you can see that it's creating tables, and for the tables, it's creating the columns along with particular attributes for those columns. </a:t>
            </a:r>
          </a:p>
          <a:p>
            <a:r>
              <a:rPr lang="en-US" dirty="0"/>
              <a:t>Also, notice that it's specifying primary keys and foreign keys, as well as constraints between those primary and foreign keys. </a:t>
            </a:r>
          </a:p>
          <a:p>
            <a:r>
              <a:rPr lang="en-US" dirty="0"/>
              <a:t>It even specified a few indexes and EF Core's conventional rule behind indexes is to create an index for every one of the foreign keys that it discovers in the model. </a:t>
            </a:r>
          </a:p>
          <a:p>
            <a:r>
              <a:rPr lang="en-US" dirty="0"/>
              <a:t>All of that is part of a method called Up and here is another method called Down, that's used if we ever want to unwind this particular migration. </a:t>
            </a:r>
          </a:p>
          <a:p>
            <a:endParaRPr lang="en-US" dirty="0"/>
          </a:p>
          <a:p>
            <a:r>
              <a:rPr lang="en-US" dirty="0"/>
              <a:t>So that's it for this first migration and the migration is very similar to how migrations looked in Entity Framework 6. The next step will be to have migrations create the database.</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21</a:t>
            </a:fld>
            <a:endParaRPr lang="nl-NL"/>
          </a:p>
        </p:txBody>
      </p:sp>
    </p:spTree>
    <p:extLst>
      <p:ext uri="{BB962C8B-B14F-4D97-AF65-F5344CB8AC3E}">
        <p14:creationId xmlns:p14="http://schemas.microsoft.com/office/powerpoint/2010/main" val="1379281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Rather than have a samurai only be in a single battle, it should be possible for one samurai to fight in many battles and many samurais fight in a single battle, that requires a many-to-many relationship between them. </a:t>
            </a:r>
          </a:p>
          <a:p>
            <a:r>
              <a:rPr lang="en-US" dirty="0"/>
              <a:t>In EF Core 2, this means a </a:t>
            </a:r>
            <a:r>
              <a:rPr lang="en-US" b="1" dirty="0"/>
              <a:t>join entity </a:t>
            </a:r>
            <a:r>
              <a:rPr lang="en-US" dirty="0"/>
              <a:t>to link them and I'll do that with a new class called </a:t>
            </a:r>
            <a:r>
              <a:rPr lang="en-US" dirty="0" err="1"/>
              <a:t>SamuraiBattle</a:t>
            </a:r>
            <a:r>
              <a:rPr lang="en-US" dirty="0"/>
              <a:t>, it has a </a:t>
            </a:r>
            <a:r>
              <a:rPr lang="en-US" dirty="0" err="1"/>
              <a:t>SamuraiId</a:t>
            </a:r>
            <a:r>
              <a:rPr lang="en-US" dirty="0"/>
              <a:t> and a </a:t>
            </a:r>
            <a:r>
              <a:rPr lang="en-US" dirty="0" err="1"/>
              <a:t>BattleId</a:t>
            </a:r>
            <a:r>
              <a:rPr lang="en-US" dirty="0"/>
              <a:t>, these are required, but the navigation properties to samurai in battle are optional. </a:t>
            </a:r>
          </a:p>
          <a:p>
            <a:r>
              <a:rPr lang="en-US" dirty="0"/>
              <a:t>Now I need a list of </a:t>
            </a:r>
            <a:r>
              <a:rPr lang="en-US" dirty="0" err="1"/>
              <a:t>SamuraiBattles</a:t>
            </a:r>
            <a:r>
              <a:rPr lang="en-US" dirty="0"/>
              <a:t> in the Samurai class and in the Battle class. </a:t>
            </a:r>
          </a:p>
          <a:p>
            <a:r>
              <a:rPr lang="en-US" dirty="0"/>
              <a:t>I've commented out the properties that these are replacing.</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24</a:t>
            </a:fld>
            <a:endParaRPr lang="nl-NL"/>
          </a:p>
        </p:txBody>
      </p:sp>
    </p:spTree>
    <p:extLst>
      <p:ext uri="{BB962C8B-B14F-4D97-AF65-F5344CB8AC3E}">
        <p14:creationId xmlns:p14="http://schemas.microsoft.com/office/powerpoint/2010/main" val="242721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a:t>
            </a:fld>
            <a:endParaRPr lang="nl-NL"/>
          </a:p>
        </p:txBody>
      </p:sp>
    </p:spTree>
    <p:extLst>
      <p:ext uri="{BB962C8B-B14F-4D97-AF65-F5344CB8AC3E}">
        <p14:creationId xmlns:p14="http://schemas.microsoft.com/office/powerpoint/2010/main" val="144926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SamuraiId</a:t>
            </a:r>
            <a:r>
              <a:rPr lang="nl-BE" dirty="0"/>
              <a:t> </a:t>
            </a:r>
            <a:r>
              <a:rPr lang="nl-BE" dirty="0" err="1"/>
              <a:t>and</a:t>
            </a:r>
            <a:r>
              <a:rPr lang="nl-BE" dirty="0"/>
              <a:t> </a:t>
            </a:r>
            <a:r>
              <a:rPr lang="nl-BE" dirty="0" err="1"/>
              <a:t>BattleId</a:t>
            </a:r>
            <a:r>
              <a:rPr lang="nl-BE" dirty="0"/>
              <a:t> are </a:t>
            </a:r>
            <a:r>
              <a:rPr lang="nl-BE" dirty="0" err="1"/>
              <a:t>required</a:t>
            </a:r>
            <a:r>
              <a:rPr lang="nl-BE" dirty="0"/>
              <a:t>, </a:t>
            </a:r>
            <a:r>
              <a:rPr lang="nl-BE" dirty="0" err="1"/>
              <a:t>Samurai</a:t>
            </a:r>
            <a:r>
              <a:rPr lang="nl-BE" dirty="0"/>
              <a:t> </a:t>
            </a:r>
            <a:r>
              <a:rPr lang="nl-BE" dirty="0" err="1"/>
              <a:t>and</a:t>
            </a:r>
            <a:r>
              <a:rPr lang="nl-BE" dirty="0"/>
              <a:t> Battle are </a:t>
            </a:r>
            <a:r>
              <a:rPr lang="nl-BE" dirty="0" err="1"/>
              <a:t>optional</a:t>
            </a:r>
            <a:r>
              <a:rPr lang="nl-BE" dirty="0"/>
              <a:t>.</a:t>
            </a:r>
          </a:p>
          <a:p>
            <a:endParaRPr lang="nl-BE" dirty="0"/>
          </a:p>
          <a:p>
            <a:r>
              <a:rPr lang="nl-BE" dirty="0" err="1"/>
              <a:t>However</a:t>
            </a:r>
            <a:r>
              <a:rPr lang="nl-BE" dirty="0"/>
              <a:t>, </a:t>
            </a:r>
            <a:r>
              <a:rPr lang="nl-BE" dirty="0" err="1"/>
              <a:t>this</a:t>
            </a:r>
            <a:r>
              <a:rPr lang="nl-BE" dirty="0"/>
              <a:t> is </a:t>
            </a:r>
            <a:r>
              <a:rPr lang="nl-BE" dirty="0" err="1"/>
              <a:t>not</a:t>
            </a:r>
            <a:r>
              <a:rPr lang="nl-BE" dirty="0"/>
              <a:t> </a:t>
            </a:r>
            <a:r>
              <a:rPr lang="nl-BE" dirty="0" err="1"/>
              <a:t>enough</a:t>
            </a:r>
            <a:r>
              <a:rPr lang="nl-BE" dirty="0"/>
              <a:t>. </a:t>
            </a:r>
            <a:r>
              <a:rPr lang="nl-BE" dirty="0" err="1"/>
              <a:t>You</a:t>
            </a:r>
            <a:r>
              <a:rPr lang="nl-BE" dirty="0"/>
              <a:t> have </a:t>
            </a:r>
            <a:r>
              <a:rPr lang="nl-BE" dirty="0" err="1"/>
              <a:t>to</a:t>
            </a:r>
            <a:r>
              <a:rPr lang="nl-BE" dirty="0"/>
              <a:t> </a:t>
            </a:r>
            <a:r>
              <a:rPr lang="nl-BE" dirty="0" err="1"/>
              <a:t>carry</a:t>
            </a:r>
            <a:r>
              <a:rPr lang="nl-BE" dirty="0"/>
              <a:t> out </a:t>
            </a:r>
            <a:r>
              <a:rPr lang="nl-BE" dirty="0" err="1"/>
              <a:t>additional</a:t>
            </a:r>
            <a:r>
              <a:rPr lang="nl-BE" dirty="0"/>
              <a:t> </a:t>
            </a:r>
            <a:r>
              <a:rPr lang="nl-BE" dirty="0" err="1"/>
              <a:t>configuration</a:t>
            </a:r>
            <a:r>
              <a:rPr lang="nl-BE" dirty="0"/>
              <a:t>.</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25</a:t>
            </a:fld>
            <a:endParaRPr lang="nl-NL"/>
          </a:p>
        </p:txBody>
      </p:sp>
    </p:spTree>
    <p:extLst>
      <p:ext uri="{BB962C8B-B14F-4D97-AF65-F5344CB8AC3E}">
        <p14:creationId xmlns:p14="http://schemas.microsoft.com/office/powerpoint/2010/main" val="3673838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Samurai</a:t>
            </a:r>
            <a:endParaRPr lang="nl-BE" dirty="0"/>
          </a:p>
          <a:p>
            <a:endParaRPr lang="nl-BE" dirty="0"/>
          </a:p>
          <a:p>
            <a:r>
              <a:rPr lang="nl-BE" dirty="0" err="1"/>
              <a:t>Comment</a:t>
            </a:r>
            <a:r>
              <a:rPr lang="nl-BE" dirty="0"/>
              <a:t> out </a:t>
            </a:r>
            <a:r>
              <a:rPr lang="nl-BE" dirty="0" err="1"/>
              <a:t>BattleId</a:t>
            </a:r>
            <a:r>
              <a:rPr lang="nl-BE" dirty="0"/>
              <a:t> </a:t>
            </a:r>
            <a:r>
              <a:rPr lang="nl-BE" dirty="0" err="1"/>
              <a:t>and</a:t>
            </a:r>
            <a:r>
              <a:rPr lang="nl-BE" dirty="0"/>
              <a:t> </a:t>
            </a:r>
            <a:r>
              <a:rPr lang="nl-BE" dirty="0" err="1"/>
              <a:t>add</a:t>
            </a:r>
            <a:r>
              <a:rPr lang="nl-BE" dirty="0"/>
              <a:t> a list of </a:t>
            </a:r>
            <a:r>
              <a:rPr lang="nl-BE" dirty="0" err="1"/>
              <a:t>SamuraiBattle</a:t>
            </a:r>
            <a:r>
              <a:rPr lang="nl-BE" dirty="0"/>
              <a:t>.</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26</a:t>
            </a:fld>
            <a:endParaRPr lang="nl-NL"/>
          </a:p>
        </p:txBody>
      </p:sp>
    </p:spTree>
    <p:extLst>
      <p:ext uri="{BB962C8B-B14F-4D97-AF65-F5344CB8AC3E}">
        <p14:creationId xmlns:p14="http://schemas.microsoft.com/office/powerpoint/2010/main" val="893680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EF </a:t>
            </a:r>
            <a:r>
              <a:rPr lang="nl-BE" u="sng" dirty="0" err="1"/>
              <a:t>Fluent</a:t>
            </a:r>
            <a:r>
              <a:rPr lang="nl-BE" u="sng" dirty="0"/>
              <a:t> API</a:t>
            </a:r>
          </a:p>
          <a:p>
            <a:endParaRPr lang="nl-BE" dirty="0"/>
          </a:p>
          <a:p>
            <a:r>
              <a:rPr lang="en-US" dirty="0"/>
              <a:t>The classes are now set up properly, but EF Core can't infer this relationship and won't be able to map to the database nor translate queries and updates, but it's possible to assist EF Core in understanding our intent when it's not following its own conventions. </a:t>
            </a:r>
          </a:p>
          <a:p>
            <a:r>
              <a:rPr lang="en-US" dirty="0"/>
              <a:t>Here in the </a:t>
            </a:r>
            <a:r>
              <a:rPr lang="en-US" dirty="0" err="1"/>
              <a:t>SamuraiContext</a:t>
            </a:r>
            <a:r>
              <a:rPr lang="en-US" dirty="0"/>
              <a:t> class, I'm using EF Core's Fluent API to do this. </a:t>
            </a:r>
          </a:p>
          <a:p>
            <a:r>
              <a:rPr lang="en-US" dirty="0"/>
              <a:t>The fluent mappings go into the </a:t>
            </a:r>
            <a:r>
              <a:rPr lang="en-US" dirty="0" err="1"/>
              <a:t>DbContext</a:t>
            </a:r>
            <a:r>
              <a:rPr lang="en-US" dirty="0"/>
              <a:t> </a:t>
            </a:r>
            <a:r>
              <a:rPr lang="en-US" b="1" i="0" dirty="0" err="1"/>
              <a:t>onModelCreating</a:t>
            </a:r>
            <a:r>
              <a:rPr lang="en-US" dirty="0"/>
              <a:t> method, which gets called internally </a:t>
            </a:r>
            <a:r>
              <a:rPr lang="en-US" b="1" dirty="0"/>
              <a:t>when EF Core is working out what the data model looks like</a:t>
            </a:r>
            <a:r>
              <a:rPr lang="en-US" dirty="0"/>
              <a:t>. </a:t>
            </a:r>
          </a:p>
          <a:p>
            <a:r>
              <a:rPr lang="en-US" dirty="0"/>
              <a:t>Using the model builder object that EF Core has passed into the method, I've told it that the </a:t>
            </a:r>
            <a:r>
              <a:rPr lang="en-US" dirty="0" err="1"/>
              <a:t>SamuraiBattle</a:t>
            </a:r>
            <a:r>
              <a:rPr lang="en-US" dirty="0"/>
              <a:t> entity has a key composed from its </a:t>
            </a:r>
            <a:r>
              <a:rPr lang="en-US" dirty="0" err="1"/>
              <a:t>SamuraiId</a:t>
            </a:r>
            <a:r>
              <a:rPr lang="en-US" dirty="0"/>
              <a:t> and </a:t>
            </a:r>
            <a:r>
              <a:rPr lang="en-US" dirty="0" err="1"/>
              <a:t>BattleId</a:t>
            </a:r>
            <a:r>
              <a:rPr lang="en-US" dirty="0"/>
              <a:t> properties. </a:t>
            </a:r>
          </a:p>
          <a:p>
            <a:r>
              <a:rPr lang="en-US" dirty="0"/>
              <a:t>Now EF Core will be able to build the SQL for queries and database updates that respect this many-to-many relationship.</a:t>
            </a:r>
          </a:p>
          <a:p>
            <a:endParaRPr lang="en-US" dirty="0"/>
          </a:p>
          <a:p>
            <a:r>
              <a:rPr lang="nl-BE" dirty="0"/>
              <a:t>https://www.learnentityframeworkcore.com/configuration/fluent-api</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27</a:t>
            </a:fld>
            <a:endParaRPr lang="nl-NL"/>
          </a:p>
        </p:txBody>
      </p:sp>
    </p:spTree>
    <p:extLst>
      <p:ext uri="{BB962C8B-B14F-4D97-AF65-F5344CB8AC3E}">
        <p14:creationId xmlns:p14="http://schemas.microsoft.com/office/powerpoint/2010/main" val="2851349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So let's move onto the one-to-one relationship. </a:t>
            </a:r>
          </a:p>
          <a:p>
            <a:r>
              <a:rPr lang="en-US" dirty="0"/>
              <a:t>I've created a new class called </a:t>
            </a:r>
            <a:r>
              <a:rPr lang="en-US" dirty="0" err="1"/>
              <a:t>SecretIdentity</a:t>
            </a:r>
            <a:r>
              <a:rPr lang="en-US" dirty="0"/>
              <a:t> to keep track of a samurai's real name. </a:t>
            </a:r>
          </a:p>
          <a:p>
            <a:r>
              <a:rPr lang="en-US" dirty="0"/>
              <a:t>The new class has an Id, the name, and the Id of the samurai it belongs to. </a:t>
            </a:r>
          </a:p>
          <a:p>
            <a:r>
              <a:rPr lang="en-US" dirty="0"/>
              <a:t>The Samurai class now has a navigation property to define the secret identity. </a:t>
            </a:r>
          </a:p>
          <a:p>
            <a:r>
              <a:rPr lang="en-US" dirty="0"/>
              <a:t>With the navigation property in samurai and the foreign key </a:t>
            </a:r>
            <a:r>
              <a:rPr lang="en-US" dirty="0" err="1"/>
              <a:t>SamuraiId</a:t>
            </a:r>
            <a:r>
              <a:rPr lang="en-US" dirty="0"/>
              <a:t> property in the </a:t>
            </a:r>
            <a:r>
              <a:rPr lang="en-US" dirty="0" err="1"/>
              <a:t>SecretIdentity</a:t>
            </a:r>
            <a:r>
              <a:rPr lang="en-US" dirty="0"/>
              <a:t> class, it's enough for EF Core to comprehend the relationship without any more information from me. </a:t>
            </a:r>
          </a:p>
          <a:p>
            <a:r>
              <a:rPr lang="en-US" dirty="0"/>
              <a:t>Keep in mind that the dependent end of a one-to-one relationship, in this case, the </a:t>
            </a:r>
            <a:r>
              <a:rPr lang="en-US" dirty="0" err="1"/>
              <a:t>SecretIdentity</a:t>
            </a:r>
            <a:r>
              <a:rPr lang="en-US" dirty="0"/>
              <a:t>, is always optional as far as EF Core is concerned, there is no way to apply that constraint in the model, or for that matter, in the database. If you want to require that samurai always has a secret identity, you'll have to do that in your own business logic.</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28</a:t>
            </a:fld>
            <a:endParaRPr lang="nl-NL"/>
          </a:p>
        </p:txBody>
      </p:sp>
    </p:spTree>
    <p:extLst>
      <p:ext uri="{BB962C8B-B14F-4D97-AF65-F5344CB8AC3E}">
        <p14:creationId xmlns:p14="http://schemas.microsoft.com/office/powerpoint/2010/main" val="2136147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Arial" charset="0"/>
                <a:ea typeface="+mn-ea"/>
                <a:cs typeface="+mn-cs"/>
              </a:rPr>
              <a:t>Configurations are applied via a number of methods exposed by the </a:t>
            </a:r>
            <a:r>
              <a:rPr lang="en-US" dirty="0" err="1"/>
              <a:t>Microsoft.EntityFrameworkCore.ModelBuilder</a:t>
            </a:r>
            <a:r>
              <a:rPr lang="en-US" sz="1200" b="0" i="0" kern="1200" dirty="0">
                <a:solidFill>
                  <a:schemeClr val="tx1"/>
                </a:solidFill>
                <a:effectLst/>
                <a:latin typeface="Arial" charset="0"/>
                <a:ea typeface="+mn-ea"/>
                <a:cs typeface="+mn-cs"/>
              </a:rPr>
              <a:t> class. </a:t>
            </a:r>
          </a:p>
          <a:p>
            <a:r>
              <a:rPr lang="en-US" sz="1200" b="0" i="0" kern="1200" dirty="0">
                <a:solidFill>
                  <a:schemeClr val="tx1"/>
                </a:solidFill>
                <a:effectLst/>
                <a:latin typeface="Arial" charset="0"/>
                <a:ea typeface="+mn-ea"/>
                <a:cs typeface="+mn-cs"/>
              </a:rPr>
              <a:t>The </a:t>
            </a:r>
            <a:r>
              <a:rPr lang="en-US" b="1" dirty="0" err="1"/>
              <a:t>DbContext</a:t>
            </a:r>
            <a:r>
              <a:rPr lang="en-US" sz="1200" b="0" i="0" kern="1200" dirty="0">
                <a:solidFill>
                  <a:schemeClr val="tx1"/>
                </a:solidFill>
                <a:effectLst/>
                <a:latin typeface="Arial" charset="0"/>
                <a:ea typeface="+mn-ea"/>
                <a:cs typeface="+mn-cs"/>
              </a:rPr>
              <a:t> class has a method called </a:t>
            </a:r>
            <a:r>
              <a:rPr lang="en-US" b="1" dirty="0" err="1"/>
              <a:t>OnModelCreating</a:t>
            </a:r>
            <a:r>
              <a:rPr lang="en-US" sz="1200" b="0" i="0" kern="1200" dirty="0">
                <a:solidFill>
                  <a:schemeClr val="tx1"/>
                </a:solidFill>
                <a:effectLst/>
                <a:latin typeface="Arial" charset="0"/>
                <a:ea typeface="+mn-ea"/>
                <a:cs typeface="+mn-cs"/>
              </a:rPr>
              <a:t> that takes an instance of </a:t>
            </a:r>
            <a:r>
              <a:rPr lang="en-US" b="1" dirty="0" err="1"/>
              <a:t>ModelBuilder</a:t>
            </a:r>
            <a:r>
              <a:rPr lang="en-US" sz="1200" b="0" i="0" kern="1200" dirty="0">
                <a:solidFill>
                  <a:schemeClr val="tx1"/>
                </a:solidFill>
                <a:effectLst/>
                <a:latin typeface="Arial" charset="0"/>
                <a:ea typeface="+mn-ea"/>
                <a:cs typeface="+mn-cs"/>
              </a:rPr>
              <a:t> as a parameter. </a:t>
            </a:r>
          </a:p>
          <a:p>
            <a:r>
              <a:rPr lang="en-US" sz="1200" b="0" i="0" kern="1200" dirty="0">
                <a:solidFill>
                  <a:schemeClr val="tx1"/>
                </a:solidFill>
                <a:effectLst/>
                <a:latin typeface="Arial" charset="0"/>
                <a:ea typeface="+mn-ea"/>
                <a:cs typeface="+mn-cs"/>
              </a:rPr>
              <a:t>This method is called by the framework </a:t>
            </a:r>
            <a:r>
              <a:rPr lang="en-US" sz="1200" b="1" i="0" kern="1200" dirty="0">
                <a:solidFill>
                  <a:schemeClr val="tx1"/>
                </a:solidFill>
                <a:effectLst/>
                <a:latin typeface="Arial" charset="0"/>
                <a:ea typeface="+mn-ea"/>
                <a:cs typeface="+mn-cs"/>
              </a:rPr>
              <a:t>when your context is first created to build the model and its mappings in memory</a:t>
            </a:r>
            <a:r>
              <a:rPr lang="en-US" sz="1200" b="0" i="0" kern="1200" dirty="0">
                <a:solidFill>
                  <a:schemeClr val="tx1"/>
                </a:solidFill>
                <a:effectLst/>
                <a:latin typeface="Arial" charset="0"/>
                <a:ea typeface="+mn-ea"/>
                <a:cs typeface="+mn-cs"/>
              </a:rPr>
              <a:t>. </a:t>
            </a:r>
          </a:p>
          <a:p>
            <a:r>
              <a:rPr lang="en-US" sz="1200" b="0" i="0" kern="1200" dirty="0">
                <a:solidFill>
                  <a:schemeClr val="tx1"/>
                </a:solidFill>
                <a:effectLst/>
                <a:latin typeface="Arial" charset="0"/>
                <a:ea typeface="+mn-ea"/>
                <a:cs typeface="+mn-cs"/>
              </a:rPr>
              <a:t>You can </a:t>
            </a:r>
            <a:r>
              <a:rPr lang="en-US" sz="1200" b="1" i="0" kern="1200" dirty="0">
                <a:solidFill>
                  <a:schemeClr val="tx1"/>
                </a:solidFill>
                <a:effectLst/>
                <a:latin typeface="Arial" charset="0"/>
                <a:ea typeface="+mn-ea"/>
                <a:cs typeface="+mn-cs"/>
              </a:rPr>
              <a:t>override</a:t>
            </a:r>
            <a:r>
              <a:rPr lang="en-US" sz="1200" b="0" i="0" kern="1200" dirty="0">
                <a:solidFill>
                  <a:schemeClr val="tx1"/>
                </a:solidFill>
                <a:effectLst/>
                <a:latin typeface="Arial" charset="0"/>
                <a:ea typeface="+mn-ea"/>
                <a:cs typeface="+mn-cs"/>
              </a:rPr>
              <a:t> this method to add your own configurations</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31</a:t>
            </a:fld>
            <a:endParaRPr lang="nl-NL"/>
          </a:p>
        </p:txBody>
      </p:sp>
    </p:spTree>
    <p:extLst>
      <p:ext uri="{BB962C8B-B14F-4D97-AF65-F5344CB8AC3E}">
        <p14:creationId xmlns:p14="http://schemas.microsoft.com/office/powerpoint/2010/main" val="2407821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https://docs.microsoft.com/en-us/ef/core/modeling/data-seeding</a:t>
            </a:r>
          </a:p>
          <a:p>
            <a:endParaRPr lang="nl-BE" dirty="0"/>
          </a:p>
          <a:p>
            <a:r>
              <a:rPr lang="nl-BE" dirty="0" err="1"/>
              <a:t>This</a:t>
            </a:r>
            <a:r>
              <a:rPr lang="nl-BE" dirty="0"/>
              <a:t> feature is </a:t>
            </a:r>
            <a:r>
              <a:rPr lang="nl-BE" dirty="0" err="1"/>
              <a:t>available</a:t>
            </a:r>
            <a:r>
              <a:rPr lang="nl-BE" dirty="0"/>
              <a:t> </a:t>
            </a:r>
            <a:r>
              <a:rPr lang="nl-BE" dirty="0" err="1"/>
              <a:t>since</a:t>
            </a:r>
            <a:r>
              <a:rPr lang="nl-BE" dirty="0"/>
              <a:t> EF </a:t>
            </a:r>
            <a:r>
              <a:rPr lang="nl-BE" dirty="0" err="1"/>
              <a:t>Core</a:t>
            </a:r>
            <a:r>
              <a:rPr lang="nl-BE" dirty="0"/>
              <a:t> 2.1</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32</a:t>
            </a:fld>
            <a:endParaRPr lang="nl-NL"/>
          </a:p>
        </p:txBody>
      </p:sp>
    </p:spTree>
    <p:extLst>
      <p:ext uri="{BB962C8B-B14F-4D97-AF65-F5344CB8AC3E}">
        <p14:creationId xmlns:p14="http://schemas.microsoft.com/office/powerpoint/2010/main" val="3239808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With</a:t>
            </a:r>
            <a:r>
              <a:rPr lang="nl-BE" dirty="0"/>
              <a:t> </a:t>
            </a:r>
            <a:r>
              <a:rPr lang="nl-BE" dirty="0" err="1"/>
              <a:t>HasData</a:t>
            </a:r>
            <a:r>
              <a:rPr lang="nl-BE" dirty="0"/>
              <a:t> </a:t>
            </a:r>
            <a:r>
              <a:rPr lang="nl-BE" dirty="0" err="1"/>
              <a:t>you</a:t>
            </a:r>
            <a:r>
              <a:rPr lang="nl-BE" dirty="0"/>
              <a:t> </a:t>
            </a:r>
            <a:r>
              <a:rPr lang="nl-BE" dirty="0" err="1"/>
              <a:t>configure</a:t>
            </a:r>
            <a:r>
              <a:rPr lang="nl-BE" dirty="0"/>
              <a:t> </a:t>
            </a:r>
            <a:r>
              <a:rPr lang="nl-BE" dirty="0" err="1"/>
              <a:t>entities</a:t>
            </a:r>
            <a:r>
              <a:rPr lang="nl-BE" dirty="0"/>
              <a:t> </a:t>
            </a:r>
            <a:r>
              <a:rPr lang="nl-BE" dirty="0" err="1"/>
              <a:t>with</a:t>
            </a:r>
            <a:r>
              <a:rPr lang="nl-BE" dirty="0"/>
              <a:t> data. </a:t>
            </a:r>
            <a:r>
              <a:rPr lang="nl-BE" dirty="0" err="1"/>
              <a:t>Then</a:t>
            </a:r>
            <a:r>
              <a:rPr lang="nl-BE" dirty="0"/>
              <a:t> </a:t>
            </a:r>
            <a:r>
              <a:rPr lang="nl-BE" dirty="0" err="1"/>
              <a:t>you</a:t>
            </a:r>
            <a:r>
              <a:rPr lang="nl-BE" dirty="0"/>
              <a:t> </a:t>
            </a:r>
            <a:r>
              <a:rPr lang="nl-BE" dirty="0" err="1"/>
              <a:t>perform</a:t>
            </a:r>
            <a:r>
              <a:rPr lang="nl-BE" dirty="0"/>
              <a:t> a new </a:t>
            </a:r>
            <a:r>
              <a:rPr lang="nl-BE" dirty="0" err="1"/>
              <a:t>migration</a:t>
            </a:r>
            <a:r>
              <a:rPr lang="nl-BE" dirty="0"/>
              <a:t> </a:t>
            </a:r>
            <a:r>
              <a:rPr lang="nl-BE" dirty="0" err="1"/>
              <a:t>to</a:t>
            </a:r>
            <a:r>
              <a:rPr lang="nl-BE" dirty="0"/>
              <a:t> </a:t>
            </a:r>
            <a:r>
              <a:rPr lang="nl-BE" dirty="0" err="1"/>
              <a:t>add</a:t>
            </a:r>
            <a:r>
              <a:rPr lang="nl-BE" dirty="0"/>
              <a:t> these </a:t>
            </a:r>
            <a:r>
              <a:rPr lang="nl-BE" dirty="0" err="1"/>
              <a:t>to</a:t>
            </a:r>
            <a:r>
              <a:rPr lang="nl-BE" dirty="0"/>
              <a:t> </a:t>
            </a:r>
            <a:r>
              <a:rPr lang="nl-BE" dirty="0" err="1"/>
              <a:t>the</a:t>
            </a:r>
            <a:r>
              <a:rPr lang="nl-BE" dirty="0"/>
              <a:t> </a:t>
            </a:r>
            <a:r>
              <a:rPr lang="nl-BE" dirty="0" err="1"/>
              <a:t>migration</a:t>
            </a:r>
            <a:r>
              <a:rPr lang="nl-BE" dirty="0"/>
              <a:t> code:</a:t>
            </a:r>
          </a:p>
          <a:p>
            <a:endParaRPr lang="nl-BE" dirty="0"/>
          </a:p>
          <a:p>
            <a:r>
              <a:rPr lang="nl-BE" dirty="0" err="1"/>
              <a:t>Add</a:t>
            </a:r>
            <a:r>
              <a:rPr lang="nl-BE" dirty="0"/>
              <a:t>-Migration </a:t>
            </a:r>
            <a:r>
              <a:rPr lang="nl-BE" dirty="0" err="1"/>
              <a:t>battledata</a:t>
            </a:r>
            <a:endParaRPr lang="nl-BE" dirty="0"/>
          </a:p>
          <a:p>
            <a:endParaRPr lang="nl-BE" dirty="0"/>
          </a:p>
          <a:p>
            <a:r>
              <a:rPr lang="nl-BE" dirty="0"/>
              <a:t>Update-Database triggers </a:t>
            </a:r>
            <a:r>
              <a:rPr lang="nl-BE" dirty="0" err="1"/>
              <a:t>migrations</a:t>
            </a:r>
            <a:r>
              <a:rPr lang="nl-BE" dirty="0"/>
              <a:t> </a:t>
            </a:r>
            <a:r>
              <a:rPr lang="nl-BE" dirty="0" err="1"/>
              <a:t>and</a:t>
            </a:r>
            <a:r>
              <a:rPr lang="nl-BE" dirty="0"/>
              <a:t> </a:t>
            </a:r>
            <a:r>
              <a:rPr lang="nl-BE" dirty="0" err="1"/>
              <a:t>therefore</a:t>
            </a:r>
            <a:r>
              <a:rPr lang="nl-BE" dirty="0"/>
              <a:t> </a:t>
            </a:r>
            <a:r>
              <a:rPr lang="nl-BE" dirty="0" err="1"/>
              <a:t>creates</a:t>
            </a:r>
            <a:r>
              <a:rPr lang="nl-BE" dirty="0"/>
              <a:t> </a:t>
            </a:r>
            <a:r>
              <a:rPr lang="nl-BE" dirty="0" err="1"/>
              <a:t>the</a:t>
            </a:r>
            <a:r>
              <a:rPr lang="nl-BE" dirty="0"/>
              <a:t> </a:t>
            </a:r>
            <a:r>
              <a:rPr lang="nl-BE" dirty="0" err="1"/>
              <a:t>necessary</a:t>
            </a:r>
            <a:r>
              <a:rPr lang="nl-BE" dirty="0"/>
              <a:t> data.</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33</a:t>
            </a:fld>
            <a:endParaRPr lang="nl-NL"/>
          </a:p>
        </p:txBody>
      </p:sp>
    </p:spTree>
    <p:extLst>
      <p:ext uri="{BB962C8B-B14F-4D97-AF65-F5344CB8AC3E}">
        <p14:creationId xmlns:p14="http://schemas.microsoft.com/office/powerpoint/2010/main" val="202543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u="sng" dirty="0"/>
              <a:t>Reverse Engineering an Existing Database</a:t>
            </a:r>
          </a:p>
          <a:p>
            <a:endParaRPr lang="nl-BE" dirty="0"/>
          </a:p>
          <a:p>
            <a:r>
              <a:rPr lang="en-US" sz="1200" kern="1200" dirty="0">
                <a:solidFill>
                  <a:schemeClr val="tx1"/>
                </a:solidFill>
                <a:effectLst/>
                <a:latin typeface="Arial" charset="0"/>
                <a:ea typeface="+mn-ea"/>
                <a:cs typeface="+mn-cs"/>
              </a:rPr>
              <a:t>We’ve seen how to use migrations to create a database from a </a:t>
            </a:r>
            <a:r>
              <a:rPr lang="en-US" sz="1200" kern="1200" dirty="0" err="1">
                <a:solidFill>
                  <a:schemeClr val="tx1"/>
                </a:solidFill>
                <a:effectLst/>
                <a:latin typeface="Arial" charset="0"/>
                <a:ea typeface="+mn-ea"/>
                <a:cs typeface="+mn-cs"/>
              </a:rPr>
              <a:t>DbContext</a:t>
            </a:r>
            <a:r>
              <a:rPr lang="en-US" sz="1200" kern="1200" dirty="0">
                <a:solidFill>
                  <a:schemeClr val="tx1"/>
                </a:solidFill>
                <a:effectLst/>
                <a:latin typeface="Arial" charset="0"/>
                <a:ea typeface="+mn-ea"/>
                <a:cs typeface="+mn-cs"/>
              </a:rPr>
              <a:t> and classes. It's also possible to reverse engineer an existing database into a </a:t>
            </a:r>
            <a:r>
              <a:rPr lang="en-US" sz="1200" kern="1200" dirty="0" err="1">
                <a:solidFill>
                  <a:schemeClr val="tx1"/>
                </a:solidFill>
                <a:effectLst/>
                <a:latin typeface="Arial" charset="0"/>
                <a:ea typeface="+mn-ea"/>
                <a:cs typeface="+mn-cs"/>
              </a:rPr>
              <a:t>DbContext</a:t>
            </a:r>
            <a:r>
              <a:rPr lang="en-US" sz="1200" kern="1200" dirty="0">
                <a:solidFill>
                  <a:schemeClr val="tx1"/>
                </a:solidFill>
                <a:effectLst/>
                <a:latin typeface="Arial" charset="0"/>
                <a:ea typeface="+mn-ea"/>
                <a:cs typeface="+mn-cs"/>
              </a:rPr>
              <a:t> and classes. Typically, this is a one-time procedure to get you a head start with your code if you're working with an existing database. </a:t>
            </a:r>
          </a:p>
          <a:p>
            <a:r>
              <a:rPr lang="en-US" sz="1200" kern="1200" dirty="0">
                <a:solidFill>
                  <a:schemeClr val="tx1"/>
                </a:solidFill>
                <a:effectLst/>
                <a:latin typeface="Arial" charset="0"/>
                <a:ea typeface="+mn-ea"/>
                <a:cs typeface="+mn-cs"/>
              </a:rPr>
              <a:t>At some point, EF Core will support updating the model with database changes, but that's not possible with EF Core 2. Also, with the current version, it's not easy to begin by reverse engineering an existing database and then migrate the database with model changes. </a:t>
            </a:r>
          </a:p>
          <a:p>
            <a:r>
              <a:rPr lang="en-US" sz="1200" kern="1200" dirty="0">
                <a:solidFill>
                  <a:schemeClr val="tx1"/>
                </a:solidFill>
                <a:effectLst/>
                <a:latin typeface="Arial" charset="0"/>
                <a:ea typeface="+mn-ea"/>
                <a:cs typeface="+mn-cs"/>
              </a:rPr>
              <a:t>So you can find a link in the resources to a blog post by Christos </a:t>
            </a:r>
            <a:r>
              <a:rPr lang="en-US" sz="1200" kern="1200" dirty="0" err="1">
                <a:solidFill>
                  <a:schemeClr val="tx1"/>
                </a:solidFill>
                <a:effectLst/>
                <a:latin typeface="Arial" charset="0"/>
                <a:ea typeface="+mn-ea"/>
                <a:cs typeface="+mn-cs"/>
              </a:rPr>
              <a:t>Matskas</a:t>
            </a:r>
            <a:r>
              <a:rPr lang="en-US" sz="1200" kern="1200" dirty="0">
                <a:solidFill>
                  <a:schemeClr val="tx1"/>
                </a:solidFill>
                <a:effectLst/>
                <a:latin typeface="Arial" charset="0"/>
                <a:ea typeface="+mn-ea"/>
                <a:cs typeface="+mn-cs"/>
              </a:rPr>
              <a:t> that explains how to make sure you can use migrations after creating your model from an existing database. </a:t>
            </a:r>
          </a:p>
        </p:txBody>
      </p:sp>
      <p:sp>
        <p:nvSpPr>
          <p:cNvPr id="4" name="Slide Number Placeholder 3"/>
          <p:cNvSpPr>
            <a:spLocks noGrp="1"/>
          </p:cNvSpPr>
          <p:nvPr>
            <p:ph type="sldNum" sz="quarter" idx="10"/>
          </p:nvPr>
        </p:nvSpPr>
        <p:spPr/>
        <p:txBody>
          <a:bodyPr/>
          <a:lstStyle/>
          <a:p>
            <a:fld id="{6AA929B0-1419-4F46-AF09-C71DE1BDA924}" type="slidenum">
              <a:rPr lang="nl-NL" smtClean="0"/>
              <a:pPr/>
              <a:t>34</a:t>
            </a:fld>
            <a:endParaRPr lang="nl-NL"/>
          </a:p>
        </p:txBody>
      </p:sp>
    </p:spTree>
    <p:extLst>
      <p:ext uri="{BB962C8B-B14F-4D97-AF65-F5344CB8AC3E}">
        <p14:creationId xmlns:p14="http://schemas.microsoft.com/office/powerpoint/2010/main" val="676053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Arial" charset="0"/>
                <a:ea typeface="+mn-ea"/>
                <a:cs typeface="+mn-cs"/>
              </a:rPr>
              <a:t>Reverse Engineering an Existing Database</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We will start with an empty .NET Framework class library where EF Core SQL Server package and the EF Core Tools package have been added., along with our dependencies. </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Note: in the </a:t>
            </a:r>
            <a:r>
              <a:rPr lang="en-US" sz="1200" kern="1200" dirty="0" err="1">
                <a:solidFill>
                  <a:schemeClr val="tx1"/>
                </a:solidFill>
                <a:effectLst/>
                <a:latin typeface="Arial" charset="0"/>
                <a:ea typeface="+mn-ea"/>
                <a:cs typeface="+mn-cs"/>
              </a:rPr>
              <a:t>pluralsight</a:t>
            </a:r>
            <a:r>
              <a:rPr lang="en-US" sz="1200" kern="1200" dirty="0">
                <a:solidFill>
                  <a:schemeClr val="tx1"/>
                </a:solidFill>
                <a:effectLst/>
                <a:latin typeface="Arial" charset="0"/>
                <a:ea typeface="+mn-ea"/>
                <a:cs typeface="+mn-cs"/>
              </a:rPr>
              <a:t> course only the EF Core Design package is added. This is not enough. You should add the EF Core Tools package (which has a dependency on the EF Core Design package.</a:t>
            </a:r>
            <a:endParaRPr lang="nl-B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35</a:t>
            </a:fld>
            <a:endParaRPr lang="nl-NL"/>
          </a:p>
        </p:txBody>
      </p:sp>
    </p:spTree>
    <p:extLst>
      <p:ext uri="{BB962C8B-B14F-4D97-AF65-F5344CB8AC3E}">
        <p14:creationId xmlns:p14="http://schemas.microsoft.com/office/powerpoint/2010/main" val="2636534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u="sng" kern="1200" dirty="0">
                <a:solidFill>
                  <a:schemeClr val="tx1"/>
                </a:solidFill>
                <a:effectLst/>
                <a:latin typeface="Arial" charset="0"/>
                <a:ea typeface="+mn-ea"/>
                <a:cs typeface="+mn-cs"/>
              </a:rPr>
              <a:t>Reverse Engineering an Existing Database</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PowerShell command to use for this task is scaffold-</a:t>
            </a:r>
            <a:r>
              <a:rPr lang="en-US" sz="1200" kern="1200" dirty="0" err="1">
                <a:solidFill>
                  <a:schemeClr val="tx1"/>
                </a:solidFill>
                <a:effectLst/>
                <a:latin typeface="Arial" charset="0"/>
                <a:ea typeface="+mn-ea"/>
                <a:cs typeface="+mn-cs"/>
              </a:rPr>
              <a:t>dbcontext</a:t>
            </a:r>
            <a:r>
              <a:rPr lang="en-US" sz="1200" kern="1200" dirty="0">
                <a:solidFill>
                  <a:schemeClr val="tx1"/>
                </a:solidFill>
                <a:effectLst/>
                <a:latin typeface="Arial" charset="0"/>
                <a:ea typeface="+mn-ea"/>
                <a:cs typeface="+mn-cs"/>
              </a:rPr>
              <a:t>. </a:t>
            </a:r>
          </a:p>
          <a:p>
            <a:endParaRPr lang="nl-B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36</a:t>
            </a:fld>
            <a:endParaRPr lang="nl-NL"/>
          </a:p>
        </p:txBody>
      </p:sp>
    </p:spTree>
    <p:extLst>
      <p:ext uri="{BB962C8B-B14F-4D97-AF65-F5344CB8AC3E}">
        <p14:creationId xmlns:p14="http://schemas.microsoft.com/office/powerpoint/2010/main" val="3382484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a:t>Entity Framework Core</a:t>
            </a:r>
            <a:r>
              <a:rPr lang="en-US" dirty="0"/>
              <a:t>, or EF Core, is an evolution of Microsoft's </a:t>
            </a:r>
            <a:r>
              <a:rPr lang="en-US" b="1" dirty="0"/>
              <a:t>object relational mapper</a:t>
            </a:r>
            <a:r>
              <a:rPr lang="en-US" dirty="0"/>
              <a:t>, Entity Framework, which has been around since 2008. </a:t>
            </a:r>
          </a:p>
          <a:p>
            <a:r>
              <a:rPr lang="en-US" dirty="0"/>
              <a:t>It encompasses a </a:t>
            </a:r>
            <a:r>
              <a:rPr lang="en-US" b="1" dirty="0"/>
              <a:t>set of .NET APIs for performing data access </a:t>
            </a:r>
            <a:r>
              <a:rPr lang="en-US" dirty="0"/>
              <a:t>in your software and it's the official data access platform for Microsoft.</a:t>
            </a:r>
          </a:p>
          <a:p>
            <a:endParaRPr lang="en-US" dirty="0"/>
          </a:p>
          <a:p>
            <a:r>
              <a:rPr lang="en-US" dirty="0"/>
              <a:t>The official documentation describes EF Core as a lightweight and extensible version of Entity Framework. </a:t>
            </a:r>
          </a:p>
          <a:p>
            <a:r>
              <a:rPr lang="en-US" dirty="0"/>
              <a:t>In other words, this was not simply an update from the latest Entity Framework, EF6, it's a different kind of Entity Framework. </a:t>
            </a:r>
          </a:p>
          <a:p>
            <a:r>
              <a:rPr lang="en-US" dirty="0"/>
              <a:t>EF Core was first released in late June of 2016 after over 2 years of effort, many alphas, many betas, and even a few release candidates, this first version was followed by a great amount of change with EF Core 2, which was released a year later. </a:t>
            </a:r>
          </a:p>
          <a:p>
            <a:endParaRPr lang="en-US" dirty="0"/>
          </a:p>
          <a:p>
            <a:r>
              <a:rPr lang="en-US" dirty="0"/>
              <a:t>Along with .NET Core and ASP.NET Core, EF Core 2 is seen by many as the first solid version, although EF Core 1 is still supported for those instances that are already in production.</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a:t>
            </a:fld>
            <a:endParaRPr lang="nl-NL"/>
          </a:p>
        </p:txBody>
      </p:sp>
    </p:spTree>
    <p:extLst>
      <p:ext uri="{BB962C8B-B14F-4D97-AF65-F5344CB8AC3E}">
        <p14:creationId xmlns:p14="http://schemas.microsoft.com/office/powerpoint/2010/main" val="2124148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u="sng" kern="1200" dirty="0">
                <a:solidFill>
                  <a:schemeClr val="tx1"/>
                </a:solidFill>
                <a:effectLst/>
                <a:latin typeface="Arial" charset="0"/>
                <a:ea typeface="+mn-ea"/>
                <a:cs typeface="+mn-cs"/>
              </a:rPr>
              <a:t>Reverse Engineering an Existing Database</a:t>
            </a:r>
          </a:p>
          <a:p>
            <a:endParaRPr lang="nl-BE" dirty="0"/>
          </a:p>
          <a:p>
            <a:r>
              <a:rPr lang="en-US" sz="1200" kern="1200" dirty="0">
                <a:solidFill>
                  <a:schemeClr val="tx1"/>
                </a:solidFill>
                <a:effectLst/>
                <a:latin typeface="Arial" charset="0"/>
                <a:ea typeface="+mn-ea"/>
                <a:cs typeface="+mn-cs"/>
              </a:rPr>
              <a:t>On the slide, you can find a list of all its parameters. There is some flexibility as like where the file should be created and what the </a:t>
            </a:r>
            <a:r>
              <a:rPr lang="en-US" sz="1200" kern="1200" dirty="0" err="1">
                <a:solidFill>
                  <a:schemeClr val="tx1"/>
                </a:solidFill>
                <a:effectLst/>
                <a:latin typeface="Arial" charset="0"/>
                <a:ea typeface="+mn-ea"/>
                <a:cs typeface="+mn-cs"/>
              </a:rPr>
              <a:t>DbContext</a:t>
            </a:r>
            <a:r>
              <a:rPr lang="en-US" sz="1200" kern="1200" dirty="0">
                <a:solidFill>
                  <a:schemeClr val="tx1"/>
                </a:solidFill>
                <a:effectLst/>
                <a:latin typeface="Arial" charset="0"/>
                <a:ea typeface="+mn-ea"/>
                <a:cs typeface="+mn-cs"/>
              </a:rPr>
              <a:t> should be named. The provider and connection parameters are required, though, which makes sense. </a:t>
            </a:r>
          </a:p>
          <a:p>
            <a:endParaRPr lang="nl-B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37</a:t>
            </a:fld>
            <a:endParaRPr lang="nl-NL"/>
          </a:p>
        </p:txBody>
      </p:sp>
    </p:spTree>
    <p:extLst>
      <p:ext uri="{BB962C8B-B14F-4D97-AF65-F5344CB8AC3E}">
        <p14:creationId xmlns:p14="http://schemas.microsoft.com/office/powerpoint/2010/main" val="3861301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u="sng" kern="1200" dirty="0">
                <a:solidFill>
                  <a:schemeClr val="tx1"/>
                </a:solidFill>
                <a:effectLst/>
                <a:latin typeface="Arial" charset="0"/>
                <a:ea typeface="+mn-ea"/>
                <a:cs typeface="+mn-cs"/>
              </a:rPr>
              <a:t>Reverse Engineering an Existing Database</a:t>
            </a:r>
          </a:p>
          <a:p>
            <a:endParaRPr lang="nl-BE" dirty="0"/>
          </a:p>
          <a:p>
            <a:r>
              <a:rPr lang="en-US" sz="1200" kern="1200" dirty="0">
                <a:solidFill>
                  <a:schemeClr val="tx1"/>
                </a:solidFill>
                <a:effectLst/>
                <a:latin typeface="Arial" charset="0"/>
                <a:ea typeface="+mn-ea"/>
                <a:cs typeface="+mn-cs"/>
              </a:rPr>
              <a:t>Before running the command, ensure that the new project is the default project in the Package Manager Console. It's also the startup project in this solution and that's something that's different than what we have to do for the other migration commands. </a:t>
            </a:r>
          </a:p>
          <a:p>
            <a:r>
              <a:rPr lang="en-US" sz="1200" kern="1200" dirty="0">
                <a:solidFill>
                  <a:schemeClr val="tx1"/>
                </a:solidFill>
                <a:effectLst/>
                <a:latin typeface="Arial" charset="0"/>
                <a:ea typeface="+mn-ea"/>
                <a:cs typeface="+mn-cs"/>
              </a:rPr>
              <a:t>Run the </a:t>
            </a:r>
            <a:r>
              <a:rPr lang="en-US" sz="1200" b="1" kern="1200" dirty="0">
                <a:solidFill>
                  <a:schemeClr val="tx1"/>
                </a:solidFill>
                <a:effectLst/>
                <a:latin typeface="Arial" charset="0"/>
                <a:ea typeface="+mn-ea"/>
                <a:cs typeface="+mn-cs"/>
              </a:rPr>
              <a:t>scaffold-</a:t>
            </a:r>
            <a:r>
              <a:rPr lang="en-US" sz="1200" b="1" kern="1200" dirty="0" err="1">
                <a:solidFill>
                  <a:schemeClr val="tx1"/>
                </a:solidFill>
                <a:effectLst/>
                <a:latin typeface="Arial" charset="0"/>
                <a:ea typeface="+mn-ea"/>
                <a:cs typeface="+mn-cs"/>
              </a:rPr>
              <a:t>dbcontext</a:t>
            </a:r>
            <a:r>
              <a:rPr lang="en-US" sz="1200" kern="1200" dirty="0">
                <a:solidFill>
                  <a:schemeClr val="tx1"/>
                </a:solidFill>
                <a:effectLst/>
                <a:latin typeface="Arial" charset="0"/>
                <a:ea typeface="+mn-ea"/>
                <a:cs typeface="+mn-cs"/>
              </a:rPr>
              <a:t> command with just the required parameters. The </a:t>
            </a:r>
            <a:r>
              <a:rPr lang="en-US" sz="1200" b="1" kern="1200" dirty="0">
                <a:solidFill>
                  <a:schemeClr val="tx1"/>
                </a:solidFill>
                <a:effectLst/>
                <a:latin typeface="Arial" charset="0"/>
                <a:ea typeface="+mn-ea"/>
                <a:cs typeface="+mn-cs"/>
              </a:rPr>
              <a:t>provider</a:t>
            </a:r>
            <a:r>
              <a:rPr lang="en-US" sz="1200" kern="1200" dirty="0">
                <a:solidFill>
                  <a:schemeClr val="tx1"/>
                </a:solidFill>
                <a:effectLst/>
                <a:latin typeface="Arial" charset="0"/>
                <a:ea typeface="+mn-ea"/>
                <a:cs typeface="+mn-cs"/>
              </a:rPr>
              <a:t> is </a:t>
            </a:r>
            <a:r>
              <a:rPr lang="en-US" sz="1200" b="1" kern="1200" dirty="0" err="1">
                <a:solidFill>
                  <a:schemeClr val="tx1"/>
                </a:solidFill>
                <a:effectLst/>
                <a:latin typeface="Arial" charset="0"/>
                <a:ea typeface="+mn-ea"/>
                <a:cs typeface="+mn-cs"/>
              </a:rPr>
              <a:t>Microsoft.EntityFrameworkCore.SqlServer</a:t>
            </a:r>
            <a:r>
              <a:rPr lang="en-US" sz="1200" b="1" kern="120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and the </a:t>
            </a:r>
            <a:r>
              <a:rPr lang="en-US" sz="1200" b="1" kern="1200" dirty="0">
                <a:solidFill>
                  <a:schemeClr val="tx1"/>
                </a:solidFill>
                <a:effectLst/>
                <a:latin typeface="Arial" charset="0"/>
                <a:ea typeface="+mn-ea"/>
                <a:cs typeface="+mn-cs"/>
              </a:rPr>
              <a:t>connection</a:t>
            </a:r>
            <a:r>
              <a:rPr lang="en-US" sz="1200" kern="1200" dirty="0">
                <a:solidFill>
                  <a:schemeClr val="tx1"/>
                </a:solidFill>
                <a:effectLst/>
                <a:latin typeface="Arial" charset="0"/>
                <a:ea typeface="+mn-ea"/>
                <a:cs typeface="+mn-cs"/>
              </a:rPr>
              <a:t> is the </a:t>
            </a:r>
            <a:r>
              <a:rPr lang="en-US" sz="1200" b="1" kern="1200" dirty="0">
                <a:solidFill>
                  <a:schemeClr val="tx1"/>
                </a:solidFill>
                <a:effectLst/>
                <a:latin typeface="Arial" charset="0"/>
                <a:ea typeface="+mn-ea"/>
                <a:cs typeface="+mn-cs"/>
              </a:rPr>
              <a:t>connection string for your legacy database</a:t>
            </a:r>
            <a:r>
              <a:rPr lang="en-US" sz="1200" kern="1200" dirty="0">
                <a:solidFill>
                  <a:schemeClr val="tx1"/>
                </a:solidFill>
                <a:effectLst/>
                <a:latin typeface="Arial" charset="0"/>
                <a:ea typeface="+mn-ea"/>
                <a:cs typeface="+mn-cs"/>
              </a:rPr>
              <a:t>. </a:t>
            </a:r>
          </a:p>
          <a:p>
            <a:r>
              <a:rPr lang="en-US" sz="1200" kern="1200" dirty="0">
                <a:solidFill>
                  <a:schemeClr val="tx1"/>
                </a:solidFill>
                <a:effectLst/>
                <a:latin typeface="Arial" charset="0"/>
                <a:ea typeface="+mn-ea"/>
                <a:cs typeface="+mn-cs"/>
              </a:rPr>
              <a:t>Notice that the connection string is in quotes. That's because there are spaces in this string. Watch the project in the Solution Explorer when you run the command. A bunch of new files are added in. Since your legacy database has the same schema as the one you've been working with, the classes should be familiar. </a:t>
            </a:r>
          </a:p>
          <a:p>
            <a:endParaRPr lang="en-US" sz="1200" kern="1200" dirty="0">
              <a:solidFill>
                <a:schemeClr val="tx1"/>
              </a:solidFill>
              <a:effectLst/>
              <a:latin typeface="Arial" charset="0"/>
              <a:ea typeface="+mn-ea"/>
              <a:cs typeface="+mn-cs"/>
            </a:endParaRPr>
          </a:p>
          <a:p>
            <a:endParaRPr lang="nl-B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38</a:t>
            </a:fld>
            <a:endParaRPr lang="nl-NL"/>
          </a:p>
        </p:txBody>
      </p:sp>
    </p:spTree>
    <p:extLst>
      <p:ext uri="{BB962C8B-B14F-4D97-AF65-F5344CB8AC3E}">
        <p14:creationId xmlns:p14="http://schemas.microsoft.com/office/powerpoint/2010/main" val="2112153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u="sng" kern="1200" dirty="0">
                <a:solidFill>
                  <a:schemeClr val="tx1"/>
                </a:solidFill>
                <a:effectLst/>
                <a:latin typeface="Arial" charset="0"/>
                <a:ea typeface="+mn-ea"/>
                <a:cs typeface="+mn-cs"/>
              </a:rPr>
              <a:t>Reverse Engineering an Existing Database</a:t>
            </a:r>
          </a:p>
          <a:p>
            <a:endParaRPr lang="nl-BE" dirty="0"/>
          </a:p>
          <a:p>
            <a:r>
              <a:rPr lang="en-US" sz="1200" kern="1200" dirty="0">
                <a:solidFill>
                  <a:schemeClr val="tx1"/>
                </a:solidFill>
                <a:effectLst/>
                <a:latin typeface="Arial" charset="0"/>
                <a:ea typeface="+mn-ea"/>
                <a:cs typeface="+mn-cs"/>
              </a:rPr>
              <a:t>There will be a  Samurai class with its secret identity and it has an </a:t>
            </a:r>
            <a:r>
              <a:rPr lang="en-US" sz="1200" kern="1200" dirty="0" err="1">
                <a:solidFill>
                  <a:schemeClr val="tx1"/>
                </a:solidFill>
                <a:effectLst/>
                <a:latin typeface="Arial" charset="0"/>
                <a:ea typeface="+mn-ea"/>
                <a:cs typeface="+mn-cs"/>
              </a:rPr>
              <a:t>ICollection</a:t>
            </a:r>
            <a:r>
              <a:rPr lang="en-US" sz="1200" kern="1200" dirty="0">
                <a:solidFill>
                  <a:schemeClr val="tx1"/>
                </a:solidFill>
                <a:effectLst/>
                <a:latin typeface="Arial" charset="0"/>
                <a:ea typeface="+mn-ea"/>
                <a:cs typeface="+mn-cs"/>
              </a:rPr>
              <a:t> of Quotes and an </a:t>
            </a:r>
            <a:r>
              <a:rPr lang="en-US" sz="1200" kern="1200" dirty="0" err="1">
                <a:solidFill>
                  <a:schemeClr val="tx1"/>
                </a:solidFill>
                <a:effectLst/>
                <a:latin typeface="Arial" charset="0"/>
                <a:ea typeface="+mn-ea"/>
                <a:cs typeface="+mn-cs"/>
              </a:rPr>
              <a:t>ICollection</a:t>
            </a:r>
            <a:r>
              <a:rPr lang="en-US" sz="1200" kern="1200" dirty="0">
                <a:solidFill>
                  <a:schemeClr val="tx1"/>
                </a:solidFill>
                <a:effectLst/>
                <a:latin typeface="Arial" charset="0"/>
                <a:ea typeface="+mn-ea"/>
                <a:cs typeface="+mn-cs"/>
              </a:rPr>
              <a:t> of </a:t>
            </a:r>
            <a:r>
              <a:rPr lang="en-US" sz="1200" kern="1200" dirty="0" err="1">
                <a:solidFill>
                  <a:schemeClr val="tx1"/>
                </a:solidFill>
                <a:effectLst/>
                <a:latin typeface="Arial" charset="0"/>
                <a:ea typeface="+mn-ea"/>
                <a:cs typeface="+mn-cs"/>
              </a:rPr>
              <a:t>SamuraiBattle</a:t>
            </a:r>
            <a:r>
              <a:rPr lang="en-US" sz="1200" kern="1200" dirty="0">
                <a:solidFill>
                  <a:schemeClr val="tx1"/>
                </a:solidFill>
                <a:effectLst/>
                <a:latin typeface="Arial" charset="0"/>
                <a:ea typeface="+mn-ea"/>
                <a:cs typeface="+mn-cs"/>
              </a:rPr>
              <a:t>. </a:t>
            </a:r>
          </a:p>
          <a:p>
            <a:r>
              <a:rPr lang="en-US" sz="1200" kern="1200" dirty="0">
                <a:solidFill>
                  <a:schemeClr val="tx1"/>
                </a:solidFill>
                <a:effectLst/>
                <a:latin typeface="Arial" charset="0"/>
                <a:ea typeface="+mn-ea"/>
                <a:cs typeface="+mn-cs"/>
              </a:rPr>
              <a:t>You can make the classes your own once the scaffolding is done. </a:t>
            </a:r>
          </a:p>
          <a:p>
            <a:r>
              <a:rPr lang="en-US" sz="1200" kern="1200" dirty="0">
                <a:solidFill>
                  <a:schemeClr val="tx1"/>
                </a:solidFill>
                <a:effectLst/>
                <a:latin typeface="Arial" charset="0"/>
                <a:ea typeface="+mn-ea"/>
                <a:cs typeface="+mn-cs"/>
              </a:rPr>
              <a:t>Also, the scaffolding did kindly ensure that the collections are instantiated up front so we don't have to remember to do that in code constantly. </a:t>
            </a:r>
          </a:p>
          <a:p>
            <a:r>
              <a:rPr lang="en-US" sz="1200" kern="1200" dirty="0">
                <a:solidFill>
                  <a:schemeClr val="tx1"/>
                </a:solidFill>
                <a:effectLst/>
                <a:latin typeface="Arial" charset="0"/>
                <a:ea typeface="+mn-ea"/>
                <a:cs typeface="+mn-cs"/>
              </a:rPr>
              <a:t>The Quotes class is familiar, so it’s Battles, and the </a:t>
            </a:r>
            <a:r>
              <a:rPr lang="en-US" sz="1200" kern="1200" dirty="0" err="1">
                <a:solidFill>
                  <a:schemeClr val="tx1"/>
                </a:solidFill>
                <a:effectLst/>
                <a:latin typeface="Arial" charset="0"/>
                <a:ea typeface="+mn-ea"/>
                <a:cs typeface="+mn-cs"/>
              </a:rPr>
              <a:t>SamuraiBattle</a:t>
            </a:r>
            <a:r>
              <a:rPr lang="en-US" sz="1200" kern="1200" dirty="0">
                <a:solidFill>
                  <a:schemeClr val="tx1"/>
                </a:solidFill>
                <a:effectLst/>
                <a:latin typeface="Arial" charset="0"/>
                <a:ea typeface="+mn-ea"/>
                <a:cs typeface="+mn-cs"/>
              </a:rPr>
              <a:t> class have the Ids that we'll compose for the key and the navigation properties. </a:t>
            </a:r>
          </a:p>
          <a:p>
            <a:r>
              <a:rPr lang="en-US" sz="1200" kern="1200" dirty="0">
                <a:solidFill>
                  <a:schemeClr val="tx1"/>
                </a:solidFill>
                <a:effectLst/>
                <a:latin typeface="Arial" charset="0"/>
                <a:ea typeface="+mn-ea"/>
                <a:cs typeface="+mn-cs"/>
              </a:rPr>
              <a:t>There is also the </a:t>
            </a:r>
            <a:r>
              <a:rPr lang="en-US" sz="1200" kern="1200" dirty="0" err="1">
                <a:solidFill>
                  <a:schemeClr val="tx1"/>
                </a:solidFill>
                <a:effectLst/>
                <a:latin typeface="Arial" charset="0"/>
                <a:ea typeface="+mn-ea"/>
                <a:cs typeface="+mn-cs"/>
              </a:rPr>
              <a:t>SecretIdentity</a:t>
            </a:r>
            <a:r>
              <a:rPr lang="en-US" sz="1200" kern="1200" dirty="0">
                <a:solidFill>
                  <a:schemeClr val="tx1"/>
                </a:solidFill>
                <a:effectLst/>
                <a:latin typeface="Arial" charset="0"/>
                <a:ea typeface="+mn-ea"/>
                <a:cs typeface="+mn-cs"/>
              </a:rPr>
              <a:t> class. </a:t>
            </a:r>
          </a:p>
          <a:p>
            <a:endParaRPr lang="nl-B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39</a:t>
            </a:fld>
            <a:endParaRPr lang="nl-NL"/>
          </a:p>
        </p:txBody>
      </p:sp>
    </p:spTree>
    <p:extLst>
      <p:ext uri="{BB962C8B-B14F-4D97-AF65-F5344CB8AC3E}">
        <p14:creationId xmlns:p14="http://schemas.microsoft.com/office/powerpoint/2010/main" val="2511377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u="sng" kern="1200" dirty="0">
                <a:solidFill>
                  <a:schemeClr val="tx1"/>
                </a:solidFill>
                <a:effectLst/>
                <a:latin typeface="Arial" charset="0"/>
                <a:ea typeface="+mn-ea"/>
                <a:cs typeface="+mn-cs"/>
              </a:rPr>
              <a:t>Reverse Engineering an Existing Database</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There is also the </a:t>
            </a:r>
            <a:r>
              <a:rPr lang="en-US" sz="1200" kern="1200" dirty="0" err="1">
                <a:solidFill>
                  <a:schemeClr val="tx1"/>
                </a:solidFill>
                <a:effectLst/>
                <a:latin typeface="Arial" charset="0"/>
                <a:ea typeface="+mn-ea"/>
                <a:cs typeface="+mn-cs"/>
              </a:rPr>
              <a:t>DbContext</a:t>
            </a:r>
            <a:r>
              <a:rPr lang="en-US" sz="1200" kern="1200" dirty="0">
                <a:solidFill>
                  <a:schemeClr val="tx1"/>
                </a:solidFill>
                <a:effectLst/>
                <a:latin typeface="Arial" charset="0"/>
                <a:ea typeface="+mn-ea"/>
                <a:cs typeface="+mn-cs"/>
              </a:rPr>
              <a:t> class. </a:t>
            </a:r>
          </a:p>
          <a:p>
            <a:r>
              <a:rPr lang="en-US" sz="1200" kern="1200" dirty="0">
                <a:solidFill>
                  <a:schemeClr val="tx1"/>
                </a:solidFill>
                <a:effectLst/>
                <a:latin typeface="Arial" charset="0"/>
                <a:ea typeface="+mn-ea"/>
                <a:cs typeface="+mn-cs"/>
              </a:rPr>
              <a:t>It created </a:t>
            </a:r>
            <a:r>
              <a:rPr lang="en-US" sz="1200" kern="1200" dirty="0" err="1">
                <a:solidFill>
                  <a:schemeClr val="tx1"/>
                </a:solidFill>
                <a:effectLst/>
                <a:latin typeface="Arial" charset="0"/>
                <a:ea typeface="+mn-ea"/>
                <a:cs typeface="+mn-cs"/>
              </a:rPr>
              <a:t>DbSet</a:t>
            </a:r>
            <a:r>
              <a:rPr lang="en-US" sz="1200" kern="1200" dirty="0">
                <a:solidFill>
                  <a:schemeClr val="tx1"/>
                </a:solidFill>
                <a:effectLst/>
                <a:latin typeface="Arial" charset="0"/>
                <a:ea typeface="+mn-ea"/>
                <a:cs typeface="+mn-cs"/>
              </a:rPr>
              <a:t> properties for every one of the Entity classes that was created and that's another default, which you change if you want. </a:t>
            </a:r>
          </a:p>
          <a:p>
            <a:r>
              <a:rPr lang="en-US" sz="1200" kern="1200" dirty="0">
                <a:solidFill>
                  <a:schemeClr val="tx1"/>
                </a:solidFill>
                <a:effectLst/>
                <a:latin typeface="Arial" charset="0"/>
                <a:ea typeface="+mn-ea"/>
                <a:cs typeface="+mn-cs"/>
              </a:rPr>
              <a:t>It also put the connection string directly in the </a:t>
            </a:r>
            <a:r>
              <a:rPr lang="en-US" sz="1200" kern="1200" dirty="0" err="1">
                <a:solidFill>
                  <a:schemeClr val="tx1"/>
                </a:solidFill>
                <a:effectLst/>
                <a:latin typeface="Arial" charset="0"/>
                <a:ea typeface="+mn-ea"/>
                <a:cs typeface="+mn-cs"/>
              </a:rPr>
              <a:t>OnConfiguring</a:t>
            </a:r>
            <a:r>
              <a:rPr lang="en-US" sz="1200" kern="1200" dirty="0">
                <a:solidFill>
                  <a:schemeClr val="tx1"/>
                </a:solidFill>
                <a:effectLst/>
                <a:latin typeface="Arial" charset="0"/>
                <a:ea typeface="+mn-ea"/>
                <a:cs typeface="+mn-cs"/>
              </a:rPr>
              <a:t> method with a note that you might not want it there for security reasons. </a:t>
            </a:r>
          </a:p>
          <a:p>
            <a:r>
              <a:rPr lang="en-US" sz="1200" kern="1200" dirty="0">
                <a:solidFill>
                  <a:schemeClr val="tx1"/>
                </a:solidFill>
                <a:effectLst/>
                <a:latin typeface="Arial" charset="0"/>
                <a:ea typeface="+mn-ea"/>
                <a:cs typeface="+mn-cs"/>
              </a:rPr>
              <a:t>Notice the check to see if the </a:t>
            </a:r>
            <a:r>
              <a:rPr lang="en-US" sz="1200" i="1" kern="1200" dirty="0" err="1">
                <a:solidFill>
                  <a:schemeClr val="tx1"/>
                </a:solidFill>
                <a:effectLst/>
                <a:latin typeface="Arial" charset="0"/>
                <a:ea typeface="+mn-ea"/>
                <a:cs typeface="+mn-cs"/>
              </a:rPr>
              <a:t>optionsBuilder.isConfigured</a:t>
            </a:r>
            <a:r>
              <a:rPr lang="en-US" sz="1200" i="1" kern="120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or not in case you've configured it outside of the </a:t>
            </a:r>
            <a:r>
              <a:rPr lang="en-US" sz="1200" kern="1200" dirty="0" err="1">
                <a:solidFill>
                  <a:schemeClr val="tx1"/>
                </a:solidFill>
                <a:effectLst/>
                <a:latin typeface="Arial" charset="0"/>
                <a:ea typeface="+mn-ea"/>
                <a:cs typeface="+mn-cs"/>
              </a:rPr>
              <a:t>DbContext</a:t>
            </a:r>
            <a:r>
              <a:rPr lang="en-US" sz="1200" kern="1200" dirty="0">
                <a:solidFill>
                  <a:schemeClr val="tx1"/>
                </a:solidFill>
                <a:effectLst/>
                <a:latin typeface="Arial" charset="0"/>
                <a:ea typeface="+mn-ea"/>
                <a:cs typeface="+mn-cs"/>
              </a:rPr>
              <a:t> like we do in ASP.NET Core Startup class or maybe even in a test. </a:t>
            </a:r>
          </a:p>
          <a:p>
            <a:r>
              <a:rPr lang="en-US" sz="1200" kern="1200" dirty="0">
                <a:solidFill>
                  <a:schemeClr val="tx1"/>
                </a:solidFill>
                <a:effectLst/>
                <a:latin typeface="Arial" charset="0"/>
                <a:ea typeface="+mn-ea"/>
                <a:cs typeface="+mn-cs"/>
              </a:rPr>
              <a:t>There are a bunch of explicit fluent mappings for the indexes, but most importantly, you can find the mapping to specify the compose key for the </a:t>
            </a:r>
            <a:r>
              <a:rPr lang="en-US" sz="1200" kern="1200" dirty="0" err="1">
                <a:solidFill>
                  <a:schemeClr val="tx1"/>
                </a:solidFill>
                <a:effectLst/>
                <a:latin typeface="Arial" charset="0"/>
                <a:ea typeface="+mn-ea"/>
                <a:cs typeface="+mn-cs"/>
              </a:rPr>
              <a:t>SamuraiBattle</a:t>
            </a:r>
            <a:r>
              <a:rPr lang="en-US" sz="1200" kern="1200" dirty="0">
                <a:solidFill>
                  <a:schemeClr val="tx1"/>
                </a:solidFill>
                <a:effectLst/>
                <a:latin typeface="Arial" charset="0"/>
                <a:ea typeface="+mn-ea"/>
                <a:cs typeface="+mn-cs"/>
              </a:rPr>
              <a:t> Join entity, which we did earlier as well.</a:t>
            </a:r>
            <a:endParaRPr lang="nl-BE" sz="1200" kern="1200" dirty="0">
              <a:solidFill>
                <a:schemeClr val="tx1"/>
              </a:solidFill>
              <a:effectLst/>
              <a:latin typeface="Arial" charset="0"/>
              <a:ea typeface="+mn-ea"/>
              <a:cs typeface="+mn-cs"/>
            </a:endParaRPr>
          </a:p>
          <a:p>
            <a:endParaRPr lang="nl-B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40</a:t>
            </a:fld>
            <a:endParaRPr lang="nl-NL"/>
          </a:p>
        </p:txBody>
      </p:sp>
    </p:spTree>
    <p:extLst>
      <p:ext uri="{BB962C8B-B14F-4D97-AF65-F5344CB8AC3E}">
        <p14:creationId xmlns:p14="http://schemas.microsoft.com/office/powerpoint/2010/main" val="3765245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a:t>Object Relational Mappers</a:t>
            </a:r>
            <a:r>
              <a:rPr lang="en-US" dirty="0"/>
              <a:t>, or ORMs, are designed to </a:t>
            </a:r>
            <a:r>
              <a:rPr lang="en-US" b="1" dirty="0"/>
              <a:t>reduce the friction between how data is structured in relational database and how you define your classes</a:t>
            </a:r>
            <a:r>
              <a:rPr lang="en-US" dirty="0"/>
              <a:t>. </a:t>
            </a:r>
          </a:p>
          <a:p>
            <a:r>
              <a:rPr lang="en-US" dirty="0"/>
              <a:t>Without an ORM, we typically have to write a lot of code to transform database results into instances of the types in our software and ORM allows us to express our queries using our classes and then the ORM itself builds and executes the relevant SQL for us, as well as materializing objects from the data that came back from the database. </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a:t>
            </a:fld>
            <a:endParaRPr lang="nl-NL"/>
          </a:p>
        </p:txBody>
      </p:sp>
    </p:spTree>
    <p:extLst>
      <p:ext uri="{BB962C8B-B14F-4D97-AF65-F5344CB8AC3E}">
        <p14:creationId xmlns:p14="http://schemas.microsoft.com/office/powerpoint/2010/main" val="195254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an ORM over other ways of doing data access and why this ORM, </a:t>
            </a:r>
            <a:r>
              <a:rPr lang="en-US" b="1" dirty="0"/>
              <a:t>why Entity Framework Core? </a:t>
            </a:r>
          </a:p>
          <a:p>
            <a:endParaRPr lang="en-US" dirty="0"/>
          </a:p>
          <a:p>
            <a:r>
              <a:rPr lang="en-US" dirty="0"/>
              <a:t>Using an ORM can really eliminate a slew of redundant data interaction coding tasks, and doing so, EF Core can really enhance </a:t>
            </a:r>
            <a:r>
              <a:rPr lang="en-US" b="1" dirty="0"/>
              <a:t>developer productivity</a:t>
            </a:r>
            <a:r>
              <a:rPr lang="en-US" dirty="0"/>
              <a:t>. </a:t>
            </a:r>
          </a:p>
          <a:p>
            <a:r>
              <a:rPr lang="en-US" dirty="0"/>
              <a:t>It also provides consistency in the tasks that it does, rather than having various members of your team invent their own means of designing their data access tasks. </a:t>
            </a:r>
          </a:p>
          <a:p>
            <a:r>
              <a:rPr lang="en-US" dirty="0"/>
              <a:t>Not to say that there isn't a learning curve for EF Core, especially if you want to leverage its advanced features, but in simpler scenarios, the learning curve can be quick.</a:t>
            </a:r>
          </a:p>
          <a:p>
            <a:endParaRPr lang="en-US" dirty="0"/>
          </a:p>
          <a:p>
            <a:r>
              <a:rPr lang="en-US" b="1" dirty="0"/>
              <a:t>EF Core has a dedicated team at Microsoft </a:t>
            </a:r>
            <a:r>
              <a:rPr lang="en-US" dirty="0"/>
              <a:t>and Entity Framework has been around for over 10 years and has gone through a number of evolutionary steps as it gains functionality and has become more sophisticated. </a:t>
            </a:r>
          </a:p>
          <a:p>
            <a:r>
              <a:rPr lang="en-US" dirty="0"/>
              <a:t>The last version of what we might refer to as classic Entity Framework, and that's EF6, has over 14 million downloads. </a:t>
            </a:r>
          </a:p>
          <a:p>
            <a:r>
              <a:rPr lang="en-US" dirty="0"/>
              <a:t>It's used in myriad (large) applications and will continue to be supported and maintained, but the evolution to EF Core in order to continue to innovate on Entity Framework shows that this investment will continue to be of high importance to Microsoft. </a:t>
            </a:r>
          </a:p>
          <a:p>
            <a:r>
              <a:rPr lang="en-US" dirty="0"/>
              <a:t>Most ORMs allow you </a:t>
            </a:r>
            <a:r>
              <a:rPr lang="en-US" b="1" dirty="0"/>
              <a:t>to connect to a variety of databases </a:t>
            </a:r>
            <a:r>
              <a:rPr lang="en-US" dirty="0"/>
              <a:t>and EF Core is no exception. </a:t>
            </a:r>
          </a:p>
          <a:p>
            <a:r>
              <a:rPr lang="en-US" dirty="0"/>
              <a:t>While Microsoft maintains rich </a:t>
            </a:r>
            <a:r>
              <a:rPr lang="en-US" b="1" dirty="0"/>
              <a:t>providers for </a:t>
            </a:r>
            <a:r>
              <a:rPr lang="en-US" dirty="0"/>
              <a:t>a </a:t>
            </a:r>
            <a:r>
              <a:rPr lang="en-US" b="1" dirty="0"/>
              <a:t>SQL Server </a:t>
            </a:r>
            <a:r>
              <a:rPr lang="en-US" dirty="0"/>
              <a:t>and </a:t>
            </a:r>
            <a:r>
              <a:rPr lang="en-US" b="1" dirty="0"/>
              <a:t>SQLite</a:t>
            </a:r>
            <a:r>
              <a:rPr lang="en-US" dirty="0"/>
              <a:t> and even an </a:t>
            </a:r>
            <a:r>
              <a:rPr lang="en-US" b="1" dirty="0"/>
              <a:t>in-memory provider</a:t>
            </a:r>
            <a:r>
              <a:rPr lang="en-US" dirty="0"/>
              <a:t> that's incredible for automated testing, there are </a:t>
            </a:r>
            <a:r>
              <a:rPr lang="en-US" b="1" dirty="0"/>
              <a:t>many other third-party providers</a:t>
            </a:r>
            <a:r>
              <a:rPr lang="en-US" dirty="0"/>
              <a:t> as well, some commercial and some from the community.</a:t>
            </a:r>
          </a:p>
          <a:p>
            <a:endParaRPr lang="en-US" dirty="0"/>
          </a:p>
          <a:p>
            <a:r>
              <a:rPr lang="en-US" dirty="0"/>
              <a:t>Rather than writing the relevant SQL to target whatever relational database you're working with; </a:t>
            </a:r>
            <a:r>
              <a:rPr lang="en-US" b="1" dirty="0"/>
              <a:t>EF Core uses the LINQ </a:t>
            </a:r>
            <a:r>
              <a:rPr lang="en-US" dirty="0"/>
              <a:t>syntax that's part of the .NET Framework. </a:t>
            </a:r>
          </a:p>
          <a:p>
            <a:r>
              <a:rPr lang="en-US" b="1" dirty="0"/>
              <a:t>LINQ to Entities </a:t>
            </a:r>
            <a:r>
              <a:rPr lang="en-US" dirty="0"/>
              <a:t>allows developers to use a consistent and strongly-typed query language regardless of which database they're targeting. </a:t>
            </a:r>
          </a:p>
          <a:p>
            <a:r>
              <a:rPr lang="en-US" dirty="0"/>
              <a:t>Additionally, LINQ for objects is used for querying other elements in .NET, even in-memory objects. </a:t>
            </a:r>
          </a:p>
          <a:p>
            <a:r>
              <a:rPr lang="en-US" dirty="0"/>
              <a:t>So developers benefit from their knowledge of LINQ whether they're using LINQ to Entities, LINQ to Objects, or some other flavor of LINQ.</a:t>
            </a:r>
          </a:p>
          <a:p>
            <a:endParaRPr lang="en-US" dirty="0"/>
          </a:p>
          <a:p>
            <a:r>
              <a:rPr lang="en-US" dirty="0"/>
              <a:t>Using an ORM allows developers to </a:t>
            </a:r>
            <a:r>
              <a:rPr lang="en-US" b="1" dirty="0"/>
              <a:t>focus on their domain</a:t>
            </a:r>
            <a:r>
              <a:rPr lang="en-US" dirty="0"/>
              <a:t>, their business rules, and their business objects, they </a:t>
            </a:r>
            <a:r>
              <a:rPr lang="en-US" b="1" dirty="0"/>
              <a:t>don't have to worry about direct interaction with the database </a:t>
            </a:r>
            <a:r>
              <a:rPr lang="en-US" dirty="0"/>
              <a:t>or being intimately familiar with the database schema. Developers still need to understand how Entity Framework Core works and some of its nuances with regards, for example, to tracking changes that need to be persisted to the database or patterns for working disconnected applications, but that follows the importance of understanding how any of your tools work and not just blindly using them in your software. </a:t>
            </a:r>
          </a:p>
        </p:txBody>
      </p:sp>
      <p:sp>
        <p:nvSpPr>
          <p:cNvPr id="4" name="Slide Number Placeholder 3"/>
          <p:cNvSpPr>
            <a:spLocks noGrp="1"/>
          </p:cNvSpPr>
          <p:nvPr>
            <p:ph type="sldNum" sz="quarter" idx="10"/>
          </p:nvPr>
        </p:nvSpPr>
        <p:spPr/>
        <p:txBody>
          <a:bodyPr/>
          <a:lstStyle/>
          <a:p>
            <a:fld id="{6AA929B0-1419-4F46-AF09-C71DE1BDA924}" type="slidenum">
              <a:rPr lang="nl-NL" smtClean="0"/>
              <a:pPr/>
              <a:t>5</a:t>
            </a:fld>
            <a:endParaRPr lang="nl-NL"/>
          </a:p>
        </p:txBody>
      </p:sp>
    </p:spTree>
    <p:extLst>
      <p:ext uri="{BB962C8B-B14F-4D97-AF65-F5344CB8AC3E}">
        <p14:creationId xmlns:p14="http://schemas.microsoft.com/office/powerpoint/2010/main" val="827144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is a high-level look at EF Core's workflow which I feel is important to understand before jumping into any code. </a:t>
            </a:r>
          </a:p>
          <a:p>
            <a:endParaRPr lang="en-US" baseline="0" dirty="0"/>
          </a:p>
          <a:p>
            <a:r>
              <a:rPr lang="en-US" baseline="0" dirty="0"/>
              <a:t>The puzzle pieces involved fall into four different categories. </a:t>
            </a:r>
          </a:p>
          <a:p>
            <a:pPr marL="228600" indent="-228600">
              <a:buFont typeface="+mj-lt"/>
              <a:buAutoNum type="arabicPeriod"/>
            </a:pPr>
            <a:r>
              <a:rPr lang="en-US" baseline="0" dirty="0"/>
              <a:t>First, you need </a:t>
            </a:r>
            <a:r>
              <a:rPr lang="en-US" b="1" baseline="0" dirty="0"/>
              <a:t>the classes that describe your domain</a:t>
            </a:r>
            <a:r>
              <a:rPr lang="en-US" baseline="0" dirty="0"/>
              <a:t>, the business problem that your software is going to solve, and this part actually has nothing to do with Entity Framework. </a:t>
            </a:r>
          </a:p>
          <a:p>
            <a:pPr marL="228600" indent="-228600">
              <a:buFont typeface="+mj-lt"/>
              <a:buAutoNum type="arabicPeriod"/>
            </a:pPr>
            <a:r>
              <a:rPr lang="en-US" baseline="0" dirty="0"/>
              <a:t>Then you use Entity Framework APIs to </a:t>
            </a:r>
            <a:r>
              <a:rPr lang="en-US" b="1" baseline="0" dirty="0"/>
              <a:t>define a data model </a:t>
            </a:r>
            <a:r>
              <a:rPr lang="en-US" baseline="0" dirty="0"/>
              <a:t>based on those domain classes. </a:t>
            </a:r>
            <a:br>
              <a:rPr lang="en-US" baseline="0" dirty="0"/>
            </a:br>
            <a:r>
              <a:rPr lang="en-US" baseline="0" dirty="0"/>
              <a:t>You also use Entity Framework APIs to </a:t>
            </a:r>
            <a:r>
              <a:rPr lang="en-US" b="1" baseline="0" dirty="0"/>
              <a:t>write and execute LINQ to Entities queries </a:t>
            </a:r>
            <a:r>
              <a:rPr lang="en-US" baseline="0" dirty="0"/>
              <a:t>against those classes, and in your code, you'll need to call Entity Framework's </a:t>
            </a:r>
            <a:r>
              <a:rPr lang="en-US" b="1" baseline="0" dirty="0"/>
              <a:t>save changes </a:t>
            </a:r>
            <a:r>
              <a:rPr lang="en-US" baseline="0" dirty="0"/>
              <a:t>to push data back to the database. </a:t>
            </a:r>
          </a:p>
          <a:p>
            <a:pPr marL="228600" indent="-228600">
              <a:buFont typeface="+mj-lt"/>
              <a:buAutoNum type="arabicPeriod"/>
            </a:pPr>
            <a:r>
              <a:rPr lang="en-US" baseline="0" dirty="0"/>
              <a:t>What Entity Framework's APIs will do for you is </a:t>
            </a:r>
            <a:r>
              <a:rPr lang="en-US" b="1" baseline="0" dirty="0"/>
              <a:t>keep track of the state of objects that it's aware of</a:t>
            </a:r>
            <a:r>
              <a:rPr lang="en-US" baseline="0" dirty="0"/>
              <a:t>, it'll </a:t>
            </a:r>
            <a:r>
              <a:rPr lang="en-US" b="1" baseline="0" dirty="0"/>
              <a:t>determine the SQL it needs to save data back to the database</a:t>
            </a:r>
            <a:r>
              <a:rPr lang="en-US" baseline="0" dirty="0"/>
              <a:t>, and for queries, Entity Framework will </a:t>
            </a:r>
            <a:r>
              <a:rPr lang="en-US" b="1" baseline="0" dirty="0"/>
              <a:t>transform</a:t>
            </a:r>
            <a:r>
              <a:rPr lang="en-US" baseline="0" dirty="0"/>
              <a:t> your </a:t>
            </a:r>
            <a:r>
              <a:rPr lang="en-US" b="1" baseline="0" dirty="0"/>
              <a:t>LINQ</a:t>
            </a:r>
            <a:r>
              <a:rPr lang="en-US" baseline="0" dirty="0"/>
              <a:t> to Entities queries </a:t>
            </a:r>
            <a:r>
              <a:rPr lang="en-US" b="1" baseline="0" dirty="0"/>
              <a:t>into SQL</a:t>
            </a:r>
            <a:r>
              <a:rPr lang="en-US" baseline="0" dirty="0"/>
              <a:t>, </a:t>
            </a:r>
            <a:r>
              <a:rPr lang="en-US" b="1" baseline="0" dirty="0"/>
              <a:t>execute</a:t>
            </a:r>
            <a:r>
              <a:rPr lang="en-US" baseline="0" dirty="0"/>
              <a:t> that </a:t>
            </a:r>
            <a:r>
              <a:rPr lang="en-US" b="1" baseline="0" dirty="0"/>
              <a:t>SQL</a:t>
            </a:r>
            <a:r>
              <a:rPr lang="en-US" baseline="0" dirty="0"/>
              <a:t>, and then </a:t>
            </a:r>
            <a:r>
              <a:rPr lang="en-US" b="1" baseline="0" dirty="0"/>
              <a:t>create objects from the query results</a:t>
            </a:r>
            <a:r>
              <a:rPr lang="en-US" baseline="0" dirty="0"/>
              <a:t>. </a:t>
            </a:r>
          </a:p>
          <a:p>
            <a:pPr marL="228600" indent="-228600">
              <a:buFont typeface="+mj-lt"/>
              <a:buAutoNum type="arabicPeriod"/>
            </a:pPr>
            <a:r>
              <a:rPr lang="en-US" baseline="0" dirty="0"/>
              <a:t>The last major puzzle piece is that </a:t>
            </a:r>
            <a:r>
              <a:rPr lang="en-US" b="1" baseline="0" dirty="0"/>
              <a:t>Entity Framework manages all of the interaction with the data store</a:t>
            </a:r>
            <a:r>
              <a:rPr lang="en-US" baseline="0" dirty="0"/>
              <a:t>. </a:t>
            </a:r>
            <a:endParaRPr lang="nl-BE" baseline="0"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6</a:t>
            </a:fld>
            <a:endParaRPr lang="nl-NL"/>
          </a:p>
        </p:txBody>
      </p:sp>
    </p:spTree>
    <p:extLst>
      <p:ext uri="{BB962C8B-B14F-4D97-AF65-F5344CB8AC3E}">
        <p14:creationId xmlns:p14="http://schemas.microsoft.com/office/powerpoint/2010/main" val="396834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Green picture</a:t>
            </a:r>
          </a:p>
          <a:p>
            <a:r>
              <a:rPr lang="en-US" dirty="0"/>
              <a:t>I've talked about the data model being dependent on existing classes. </a:t>
            </a:r>
          </a:p>
          <a:p>
            <a:r>
              <a:rPr lang="en-US" dirty="0"/>
              <a:t>Some developers are starting a </a:t>
            </a:r>
            <a:r>
              <a:rPr lang="en-US" b="1" dirty="0"/>
              <a:t>new project </a:t>
            </a:r>
            <a:r>
              <a:rPr lang="en-US" dirty="0"/>
              <a:t>from scratch and will most likely </a:t>
            </a:r>
            <a:r>
              <a:rPr lang="en-US" b="1" dirty="0"/>
              <a:t>start</a:t>
            </a:r>
            <a:r>
              <a:rPr lang="en-US" dirty="0"/>
              <a:t> by planning how the </a:t>
            </a:r>
            <a:r>
              <a:rPr lang="en-US" b="1" dirty="0"/>
              <a:t>domain</a:t>
            </a:r>
            <a:r>
              <a:rPr lang="en-US" dirty="0"/>
              <a:t> will function and that will help them </a:t>
            </a:r>
            <a:r>
              <a:rPr lang="en-US" b="1" dirty="0"/>
              <a:t>define the classes</a:t>
            </a:r>
            <a:r>
              <a:rPr lang="en-US" dirty="0"/>
              <a:t>. </a:t>
            </a:r>
          </a:p>
          <a:p>
            <a:r>
              <a:rPr lang="en-US" dirty="0"/>
              <a:t>Then they can go ahead and </a:t>
            </a:r>
            <a:r>
              <a:rPr lang="en-US" b="1" dirty="0"/>
              <a:t>code the classes</a:t>
            </a:r>
            <a:r>
              <a:rPr lang="en-US" dirty="0"/>
              <a:t>, and when it's time to add in the data persistence, you can then </a:t>
            </a:r>
            <a:r>
              <a:rPr lang="en-US" b="1" dirty="0"/>
              <a:t>create DB Context classes </a:t>
            </a:r>
            <a:r>
              <a:rPr lang="en-US" dirty="0"/>
              <a:t>to define data models that wrap those domain classes. </a:t>
            </a:r>
          </a:p>
          <a:p>
            <a:r>
              <a:rPr lang="en-US" dirty="0"/>
              <a:t>The data model can then be used with Entity Framework </a:t>
            </a:r>
            <a:r>
              <a:rPr lang="en-US" b="1" dirty="0"/>
              <a:t>migrations</a:t>
            </a:r>
            <a:r>
              <a:rPr lang="en-US" dirty="0"/>
              <a:t> to </a:t>
            </a:r>
            <a:r>
              <a:rPr lang="en-US" b="1" dirty="0"/>
              <a:t>create and evolve the database</a:t>
            </a:r>
            <a:r>
              <a:rPr lang="en-US" dirty="0"/>
              <a:t>, but that's not always how your projects evolve.</a:t>
            </a:r>
          </a:p>
          <a:p>
            <a:endParaRPr lang="en-US" dirty="0"/>
          </a:p>
          <a:p>
            <a:r>
              <a:rPr lang="en-US" u="sng" dirty="0"/>
              <a:t>Red picture</a:t>
            </a:r>
          </a:p>
          <a:p>
            <a:r>
              <a:rPr lang="en-US" dirty="0"/>
              <a:t>So often, we already have an </a:t>
            </a:r>
            <a:r>
              <a:rPr lang="en-US" b="1" dirty="0"/>
              <a:t>existing database </a:t>
            </a:r>
            <a:r>
              <a:rPr lang="en-US" dirty="0"/>
              <a:t>and while those database tables, and views, and store procedures may not necessarily reflect what your domain classes should look like, they do provide a good head start </a:t>
            </a:r>
            <a:r>
              <a:rPr lang="en-US" b="1" dirty="0"/>
              <a:t>and it's possible with Entity Framework Core to start by reverse engineering one or more tables into a </a:t>
            </a:r>
            <a:r>
              <a:rPr lang="en-US" b="1" dirty="0" err="1"/>
              <a:t>DbContext</a:t>
            </a:r>
            <a:r>
              <a:rPr lang="en-US" b="1" dirty="0"/>
              <a:t> class that is your data model and a set of domain classes</a:t>
            </a:r>
            <a:r>
              <a:rPr lang="en-US" dirty="0"/>
              <a:t>, but this is a </a:t>
            </a:r>
            <a:r>
              <a:rPr lang="en-US" b="1" dirty="0"/>
              <a:t>one-shot deal</a:t>
            </a:r>
            <a:r>
              <a:rPr lang="en-US" dirty="0"/>
              <a:t>, it's simply to give you a </a:t>
            </a:r>
            <a:r>
              <a:rPr lang="en-US" b="1" dirty="0"/>
              <a:t>head start on coding the classes in the context</a:t>
            </a:r>
            <a:r>
              <a:rPr lang="en-US" dirty="0"/>
              <a:t>, then you can finetune that data model that got generated and even </a:t>
            </a:r>
            <a:r>
              <a:rPr lang="en-US" b="1" dirty="0"/>
              <a:t>move forward with migrations to evolve that pre-existing database as the domain evolves</a:t>
            </a:r>
            <a:r>
              <a:rPr lang="en-US" dirty="0"/>
              <a:t>.</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7</a:t>
            </a:fld>
            <a:endParaRPr lang="nl-NL"/>
          </a:p>
        </p:txBody>
      </p:sp>
    </p:spTree>
    <p:extLst>
      <p:ext uri="{BB962C8B-B14F-4D97-AF65-F5344CB8AC3E}">
        <p14:creationId xmlns:p14="http://schemas.microsoft.com/office/powerpoint/2010/main" val="620453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When defining the data model, your </a:t>
            </a:r>
            <a:r>
              <a:rPr lang="en-US" b="1" dirty="0"/>
              <a:t>classes aren't required to exactly match the schema of the database</a:t>
            </a:r>
            <a:r>
              <a:rPr lang="en-US" dirty="0"/>
              <a:t>. </a:t>
            </a:r>
          </a:p>
          <a:p>
            <a:endParaRPr lang="en-US" dirty="0"/>
          </a:p>
          <a:p>
            <a:r>
              <a:rPr lang="en-US" dirty="0"/>
              <a:t>Entity Framework does have a lot of </a:t>
            </a:r>
            <a:r>
              <a:rPr lang="en-US" b="1" dirty="0"/>
              <a:t>default rules for how it will infer what the database schema looks like </a:t>
            </a:r>
            <a:r>
              <a:rPr lang="en-US" dirty="0"/>
              <a:t>and that helps it determine what the SQL should be for commands and queries and also how to create objects from query results coming back from the database. </a:t>
            </a:r>
          </a:p>
          <a:p>
            <a:r>
              <a:rPr lang="en-US" dirty="0"/>
              <a:t>For example, it presumes that property names match the column names in the map table, it also makes presumptions about types in many other facets, but you can affect most of the mappings, for example, a custom mapping is helping Entity Framework understand that the FirstName property doesn't follow convention when it maps to the database, but instead, should map to a column named </a:t>
            </a:r>
            <a:r>
              <a:rPr lang="en-US" dirty="0" err="1"/>
              <a:t>First_Name</a:t>
            </a:r>
            <a:r>
              <a:rPr lang="en-US" dirty="0"/>
              <a:t> that's an </a:t>
            </a:r>
            <a:r>
              <a:rPr lang="en-US" dirty="0" err="1"/>
              <a:t>nvarchar</a:t>
            </a:r>
            <a:r>
              <a:rPr lang="en-US" dirty="0"/>
              <a:t> with a length of 30 and that it's not nullable. </a:t>
            </a:r>
          </a:p>
          <a:p>
            <a:r>
              <a:rPr lang="en-US" dirty="0"/>
              <a:t>I'll also take advantage of an EF core convention when it is on my context. That's one that ensures Entity Framework will understand that the name of the table I'm mapping to is plural. But keep in mind, these are facets of the database schema and they don't, by default, drive the business logic and validations in your code.</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8</a:t>
            </a:fld>
            <a:endParaRPr lang="nl-NL"/>
          </a:p>
        </p:txBody>
      </p:sp>
    </p:spTree>
    <p:extLst>
      <p:ext uri="{BB962C8B-B14F-4D97-AF65-F5344CB8AC3E}">
        <p14:creationId xmlns:p14="http://schemas.microsoft.com/office/powerpoint/2010/main" val="2159507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With this information in hand, let's now look at a </a:t>
            </a:r>
            <a:r>
              <a:rPr lang="en-US" b="1" dirty="0"/>
              <a:t>basic workflow of how Entity Framework works </a:t>
            </a:r>
            <a:r>
              <a:rPr lang="en-US" dirty="0"/>
              <a:t>in an application. </a:t>
            </a:r>
          </a:p>
          <a:p>
            <a:endParaRPr lang="en-US" dirty="0"/>
          </a:p>
          <a:p>
            <a:r>
              <a:rPr lang="en-US" dirty="0"/>
              <a:t>As I said earlier, </a:t>
            </a:r>
            <a:r>
              <a:rPr lang="en-US" b="1" dirty="0"/>
              <a:t>it all starts with your domain classes</a:t>
            </a:r>
            <a:r>
              <a:rPr lang="en-US" dirty="0"/>
              <a:t>, not with Entity Framework, but with those classes, you can then use Entity Framework's </a:t>
            </a:r>
            <a:r>
              <a:rPr lang="en-US" b="1" dirty="0" err="1"/>
              <a:t>DbContext</a:t>
            </a:r>
            <a:r>
              <a:rPr lang="en-US" dirty="0"/>
              <a:t> API </a:t>
            </a:r>
            <a:r>
              <a:rPr lang="en-US" b="1" dirty="0"/>
              <a:t>to wrap the classes into a model and instruct Entity Framework as to how those classes in the model map to the database schema</a:t>
            </a:r>
            <a:r>
              <a:rPr lang="en-US" dirty="0"/>
              <a:t>. </a:t>
            </a:r>
          </a:p>
          <a:p>
            <a:endParaRPr lang="en-US" dirty="0"/>
          </a:p>
          <a:p>
            <a:r>
              <a:rPr lang="en-US" dirty="0"/>
              <a:t>With this understanding and the help of the relevant database provider, Entity Framework can then </a:t>
            </a:r>
            <a:r>
              <a:rPr lang="en-US" b="1" dirty="0"/>
              <a:t>translate queries</a:t>
            </a:r>
            <a:r>
              <a:rPr lang="en-US" dirty="0"/>
              <a:t> that you write in </a:t>
            </a:r>
            <a:r>
              <a:rPr lang="en-US" b="1" dirty="0"/>
              <a:t>LINQ</a:t>
            </a:r>
            <a:r>
              <a:rPr lang="en-US" dirty="0"/>
              <a:t> to entities against your classes </a:t>
            </a:r>
            <a:r>
              <a:rPr lang="en-US" b="1" dirty="0"/>
              <a:t>into SQL </a:t>
            </a:r>
            <a:r>
              <a:rPr lang="en-US" dirty="0"/>
              <a:t>that's understood by your database. </a:t>
            </a:r>
          </a:p>
          <a:p>
            <a:r>
              <a:rPr lang="en-US" dirty="0"/>
              <a:t>It then </a:t>
            </a:r>
            <a:r>
              <a:rPr lang="en-US" b="1" dirty="0"/>
              <a:t>executes the query </a:t>
            </a:r>
            <a:r>
              <a:rPr lang="en-US" dirty="0"/>
              <a:t>and </a:t>
            </a:r>
            <a:r>
              <a:rPr lang="en-US" b="1" dirty="0"/>
              <a:t>uses the results to return populated instances of your objects</a:t>
            </a:r>
            <a:r>
              <a:rPr lang="en-US" dirty="0"/>
              <a:t>, again, taking away all of that redundant work that we normally have to do. </a:t>
            </a:r>
          </a:p>
          <a:p>
            <a:endParaRPr lang="en-US" dirty="0"/>
          </a:p>
          <a:p>
            <a:r>
              <a:rPr lang="en-US" dirty="0"/>
              <a:t>You could also map to views, instead of tables, and if you need to, you can even execute stored procedures, maybe if Entity Framework just can't create efficiently performing SQL or if the query is just too hard to express with LINQ. </a:t>
            </a:r>
          </a:p>
          <a:p>
            <a:endParaRPr lang="en-US" dirty="0"/>
          </a:p>
          <a:p>
            <a:r>
              <a:rPr lang="en-US" dirty="0"/>
              <a:t>Entity Framework can </a:t>
            </a:r>
            <a:r>
              <a:rPr lang="en-US" b="1" dirty="0"/>
              <a:t>keep track of objects </a:t>
            </a:r>
            <a:r>
              <a:rPr lang="en-US" dirty="0"/>
              <a:t>as long as the </a:t>
            </a:r>
            <a:r>
              <a:rPr lang="en-US" dirty="0" err="1"/>
              <a:t>DbContext</a:t>
            </a:r>
            <a:r>
              <a:rPr lang="en-US" dirty="0"/>
              <a:t> is in scope, for example, this could happen in a </a:t>
            </a:r>
            <a:r>
              <a:rPr lang="en-US" b="0" dirty="0"/>
              <a:t>desktop application. </a:t>
            </a:r>
            <a:r>
              <a:rPr lang="en-US" dirty="0"/>
              <a:t>If you edit or add or delete an object, Entity Framework will be aware of it. </a:t>
            </a:r>
          </a:p>
          <a:p>
            <a:r>
              <a:rPr lang="en-US" dirty="0"/>
              <a:t>With disconnected apps though (e.g. a web application), we do have patterns to inform Entity Framework of this state of an object when it comes back from whatever was working with it. </a:t>
            </a:r>
          </a:p>
          <a:p>
            <a:r>
              <a:rPr lang="en-US" dirty="0"/>
              <a:t>Then with a single command, </a:t>
            </a:r>
            <a:r>
              <a:rPr lang="en-US" b="1" dirty="0"/>
              <a:t>save changes</a:t>
            </a:r>
            <a:r>
              <a:rPr lang="en-US" dirty="0"/>
              <a:t>, Entity Framework can use all that state information to </a:t>
            </a:r>
            <a:r>
              <a:rPr lang="en-US" b="1" dirty="0"/>
              <a:t>build and execute the relevant insert, update, or delete commands on the database</a:t>
            </a:r>
            <a:r>
              <a:rPr lang="en-US" dirty="0"/>
              <a:t>. </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9</a:t>
            </a:fld>
            <a:endParaRPr lang="nl-NL"/>
          </a:p>
        </p:txBody>
      </p:sp>
    </p:spTree>
    <p:extLst>
      <p:ext uri="{BB962C8B-B14F-4D97-AF65-F5344CB8AC3E}">
        <p14:creationId xmlns:p14="http://schemas.microsoft.com/office/powerpoint/2010/main" val="1383768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5" name="Tekstvak 4"/>
          <p:cNvSpPr txBox="1">
            <a:spLocks noChangeArrowheads="1"/>
          </p:cNvSpPr>
          <p:nvPr/>
        </p:nvSpPr>
        <p:spPr bwMode="auto">
          <a:xfrm>
            <a:off x="542925" y="6057900"/>
            <a:ext cx="5195888" cy="738188"/>
          </a:xfrm>
          <a:prstGeom prst="rect">
            <a:avLst/>
          </a:prstGeom>
          <a:noFill/>
          <a:ln w="9525">
            <a:noFill/>
            <a:miter lim="800000"/>
            <a:headEnd/>
            <a:tailEnd/>
          </a:ln>
        </p:spPr>
        <p:txBody>
          <a:bodyPr>
            <a:spAutoFit/>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r>
              <a:rPr lang="nl-NL" sz="1200"/>
              <a:t>Hogeschool PXL – Elfde-Liniestraat 24 – B-3500 Hasselt</a:t>
            </a:r>
          </a:p>
          <a:p>
            <a:pPr eaLnBrk="1" hangingPunct="1"/>
            <a:r>
              <a:rPr lang="nl-NL" sz="1200"/>
              <a:t>www.pxl.be - www.pxl.be/facebook</a:t>
            </a:r>
          </a:p>
          <a:p>
            <a:pPr eaLnBrk="1" hangingPunct="1"/>
            <a:endParaRPr lang="nl-NL"/>
          </a:p>
        </p:txBody>
      </p:sp>
      <p:pic>
        <p:nvPicPr>
          <p:cNvPr id="6" name="Afbeelding 10" descr="dehogeschoolmethetnetwer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63" y="390525"/>
            <a:ext cx="2257425" cy="142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BE"/>
              <a:t>Titelstijl van model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Klik om de titelstijl van het model te bewerken</a:t>
            </a:r>
            <a:endParaRPr lang="nl-NL" dirty="0"/>
          </a:p>
        </p:txBody>
      </p:sp>
      <p:sp>
        <p:nvSpPr>
          <p:cNvPr id="8" name="Tijdelijke aanduiding voor datum 3"/>
          <p:cNvSpPr>
            <a:spLocks noGrp="1"/>
          </p:cNvSpPr>
          <p:nvPr>
            <p:ph type="dt" sz="half" idx="10"/>
          </p:nvPr>
        </p:nvSpPr>
        <p:spPr>
          <a:xfrm>
            <a:off x="536575" y="6399213"/>
            <a:ext cx="1265238" cy="365125"/>
          </a:xfrm>
        </p:spPr>
        <p:txBody>
          <a:bodyPr/>
          <a:lstStyle>
            <a:lvl1pPr>
              <a:defRPr>
                <a:solidFill>
                  <a:schemeClr val="tx1"/>
                </a:solidFill>
              </a:defRPr>
            </a:lvl1pPr>
          </a:lstStyle>
          <a:p>
            <a:fld id="{D0C72F23-AF8E-604B-8202-166732E8CA32}" type="datetimeFigureOut">
              <a:rPr lang="nl-NL" smtClean="0"/>
              <a:pPr/>
              <a:t>30-11-2018</a:t>
            </a:fld>
            <a:endParaRPr lang="nl-NL"/>
          </a:p>
        </p:txBody>
      </p:sp>
      <p:sp>
        <p:nvSpPr>
          <p:cNvPr id="9" name="Tijdelijke aanduiding voor dianummer 5"/>
          <p:cNvSpPr>
            <a:spLocks noGrp="1"/>
          </p:cNvSpPr>
          <p:nvPr>
            <p:ph type="sldNum" sz="quarter" idx="11"/>
          </p:nvPr>
        </p:nvSpPr>
        <p:spPr>
          <a:xfrm>
            <a:off x="3232150" y="6399213"/>
            <a:ext cx="2133600" cy="365125"/>
          </a:xfrm>
        </p:spPr>
        <p:txBody>
          <a:bodyPr/>
          <a:lstStyle>
            <a:lvl1pPr>
              <a:defRPr>
                <a:solidFill>
                  <a:schemeClr val="tx1"/>
                </a:solidFill>
              </a:defRPr>
            </a:lvl1pPr>
          </a:lstStyle>
          <a:p>
            <a:fld id="{389433DD-59E3-443A-B5F0-33429A59D331}" type="slidenum">
              <a:rPr lang="nl-NL" smtClean="0"/>
              <a:pPr/>
              <a:t>‹nr.›</a:t>
            </a:fld>
            <a:endParaRPr lang="nl-NL"/>
          </a:p>
        </p:txBody>
      </p:sp>
      <p:pic>
        <p:nvPicPr>
          <p:cNvPr id="10" name="Afbeelding 9"/>
          <p:cNvPicPr>
            <a:picLocks noChangeAspect="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52239" y="3336728"/>
            <a:ext cx="3691761" cy="3353646"/>
          </a:xfrm>
          <a:prstGeom prst="rect">
            <a:avLst/>
          </a:prstGeom>
        </p:spPr>
      </p:pic>
    </p:spTree>
    <p:extLst>
      <p:ext uri="{BB962C8B-B14F-4D97-AF65-F5344CB8AC3E}">
        <p14:creationId xmlns:p14="http://schemas.microsoft.com/office/powerpoint/2010/main" val="350680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BE"/>
              <a:t>Titelstijl van model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a:t>Sleep de afbeelding naar de tijdelijke aanduiding of klik op het pictogram als u een afbeelding wilt toevoegen</a:t>
            </a:r>
            <a:endParaRPr lang="nl-NL" noProof="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Klik om de tekststijl van het model te bewerken</a:t>
            </a:r>
          </a:p>
        </p:txBody>
      </p:sp>
      <p:sp>
        <p:nvSpPr>
          <p:cNvPr id="6" name="Tijdelijke aanduiding voor datum 4"/>
          <p:cNvSpPr>
            <a:spLocks noGrp="1"/>
          </p:cNvSpPr>
          <p:nvPr>
            <p:ph type="dt" sz="half" idx="10"/>
          </p:nvPr>
        </p:nvSpPr>
        <p:spPr/>
        <p:txBody>
          <a:bodyPr/>
          <a:lstStyle>
            <a:lvl1pPr>
              <a:defRPr>
                <a:solidFill>
                  <a:srgbClr val="FFFFFF"/>
                </a:solidFill>
              </a:defRPr>
            </a:lvl1pPr>
          </a:lstStyle>
          <a:p>
            <a:fld id="{C21DF80E-DC94-D54A-9C08-448BD3A7438A}" type="datetimeFigureOut">
              <a:rPr lang="nl-NL" smtClean="0"/>
              <a:pPr/>
              <a:t>30-11-2018</a:t>
            </a:fld>
            <a:endParaRPr lang="nl-NL"/>
          </a:p>
        </p:txBody>
      </p:sp>
      <p:sp>
        <p:nvSpPr>
          <p:cNvPr id="7" name="Tijdelijke aanduiding voor voettekst 5"/>
          <p:cNvSpPr>
            <a:spLocks noGrp="1"/>
          </p:cNvSpPr>
          <p:nvPr>
            <p:ph type="ftr" sz="quarter" idx="11"/>
          </p:nvPr>
        </p:nvSpPr>
        <p:spPr/>
        <p:txBody>
          <a:bodyPr/>
          <a:lstStyle>
            <a:lvl1pPr>
              <a:defRPr>
                <a:solidFill>
                  <a:srgbClr val="FFFFFF"/>
                </a:solidFill>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solidFill>
                  <a:srgbClr val="FFFFFF"/>
                </a:solidFill>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776929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verticale tekst 2"/>
          <p:cNvSpPr>
            <a:spLocks noGrp="1"/>
          </p:cNvSpPr>
          <p:nvPr>
            <p:ph type="body" orient="vert" idx="1"/>
          </p:nvPr>
        </p:nvSpPr>
        <p:spPr/>
        <p:txBody>
          <a:bodyPr vert="eaVert"/>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datum 3"/>
          <p:cNvSpPr>
            <a:spLocks noGrp="1"/>
          </p:cNvSpPr>
          <p:nvPr>
            <p:ph type="dt" sz="half" idx="10"/>
          </p:nvPr>
        </p:nvSpPr>
        <p:spPr/>
        <p:txBody>
          <a:bodyPr/>
          <a:lstStyle>
            <a:lvl1pPr>
              <a:defRPr/>
            </a:lvl1pPr>
          </a:lstStyle>
          <a:p>
            <a:fld id="{A5DAE5DB-C66D-2241-90F1-AED461ED336C}" type="datetimeFigureOut">
              <a:rPr lang="nl-NL" smtClean="0"/>
              <a:pPr/>
              <a:t>30-11-2018</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26449211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BE"/>
              <a:t>Titelstijl van model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datum 3"/>
          <p:cNvSpPr>
            <a:spLocks noGrp="1"/>
          </p:cNvSpPr>
          <p:nvPr>
            <p:ph type="dt" sz="half" idx="10"/>
          </p:nvPr>
        </p:nvSpPr>
        <p:spPr/>
        <p:txBody>
          <a:bodyPr/>
          <a:lstStyle>
            <a:lvl1pPr>
              <a:defRPr/>
            </a:lvl1pPr>
          </a:lstStyle>
          <a:p>
            <a:fld id="{0C52D6D3-DF8B-6D46-B4DD-436700A3E053}" type="datetimeFigureOut">
              <a:rPr lang="nl-NL" smtClean="0"/>
              <a:pPr/>
              <a:t>30-11-2018</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118543238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dirty="0"/>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540000">
              <a:spcBef>
                <a:spcPts val="300"/>
              </a:spcBef>
              <a:defRPr sz="24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NL" dirty="0"/>
              <a:t>Klik om de stijl te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dirty="0"/>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9" y="6338203"/>
            <a:ext cx="459730" cy="289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inhoud 2"/>
          <p:cNvSpPr>
            <a:spLocks noGrp="1"/>
          </p:cNvSpPr>
          <p:nvPr>
            <p:ph idx="1"/>
          </p:nvPr>
        </p:nvSpPr>
        <p:spPr/>
        <p:txBody>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dirty="0"/>
          </a:p>
        </p:txBody>
      </p:sp>
      <p:sp>
        <p:nvSpPr>
          <p:cNvPr id="5" name="Tijdelijke aanduiding voor datum 3"/>
          <p:cNvSpPr>
            <a:spLocks noGrp="1"/>
          </p:cNvSpPr>
          <p:nvPr>
            <p:ph type="dt" sz="half" idx="10"/>
          </p:nvPr>
        </p:nvSpPr>
        <p:spPr/>
        <p:txBody>
          <a:bodyPr/>
          <a:lstStyle>
            <a:lvl1pPr>
              <a:defRPr/>
            </a:lvl1pPr>
          </a:lstStyle>
          <a:p>
            <a:fld id="{5BEFD8CA-1A4A-1E4C-BB13-9C3088ADE777}" type="datetimeFigureOut">
              <a:rPr lang="nl-NL" smtClean="0"/>
              <a:pPr/>
              <a:t>30-11-2018</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160436415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88628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BE"/>
              <a:t>Titelstijl van model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Klik om de tekststijl van het model te bewerken</a:t>
            </a:r>
          </a:p>
        </p:txBody>
      </p:sp>
      <p:sp>
        <p:nvSpPr>
          <p:cNvPr id="4" name="Tijdelijke aanduiding voor datum 3"/>
          <p:cNvSpPr>
            <a:spLocks noGrp="1"/>
          </p:cNvSpPr>
          <p:nvPr>
            <p:ph type="dt" sz="half" idx="10"/>
          </p:nvPr>
        </p:nvSpPr>
        <p:spPr/>
        <p:txBody>
          <a:bodyPr/>
          <a:lstStyle>
            <a:lvl1pPr>
              <a:defRPr>
                <a:solidFill>
                  <a:srgbClr val="FFFFFF"/>
                </a:solidFill>
              </a:defRPr>
            </a:lvl1pPr>
          </a:lstStyle>
          <a:p>
            <a:fld id="{F9702B6F-8D57-0A4C-B653-1ACC027ED6F1}" type="datetimeFigureOut">
              <a:rPr lang="nl-NL" smtClean="0"/>
              <a:pPr/>
              <a:t>30-11-2018</a:t>
            </a:fld>
            <a:endParaRPr lang="nl-NL"/>
          </a:p>
        </p:txBody>
      </p:sp>
      <p:sp>
        <p:nvSpPr>
          <p:cNvPr id="5" name="Tijdelijke aanduiding voor voettekst 4"/>
          <p:cNvSpPr>
            <a:spLocks noGrp="1"/>
          </p:cNvSpPr>
          <p:nvPr>
            <p:ph type="ftr" sz="quarter" idx="11"/>
          </p:nvPr>
        </p:nvSpPr>
        <p:spPr/>
        <p:txBody>
          <a:bodyPr/>
          <a:lstStyle>
            <a:lvl1pPr>
              <a:defRPr>
                <a:solidFill>
                  <a:srgbClr val="FFFFFF"/>
                </a:solidFill>
              </a:defRPr>
            </a:lvl1pPr>
          </a:lstStyle>
          <a:p>
            <a:pPr>
              <a:defRPr/>
            </a:pPr>
            <a:endParaRPr lang="nl-NL"/>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8087248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datum 4"/>
          <p:cNvSpPr>
            <a:spLocks noGrp="1"/>
          </p:cNvSpPr>
          <p:nvPr>
            <p:ph type="dt" sz="half" idx="10"/>
          </p:nvPr>
        </p:nvSpPr>
        <p:spPr/>
        <p:txBody>
          <a:bodyPr/>
          <a:lstStyle>
            <a:lvl1pPr>
              <a:defRPr/>
            </a:lvl1pPr>
          </a:lstStyle>
          <a:p>
            <a:fld id="{7AE467FB-889D-1B4E-B66F-6C69A7A92FB6}" type="datetimeFigureOut">
              <a:rPr lang="nl-NL" smtClean="0"/>
              <a:pPr/>
              <a:t>30-11-2018</a:t>
            </a:fld>
            <a:endParaRPr lang="nl-NL"/>
          </a:p>
        </p:txBody>
      </p:sp>
      <p:sp>
        <p:nvSpPr>
          <p:cNvPr id="7" name="Tijdelijke aanduiding voor voettekst 5"/>
          <p:cNvSpPr>
            <a:spLocks noGrp="1"/>
          </p:cNvSpPr>
          <p:nvPr>
            <p:ph type="ftr" sz="quarter" idx="11"/>
          </p:nvPr>
        </p:nvSpPr>
        <p:spPr/>
        <p:txBody>
          <a:bodyPr/>
          <a:lstStyle>
            <a:lvl1pPr>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2832207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BE"/>
              <a:t>Titelstijl van model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Klik om de tekststijl van het model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Klik om de tekststijl van het model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8" name="Tijdelijke aanduiding voor datum 6"/>
          <p:cNvSpPr>
            <a:spLocks noGrp="1"/>
          </p:cNvSpPr>
          <p:nvPr>
            <p:ph type="dt" sz="half" idx="10"/>
          </p:nvPr>
        </p:nvSpPr>
        <p:spPr/>
        <p:txBody>
          <a:bodyPr/>
          <a:lstStyle>
            <a:lvl1pPr>
              <a:defRPr/>
            </a:lvl1pPr>
          </a:lstStyle>
          <a:p>
            <a:fld id="{465641BD-0530-604D-88F2-898A214AEB55}" type="datetimeFigureOut">
              <a:rPr lang="nl-NL" smtClean="0"/>
              <a:pPr/>
              <a:t>30-11-2018</a:t>
            </a:fld>
            <a:endParaRPr lang="nl-NL"/>
          </a:p>
        </p:txBody>
      </p:sp>
      <p:sp>
        <p:nvSpPr>
          <p:cNvPr id="9" name="Tijdelijke aanduiding voor voettekst 7"/>
          <p:cNvSpPr>
            <a:spLocks noGrp="1"/>
          </p:cNvSpPr>
          <p:nvPr>
            <p:ph type="ftr" sz="quarter" idx="11"/>
          </p:nvPr>
        </p:nvSpPr>
        <p:spPr/>
        <p:txBody>
          <a:bodyPr/>
          <a:lstStyle>
            <a:lvl1pPr>
              <a:defRPr/>
            </a:lvl1pPr>
          </a:lstStyle>
          <a:p>
            <a:pPr>
              <a:defRPr/>
            </a:pPr>
            <a:endParaRPr lang="nl-NL"/>
          </a:p>
        </p:txBody>
      </p:sp>
      <p:sp>
        <p:nvSpPr>
          <p:cNvPr id="10" name="Tijdelijke aanduiding voor dianummer 8"/>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4733958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4" name="Tijdelijke aanduiding voor datum 2"/>
          <p:cNvSpPr>
            <a:spLocks noGrp="1"/>
          </p:cNvSpPr>
          <p:nvPr>
            <p:ph type="dt" sz="half" idx="10"/>
          </p:nvPr>
        </p:nvSpPr>
        <p:spPr/>
        <p:txBody>
          <a:bodyPr/>
          <a:lstStyle>
            <a:lvl1pPr>
              <a:defRPr/>
            </a:lvl1pPr>
          </a:lstStyle>
          <a:p>
            <a:fld id="{CED7530C-9A61-E143-88CC-91BEA71615DE}" type="datetimeFigureOut">
              <a:rPr lang="nl-NL" smtClean="0"/>
              <a:pPr/>
              <a:t>30-11-2018</a:t>
            </a:fld>
            <a:endParaRPr lang="nl-NL"/>
          </a:p>
        </p:txBody>
      </p:sp>
      <p:sp>
        <p:nvSpPr>
          <p:cNvPr id="5" name="Tijdelijke aanduiding voor voettekst 3"/>
          <p:cNvSpPr>
            <a:spLocks noGrp="1"/>
          </p:cNvSpPr>
          <p:nvPr>
            <p:ph type="ftr" sz="quarter" idx="11"/>
          </p:nvPr>
        </p:nvSpPr>
        <p:spPr/>
        <p:txBody>
          <a:bodyPr/>
          <a:lstStyle>
            <a:lvl1pPr>
              <a:defRPr/>
            </a:lvl1pPr>
          </a:lstStyle>
          <a:p>
            <a:pPr>
              <a:defRPr/>
            </a:pPr>
            <a:endParaRPr lang="nl-NL"/>
          </a:p>
        </p:txBody>
      </p:sp>
      <p:sp>
        <p:nvSpPr>
          <p:cNvPr id="6" name="Tijdelijke aanduiding voor dianummer 4"/>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75465659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ijdelijke aanduiding voor datum 1"/>
          <p:cNvSpPr>
            <a:spLocks noGrp="1"/>
          </p:cNvSpPr>
          <p:nvPr>
            <p:ph type="dt" sz="half" idx="10"/>
          </p:nvPr>
        </p:nvSpPr>
        <p:spPr/>
        <p:txBody>
          <a:bodyPr/>
          <a:lstStyle>
            <a:lvl1pPr>
              <a:defRPr/>
            </a:lvl1pPr>
          </a:lstStyle>
          <a:p>
            <a:fld id="{30081EED-3DDF-7A4C-96E2-29B7511FA873}" type="datetimeFigureOut">
              <a:rPr lang="nl-NL" smtClean="0"/>
              <a:pPr/>
              <a:t>30-11-2018</a:t>
            </a:fld>
            <a:endParaRPr lang="nl-NL"/>
          </a:p>
        </p:txBody>
      </p:sp>
      <p:sp>
        <p:nvSpPr>
          <p:cNvPr id="4" name="Tijdelijke aanduiding voor voettekst 2"/>
          <p:cNvSpPr>
            <a:spLocks noGrp="1"/>
          </p:cNvSpPr>
          <p:nvPr>
            <p:ph type="ftr" sz="quarter" idx="11"/>
          </p:nvPr>
        </p:nvSpPr>
        <p:spPr/>
        <p:txBody>
          <a:bodyPr/>
          <a:lstStyle>
            <a:lvl1pPr>
              <a:defRPr/>
            </a:lvl1pPr>
          </a:lstStyle>
          <a:p>
            <a:pPr>
              <a:defRPr/>
            </a:pPr>
            <a:endParaRPr lang="nl-NL"/>
          </a:p>
        </p:txBody>
      </p:sp>
      <p:sp>
        <p:nvSpPr>
          <p:cNvPr id="5" name="Tijdelijke aanduiding voor dianummer 3"/>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86509938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BE"/>
              <a:t>Titelstijl van model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Klik om de tekststijl van het model te bewerken</a:t>
            </a:r>
          </a:p>
        </p:txBody>
      </p:sp>
      <p:sp>
        <p:nvSpPr>
          <p:cNvPr id="6" name="Tijdelijke aanduiding voor datum 4"/>
          <p:cNvSpPr>
            <a:spLocks noGrp="1"/>
          </p:cNvSpPr>
          <p:nvPr>
            <p:ph type="dt" sz="half" idx="10"/>
          </p:nvPr>
        </p:nvSpPr>
        <p:spPr/>
        <p:txBody>
          <a:bodyPr/>
          <a:lstStyle>
            <a:lvl1pPr>
              <a:defRPr/>
            </a:lvl1pPr>
          </a:lstStyle>
          <a:p>
            <a:fld id="{0E17E80D-406A-1143-A682-B2A975911D4E}" type="datetimeFigureOut">
              <a:rPr lang="nl-NL" smtClean="0"/>
              <a:pPr/>
              <a:t>30-11-2018</a:t>
            </a:fld>
            <a:endParaRPr lang="nl-NL"/>
          </a:p>
        </p:txBody>
      </p:sp>
      <p:sp>
        <p:nvSpPr>
          <p:cNvPr id="7" name="Tijdelijke aanduiding voor voettekst 5"/>
          <p:cNvSpPr>
            <a:spLocks noGrp="1"/>
          </p:cNvSpPr>
          <p:nvPr>
            <p:ph type="ftr" sz="quarter" idx="11"/>
          </p:nvPr>
        </p:nvSpPr>
        <p:spPr/>
        <p:txBody>
          <a:bodyPr/>
          <a:lstStyle>
            <a:lvl1pPr>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4304695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Titelstijl van model bewerken</a:t>
            </a:r>
            <a:endParaRPr lang="nl-NL"/>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datum 3"/>
          <p:cNvSpPr>
            <a:spLocks noGrp="1"/>
          </p:cNvSpPr>
          <p:nvPr>
            <p:ph type="dt" sz="half" idx="2"/>
          </p:nvPr>
        </p:nvSpPr>
        <p:spPr>
          <a:xfrm>
            <a:off x="1325563" y="6356350"/>
            <a:ext cx="1265237"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0584E5CD-2629-2847-9E3E-DA69A978377A}" type="datetimeFigureOut">
              <a:rPr lang="nl-NL" smtClean="0"/>
              <a:pPr/>
              <a:t>30-11-2018</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B1F6A77-C74B-4AE6-948A-7F70CF80FD7E}" type="slidenum">
              <a:rPr lang="nl-NL" smtClean="0"/>
              <a:pPr/>
              <a:t>‹nr.›</a:t>
            </a:fld>
            <a:endParaRPr lang="nl-NL"/>
          </a:p>
        </p:txBody>
      </p:sp>
      <p:sp>
        <p:nvSpPr>
          <p:cNvPr id="7" name="Rechthoek 6"/>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l-NL"/>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691" r:id="rId18"/>
  </p:sldLayoutIdLst>
  <p:hf hdr="0" ftr="0" dt="0"/>
  <p:txStyles>
    <p:titleStyle>
      <a:lvl1pPr algn="ctr" defTabSz="457200" rtl="0" eaLnBrk="1" fontAlgn="base" hangingPunct="1">
        <a:spcBef>
          <a:spcPct val="0"/>
        </a:spcBef>
        <a:spcAft>
          <a:spcPct val="0"/>
        </a:spcAft>
        <a:defRPr sz="4400" b="1" kern="1200">
          <a:solidFill>
            <a:srgbClr val="58A618"/>
          </a:solidFill>
          <a:latin typeface="+mj-lt"/>
          <a:ea typeface="ＭＳ Ｐゴシック" charset="0"/>
          <a:cs typeface="+mj-cs"/>
        </a:defRPr>
      </a:lvl1pPr>
      <a:lvl2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2pPr>
      <a:lvl3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3pPr>
      <a:lvl4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4pPr>
      <a:lvl5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5pPr>
      <a:lvl6pPr marL="457200" algn="ctr" defTabSz="457200" rtl="0" eaLnBrk="1" fontAlgn="base" hangingPunct="1">
        <a:spcBef>
          <a:spcPct val="0"/>
        </a:spcBef>
        <a:spcAft>
          <a:spcPct val="0"/>
        </a:spcAft>
        <a:defRPr sz="4400" b="1">
          <a:solidFill>
            <a:srgbClr val="58A618"/>
          </a:solidFill>
          <a:latin typeface="Calibri" pitchFamily="34" charset="0"/>
        </a:defRPr>
      </a:lvl6pPr>
      <a:lvl7pPr marL="914400" algn="ctr" defTabSz="457200" rtl="0" eaLnBrk="1" fontAlgn="base" hangingPunct="1">
        <a:spcBef>
          <a:spcPct val="0"/>
        </a:spcBef>
        <a:spcAft>
          <a:spcPct val="0"/>
        </a:spcAft>
        <a:defRPr sz="4400" b="1">
          <a:solidFill>
            <a:srgbClr val="58A618"/>
          </a:solidFill>
          <a:latin typeface="Calibri" pitchFamily="34" charset="0"/>
        </a:defRPr>
      </a:lvl7pPr>
      <a:lvl8pPr marL="1371600" algn="ctr" defTabSz="457200" rtl="0" eaLnBrk="1" fontAlgn="base" hangingPunct="1">
        <a:spcBef>
          <a:spcPct val="0"/>
        </a:spcBef>
        <a:spcAft>
          <a:spcPct val="0"/>
        </a:spcAft>
        <a:defRPr sz="4400" b="1">
          <a:solidFill>
            <a:srgbClr val="58A618"/>
          </a:solidFill>
          <a:latin typeface="Calibri" pitchFamily="34" charset="0"/>
        </a:defRPr>
      </a:lvl8pPr>
      <a:lvl9pPr marL="1828800" algn="ctr" defTabSz="457200" rtl="0" eaLnBrk="1" fontAlgn="base" hangingPunct="1">
        <a:spcBef>
          <a:spcPct val="0"/>
        </a:spcBef>
        <a:spcAft>
          <a:spcPct val="0"/>
        </a:spcAft>
        <a:defRPr sz="4400" b="1">
          <a:solidFill>
            <a:srgbClr val="58A618"/>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microsoft.com/net/downloa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pp.pluralsight.com/player?course=entity-framework-core-2-getting-started&amp;author=julie-lerman&amp;name=fa16ecc6-d374-4ad8-af7c-55632114f53a&amp;clip=1&amp;mode=liv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pp.pluralsight.com/player?course=entity-framework-core-2-getting-started&amp;author=julie-lerman&amp;name=fa16ecc6-d374-4ad8-af7c-55632114f53a&amp;clip=2&amp;mode=liv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pp.pluralsight.com/player?course=entity-framework-core-2-getting-started&amp;author=julie-lerman&amp;name=fa16ecc6-d374-4ad8-af7c-55632114f53a&amp;clip=3&amp;mode=liv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pp.pluralsight.com/player?course=entity-framework-core-2-getting-started&amp;author=julie-lerman&amp;name=fa16ecc6-d374-4ad8-af7c-55632114f53a&amp;clip=4&amp;mode=liv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app.pluralsight.com/player?course=entity-framework-core-2-getting-started&amp;author=julie-lerman&amp;name=fa16ecc6-d374-4ad8-af7c-55632114f53a&amp;clip=6&amp;mode=liv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pp.pluralsight.com/player?course=entity-framework-core-2-getting-started&amp;author=julie-lerman&amp;name=fa16ecc6-d374-4ad8-af7c-55632114f53a&amp;clip=7&amp;mode=liv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pp.pluralsight.com/player?course=entity-framework-core-2-getting-started&amp;author=julie-lerman&amp;name=fa16ecc6-d374-4ad8-af7c-55632114f53a&amp;clip=8&amp;mode=liv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pp.pluralsight.com/player?course=entity-framework-core-2-getting-started&amp;author=julie-lerman&amp;name=fa16ecc6-d374-4ad8-af7c-55632114f53a&amp;clip=10&amp;mode=liv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learnentityframeworkcore.com/configuration/fluent-api"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www.learnentityframeworkcore.com/configuration/fluent-api/property-configuration" TargetMode="External"/><Relationship Id="rId4" Type="http://schemas.openxmlformats.org/officeDocument/2006/relationships/hyperlink" Target="https://www.learnentityframeworkcore.com/configuration/fluent-api/type-configuration"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err="1"/>
              <a:t>Entity</a:t>
            </a:r>
            <a:r>
              <a:rPr lang="nl-NL" dirty="0"/>
              <a:t> Framework </a:t>
            </a:r>
            <a:r>
              <a:rPr lang="nl-NL" dirty="0" err="1"/>
              <a:t>Core</a:t>
            </a:r>
            <a:endParaRPr lang="nl-NL" dirty="0"/>
          </a:p>
        </p:txBody>
      </p:sp>
      <p:sp>
        <p:nvSpPr>
          <p:cNvPr id="3" name="Subtitel 2"/>
          <p:cNvSpPr>
            <a:spLocks noGrp="1"/>
          </p:cNvSpPr>
          <p:nvPr>
            <p:ph type="subTitle" idx="1"/>
          </p:nvPr>
        </p:nvSpPr>
        <p:spPr/>
        <p:txBody>
          <a:bodyPr/>
          <a:lstStyle/>
          <a:p>
            <a:r>
              <a:rPr lang="nl-NL" dirty="0"/>
              <a:t>.Net Advanced</a:t>
            </a:r>
          </a:p>
        </p:txBody>
      </p:sp>
      <p:sp>
        <p:nvSpPr>
          <p:cNvPr id="4" name="Tijdelijke aanduiding voor dianummer 3"/>
          <p:cNvSpPr>
            <a:spLocks noGrp="1"/>
          </p:cNvSpPr>
          <p:nvPr>
            <p:ph type="sldNum" sz="quarter" idx="11"/>
          </p:nvPr>
        </p:nvSpPr>
        <p:spPr/>
        <p:txBody>
          <a:bodyPr/>
          <a:lstStyle/>
          <a:p>
            <a:fld id="{389433DD-59E3-443A-B5F0-33429A59D331}" type="slidenum">
              <a:rPr lang="nl-NL" smtClean="0"/>
              <a:pPr/>
              <a:t>1</a:t>
            </a:fld>
            <a:endParaRPr lang="nl-NL"/>
          </a:p>
        </p:txBody>
      </p:sp>
    </p:spTree>
    <p:extLst>
      <p:ext uri="{BB962C8B-B14F-4D97-AF65-F5344CB8AC3E}">
        <p14:creationId xmlns:p14="http://schemas.microsoft.com/office/powerpoint/2010/main" val="20470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Creating</a:t>
            </a:r>
            <a:r>
              <a:rPr lang="nl-BE" dirty="0"/>
              <a:t> a Data Model </a:t>
            </a:r>
            <a:r>
              <a:rPr lang="nl-BE" dirty="0" err="1"/>
              <a:t>and</a:t>
            </a:r>
            <a:r>
              <a:rPr lang="nl-BE" dirty="0"/>
              <a:t> Database </a:t>
            </a:r>
            <a:r>
              <a:rPr lang="nl-BE" dirty="0" err="1"/>
              <a:t>with</a:t>
            </a:r>
            <a:r>
              <a:rPr lang="nl-BE" dirty="0"/>
              <a:t> EF </a:t>
            </a:r>
            <a:r>
              <a:rPr lang="nl-BE" dirty="0" err="1"/>
              <a:t>Core</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B1F6A77-C74B-4AE6-948A-7F70CF80FD7E}" type="slidenum">
              <a:rPr lang="nl-NL" smtClean="0"/>
              <a:pPr/>
              <a:t>10</a:t>
            </a:fld>
            <a:endParaRPr lang="nl-NL"/>
          </a:p>
        </p:txBody>
      </p:sp>
    </p:spTree>
    <p:extLst>
      <p:ext uri="{BB962C8B-B14F-4D97-AF65-F5344CB8AC3E}">
        <p14:creationId xmlns:p14="http://schemas.microsoft.com/office/powerpoint/2010/main" val="18546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E96F362-CE53-495B-A0AE-6EA27DD5BA53}"/>
              </a:ext>
            </a:extLst>
          </p:cNvPr>
          <p:cNvSpPr>
            <a:spLocks noGrp="1"/>
          </p:cNvSpPr>
          <p:nvPr>
            <p:ph type="title"/>
          </p:nvPr>
        </p:nvSpPr>
        <p:spPr/>
        <p:txBody>
          <a:bodyPr/>
          <a:lstStyle/>
          <a:p>
            <a:r>
              <a:rPr lang="nl-BE" dirty="0" err="1"/>
              <a:t>Note</a:t>
            </a:r>
            <a:r>
              <a:rPr lang="nl-BE" dirty="0"/>
              <a:t>: .NET Standard </a:t>
            </a:r>
            <a:r>
              <a:rPr lang="nl-BE" dirty="0" err="1"/>
              <a:t>dependency</a:t>
            </a:r>
            <a:endParaRPr lang="nl-BE" dirty="0"/>
          </a:p>
        </p:txBody>
      </p:sp>
      <p:sp>
        <p:nvSpPr>
          <p:cNvPr id="6" name="Tijdelijke aanduiding voor inhoud 5">
            <a:extLst>
              <a:ext uri="{FF2B5EF4-FFF2-40B4-BE49-F238E27FC236}">
                <a16:creationId xmlns:a16="http://schemas.microsoft.com/office/drawing/2014/main" id="{42BA6579-A90C-43AD-87BD-47FEA364E291}"/>
              </a:ext>
            </a:extLst>
          </p:cNvPr>
          <p:cNvSpPr>
            <a:spLocks noGrp="1"/>
          </p:cNvSpPr>
          <p:nvPr>
            <p:ph idx="1"/>
          </p:nvPr>
        </p:nvSpPr>
        <p:spPr/>
        <p:txBody>
          <a:bodyPr/>
          <a:lstStyle/>
          <a:p>
            <a:r>
              <a:rPr lang="nl-BE" dirty="0"/>
              <a:t>Open up console </a:t>
            </a:r>
            <a:r>
              <a:rPr lang="nl-BE" dirty="0" err="1"/>
              <a:t>and</a:t>
            </a:r>
            <a:r>
              <a:rPr lang="nl-BE" dirty="0"/>
              <a:t> type</a:t>
            </a:r>
          </a:p>
          <a:p>
            <a:pPr lvl="1"/>
            <a:r>
              <a:rPr lang="nl-BE" dirty="0" err="1"/>
              <a:t>dotnet</a:t>
            </a:r>
            <a:r>
              <a:rPr lang="nl-BE" dirty="0"/>
              <a:t> --</a:t>
            </a:r>
            <a:r>
              <a:rPr lang="nl-BE" dirty="0" err="1"/>
              <a:t>version</a:t>
            </a:r>
            <a:endParaRPr lang="nl-BE" dirty="0"/>
          </a:p>
          <a:p>
            <a:r>
              <a:rPr lang="nl-BE" dirty="0"/>
              <a:t>Installation </a:t>
            </a:r>
            <a:r>
              <a:rPr lang="nl-BE" dirty="0" err="1"/>
              <a:t>instructions</a:t>
            </a:r>
            <a:endParaRPr lang="nl-BE" dirty="0"/>
          </a:p>
          <a:p>
            <a:pPr lvl="1"/>
            <a:r>
              <a:rPr lang="nl-BE" dirty="0">
                <a:hlinkClick r:id="rId3"/>
              </a:rPr>
              <a:t>http://microsoft.com/net/download</a:t>
            </a:r>
            <a:r>
              <a:rPr lang="nl-BE" dirty="0"/>
              <a:t> </a:t>
            </a:r>
          </a:p>
          <a:p>
            <a:pPr lvl="1"/>
            <a:r>
              <a:rPr lang="nl-BE" dirty="0" err="1"/>
              <a:t>You</a:t>
            </a:r>
            <a:r>
              <a:rPr lang="nl-BE" dirty="0"/>
              <a:t> </a:t>
            </a:r>
            <a:r>
              <a:rPr lang="nl-BE" dirty="0" err="1"/>
              <a:t>need</a:t>
            </a:r>
            <a:r>
              <a:rPr lang="nl-BE" dirty="0"/>
              <a:t> .NET </a:t>
            </a:r>
            <a:r>
              <a:rPr lang="nl-BE" dirty="0" err="1"/>
              <a:t>Core</a:t>
            </a:r>
            <a:r>
              <a:rPr lang="nl-BE" dirty="0"/>
              <a:t> SDK</a:t>
            </a:r>
          </a:p>
          <a:p>
            <a:pPr lvl="1"/>
            <a:r>
              <a:rPr lang="nl-BE" dirty="0" err="1"/>
              <a:t>Alternative</a:t>
            </a:r>
            <a:r>
              <a:rPr lang="nl-BE" dirty="0"/>
              <a:t>: update Visual Studio (&gt;= 15.8)</a:t>
            </a:r>
          </a:p>
        </p:txBody>
      </p:sp>
      <p:sp>
        <p:nvSpPr>
          <p:cNvPr id="4" name="Tijdelijke aanduiding voor dianummer 3">
            <a:extLst>
              <a:ext uri="{FF2B5EF4-FFF2-40B4-BE49-F238E27FC236}">
                <a16:creationId xmlns:a16="http://schemas.microsoft.com/office/drawing/2014/main" id="{5F659724-88EE-4553-815F-B920207A5DB7}"/>
              </a:ext>
            </a:extLst>
          </p:cNvPr>
          <p:cNvSpPr>
            <a:spLocks noGrp="1"/>
          </p:cNvSpPr>
          <p:nvPr>
            <p:ph type="sldNum" sz="quarter" idx="12"/>
          </p:nvPr>
        </p:nvSpPr>
        <p:spPr/>
        <p:txBody>
          <a:bodyPr/>
          <a:lstStyle/>
          <a:p>
            <a:fld id="{BB1F6A77-C74B-4AE6-948A-7F70CF80FD7E}" type="slidenum">
              <a:rPr lang="nl-NL" smtClean="0"/>
              <a:pPr/>
              <a:t>11</a:t>
            </a:fld>
            <a:endParaRPr lang="nl-NL"/>
          </a:p>
        </p:txBody>
      </p:sp>
    </p:spTree>
    <p:extLst>
      <p:ext uri="{BB962C8B-B14F-4D97-AF65-F5344CB8AC3E}">
        <p14:creationId xmlns:p14="http://schemas.microsoft.com/office/powerpoint/2010/main" val="3450266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0442BB-FA11-4DF0-BAE8-1F1CE8A20C4A}"/>
              </a:ext>
            </a:extLst>
          </p:cNvPr>
          <p:cNvSpPr>
            <a:spLocks noGrp="1"/>
          </p:cNvSpPr>
          <p:nvPr>
            <p:ph type="title"/>
          </p:nvPr>
        </p:nvSpPr>
        <p:spPr/>
        <p:txBody>
          <a:bodyPr/>
          <a:lstStyle/>
          <a:p>
            <a:r>
              <a:rPr lang="nl-BE" dirty="0"/>
              <a:t>Setting up </a:t>
            </a:r>
            <a:r>
              <a:rPr lang="nl-BE" dirty="0" err="1"/>
              <a:t>the</a:t>
            </a:r>
            <a:r>
              <a:rPr lang="nl-BE" dirty="0"/>
              <a:t> Solution</a:t>
            </a:r>
          </a:p>
        </p:txBody>
      </p:sp>
      <p:sp>
        <p:nvSpPr>
          <p:cNvPr id="3" name="Tijdelijke aanduiding voor inhoud 2">
            <a:extLst>
              <a:ext uri="{FF2B5EF4-FFF2-40B4-BE49-F238E27FC236}">
                <a16:creationId xmlns:a16="http://schemas.microsoft.com/office/drawing/2014/main" id="{4CEA8348-7B76-449B-8BB0-5B693077B49F}"/>
              </a:ext>
            </a:extLst>
          </p:cNvPr>
          <p:cNvSpPr>
            <a:spLocks noGrp="1"/>
          </p:cNvSpPr>
          <p:nvPr>
            <p:ph idx="1"/>
          </p:nvPr>
        </p:nvSpPr>
        <p:spPr/>
        <p:txBody>
          <a:bodyPr>
            <a:normAutofit fontScale="92500" lnSpcReduction="20000"/>
          </a:bodyPr>
          <a:lstStyle/>
          <a:p>
            <a:r>
              <a:rPr lang="nl-BE" dirty="0" err="1">
                <a:hlinkClick r:id="rId2"/>
              </a:rPr>
              <a:t>Pluralsight</a:t>
            </a:r>
            <a:r>
              <a:rPr lang="nl-BE" dirty="0">
                <a:hlinkClick r:id="rId2"/>
              </a:rPr>
              <a:t> Demo</a:t>
            </a:r>
            <a:endParaRPr lang="nl-BE" dirty="0"/>
          </a:p>
          <a:p>
            <a:r>
              <a:rPr lang="nl-BE" dirty="0"/>
              <a:t>Start </a:t>
            </a:r>
            <a:r>
              <a:rPr lang="nl-BE" dirty="0" err="1"/>
              <a:t>from</a:t>
            </a:r>
            <a:r>
              <a:rPr lang="nl-BE" dirty="0"/>
              <a:t> blank solution without </a:t>
            </a:r>
            <a:r>
              <a:rPr lang="nl-BE" dirty="0" err="1"/>
              <a:t>any</a:t>
            </a:r>
            <a:r>
              <a:rPr lang="nl-BE" dirty="0"/>
              <a:t> </a:t>
            </a:r>
            <a:r>
              <a:rPr lang="nl-BE" dirty="0" err="1"/>
              <a:t>projects</a:t>
            </a:r>
            <a:endParaRPr lang="nl-BE" dirty="0"/>
          </a:p>
          <a:p>
            <a:r>
              <a:rPr lang="nl-BE" dirty="0" err="1"/>
              <a:t>Add</a:t>
            </a:r>
            <a:r>
              <a:rPr lang="nl-BE" dirty="0"/>
              <a:t> </a:t>
            </a:r>
            <a:r>
              <a:rPr lang="nl-BE" dirty="0" err="1"/>
              <a:t>Projects</a:t>
            </a:r>
            <a:endParaRPr lang="nl-BE" dirty="0"/>
          </a:p>
          <a:p>
            <a:pPr lvl="1"/>
            <a:r>
              <a:rPr lang="nl-BE" dirty="0"/>
              <a:t>Class Library (Full .NET) =&gt; Domain</a:t>
            </a:r>
          </a:p>
          <a:p>
            <a:pPr lvl="1"/>
            <a:r>
              <a:rPr lang="nl-BE" dirty="0"/>
              <a:t>Class Library (Full .NET) =&gt; Data</a:t>
            </a:r>
          </a:p>
          <a:p>
            <a:pPr lvl="1"/>
            <a:r>
              <a:rPr lang="nl-BE" dirty="0" err="1"/>
              <a:t>Some</a:t>
            </a:r>
            <a:r>
              <a:rPr lang="nl-BE" dirty="0"/>
              <a:t> UI Project</a:t>
            </a:r>
          </a:p>
          <a:p>
            <a:pPr lvl="1"/>
            <a:r>
              <a:rPr lang="nl-BE" dirty="0" err="1"/>
              <a:t>Some</a:t>
            </a:r>
            <a:r>
              <a:rPr lang="nl-BE" dirty="0"/>
              <a:t> Test Project</a:t>
            </a:r>
          </a:p>
          <a:p>
            <a:pPr lvl="1"/>
            <a:r>
              <a:rPr lang="nl-BE" dirty="0"/>
              <a:t>…</a:t>
            </a:r>
          </a:p>
          <a:p>
            <a:r>
              <a:rPr lang="nl-BE" dirty="0"/>
              <a:t>It is a best </a:t>
            </a:r>
            <a:r>
              <a:rPr lang="nl-BE" dirty="0" err="1"/>
              <a:t>practice</a:t>
            </a:r>
            <a:r>
              <a:rPr lang="nl-BE" dirty="0"/>
              <a:t> </a:t>
            </a:r>
            <a:r>
              <a:rPr lang="nl-BE" dirty="0" err="1"/>
              <a:t>to</a:t>
            </a:r>
            <a:r>
              <a:rPr lang="nl-BE" dirty="0"/>
              <a:t> </a:t>
            </a:r>
            <a:r>
              <a:rPr lang="nl-BE" dirty="0" err="1"/>
              <a:t>work</a:t>
            </a:r>
            <a:r>
              <a:rPr lang="nl-BE" dirty="0"/>
              <a:t> </a:t>
            </a:r>
            <a:r>
              <a:rPr lang="nl-BE" dirty="0" err="1"/>
              <a:t>with</a:t>
            </a:r>
            <a:r>
              <a:rPr lang="nl-BE" dirty="0"/>
              <a:t> </a:t>
            </a:r>
            <a:r>
              <a:rPr lang="nl-BE" dirty="0" err="1"/>
              <a:t>seperate</a:t>
            </a:r>
            <a:r>
              <a:rPr lang="nl-BE" dirty="0"/>
              <a:t> </a:t>
            </a:r>
            <a:r>
              <a:rPr lang="nl-BE" dirty="0" err="1"/>
              <a:t>projects</a:t>
            </a:r>
            <a:r>
              <a:rPr lang="nl-BE" dirty="0"/>
              <a:t> </a:t>
            </a:r>
            <a:r>
              <a:rPr lang="nl-BE" dirty="0" err="1"/>
              <a:t>for</a:t>
            </a:r>
            <a:r>
              <a:rPr lang="nl-BE" dirty="0"/>
              <a:t> different </a:t>
            </a:r>
            <a:r>
              <a:rPr lang="nl-BE" dirty="0" err="1"/>
              <a:t>layers</a:t>
            </a:r>
            <a:r>
              <a:rPr lang="nl-BE" dirty="0"/>
              <a:t> of </a:t>
            </a:r>
            <a:r>
              <a:rPr lang="nl-BE" dirty="0" err="1"/>
              <a:t>your</a:t>
            </a:r>
            <a:r>
              <a:rPr lang="nl-BE" dirty="0"/>
              <a:t> </a:t>
            </a:r>
            <a:r>
              <a:rPr lang="nl-BE" dirty="0" err="1"/>
              <a:t>application</a:t>
            </a:r>
            <a:endParaRPr lang="nl-BE" dirty="0"/>
          </a:p>
        </p:txBody>
      </p:sp>
      <p:sp>
        <p:nvSpPr>
          <p:cNvPr id="4" name="Tijdelijke aanduiding voor dianummer 3">
            <a:extLst>
              <a:ext uri="{FF2B5EF4-FFF2-40B4-BE49-F238E27FC236}">
                <a16:creationId xmlns:a16="http://schemas.microsoft.com/office/drawing/2014/main" id="{81C5FCA5-B51F-46CE-8784-21A23BB52365}"/>
              </a:ext>
            </a:extLst>
          </p:cNvPr>
          <p:cNvSpPr>
            <a:spLocks noGrp="1"/>
          </p:cNvSpPr>
          <p:nvPr>
            <p:ph type="sldNum" sz="quarter" idx="12"/>
          </p:nvPr>
        </p:nvSpPr>
        <p:spPr/>
        <p:txBody>
          <a:bodyPr/>
          <a:lstStyle/>
          <a:p>
            <a:fld id="{BB1F6A77-C74B-4AE6-948A-7F70CF80FD7E}" type="slidenum">
              <a:rPr lang="nl-NL" smtClean="0"/>
              <a:pPr/>
              <a:t>12</a:t>
            </a:fld>
            <a:endParaRPr lang="nl-NL"/>
          </a:p>
        </p:txBody>
      </p:sp>
    </p:spTree>
    <p:extLst>
      <p:ext uri="{BB962C8B-B14F-4D97-AF65-F5344CB8AC3E}">
        <p14:creationId xmlns:p14="http://schemas.microsoft.com/office/powerpoint/2010/main" val="308549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EF2B5A-900A-4CD3-9728-E2478807A9B7}"/>
              </a:ext>
            </a:extLst>
          </p:cNvPr>
          <p:cNvSpPr>
            <a:spLocks noGrp="1"/>
          </p:cNvSpPr>
          <p:nvPr>
            <p:ph type="title"/>
          </p:nvPr>
        </p:nvSpPr>
        <p:spPr/>
        <p:txBody>
          <a:bodyPr/>
          <a:lstStyle/>
          <a:p>
            <a:r>
              <a:rPr lang="nl-BE" dirty="0"/>
              <a:t>Modelclasses: </a:t>
            </a:r>
            <a:r>
              <a:rPr lang="nl-BE" dirty="0" err="1"/>
              <a:t>Samurai</a:t>
            </a:r>
            <a:endParaRPr lang="nl-BE" dirty="0"/>
          </a:p>
        </p:txBody>
      </p:sp>
      <p:pic>
        <p:nvPicPr>
          <p:cNvPr id="5" name="Tijdelijke aanduiding voor inhoud 4">
            <a:extLst>
              <a:ext uri="{FF2B5EF4-FFF2-40B4-BE49-F238E27FC236}">
                <a16:creationId xmlns:a16="http://schemas.microsoft.com/office/drawing/2014/main" id="{C581C7E0-A024-4963-B3BE-6DB0F621E628}"/>
              </a:ext>
            </a:extLst>
          </p:cNvPr>
          <p:cNvPicPr>
            <a:picLocks noGrp="1" noChangeAspect="1"/>
          </p:cNvPicPr>
          <p:nvPr>
            <p:ph idx="1"/>
          </p:nvPr>
        </p:nvPicPr>
        <p:blipFill>
          <a:blip r:embed="rId3"/>
          <a:stretch>
            <a:fillRect/>
          </a:stretch>
        </p:blipFill>
        <p:spPr>
          <a:xfrm>
            <a:off x="1500874" y="1607466"/>
            <a:ext cx="6142252" cy="4511431"/>
          </a:xfrm>
          <a:prstGeom prst="rect">
            <a:avLst/>
          </a:prstGeom>
        </p:spPr>
      </p:pic>
      <p:sp>
        <p:nvSpPr>
          <p:cNvPr id="4" name="Tijdelijke aanduiding voor dianummer 3">
            <a:extLst>
              <a:ext uri="{FF2B5EF4-FFF2-40B4-BE49-F238E27FC236}">
                <a16:creationId xmlns:a16="http://schemas.microsoft.com/office/drawing/2014/main" id="{6C4DF550-02FB-4A68-A0CB-8408A6CF1380}"/>
              </a:ext>
            </a:extLst>
          </p:cNvPr>
          <p:cNvSpPr>
            <a:spLocks noGrp="1"/>
          </p:cNvSpPr>
          <p:nvPr>
            <p:ph type="sldNum" sz="quarter" idx="12"/>
          </p:nvPr>
        </p:nvSpPr>
        <p:spPr/>
        <p:txBody>
          <a:bodyPr/>
          <a:lstStyle/>
          <a:p>
            <a:fld id="{BB1F6A77-C74B-4AE6-948A-7F70CF80FD7E}" type="slidenum">
              <a:rPr lang="nl-NL" smtClean="0"/>
              <a:pPr/>
              <a:t>13</a:t>
            </a:fld>
            <a:endParaRPr lang="nl-NL"/>
          </a:p>
        </p:txBody>
      </p:sp>
    </p:spTree>
    <p:extLst>
      <p:ext uri="{BB962C8B-B14F-4D97-AF65-F5344CB8AC3E}">
        <p14:creationId xmlns:p14="http://schemas.microsoft.com/office/powerpoint/2010/main" val="2951498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1F74EE-725F-4BD2-BE3A-DB984530E9CE}"/>
              </a:ext>
            </a:extLst>
          </p:cNvPr>
          <p:cNvPicPr>
            <a:picLocks noGrp="1" noChangeAspect="1"/>
          </p:cNvPicPr>
          <p:nvPr>
            <p:ph idx="1"/>
          </p:nvPr>
        </p:nvPicPr>
        <p:blipFill>
          <a:blip r:embed="rId2"/>
          <a:stretch>
            <a:fillRect/>
          </a:stretch>
        </p:blipFill>
        <p:spPr>
          <a:xfrm>
            <a:off x="457200" y="1417638"/>
            <a:ext cx="4648200" cy="2124075"/>
          </a:xfrm>
          <a:prstGeom prst="rect">
            <a:avLst/>
          </a:prstGeom>
        </p:spPr>
      </p:pic>
      <p:sp>
        <p:nvSpPr>
          <p:cNvPr id="4" name="Slide Number Placeholder 3">
            <a:extLst>
              <a:ext uri="{FF2B5EF4-FFF2-40B4-BE49-F238E27FC236}">
                <a16:creationId xmlns:a16="http://schemas.microsoft.com/office/drawing/2014/main" id="{BB59DBE4-2A8C-49B1-BBA4-00AD52BBBFD7}"/>
              </a:ext>
            </a:extLst>
          </p:cNvPr>
          <p:cNvSpPr>
            <a:spLocks noGrp="1"/>
          </p:cNvSpPr>
          <p:nvPr>
            <p:ph type="sldNum" sz="quarter" idx="12"/>
          </p:nvPr>
        </p:nvSpPr>
        <p:spPr/>
        <p:txBody>
          <a:bodyPr/>
          <a:lstStyle/>
          <a:p>
            <a:fld id="{BB1F6A77-C74B-4AE6-948A-7F70CF80FD7E}" type="slidenum">
              <a:rPr lang="nl-NL" smtClean="0"/>
              <a:pPr/>
              <a:t>14</a:t>
            </a:fld>
            <a:endParaRPr lang="nl-NL"/>
          </a:p>
        </p:txBody>
      </p:sp>
      <p:sp>
        <p:nvSpPr>
          <p:cNvPr id="6" name="Titel 1">
            <a:extLst>
              <a:ext uri="{FF2B5EF4-FFF2-40B4-BE49-F238E27FC236}">
                <a16:creationId xmlns:a16="http://schemas.microsoft.com/office/drawing/2014/main" id="{D6252C15-463C-486C-BCC5-FBF2343C7C82}"/>
              </a:ext>
            </a:extLst>
          </p:cNvPr>
          <p:cNvSpPr>
            <a:spLocks noGrp="1"/>
          </p:cNvSpPr>
          <p:nvPr>
            <p:ph type="title"/>
          </p:nvPr>
        </p:nvSpPr>
        <p:spPr>
          <a:xfrm>
            <a:off x="457200" y="274638"/>
            <a:ext cx="8229600" cy="1143000"/>
          </a:xfrm>
        </p:spPr>
        <p:txBody>
          <a:bodyPr/>
          <a:lstStyle/>
          <a:p>
            <a:r>
              <a:rPr lang="nl-BE" dirty="0"/>
              <a:t>Modelclasses</a:t>
            </a:r>
            <a:r>
              <a:rPr lang="nl-BE"/>
              <a:t>: Quote and Battle</a:t>
            </a:r>
            <a:endParaRPr lang="nl-BE" dirty="0"/>
          </a:p>
        </p:txBody>
      </p:sp>
      <p:pic>
        <p:nvPicPr>
          <p:cNvPr id="7" name="Picture 6">
            <a:extLst>
              <a:ext uri="{FF2B5EF4-FFF2-40B4-BE49-F238E27FC236}">
                <a16:creationId xmlns:a16="http://schemas.microsoft.com/office/drawing/2014/main" id="{310F17FF-3A42-48CA-A00B-C7B221F80C59}"/>
              </a:ext>
            </a:extLst>
          </p:cNvPr>
          <p:cNvPicPr>
            <a:picLocks noChangeAspect="1"/>
          </p:cNvPicPr>
          <p:nvPr/>
        </p:nvPicPr>
        <p:blipFill>
          <a:blip r:embed="rId3"/>
          <a:stretch>
            <a:fillRect/>
          </a:stretch>
        </p:blipFill>
        <p:spPr>
          <a:xfrm>
            <a:off x="3184004" y="3270250"/>
            <a:ext cx="5467350" cy="3086100"/>
          </a:xfrm>
          <a:prstGeom prst="rect">
            <a:avLst/>
          </a:prstGeom>
        </p:spPr>
      </p:pic>
    </p:spTree>
    <p:extLst>
      <p:ext uri="{BB962C8B-B14F-4D97-AF65-F5344CB8AC3E}">
        <p14:creationId xmlns:p14="http://schemas.microsoft.com/office/powerpoint/2010/main" val="3694433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B25BF9-95E4-4C5C-8156-3C5065CEFCA5}"/>
              </a:ext>
            </a:extLst>
          </p:cNvPr>
          <p:cNvSpPr>
            <a:spLocks noGrp="1"/>
          </p:cNvSpPr>
          <p:nvPr>
            <p:ph type="title"/>
          </p:nvPr>
        </p:nvSpPr>
        <p:spPr/>
        <p:txBody>
          <a:bodyPr/>
          <a:lstStyle/>
          <a:p>
            <a:r>
              <a:rPr lang="nl-BE" dirty="0" err="1"/>
              <a:t>Adding</a:t>
            </a:r>
            <a:r>
              <a:rPr lang="nl-BE" dirty="0"/>
              <a:t> EF </a:t>
            </a:r>
            <a:r>
              <a:rPr lang="nl-BE" dirty="0" err="1"/>
              <a:t>Core</a:t>
            </a:r>
            <a:endParaRPr lang="nl-BE" dirty="0"/>
          </a:p>
        </p:txBody>
      </p:sp>
      <p:sp>
        <p:nvSpPr>
          <p:cNvPr id="3" name="Tijdelijke aanduiding voor inhoud 2">
            <a:extLst>
              <a:ext uri="{FF2B5EF4-FFF2-40B4-BE49-F238E27FC236}">
                <a16:creationId xmlns:a16="http://schemas.microsoft.com/office/drawing/2014/main" id="{69CA5E23-C422-4C79-AA26-898BE95556BE}"/>
              </a:ext>
            </a:extLst>
          </p:cNvPr>
          <p:cNvSpPr>
            <a:spLocks noGrp="1"/>
          </p:cNvSpPr>
          <p:nvPr>
            <p:ph idx="1"/>
          </p:nvPr>
        </p:nvSpPr>
        <p:spPr/>
        <p:txBody>
          <a:bodyPr/>
          <a:lstStyle/>
          <a:p>
            <a:r>
              <a:rPr lang="nl-BE" dirty="0" err="1">
                <a:hlinkClick r:id="rId3"/>
              </a:rPr>
              <a:t>Pluralsight</a:t>
            </a:r>
            <a:r>
              <a:rPr lang="nl-BE" dirty="0">
                <a:hlinkClick r:id="rId3"/>
              </a:rPr>
              <a:t> Demo</a:t>
            </a:r>
            <a:endParaRPr lang="nl-BE" dirty="0"/>
          </a:p>
          <a:p>
            <a:r>
              <a:rPr lang="nl-BE" dirty="0" err="1"/>
              <a:t>Use</a:t>
            </a:r>
            <a:r>
              <a:rPr lang="nl-BE" dirty="0"/>
              <a:t> </a:t>
            </a:r>
            <a:r>
              <a:rPr lang="nl-BE" dirty="0" err="1"/>
              <a:t>Nuget</a:t>
            </a:r>
            <a:r>
              <a:rPr lang="nl-BE" dirty="0"/>
              <a:t> Package Manager</a:t>
            </a:r>
          </a:p>
          <a:p>
            <a:pPr lvl="1"/>
            <a:r>
              <a:rPr lang="nl-BE" sz="2400" dirty="0" err="1"/>
              <a:t>Install</a:t>
            </a:r>
            <a:r>
              <a:rPr lang="nl-BE" sz="2400" dirty="0"/>
              <a:t> </a:t>
            </a:r>
            <a:r>
              <a:rPr lang="nl-BE" sz="2400" dirty="0" err="1"/>
              <a:t>it</a:t>
            </a:r>
            <a:r>
              <a:rPr lang="nl-BE" sz="2400" dirty="0"/>
              <a:t> </a:t>
            </a:r>
            <a:r>
              <a:rPr lang="nl-BE" sz="2400" dirty="0" err="1"/>
              <a:t>to</a:t>
            </a:r>
            <a:r>
              <a:rPr lang="nl-BE" sz="2400" dirty="0"/>
              <a:t> </a:t>
            </a:r>
            <a:r>
              <a:rPr lang="nl-BE" sz="2400" dirty="0" err="1"/>
              <a:t>the</a:t>
            </a:r>
            <a:r>
              <a:rPr lang="nl-BE" sz="2400" dirty="0"/>
              <a:t> “Data”-project</a:t>
            </a:r>
          </a:p>
          <a:p>
            <a:pPr lvl="1"/>
            <a:r>
              <a:rPr lang="nl-BE" sz="2400" dirty="0" err="1"/>
              <a:t>Don’t</a:t>
            </a:r>
            <a:r>
              <a:rPr lang="nl-BE" sz="2400" dirty="0"/>
              <a:t> </a:t>
            </a:r>
            <a:r>
              <a:rPr lang="nl-BE" sz="2400" dirty="0" err="1"/>
              <a:t>install</a:t>
            </a:r>
            <a:r>
              <a:rPr lang="nl-BE" sz="2400" dirty="0"/>
              <a:t> </a:t>
            </a:r>
            <a:r>
              <a:rPr lang="nl-BE" sz="2400" dirty="0" err="1"/>
              <a:t>the</a:t>
            </a:r>
            <a:r>
              <a:rPr lang="nl-BE" sz="2400" dirty="0"/>
              <a:t> </a:t>
            </a:r>
            <a:r>
              <a:rPr lang="nl-BE" sz="2400" dirty="0" err="1"/>
              <a:t>old</a:t>
            </a:r>
            <a:r>
              <a:rPr lang="nl-BE" sz="2400" dirty="0"/>
              <a:t> </a:t>
            </a:r>
            <a:r>
              <a:rPr lang="nl-BE" sz="2400" dirty="0" err="1"/>
              <a:t>version</a:t>
            </a:r>
            <a:r>
              <a:rPr lang="nl-BE" sz="2400" dirty="0"/>
              <a:t> 6!</a:t>
            </a:r>
          </a:p>
          <a:p>
            <a:pPr lvl="1"/>
            <a:r>
              <a:rPr lang="nl-BE" sz="2400" dirty="0"/>
              <a:t>Search </a:t>
            </a:r>
            <a:r>
              <a:rPr lang="nl-BE" sz="2400" dirty="0" err="1"/>
              <a:t>for</a:t>
            </a:r>
            <a:r>
              <a:rPr lang="nl-BE" sz="2400" dirty="0"/>
              <a:t> </a:t>
            </a:r>
            <a:r>
              <a:rPr lang="nl-BE" sz="2400" dirty="0" err="1"/>
              <a:t>microsoft.entityframeworkcore</a:t>
            </a:r>
            <a:endParaRPr lang="nl-BE" sz="2400" dirty="0"/>
          </a:p>
          <a:p>
            <a:pPr lvl="1"/>
            <a:r>
              <a:rPr lang="nl-BE" sz="2400" dirty="0"/>
              <a:t>Start </a:t>
            </a:r>
            <a:r>
              <a:rPr lang="nl-BE" sz="2400" dirty="0" err="1"/>
              <a:t>with</a:t>
            </a:r>
            <a:r>
              <a:rPr lang="nl-BE" sz="2400" dirty="0"/>
              <a:t> </a:t>
            </a:r>
            <a:r>
              <a:rPr lang="nl-BE" sz="2400" dirty="0" err="1"/>
              <a:t>the</a:t>
            </a:r>
            <a:r>
              <a:rPr lang="nl-BE" sz="2400" dirty="0"/>
              <a:t> package </a:t>
            </a:r>
            <a:r>
              <a:rPr lang="nl-BE" sz="2400" dirty="0" err="1"/>
              <a:t>that</a:t>
            </a:r>
            <a:r>
              <a:rPr lang="nl-BE" sz="2400" dirty="0"/>
              <a:t> </a:t>
            </a:r>
            <a:r>
              <a:rPr lang="nl-BE" sz="2400" dirty="0" err="1"/>
              <a:t>holds</a:t>
            </a:r>
            <a:r>
              <a:rPr lang="nl-BE" sz="2400" dirty="0"/>
              <a:t> </a:t>
            </a:r>
            <a:r>
              <a:rPr lang="nl-BE" sz="2400" dirty="0" err="1"/>
              <a:t>the</a:t>
            </a:r>
            <a:r>
              <a:rPr lang="nl-BE" sz="2400" dirty="0"/>
              <a:t> dataprovider </a:t>
            </a:r>
            <a:r>
              <a:rPr lang="nl-BE" sz="2400" dirty="0" err="1"/>
              <a:t>for</a:t>
            </a:r>
            <a:r>
              <a:rPr lang="nl-BE" sz="2400" dirty="0"/>
              <a:t> </a:t>
            </a:r>
            <a:r>
              <a:rPr lang="nl-BE" sz="2400" dirty="0" err="1"/>
              <a:t>the</a:t>
            </a:r>
            <a:r>
              <a:rPr lang="nl-BE" sz="2400" dirty="0"/>
              <a:t> datastore</a:t>
            </a:r>
          </a:p>
          <a:p>
            <a:pPr lvl="2"/>
            <a:r>
              <a:rPr lang="nl-BE" sz="2000" dirty="0" err="1"/>
              <a:t>E.g</a:t>
            </a:r>
            <a:r>
              <a:rPr lang="nl-BE" sz="2000" dirty="0"/>
              <a:t>: </a:t>
            </a:r>
            <a:r>
              <a:rPr lang="nl-BE" sz="2000" dirty="0" err="1"/>
              <a:t>Microsoft.EntityFrameworkCore.SqlServer</a:t>
            </a:r>
            <a:endParaRPr lang="nl-BE" sz="2000" dirty="0"/>
          </a:p>
          <a:p>
            <a:pPr lvl="2"/>
            <a:r>
              <a:rPr lang="nl-BE" sz="2000" dirty="0" err="1"/>
              <a:t>this</a:t>
            </a:r>
            <a:r>
              <a:rPr lang="nl-BE" sz="2000" dirty="0"/>
              <a:t> </a:t>
            </a:r>
            <a:r>
              <a:rPr lang="nl-BE" sz="2000" dirty="0" err="1"/>
              <a:t>brings</a:t>
            </a:r>
            <a:r>
              <a:rPr lang="nl-BE" sz="2000" dirty="0"/>
              <a:t> </a:t>
            </a:r>
            <a:r>
              <a:rPr lang="nl-BE" sz="2000" dirty="0" err="1"/>
              <a:t>all</a:t>
            </a:r>
            <a:r>
              <a:rPr lang="nl-BE" sz="2000" dirty="0"/>
              <a:t> </a:t>
            </a:r>
            <a:r>
              <a:rPr lang="nl-BE" sz="2000" dirty="0" err="1"/>
              <a:t>dependencies</a:t>
            </a:r>
            <a:r>
              <a:rPr lang="nl-BE" sz="2000" dirty="0"/>
              <a:t> </a:t>
            </a:r>
            <a:r>
              <a:rPr lang="nl-BE" sz="2000" dirty="0" err="1"/>
              <a:t>along</a:t>
            </a:r>
            <a:endParaRPr lang="nl-BE" sz="2000" dirty="0"/>
          </a:p>
          <a:p>
            <a:r>
              <a:rPr lang="nl-BE" dirty="0"/>
              <a:t>Package Manager Console	</a:t>
            </a:r>
          </a:p>
        </p:txBody>
      </p:sp>
      <p:sp>
        <p:nvSpPr>
          <p:cNvPr id="4" name="Tijdelijke aanduiding voor dianummer 3">
            <a:extLst>
              <a:ext uri="{FF2B5EF4-FFF2-40B4-BE49-F238E27FC236}">
                <a16:creationId xmlns:a16="http://schemas.microsoft.com/office/drawing/2014/main" id="{C9132CC8-9CFB-46BC-A48B-BC6D325645F5}"/>
              </a:ext>
            </a:extLst>
          </p:cNvPr>
          <p:cNvSpPr>
            <a:spLocks noGrp="1"/>
          </p:cNvSpPr>
          <p:nvPr>
            <p:ph type="sldNum" sz="quarter" idx="12"/>
          </p:nvPr>
        </p:nvSpPr>
        <p:spPr/>
        <p:txBody>
          <a:bodyPr/>
          <a:lstStyle/>
          <a:p>
            <a:fld id="{BB1F6A77-C74B-4AE6-948A-7F70CF80FD7E}" type="slidenum">
              <a:rPr lang="nl-NL" smtClean="0"/>
              <a:pPr/>
              <a:t>15</a:t>
            </a:fld>
            <a:endParaRPr lang="nl-NL"/>
          </a:p>
        </p:txBody>
      </p:sp>
    </p:spTree>
    <p:extLst>
      <p:ext uri="{BB962C8B-B14F-4D97-AF65-F5344CB8AC3E}">
        <p14:creationId xmlns:p14="http://schemas.microsoft.com/office/powerpoint/2010/main" val="3799367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024BFA-2E1B-4344-8354-DEB4B3CFE8CE}"/>
              </a:ext>
            </a:extLst>
          </p:cNvPr>
          <p:cNvSpPr>
            <a:spLocks noGrp="1"/>
          </p:cNvSpPr>
          <p:nvPr>
            <p:ph type="title"/>
          </p:nvPr>
        </p:nvSpPr>
        <p:spPr/>
        <p:txBody>
          <a:bodyPr/>
          <a:lstStyle/>
          <a:p>
            <a:r>
              <a:rPr lang="nl-BE" sz="4000" dirty="0" err="1"/>
              <a:t>Creating</a:t>
            </a:r>
            <a:r>
              <a:rPr lang="nl-BE" sz="4000" dirty="0"/>
              <a:t> </a:t>
            </a:r>
            <a:r>
              <a:rPr lang="nl-BE" sz="4000" dirty="0" err="1"/>
              <a:t>the</a:t>
            </a:r>
            <a:r>
              <a:rPr lang="nl-BE" sz="4000" dirty="0"/>
              <a:t> Data Model </a:t>
            </a:r>
            <a:r>
              <a:rPr lang="nl-BE" sz="4000" dirty="0" err="1"/>
              <a:t>with</a:t>
            </a:r>
            <a:r>
              <a:rPr lang="nl-BE" sz="4000" dirty="0"/>
              <a:t> EF </a:t>
            </a:r>
            <a:r>
              <a:rPr lang="nl-BE" sz="4000" dirty="0" err="1"/>
              <a:t>Core</a:t>
            </a:r>
            <a:endParaRPr lang="nl-BE" sz="4000" dirty="0"/>
          </a:p>
        </p:txBody>
      </p:sp>
      <p:sp>
        <p:nvSpPr>
          <p:cNvPr id="3" name="Tijdelijke aanduiding voor inhoud 2">
            <a:extLst>
              <a:ext uri="{FF2B5EF4-FFF2-40B4-BE49-F238E27FC236}">
                <a16:creationId xmlns:a16="http://schemas.microsoft.com/office/drawing/2014/main" id="{6223219C-A7CA-460A-AFBB-7C6A44157703}"/>
              </a:ext>
            </a:extLst>
          </p:cNvPr>
          <p:cNvSpPr>
            <a:spLocks noGrp="1"/>
          </p:cNvSpPr>
          <p:nvPr>
            <p:ph idx="1"/>
          </p:nvPr>
        </p:nvSpPr>
        <p:spPr/>
        <p:txBody>
          <a:bodyPr/>
          <a:lstStyle/>
          <a:p>
            <a:r>
              <a:rPr lang="nl-BE" dirty="0" err="1">
                <a:hlinkClick r:id="rId2"/>
              </a:rPr>
              <a:t>Pluralsight</a:t>
            </a:r>
            <a:r>
              <a:rPr lang="nl-BE" dirty="0">
                <a:hlinkClick r:id="rId2"/>
              </a:rPr>
              <a:t> Demo</a:t>
            </a:r>
            <a:endParaRPr lang="nl-BE" dirty="0"/>
          </a:p>
          <a:p>
            <a:r>
              <a:rPr lang="nl-BE" dirty="0" err="1"/>
              <a:t>Create</a:t>
            </a:r>
            <a:r>
              <a:rPr lang="nl-BE" dirty="0"/>
              <a:t> a public class </a:t>
            </a:r>
            <a:r>
              <a:rPr lang="nl-BE" dirty="0" err="1"/>
              <a:t>SamuraiContext</a:t>
            </a:r>
            <a:endParaRPr lang="nl-BE" dirty="0"/>
          </a:p>
          <a:p>
            <a:pPr lvl="1"/>
            <a:r>
              <a:rPr lang="nl-BE" dirty="0" err="1"/>
              <a:t>Inherits</a:t>
            </a:r>
            <a:r>
              <a:rPr lang="nl-BE" dirty="0"/>
              <a:t> </a:t>
            </a:r>
            <a:r>
              <a:rPr lang="nl-BE" dirty="0" err="1"/>
              <a:t>from</a:t>
            </a:r>
            <a:r>
              <a:rPr lang="nl-BE" dirty="0"/>
              <a:t> </a:t>
            </a:r>
            <a:r>
              <a:rPr lang="nl-BE" dirty="0" err="1"/>
              <a:t>DbContext</a:t>
            </a:r>
            <a:endParaRPr lang="nl-BE" dirty="0"/>
          </a:p>
          <a:p>
            <a:pPr lvl="1"/>
            <a:r>
              <a:rPr lang="nl-BE" dirty="0" err="1"/>
              <a:t>DbContext</a:t>
            </a:r>
            <a:r>
              <a:rPr lang="nl-BE" dirty="0"/>
              <a:t> </a:t>
            </a:r>
            <a:r>
              <a:rPr lang="nl-BE" dirty="0" err="1"/>
              <a:t>provides</a:t>
            </a:r>
            <a:r>
              <a:rPr lang="nl-BE" dirty="0"/>
              <a:t> </a:t>
            </a:r>
            <a:r>
              <a:rPr lang="nl-BE" dirty="0" err="1"/>
              <a:t>all</a:t>
            </a:r>
            <a:r>
              <a:rPr lang="nl-BE" dirty="0"/>
              <a:t> </a:t>
            </a:r>
            <a:r>
              <a:rPr lang="nl-BE" dirty="0" err="1"/>
              <a:t>the</a:t>
            </a:r>
            <a:r>
              <a:rPr lang="nl-BE" dirty="0"/>
              <a:t> logic </a:t>
            </a:r>
            <a:r>
              <a:rPr lang="nl-BE" dirty="0" err="1"/>
              <a:t>that</a:t>
            </a:r>
            <a:r>
              <a:rPr lang="nl-BE" dirty="0"/>
              <a:t> EF </a:t>
            </a:r>
            <a:r>
              <a:rPr lang="nl-BE" dirty="0" err="1"/>
              <a:t>uses</a:t>
            </a:r>
            <a:r>
              <a:rPr lang="nl-BE" dirty="0"/>
              <a:t> </a:t>
            </a:r>
            <a:r>
              <a:rPr lang="nl-BE" dirty="0" err="1"/>
              <a:t>to</a:t>
            </a:r>
            <a:r>
              <a:rPr lang="nl-BE" dirty="0"/>
              <a:t> do change tracking </a:t>
            </a:r>
            <a:r>
              <a:rPr lang="nl-BE" dirty="0" err="1"/>
              <a:t>and</a:t>
            </a:r>
            <a:r>
              <a:rPr lang="nl-BE" dirty="0"/>
              <a:t> DB </a:t>
            </a:r>
            <a:r>
              <a:rPr lang="nl-BE" dirty="0" err="1"/>
              <a:t>interaction</a:t>
            </a:r>
            <a:endParaRPr lang="nl-BE" dirty="0"/>
          </a:p>
          <a:p>
            <a:r>
              <a:rPr lang="nl-BE" dirty="0" err="1"/>
              <a:t>Create</a:t>
            </a:r>
            <a:r>
              <a:rPr lang="nl-BE" dirty="0"/>
              <a:t> </a:t>
            </a:r>
            <a:r>
              <a:rPr lang="nl-BE" dirty="0" err="1"/>
              <a:t>DBSet-props</a:t>
            </a:r>
            <a:r>
              <a:rPr lang="nl-BE" dirty="0"/>
              <a:t> </a:t>
            </a:r>
            <a:r>
              <a:rPr lang="nl-BE" dirty="0" err="1"/>
              <a:t>for</a:t>
            </a:r>
            <a:r>
              <a:rPr lang="nl-BE" dirty="0"/>
              <a:t> </a:t>
            </a:r>
            <a:r>
              <a:rPr lang="nl-BE" dirty="0" err="1"/>
              <a:t>all</a:t>
            </a:r>
            <a:r>
              <a:rPr lang="nl-BE" dirty="0"/>
              <a:t> types </a:t>
            </a:r>
            <a:r>
              <a:rPr lang="nl-BE" dirty="0" err="1"/>
              <a:t>that</a:t>
            </a:r>
            <a:r>
              <a:rPr lang="nl-BE" dirty="0"/>
              <a:t> </a:t>
            </a:r>
            <a:r>
              <a:rPr lang="nl-BE" dirty="0" err="1"/>
              <a:t>you</a:t>
            </a:r>
            <a:r>
              <a:rPr lang="nl-BE" dirty="0"/>
              <a:t> </a:t>
            </a:r>
            <a:r>
              <a:rPr lang="nl-BE" dirty="0" err="1"/>
              <a:t>need</a:t>
            </a:r>
            <a:r>
              <a:rPr lang="nl-BE" dirty="0"/>
              <a:t> </a:t>
            </a:r>
            <a:r>
              <a:rPr lang="nl-BE" dirty="0" err="1"/>
              <a:t>to</a:t>
            </a:r>
            <a:r>
              <a:rPr lang="nl-BE" dirty="0"/>
              <a:t> </a:t>
            </a:r>
            <a:r>
              <a:rPr lang="nl-BE" dirty="0" err="1"/>
              <a:t>interact</a:t>
            </a:r>
            <a:r>
              <a:rPr lang="nl-BE" dirty="0"/>
              <a:t> </a:t>
            </a:r>
            <a:r>
              <a:rPr lang="nl-BE" dirty="0" err="1"/>
              <a:t>with</a:t>
            </a:r>
            <a:endParaRPr lang="nl-BE" dirty="0"/>
          </a:p>
          <a:p>
            <a:pPr lvl="1"/>
            <a:r>
              <a:rPr lang="nl-BE" dirty="0" err="1"/>
              <a:t>Add</a:t>
            </a:r>
            <a:r>
              <a:rPr lang="nl-BE" dirty="0"/>
              <a:t> a </a:t>
            </a:r>
            <a:r>
              <a:rPr lang="nl-BE" dirty="0" err="1"/>
              <a:t>reference</a:t>
            </a:r>
            <a:r>
              <a:rPr lang="nl-BE" dirty="0"/>
              <a:t> </a:t>
            </a:r>
            <a:r>
              <a:rPr lang="nl-BE" dirty="0" err="1"/>
              <a:t>to</a:t>
            </a:r>
            <a:r>
              <a:rPr lang="nl-BE" dirty="0"/>
              <a:t> </a:t>
            </a:r>
            <a:r>
              <a:rPr lang="nl-BE" dirty="0" err="1"/>
              <a:t>the</a:t>
            </a:r>
            <a:r>
              <a:rPr lang="nl-BE" dirty="0"/>
              <a:t> Domain-project</a:t>
            </a:r>
          </a:p>
          <a:p>
            <a:pPr lvl="2"/>
            <a:endParaRPr lang="nl-BE" dirty="0"/>
          </a:p>
        </p:txBody>
      </p:sp>
      <p:sp>
        <p:nvSpPr>
          <p:cNvPr id="4" name="Tijdelijke aanduiding voor dianummer 3">
            <a:extLst>
              <a:ext uri="{FF2B5EF4-FFF2-40B4-BE49-F238E27FC236}">
                <a16:creationId xmlns:a16="http://schemas.microsoft.com/office/drawing/2014/main" id="{30C2D4D5-0380-47C7-985B-718EBCE98D12}"/>
              </a:ext>
            </a:extLst>
          </p:cNvPr>
          <p:cNvSpPr>
            <a:spLocks noGrp="1"/>
          </p:cNvSpPr>
          <p:nvPr>
            <p:ph type="sldNum" sz="quarter" idx="12"/>
          </p:nvPr>
        </p:nvSpPr>
        <p:spPr/>
        <p:txBody>
          <a:bodyPr/>
          <a:lstStyle/>
          <a:p>
            <a:fld id="{BB1F6A77-C74B-4AE6-948A-7F70CF80FD7E}" type="slidenum">
              <a:rPr lang="nl-NL" smtClean="0"/>
              <a:pPr/>
              <a:t>16</a:t>
            </a:fld>
            <a:endParaRPr lang="nl-NL"/>
          </a:p>
        </p:txBody>
      </p:sp>
    </p:spTree>
    <p:extLst>
      <p:ext uri="{BB962C8B-B14F-4D97-AF65-F5344CB8AC3E}">
        <p14:creationId xmlns:p14="http://schemas.microsoft.com/office/powerpoint/2010/main" val="3199186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1BD9F-38CD-4484-A4A9-65B17DE7456D}"/>
              </a:ext>
            </a:extLst>
          </p:cNvPr>
          <p:cNvSpPr>
            <a:spLocks noGrp="1"/>
          </p:cNvSpPr>
          <p:nvPr>
            <p:ph type="title"/>
          </p:nvPr>
        </p:nvSpPr>
        <p:spPr/>
        <p:txBody>
          <a:bodyPr/>
          <a:lstStyle/>
          <a:p>
            <a:r>
              <a:rPr lang="nl-BE" dirty="0" err="1"/>
              <a:t>SamuraiContext</a:t>
            </a:r>
            <a:endParaRPr lang="nl-BE" dirty="0"/>
          </a:p>
        </p:txBody>
      </p:sp>
      <p:pic>
        <p:nvPicPr>
          <p:cNvPr id="5" name="Tijdelijke aanduiding voor inhoud 4">
            <a:extLst>
              <a:ext uri="{FF2B5EF4-FFF2-40B4-BE49-F238E27FC236}">
                <a16:creationId xmlns:a16="http://schemas.microsoft.com/office/drawing/2014/main" id="{F7249705-F31D-4E06-B11E-F574BA3D8B8D}"/>
              </a:ext>
            </a:extLst>
          </p:cNvPr>
          <p:cNvPicPr>
            <a:picLocks noGrp="1" noChangeAspect="1"/>
          </p:cNvPicPr>
          <p:nvPr>
            <p:ph idx="1"/>
          </p:nvPr>
        </p:nvPicPr>
        <p:blipFill>
          <a:blip r:embed="rId3"/>
          <a:stretch>
            <a:fillRect/>
          </a:stretch>
        </p:blipFill>
        <p:spPr>
          <a:xfrm>
            <a:off x="1257012" y="2121860"/>
            <a:ext cx="6629975" cy="3482642"/>
          </a:xfrm>
          <a:prstGeom prst="rect">
            <a:avLst/>
          </a:prstGeom>
        </p:spPr>
      </p:pic>
      <p:sp>
        <p:nvSpPr>
          <p:cNvPr id="4" name="Tijdelijke aanduiding voor dianummer 3">
            <a:extLst>
              <a:ext uri="{FF2B5EF4-FFF2-40B4-BE49-F238E27FC236}">
                <a16:creationId xmlns:a16="http://schemas.microsoft.com/office/drawing/2014/main" id="{483FA178-18D0-4619-ABB2-994CF41FBCA0}"/>
              </a:ext>
            </a:extLst>
          </p:cNvPr>
          <p:cNvSpPr>
            <a:spLocks noGrp="1"/>
          </p:cNvSpPr>
          <p:nvPr>
            <p:ph type="sldNum" sz="quarter" idx="12"/>
          </p:nvPr>
        </p:nvSpPr>
        <p:spPr/>
        <p:txBody>
          <a:bodyPr/>
          <a:lstStyle/>
          <a:p>
            <a:fld id="{BB1F6A77-C74B-4AE6-948A-7F70CF80FD7E}" type="slidenum">
              <a:rPr lang="nl-NL" smtClean="0"/>
              <a:pPr/>
              <a:t>17</a:t>
            </a:fld>
            <a:endParaRPr lang="nl-NL"/>
          </a:p>
        </p:txBody>
      </p:sp>
    </p:spTree>
    <p:extLst>
      <p:ext uri="{BB962C8B-B14F-4D97-AF65-F5344CB8AC3E}">
        <p14:creationId xmlns:p14="http://schemas.microsoft.com/office/powerpoint/2010/main" val="138079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9776B8-A5A0-4039-9A8A-78970B20BBA1}"/>
              </a:ext>
            </a:extLst>
          </p:cNvPr>
          <p:cNvSpPr>
            <a:spLocks noGrp="1"/>
          </p:cNvSpPr>
          <p:nvPr>
            <p:ph type="title"/>
          </p:nvPr>
        </p:nvSpPr>
        <p:spPr/>
        <p:txBody>
          <a:bodyPr/>
          <a:lstStyle/>
          <a:p>
            <a:r>
              <a:rPr lang="nl-BE" sz="3200" dirty="0" err="1"/>
              <a:t>Specifying</a:t>
            </a:r>
            <a:r>
              <a:rPr lang="nl-BE" sz="3200" dirty="0"/>
              <a:t> Data Provider </a:t>
            </a:r>
            <a:r>
              <a:rPr lang="nl-BE" sz="3200" dirty="0" err="1"/>
              <a:t>and</a:t>
            </a:r>
            <a:r>
              <a:rPr lang="nl-BE" sz="3200" dirty="0"/>
              <a:t> Connection String</a:t>
            </a:r>
          </a:p>
        </p:txBody>
      </p:sp>
      <p:sp>
        <p:nvSpPr>
          <p:cNvPr id="3" name="Tijdelijke aanduiding voor inhoud 2">
            <a:extLst>
              <a:ext uri="{FF2B5EF4-FFF2-40B4-BE49-F238E27FC236}">
                <a16:creationId xmlns:a16="http://schemas.microsoft.com/office/drawing/2014/main" id="{1202CA9A-9E74-4F78-8A45-01F04703FC91}"/>
              </a:ext>
            </a:extLst>
          </p:cNvPr>
          <p:cNvSpPr>
            <a:spLocks noGrp="1"/>
          </p:cNvSpPr>
          <p:nvPr>
            <p:ph idx="1"/>
          </p:nvPr>
        </p:nvSpPr>
        <p:spPr/>
        <p:txBody>
          <a:bodyPr/>
          <a:lstStyle/>
          <a:p>
            <a:r>
              <a:rPr lang="nl-BE" dirty="0" err="1">
                <a:hlinkClick r:id="rId3"/>
              </a:rPr>
              <a:t>Pluralsight</a:t>
            </a:r>
            <a:r>
              <a:rPr lang="nl-BE" dirty="0">
                <a:hlinkClick r:id="rId3"/>
              </a:rPr>
              <a:t> Demo</a:t>
            </a:r>
            <a:endParaRPr lang="nl-BE" dirty="0"/>
          </a:p>
          <a:p>
            <a:r>
              <a:rPr lang="nl-BE" dirty="0"/>
              <a:t>No (more) database </a:t>
            </a:r>
            <a:r>
              <a:rPr lang="nl-BE" dirty="0" err="1"/>
              <a:t>magic</a:t>
            </a:r>
            <a:endParaRPr lang="nl-BE" dirty="0"/>
          </a:p>
          <a:p>
            <a:r>
              <a:rPr lang="nl-BE" dirty="0" err="1"/>
              <a:t>You</a:t>
            </a:r>
            <a:r>
              <a:rPr lang="nl-BE" dirty="0"/>
              <a:t> must </a:t>
            </a:r>
            <a:r>
              <a:rPr lang="nl-BE" dirty="0" err="1"/>
              <a:t>provide</a:t>
            </a:r>
            <a:r>
              <a:rPr lang="nl-BE" dirty="0"/>
              <a:t> </a:t>
            </a:r>
            <a:r>
              <a:rPr lang="nl-BE" dirty="0" err="1"/>
              <a:t>this</a:t>
            </a:r>
            <a:r>
              <a:rPr lang="nl-BE" dirty="0"/>
              <a:t> info </a:t>
            </a:r>
            <a:r>
              <a:rPr lang="nl-BE" dirty="0" err="1"/>
              <a:t>explicitly</a:t>
            </a:r>
            <a:endParaRPr lang="nl-BE" dirty="0"/>
          </a:p>
          <a:p>
            <a:pPr marL="0" indent="0">
              <a:buNone/>
            </a:pPr>
            <a:endParaRPr lang="nl-BE" dirty="0"/>
          </a:p>
          <a:p>
            <a:pPr marL="0" indent="0">
              <a:buNone/>
            </a:pPr>
            <a:endParaRPr lang="nl-BE" dirty="0"/>
          </a:p>
        </p:txBody>
      </p:sp>
      <p:sp>
        <p:nvSpPr>
          <p:cNvPr id="4" name="Tijdelijke aanduiding voor dianummer 3">
            <a:extLst>
              <a:ext uri="{FF2B5EF4-FFF2-40B4-BE49-F238E27FC236}">
                <a16:creationId xmlns:a16="http://schemas.microsoft.com/office/drawing/2014/main" id="{917B6E96-1F72-45A2-81AA-90B1D6F8F015}"/>
              </a:ext>
            </a:extLst>
          </p:cNvPr>
          <p:cNvSpPr>
            <a:spLocks noGrp="1"/>
          </p:cNvSpPr>
          <p:nvPr>
            <p:ph type="sldNum" sz="quarter" idx="12"/>
          </p:nvPr>
        </p:nvSpPr>
        <p:spPr/>
        <p:txBody>
          <a:bodyPr/>
          <a:lstStyle/>
          <a:p>
            <a:fld id="{BB1F6A77-C74B-4AE6-948A-7F70CF80FD7E}" type="slidenum">
              <a:rPr lang="nl-NL" smtClean="0"/>
              <a:pPr/>
              <a:t>18</a:t>
            </a:fld>
            <a:endParaRPr lang="nl-NL"/>
          </a:p>
        </p:txBody>
      </p:sp>
      <p:pic>
        <p:nvPicPr>
          <p:cNvPr id="5" name="Afbeelding 4">
            <a:extLst>
              <a:ext uri="{FF2B5EF4-FFF2-40B4-BE49-F238E27FC236}">
                <a16:creationId xmlns:a16="http://schemas.microsoft.com/office/drawing/2014/main" id="{24722F79-8327-44EF-941F-A5B489F91D46}"/>
              </a:ext>
            </a:extLst>
          </p:cNvPr>
          <p:cNvPicPr>
            <a:picLocks noChangeAspect="1"/>
          </p:cNvPicPr>
          <p:nvPr/>
        </p:nvPicPr>
        <p:blipFill>
          <a:blip r:embed="rId4"/>
          <a:stretch>
            <a:fillRect/>
          </a:stretch>
        </p:blipFill>
        <p:spPr>
          <a:xfrm>
            <a:off x="0" y="3756475"/>
            <a:ext cx="9144000" cy="1656521"/>
          </a:xfrm>
          <a:prstGeom prst="rect">
            <a:avLst/>
          </a:prstGeom>
        </p:spPr>
      </p:pic>
    </p:spTree>
    <p:extLst>
      <p:ext uri="{BB962C8B-B14F-4D97-AF65-F5344CB8AC3E}">
        <p14:creationId xmlns:p14="http://schemas.microsoft.com/office/powerpoint/2010/main" val="2112948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E0694-9888-40DB-9573-E850E72870B1}"/>
              </a:ext>
            </a:extLst>
          </p:cNvPr>
          <p:cNvSpPr>
            <a:spLocks noGrp="1"/>
          </p:cNvSpPr>
          <p:nvPr>
            <p:ph type="title"/>
          </p:nvPr>
        </p:nvSpPr>
        <p:spPr/>
        <p:txBody>
          <a:bodyPr/>
          <a:lstStyle/>
          <a:p>
            <a:r>
              <a:rPr lang="nl-BE" dirty="0"/>
              <a:t>EF </a:t>
            </a:r>
            <a:r>
              <a:rPr lang="nl-BE" dirty="0" err="1"/>
              <a:t>Core</a:t>
            </a:r>
            <a:r>
              <a:rPr lang="nl-BE" dirty="0"/>
              <a:t> </a:t>
            </a:r>
            <a:r>
              <a:rPr lang="nl-BE" dirty="0" err="1"/>
              <a:t>Migrations</a:t>
            </a:r>
            <a:endParaRPr lang="nl-BE" dirty="0"/>
          </a:p>
        </p:txBody>
      </p:sp>
      <p:pic>
        <p:nvPicPr>
          <p:cNvPr id="5" name="Tijdelijke aanduiding voor inhoud 4">
            <a:extLst>
              <a:ext uri="{FF2B5EF4-FFF2-40B4-BE49-F238E27FC236}">
                <a16:creationId xmlns:a16="http://schemas.microsoft.com/office/drawing/2014/main" id="{D9FA6D0C-EB13-402B-904F-D20F4DA9B3AD}"/>
              </a:ext>
            </a:extLst>
          </p:cNvPr>
          <p:cNvPicPr>
            <a:picLocks noGrp="1" noChangeAspect="1"/>
          </p:cNvPicPr>
          <p:nvPr>
            <p:ph idx="1"/>
          </p:nvPr>
        </p:nvPicPr>
        <p:blipFill>
          <a:blip r:embed="rId3"/>
          <a:stretch>
            <a:fillRect/>
          </a:stretch>
        </p:blipFill>
        <p:spPr>
          <a:xfrm>
            <a:off x="457200" y="3161719"/>
            <a:ext cx="8229600" cy="1402925"/>
          </a:xfrm>
          <a:prstGeom prst="rect">
            <a:avLst/>
          </a:prstGeom>
        </p:spPr>
      </p:pic>
      <p:sp>
        <p:nvSpPr>
          <p:cNvPr id="4" name="Tijdelijke aanduiding voor dianummer 3">
            <a:extLst>
              <a:ext uri="{FF2B5EF4-FFF2-40B4-BE49-F238E27FC236}">
                <a16:creationId xmlns:a16="http://schemas.microsoft.com/office/drawing/2014/main" id="{D9E9FFD7-C4E5-45EC-B79B-46BB928BE32A}"/>
              </a:ext>
            </a:extLst>
          </p:cNvPr>
          <p:cNvSpPr>
            <a:spLocks noGrp="1"/>
          </p:cNvSpPr>
          <p:nvPr>
            <p:ph type="sldNum" sz="quarter" idx="12"/>
          </p:nvPr>
        </p:nvSpPr>
        <p:spPr/>
        <p:txBody>
          <a:bodyPr/>
          <a:lstStyle/>
          <a:p>
            <a:fld id="{BB1F6A77-C74B-4AE6-948A-7F70CF80FD7E}" type="slidenum">
              <a:rPr lang="nl-NL" smtClean="0"/>
              <a:pPr/>
              <a:t>19</a:t>
            </a:fld>
            <a:endParaRPr lang="nl-NL"/>
          </a:p>
        </p:txBody>
      </p:sp>
    </p:spTree>
    <p:extLst>
      <p:ext uri="{BB962C8B-B14F-4D97-AF65-F5344CB8AC3E}">
        <p14:creationId xmlns:p14="http://schemas.microsoft.com/office/powerpoint/2010/main" val="113254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Entity</a:t>
            </a:r>
            <a:r>
              <a:rPr lang="nl-BE" dirty="0"/>
              <a:t> Framework </a:t>
            </a:r>
            <a:r>
              <a:rPr lang="nl-BE" dirty="0" err="1"/>
              <a:t>Core</a:t>
            </a:r>
            <a:r>
              <a:rPr lang="nl-BE" dirty="0"/>
              <a:t> Intro</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B1F6A77-C74B-4AE6-948A-7F70CF80FD7E}" type="slidenum">
              <a:rPr lang="nl-NL" smtClean="0"/>
              <a:pPr/>
              <a:t>2</a:t>
            </a:fld>
            <a:endParaRPr lang="nl-NL"/>
          </a:p>
        </p:txBody>
      </p:sp>
    </p:spTree>
    <p:extLst>
      <p:ext uri="{BB962C8B-B14F-4D97-AF65-F5344CB8AC3E}">
        <p14:creationId xmlns:p14="http://schemas.microsoft.com/office/powerpoint/2010/main" val="621301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687BB0-2140-48E5-9B8D-CEB923DE478C}"/>
              </a:ext>
            </a:extLst>
          </p:cNvPr>
          <p:cNvSpPr>
            <a:spLocks noGrp="1"/>
          </p:cNvSpPr>
          <p:nvPr>
            <p:ph type="title"/>
          </p:nvPr>
        </p:nvSpPr>
        <p:spPr/>
        <p:txBody>
          <a:bodyPr/>
          <a:lstStyle/>
          <a:p>
            <a:r>
              <a:rPr lang="nl-BE" dirty="0" err="1"/>
              <a:t>Adding</a:t>
            </a:r>
            <a:r>
              <a:rPr lang="nl-BE" dirty="0"/>
              <a:t> </a:t>
            </a:r>
            <a:r>
              <a:rPr lang="nl-BE" dirty="0" err="1"/>
              <a:t>your</a:t>
            </a:r>
            <a:r>
              <a:rPr lang="nl-BE" dirty="0"/>
              <a:t> first </a:t>
            </a:r>
            <a:r>
              <a:rPr lang="nl-BE" dirty="0" err="1"/>
              <a:t>migration</a:t>
            </a:r>
            <a:endParaRPr lang="nl-BE" dirty="0"/>
          </a:p>
        </p:txBody>
      </p:sp>
      <p:sp>
        <p:nvSpPr>
          <p:cNvPr id="3" name="Tijdelijke aanduiding voor inhoud 2">
            <a:extLst>
              <a:ext uri="{FF2B5EF4-FFF2-40B4-BE49-F238E27FC236}">
                <a16:creationId xmlns:a16="http://schemas.microsoft.com/office/drawing/2014/main" id="{4E82BDE4-FB67-4499-AF0E-DF22AA1C8A25}"/>
              </a:ext>
            </a:extLst>
          </p:cNvPr>
          <p:cNvSpPr>
            <a:spLocks noGrp="1"/>
          </p:cNvSpPr>
          <p:nvPr>
            <p:ph idx="1"/>
          </p:nvPr>
        </p:nvSpPr>
        <p:spPr/>
        <p:txBody>
          <a:bodyPr>
            <a:normAutofit fontScale="70000" lnSpcReduction="20000"/>
          </a:bodyPr>
          <a:lstStyle/>
          <a:p>
            <a:r>
              <a:rPr lang="nl-BE" dirty="0" err="1">
                <a:hlinkClick r:id="rId3"/>
              </a:rPr>
              <a:t>Pluralsight</a:t>
            </a:r>
            <a:r>
              <a:rPr lang="nl-BE" dirty="0">
                <a:hlinkClick r:id="rId3"/>
              </a:rPr>
              <a:t> Demo</a:t>
            </a:r>
            <a:endParaRPr lang="nl-BE" dirty="0"/>
          </a:p>
          <a:p>
            <a:r>
              <a:rPr lang="nl-BE" dirty="0" err="1"/>
              <a:t>Add</a:t>
            </a:r>
            <a:r>
              <a:rPr lang="nl-BE" dirty="0"/>
              <a:t> </a:t>
            </a:r>
            <a:r>
              <a:rPr lang="nl-BE" dirty="0" err="1"/>
              <a:t>Nuget</a:t>
            </a:r>
            <a:r>
              <a:rPr lang="nl-BE" dirty="0"/>
              <a:t> Packages </a:t>
            </a:r>
            <a:r>
              <a:rPr lang="nl-BE" dirty="0" err="1"/>
              <a:t>to</a:t>
            </a:r>
            <a:r>
              <a:rPr lang="nl-BE" dirty="0"/>
              <a:t> </a:t>
            </a:r>
            <a:r>
              <a:rPr lang="nl-BE" dirty="0" err="1"/>
              <a:t>the</a:t>
            </a:r>
            <a:r>
              <a:rPr lang="nl-BE" dirty="0"/>
              <a:t> Data-Project</a:t>
            </a:r>
          </a:p>
          <a:p>
            <a:pPr lvl="1"/>
            <a:r>
              <a:rPr lang="nl-BE" dirty="0" err="1"/>
              <a:t>Microsoft.EntityFrameworkCore.Tools</a:t>
            </a:r>
            <a:endParaRPr lang="nl-BE" dirty="0"/>
          </a:p>
          <a:p>
            <a:r>
              <a:rPr lang="nl-BE" dirty="0"/>
              <a:t>In </a:t>
            </a:r>
            <a:r>
              <a:rPr lang="nl-BE" dirty="0" err="1"/>
              <a:t>the</a:t>
            </a:r>
            <a:r>
              <a:rPr lang="nl-BE" dirty="0"/>
              <a:t> UI-Project</a:t>
            </a:r>
          </a:p>
          <a:p>
            <a:pPr lvl="1"/>
            <a:r>
              <a:rPr lang="nl-BE" dirty="0" err="1"/>
              <a:t>Microsoft.EntityFrameworkCore.Design</a:t>
            </a:r>
            <a:endParaRPr lang="nl-BE" dirty="0"/>
          </a:p>
          <a:p>
            <a:pPr lvl="1"/>
            <a:r>
              <a:rPr lang="nl-BE" dirty="0"/>
              <a:t>Set as startup project</a:t>
            </a:r>
          </a:p>
          <a:p>
            <a:pPr lvl="1"/>
            <a:r>
              <a:rPr lang="nl-BE" dirty="0"/>
              <a:t>Reference Data-Project</a:t>
            </a:r>
          </a:p>
          <a:p>
            <a:r>
              <a:rPr lang="nl-BE" dirty="0"/>
              <a:t>Package manager console</a:t>
            </a:r>
          </a:p>
          <a:p>
            <a:pPr lvl="1"/>
            <a:r>
              <a:rPr lang="nl-BE" dirty="0"/>
              <a:t>Default Project </a:t>
            </a:r>
            <a:r>
              <a:rPr lang="nl-BE" dirty="0" err="1"/>
              <a:t>should</a:t>
            </a:r>
            <a:r>
              <a:rPr lang="nl-BE" dirty="0"/>
              <a:t> </a:t>
            </a:r>
            <a:r>
              <a:rPr lang="nl-BE" dirty="0" err="1"/>
              <a:t>be</a:t>
            </a:r>
            <a:r>
              <a:rPr lang="nl-BE" dirty="0"/>
              <a:t> </a:t>
            </a:r>
            <a:r>
              <a:rPr lang="nl-BE" dirty="0" err="1"/>
              <a:t>the</a:t>
            </a:r>
            <a:r>
              <a:rPr lang="nl-BE" dirty="0"/>
              <a:t> Data-Project</a:t>
            </a:r>
          </a:p>
          <a:p>
            <a:pPr lvl="1"/>
            <a:r>
              <a:rPr lang="nl-BE" dirty="0"/>
              <a:t>Get-Help </a:t>
            </a:r>
            <a:r>
              <a:rPr lang="nl-BE" dirty="0" err="1"/>
              <a:t>EntityFrameworkCore</a:t>
            </a:r>
            <a:endParaRPr lang="nl-BE" dirty="0"/>
          </a:p>
          <a:p>
            <a:pPr lvl="1"/>
            <a:r>
              <a:rPr lang="nl-BE" dirty="0" err="1"/>
              <a:t>Commands</a:t>
            </a:r>
            <a:endParaRPr lang="nl-BE" dirty="0"/>
          </a:p>
          <a:p>
            <a:pPr lvl="2"/>
            <a:r>
              <a:rPr lang="nl-BE" dirty="0" err="1"/>
              <a:t>Add</a:t>
            </a:r>
            <a:r>
              <a:rPr lang="nl-BE" dirty="0"/>
              <a:t>-Migration</a:t>
            </a:r>
          </a:p>
          <a:p>
            <a:pPr lvl="2"/>
            <a:r>
              <a:rPr lang="nl-BE" dirty="0"/>
              <a:t>Update-Database</a:t>
            </a:r>
          </a:p>
          <a:p>
            <a:pPr lvl="2"/>
            <a:r>
              <a:rPr lang="nl-BE" dirty="0" err="1"/>
              <a:t>etc</a:t>
            </a:r>
            <a:endParaRPr lang="nl-BE" dirty="0"/>
          </a:p>
        </p:txBody>
      </p:sp>
      <p:sp>
        <p:nvSpPr>
          <p:cNvPr id="4" name="Tijdelijke aanduiding voor dianummer 3">
            <a:extLst>
              <a:ext uri="{FF2B5EF4-FFF2-40B4-BE49-F238E27FC236}">
                <a16:creationId xmlns:a16="http://schemas.microsoft.com/office/drawing/2014/main" id="{2A430B04-3A9B-40BF-BA78-B9F52692B822}"/>
              </a:ext>
            </a:extLst>
          </p:cNvPr>
          <p:cNvSpPr>
            <a:spLocks noGrp="1"/>
          </p:cNvSpPr>
          <p:nvPr>
            <p:ph type="sldNum" sz="quarter" idx="12"/>
          </p:nvPr>
        </p:nvSpPr>
        <p:spPr/>
        <p:txBody>
          <a:bodyPr/>
          <a:lstStyle/>
          <a:p>
            <a:fld id="{BB1F6A77-C74B-4AE6-948A-7F70CF80FD7E}" type="slidenum">
              <a:rPr lang="nl-NL" smtClean="0"/>
              <a:pPr/>
              <a:t>20</a:t>
            </a:fld>
            <a:endParaRPr lang="nl-NL"/>
          </a:p>
        </p:txBody>
      </p:sp>
    </p:spTree>
    <p:extLst>
      <p:ext uri="{BB962C8B-B14F-4D97-AF65-F5344CB8AC3E}">
        <p14:creationId xmlns:p14="http://schemas.microsoft.com/office/powerpoint/2010/main" val="3135379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2A5B84-3C38-48AE-A1E0-0138E2F9905F}"/>
              </a:ext>
            </a:extLst>
          </p:cNvPr>
          <p:cNvSpPr>
            <a:spLocks noGrp="1"/>
          </p:cNvSpPr>
          <p:nvPr>
            <p:ph type="title"/>
          </p:nvPr>
        </p:nvSpPr>
        <p:spPr/>
        <p:txBody>
          <a:bodyPr/>
          <a:lstStyle/>
          <a:p>
            <a:r>
              <a:rPr lang="nl-BE" dirty="0" err="1"/>
              <a:t>Inspecting</a:t>
            </a:r>
            <a:r>
              <a:rPr lang="nl-BE" dirty="0"/>
              <a:t> </a:t>
            </a:r>
            <a:r>
              <a:rPr lang="nl-BE" dirty="0" err="1"/>
              <a:t>your</a:t>
            </a:r>
            <a:r>
              <a:rPr lang="nl-BE" dirty="0"/>
              <a:t> first </a:t>
            </a:r>
            <a:r>
              <a:rPr lang="nl-BE" dirty="0" err="1"/>
              <a:t>migration</a:t>
            </a:r>
            <a:endParaRPr lang="nl-BE" dirty="0"/>
          </a:p>
        </p:txBody>
      </p:sp>
      <p:sp>
        <p:nvSpPr>
          <p:cNvPr id="3" name="Tijdelijke aanduiding voor inhoud 2">
            <a:extLst>
              <a:ext uri="{FF2B5EF4-FFF2-40B4-BE49-F238E27FC236}">
                <a16:creationId xmlns:a16="http://schemas.microsoft.com/office/drawing/2014/main" id="{22B9B4FC-9127-46ED-ACFF-A93248E385D9}"/>
              </a:ext>
            </a:extLst>
          </p:cNvPr>
          <p:cNvSpPr>
            <a:spLocks noGrp="1"/>
          </p:cNvSpPr>
          <p:nvPr>
            <p:ph idx="1"/>
          </p:nvPr>
        </p:nvSpPr>
        <p:spPr/>
        <p:txBody>
          <a:bodyPr/>
          <a:lstStyle/>
          <a:p>
            <a:r>
              <a:rPr lang="nl-BE" dirty="0" err="1">
                <a:hlinkClick r:id="rId3"/>
              </a:rPr>
              <a:t>Pluralsight</a:t>
            </a:r>
            <a:r>
              <a:rPr lang="nl-BE" dirty="0">
                <a:hlinkClick r:id="rId3"/>
              </a:rPr>
              <a:t> Demo</a:t>
            </a:r>
            <a:endParaRPr lang="nl-BE" dirty="0"/>
          </a:p>
          <a:p>
            <a:r>
              <a:rPr lang="nl-BE" dirty="0"/>
              <a:t>New Folder </a:t>
            </a:r>
            <a:r>
              <a:rPr lang="nl-BE" dirty="0" err="1"/>
              <a:t>Migrations</a:t>
            </a:r>
            <a:r>
              <a:rPr lang="nl-BE" dirty="0"/>
              <a:t> in </a:t>
            </a:r>
            <a:r>
              <a:rPr lang="nl-BE" dirty="0" err="1"/>
              <a:t>the</a:t>
            </a:r>
            <a:r>
              <a:rPr lang="nl-BE" dirty="0"/>
              <a:t> Data Project</a:t>
            </a:r>
          </a:p>
          <a:p>
            <a:pPr lvl="1"/>
            <a:r>
              <a:rPr lang="nl-BE" dirty="0" err="1"/>
              <a:t>Xxxxx_initial.cs</a:t>
            </a:r>
            <a:r>
              <a:rPr lang="nl-BE" dirty="0"/>
              <a:t> =&gt; info </a:t>
            </a:r>
            <a:r>
              <a:rPr lang="nl-BE" dirty="0" err="1"/>
              <a:t>to</a:t>
            </a:r>
            <a:r>
              <a:rPr lang="nl-BE" dirty="0"/>
              <a:t> </a:t>
            </a:r>
            <a:r>
              <a:rPr lang="nl-BE" dirty="0" err="1"/>
              <a:t>build</a:t>
            </a:r>
            <a:r>
              <a:rPr lang="nl-BE" dirty="0"/>
              <a:t> </a:t>
            </a:r>
            <a:r>
              <a:rPr lang="nl-BE" dirty="0" err="1"/>
              <a:t>the</a:t>
            </a:r>
            <a:r>
              <a:rPr lang="nl-BE" dirty="0"/>
              <a:t> database</a:t>
            </a:r>
          </a:p>
          <a:p>
            <a:pPr lvl="1"/>
            <a:r>
              <a:rPr lang="nl-BE" dirty="0" err="1"/>
              <a:t>XXxxxx_Snapshot</a:t>
            </a:r>
            <a:r>
              <a:rPr lang="nl-BE" dirty="0"/>
              <a:t> =&gt; </a:t>
            </a:r>
            <a:r>
              <a:rPr lang="nl-BE" dirty="0" err="1"/>
              <a:t>version</a:t>
            </a:r>
            <a:r>
              <a:rPr lang="nl-BE" dirty="0"/>
              <a:t> info of </a:t>
            </a:r>
            <a:r>
              <a:rPr lang="nl-BE" dirty="0" err="1"/>
              <a:t>the</a:t>
            </a:r>
            <a:r>
              <a:rPr lang="nl-BE" dirty="0"/>
              <a:t> </a:t>
            </a:r>
            <a:r>
              <a:rPr lang="nl-BE" dirty="0" err="1"/>
              <a:t>current</a:t>
            </a:r>
            <a:r>
              <a:rPr lang="nl-BE" dirty="0"/>
              <a:t> database/model</a:t>
            </a:r>
          </a:p>
        </p:txBody>
      </p:sp>
      <p:sp>
        <p:nvSpPr>
          <p:cNvPr id="4" name="Tijdelijke aanduiding voor dianummer 3">
            <a:extLst>
              <a:ext uri="{FF2B5EF4-FFF2-40B4-BE49-F238E27FC236}">
                <a16:creationId xmlns:a16="http://schemas.microsoft.com/office/drawing/2014/main" id="{9094D870-32C8-4598-A7F9-FE8914B066EA}"/>
              </a:ext>
            </a:extLst>
          </p:cNvPr>
          <p:cNvSpPr>
            <a:spLocks noGrp="1"/>
          </p:cNvSpPr>
          <p:nvPr>
            <p:ph type="sldNum" sz="quarter" idx="12"/>
          </p:nvPr>
        </p:nvSpPr>
        <p:spPr/>
        <p:txBody>
          <a:bodyPr/>
          <a:lstStyle/>
          <a:p>
            <a:fld id="{BB1F6A77-C74B-4AE6-948A-7F70CF80FD7E}" type="slidenum">
              <a:rPr lang="nl-NL" smtClean="0"/>
              <a:pPr/>
              <a:t>21</a:t>
            </a:fld>
            <a:endParaRPr lang="nl-NL"/>
          </a:p>
        </p:txBody>
      </p:sp>
    </p:spTree>
    <p:extLst>
      <p:ext uri="{BB962C8B-B14F-4D97-AF65-F5344CB8AC3E}">
        <p14:creationId xmlns:p14="http://schemas.microsoft.com/office/powerpoint/2010/main" val="2756601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5C0965-E125-40DD-BB89-83E698369C5B}"/>
              </a:ext>
            </a:extLst>
          </p:cNvPr>
          <p:cNvSpPr>
            <a:spLocks noGrp="1"/>
          </p:cNvSpPr>
          <p:nvPr>
            <p:ph type="title"/>
          </p:nvPr>
        </p:nvSpPr>
        <p:spPr/>
        <p:txBody>
          <a:bodyPr/>
          <a:lstStyle/>
          <a:p>
            <a:r>
              <a:rPr lang="nl-BE" dirty="0"/>
              <a:t>Using </a:t>
            </a:r>
            <a:r>
              <a:rPr lang="nl-BE" dirty="0" err="1"/>
              <a:t>Migrations</a:t>
            </a:r>
            <a:r>
              <a:rPr lang="nl-BE" dirty="0"/>
              <a:t> </a:t>
            </a:r>
            <a:r>
              <a:rPr lang="nl-BE" dirty="0" err="1"/>
              <a:t>to</a:t>
            </a:r>
            <a:r>
              <a:rPr lang="nl-BE" dirty="0"/>
              <a:t> Script or </a:t>
            </a:r>
            <a:r>
              <a:rPr lang="nl-BE" dirty="0" err="1"/>
              <a:t>Directly</a:t>
            </a:r>
            <a:r>
              <a:rPr lang="nl-BE" dirty="0"/>
              <a:t> </a:t>
            </a:r>
            <a:r>
              <a:rPr lang="nl-BE" dirty="0" err="1"/>
              <a:t>Create</a:t>
            </a:r>
            <a:r>
              <a:rPr lang="nl-BE" dirty="0"/>
              <a:t> </a:t>
            </a:r>
            <a:r>
              <a:rPr lang="nl-BE" dirty="0" err="1"/>
              <a:t>the</a:t>
            </a:r>
            <a:r>
              <a:rPr lang="nl-BE" dirty="0"/>
              <a:t> database</a:t>
            </a:r>
          </a:p>
        </p:txBody>
      </p:sp>
      <p:sp>
        <p:nvSpPr>
          <p:cNvPr id="3" name="Tijdelijke aanduiding voor inhoud 2">
            <a:extLst>
              <a:ext uri="{FF2B5EF4-FFF2-40B4-BE49-F238E27FC236}">
                <a16:creationId xmlns:a16="http://schemas.microsoft.com/office/drawing/2014/main" id="{AB554EC1-672D-4507-84A0-13DCA789079A}"/>
              </a:ext>
            </a:extLst>
          </p:cNvPr>
          <p:cNvSpPr>
            <a:spLocks noGrp="1"/>
          </p:cNvSpPr>
          <p:nvPr>
            <p:ph idx="1"/>
          </p:nvPr>
        </p:nvSpPr>
        <p:spPr/>
        <p:txBody>
          <a:bodyPr/>
          <a:lstStyle/>
          <a:p>
            <a:r>
              <a:rPr lang="nl-BE" dirty="0" err="1">
                <a:hlinkClick r:id="rId2"/>
              </a:rPr>
              <a:t>Pluralsight</a:t>
            </a:r>
            <a:r>
              <a:rPr lang="nl-BE" dirty="0">
                <a:hlinkClick r:id="rId2"/>
              </a:rPr>
              <a:t> Demo</a:t>
            </a:r>
            <a:endParaRPr lang="nl-BE" dirty="0"/>
          </a:p>
          <a:p>
            <a:r>
              <a:rPr lang="nl-BE" dirty="0"/>
              <a:t>Script-Migration =&gt; T-SQL script</a:t>
            </a:r>
          </a:p>
          <a:p>
            <a:r>
              <a:rPr lang="nl-BE" dirty="0"/>
              <a:t>Update-Database =&gt; </a:t>
            </a:r>
            <a:r>
              <a:rPr lang="nl-BE" dirty="0" err="1"/>
              <a:t>Directly</a:t>
            </a:r>
            <a:r>
              <a:rPr lang="nl-BE" dirty="0"/>
              <a:t> </a:t>
            </a:r>
            <a:r>
              <a:rPr lang="nl-BE" dirty="0" err="1"/>
              <a:t>create</a:t>
            </a:r>
            <a:r>
              <a:rPr lang="nl-BE" dirty="0"/>
              <a:t> database</a:t>
            </a:r>
          </a:p>
          <a:p>
            <a:pPr lvl="1"/>
            <a:r>
              <a:rPr lang="nl-BE" dirty="0" err="1"/>
              <a:t>verbose</a:t>
            </a:r>
            <a:r>
              <a:rPr lang="nl-BE" dirty="0"/>
              <a:t> =&gt; </a:t>
            </a:r>
            <a:r>
              <a:rPr lang="nl-BE" dirty="0" err="1"/>
              <a:t>informative</a:t>
            </a:r>
            <a:r>
              <a:rPr lang="nl-BE" dirty="0"/>
              <a:t> output</a:t>
            </a:r>
          </a:p>
          <a:p>
            <a:r>
              <a:rPr lang="nl-BE" dirty="0" err="1"/>
              <a:t>Inspect</a:t>
            </a:r>
            <a:r>
              <a:rPr lang="nl-BE" dirty="0"/>
              <a:t> in SQL Server Object Explorer</a:t>
            </a:r>
          </a:p>
          <a:p>
            <a:pPr lvl="1"/>
            <a:r>
              <a:rPr lang="nl-BE" dirty="0" err="1"/>
              <a:t>Tables</a:t>
            </a:r>
            <a:r>
              <a:rPr lang="nl-BE" dirty="0"/>
              <a:t>: </a:t>
            </a:r>
            <a:r>
              <a:rPr lang="nl-BE" dirty="0" err="1"/>
              <a:t>Battles</a:t>
            </a:r>
            <a:r>
              <a:rPr lang="nl-BE" dirty="0"/>
              <a:t>, Quotes, </a:t>
            </a:r>
            <a:r>
              <a:rPr lang="nl-BE" dirty="0" err="1"/>
              <a:t>Samurais</a:t>
            </a:r>
            <a:endParaRPr lang="nl-BE" dirty="0"/>
          </a:p>
          <a:p>
            <a:pPr lvl="1"/>
            <a:r>
              <a:rPr lang="nl-BE" dirty="0"/>
              <a:t>__</a:t>
            </a:r>
            <a:r>
              <a:rPr lang="nl-BE" dirty="0" err="1"/>
              <a:t>EFMigrationsHistory</a:t>
            </a:r>
            <a:r>
              <a:rPr lang="nl-BE" dirty="0"/>
              <a:t> =&gt; </a:t>
            </a:r>
            <a:r>
              <a:rPr lang="nl-BE" dirty="0" err="1"/>
              <a:t>only</a:t>
            </a:r>
            <a:r>
              <a:rPr lang="nl-BE" dirty="0"/>
              <a:t> </a:t>
            </a:r>
            <a:r>
              <a:rPr lang="nl-BE" dirty="0" err="1"/>
              <a:t>Id</a:t>
            </a:r>
            <a:r>
              <a:rPr lang="nl-BE" dirty="0"/>
              <a:t> </a:t>
            </a:r>
            <a:r>
              <a:rPr lang="nl-BE" dirty="0" err="1"/>
              <a:t>and</a:t>
            </a:r>
            <a:r>
              <a:rPr lang="nl-BE" dirty="0"/>
              <a:t> </a:t>
            </a:r>
            <a:r>
              <a:rPr lang="nl-BE" dirty="0" err="1"/>
              <a:t>version</a:t>
            </a:r>
            <a:endParaRPr lang="nl-BE" dirty="0"/>
          </a:p>
        </p:txBody>
      </p:sp>
      <p:sp>
        <p:nvSpPr>
          <p:cNvPr id="4" name="Tijdelijke aanduiding voor dianummer 3">
            <a:extLst>
              <a:ext uri="{FF2B5EF4-FFF2-40B4-BE49-F238E27FC236}">
                <a16:creationId xmlns:a16="http://schemas.microsoft.com/office/drawing/2014/main" id="{A8EAB510-9E70-44B9-B3C5-E0F834D3525F}"/>
              </a:ext>
            </a:extLst>
          </p:cNvPr>
          <p:cNvSpPr>
            <a:spLocks noGrp="1"/>
          </p:cNvSpPr>
          <p:nvPr>
            <p:ph type="sldNum" sz="quarter" idx="12"/>
          </p:nvPr>
        </p:nvSpPr>
        <p:spPr/>
        <p:txBody>
          <a:bodyPr/>
          <a:lstStyle/>
          <a:p>
            <a:fld id="{BB1F6A77-C74B-4AE6-948A-7F70CF80FD7E}" type="slidenum">
              <a:rPr lang="nl-NL" smtClean="0"/>
              <a:pPr/>
              <a:t>22</a:t>
            </a:fld>
            <a:endParaRPr lang="nl-NL"/>
          </a:p>
        </p:txBody>
      </p:sp>
    </p:spTree>
    <p:extLst>
      <p:ext uri="{BB962C8B-B14F-4D97-AF65-F5344CB8AC3E}">
        <p14:creationId xmlns:p14="http://schemas.microsoft.com/office/powerpoint/2010/main" val="1698923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35AC5A-3E1F-4DB9-A3C8-D233AAA3D744}"/>
              </a:ext>
            </a:extLst>
          </p:cNvPr>
          <p:cNvSpPr>
            <a:spLocks noGrp="1"/>
          </p:cNvSpPr>
          <p:nvPr>
            <p:ph type="title"/>
          </p:nvPr>
        </p:nvSpPr>
        <p:spPr/>
        <p:txBody>
          <a:bodyPr/>
          <a:lstStyle/>
          <a:p>
            <a:r>
              <a:rPr lang="nl-BE" dirty="0" err="1"/>
              <a:t>Adding</a:t>
            </a:r>
            <a:r>
              <a:rPr lang="nl-BE" dirty="0"/>
              <a:t> </a:t>
            </a:r>
            <a:r>
              <a:rPr lang="nl-BE" dirty="0" err="1"/>
              <a:t>Many-to-many</a:t>
            </a:r>
            <a:r>
              <a:rPr lang="nl-BE" dirty="0"/>
              <a:t> </a:t>
            </a:r>
            <a:r>
              <a:rPr lang="nl-BE" dirty="0" err="1"/>
              <a:t>and</a:t>
            </a:r>
            <a:r>
              <a:rPr lang="nl-BE" dirty="0"/>
              <a:t> </a:t>
            </a:r>
            <a:r>
              <a:rPr lang="nl-BE" dirty="0" err="1"/>
              <a:t>One-to-one</a:t>
            </a:r>
            <a:r>
              <a:rPr lang="nl-BE" dirty="0"/>
              <a:t> </a:t>
            </a:r>
            <a:r>
              <a:rPr lang="nl-BE" dirty="0" err="1"/>
              <a:t>Relationships</a:t>
            </a:r>
            <a:endParaRPr lang="nl-BE" dirty="0"/>
          </a:p>
        </p:txBody>
      </p:sp>
      <p:sp>
        <p:nvSpPr>
          <p:cNvPr id="3" name="Tijdelijke aanduiding voor inhoud 2">
            <a:extLst>
              <a:ext uri="{FF2B5EF4-FFF2-40B4-BE49-F238E27FC236}">
                <a16:creationId xmlns:a16="http://schemas.microsoft.com/office/drawing/2014/main" id="{33DA98B2-8CED-4487-961F-76C713EBA525}"/>
              </a:ext>
            </a:extLst>
          </p:cNvPr>
          <p:cNvSpPr>
            <a:spLocks noGrp="1"/>
          </p:cNvSpPr>
          <p:nvPr>
            <p:ph idx="1"/>
          </p:nvPr>
        </p:nvSpPr>
        <p:spPr/>
        <p:txBody>
          <a:bodyPr/>
          <a:lstStyle/>
          <a:p>
            <a:r>
              <a:rPr lang="nl-BE" dirty="0" err="1">
                <a:hlinkClick r:id="rId2"/>
              </a:rPr>
              <a:t>Pluralsight</a:t>
            </a:r>
            <a:r>
              <a:rPr lang="nl-BE" dirty="0">
                <a:hlinkClick r:id="rId2"/>
              </a:rPr>
              <a:t> Demo</a:t>
            </a:r>
            <a:r>
              <a:rPr lang="nl-BE" dirty="0"/>
              <a:t> </a:t>
            </a:r>
          </a:p>
        </p:txBody>
      </p:sp>
      <p:sp>
        <p:nvSpPr>
          <p:cNvPr id="4" name="Tijdelijke aanduiding voor dianummer 3">
            <a:extLst>
              <a:ext uri="{FF2B5EF4-FFF2-40B4-BE49-F238E27FC236}">
                <a16:creationId xmlns:a16="http://schemas.microsoft.com/office/drawing/2014/main" id="{004B602B-DBA4-4953-B6EE-30064F61A9B2}"/>
              </a:ext>
            </a:extLst>
          </p:cNvPr>
          <p:cNvSpPr>
            <a:spLocks noGrp="1"/>
          </p:cNvSpPr>
          <p:nvPr>
            <p:ph type="sldNum" sz="quarter" idx="12"/>
          </p:nvPr>
        </p:nvSpPr>
        <p:spPr/>
        <p:txBody>
          <a:bodyPr/>
          <a:lstStyle/>
          <a:p>
            <a:fld id="{BB1F6A77-C74B-4AE6-948A-7F70CF80FD7E}" type="slidenum">
              <a:rPr lang="nl-NL" smtClean="0"/>
              <a:pPr/>
              <a:t>23</a:t>
            </a:fld>
            <a:endParaRPr lang="nl-NL"/>
          </a:p>
        </p:txBody>
      </p:sp>
    </p:spTree>
    <p:extLst>
      <p:ext uri="{BB962C8B-B14F-4D97-AF65-F5344CB8AC3E}">
        <p14:creationId xmlns:p14="http://schemas.microsoft.com/office/powerpoint/2010/main" val="582253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53820E-9FB7-4363-8E7F-880A4CDF7D7E}"/>
              </a:ext>
            </a:extLst>
          </p:cNvPr>
          <p:cNvSpPr>
            <a:spLocks noGrp="1"/>
          </p:cNvSpPr>
          <p:nvPr>
            <p:ph type="title"/>
          </p:nvPr>
        </p:nvSpPr>
        <p:spPr/>
        <p:txBody>
          <a:bodyPr/>
          <a:lstStyle/>
          <a:p>
            <a:r>
              <a:rPr lang="nl-BE" dirty="0" err="1"/>
              <a:t>Many-to-Many</a:t>
            </a:r>
            <a:endParaRPr lang="nl-BE" dirty="0"/>
          </a:p>
        </p:txBody>
      </p:sp>
      <p:pic>
        <p:nvPicPr>
          <p:cNvPr id="5" name="Tijdelijke aanduiding voor inhoud 4">
            <a:extLst>
              <a:ext uri="{FF2B5EF4-FFF2-40B4-BE49-F238E27FC236}">
                <a16:creationId xmlns:a16="http://schemas.microsoft.com/office/drawing/2014/main" id="{07588752-F08D-4127-8FD4-C5B99D24E639}"/>
              </a:ext>
            </a:extLst>
          </p:cNvPr>
          <p:cNvPicPr>
            <a:picLocks noGrp="1" noChangeAspect="1"/>
          </p:cNvPicPr>
          <p:nvPr>
            <p:ph idx="1"/>
          </p:nvPr>
        </p:nvPicPr>
        <p:blipFill>
          <a:blip r:embed="rId3"/>
          <a:stretch>
            <a:fillRect/>
          </a:stretch>
        </p:blipFill>
        <p:spPr>
          <a:xfrm>
            <a:off x="457200" y="2579835"/>
            <a:ext cx="8229600" cy="2566693"/>
          </a:xfrm>
          <a:prstGeom prst="rect">
            <a:avLst/>
          </a:prstGeom>
        </p:spPr>
      </p:pic>
      <p:sp>
        <p:nvSpPr>
          <p:cNvPr id="4" name="Tijdelijke aanduiding voor dianummer 3">
            <a:extLst>
              <a:ext uri="{FF2B5EF4-FFF2-40B4-BE49-F238E27FC236}">
                <a16:creationId xmlns:a16="http://schemas.microsoft.com/office/drawing/2014/main" id="{E98D30AD-2A7C-44BF-A6A7-1B9FAE7E8280}"/>
              </a:ext>
            </a:extLst>
          </p:cNvPr>
          <p:cNvSpPr>
            <a:spLocks noGrp="1"/>
          </p:cNvSpPr>
          <p:nvPr>
            <p:ph type="sldNum" sz="quarter" idx="12"/>
          </p:nvPr>
        </p:nvSpPr>
        <p:spPr/>
        <p:txBody>
          <a:bodyPr/>
          <a:lstStyle/>
          <a:p>
            <a:fld id="{BB1F6A77-C74B-4AE6-948A-7F70CF80FD7E}" type="slidenum">
              <a:rPr lang="nl-NL" smtClean="0"/>
              <a:pPr/>
              <a:t>24</a:t>
            </a:fld>
            <a:endParaRPr lang="nl-NL"/>
          </a:p>
        </p:txBody>
      </p:sp>
    </p:spTree>
    <p:extLst>
      <p:ext uri="{BB962C8B-B14F-4D97-AF65-F5344CB8AC3E}">
        <p14:creationId xmlns:p14="http://schemas.microsoft.com/office/powerpoint/2010/main" val="2226012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A8404B-3482-40AD-BBC5-9C9E51101D94}"/>
              </a:ext>
            </a:extLst>
          </p:cNvPr>
          <p:cNvSpPr>
            <a:spLocks noGrp="1"/>
          </p:cNvSpPr>
          <p:nvPr>
            <p:ph type="title"/>
          </p:nvPr>
        </p:nvSpPr>
        <p:spPr/>
        <p:txBody>
          <a:bodyPr/>
          <a:lstStyle/>
          <a:p>
            <a:r>
              <a:rPr lang="nl-BE" dirty="0" err="1"/>
              <a:t>Join</a:t>
            </a:r>
            <a:r>
              <a:rPr lang="nl-BE" dirty="0"/>
              <a:t> </a:t>
            </a:r>
            <a:r>
              <a:rPr lang="nl-BE" dirty="0" err="1"/>
              <a:t>Entity</a:t>
            </a:r>
            <a:endParaRPr lang="nl-BE" dirty="0"/>
          </a:p>
        </p:txBody>
      </p:sp>
      <p:pic>
        <p:nvPicPr>
          <p:cNvPr id="5" name="Tijdelijke aanduiding voor inhoud 4">
            <a:extLst>
              <a:ext uri="{FF2B5EF4-FFF2-40B4-BE49-F238E27FC236}">
                <a16:creationId xmlns:a16="http://schemas.microsoft.com/office/drawing/2014/main" id="{C37084FD-0DE3-496E-9CD7-3FC76B328DC4}"/>
              </a:ext>
            </a:extLst>
          </p:cNvPr>
          <p:cNvPicPr>
            <a:picLocks noGrp="1" noChangeAspect="1"/>
          </p:cNvPicPr>
          <p:nvPr>
            <p:ph idx="1"/>
          </p:nvPr>
        </p:nvPicPr>
        <p:blipFill>
          <a:blip r:embed="rId3"/>
          <a:stretch>
            <a:fillRect/>
          </a:stretch>
        </p:blipFill>
        <p:spPr>
          <a:xfrm>
            <a:off x="1433074" y="2419942"/>
            <a:ext cx="6277851" cy="2886478"/>
          </a:xfrm>
          <a:prstGeom prst="rect">
            <a:avLst/>
          </a:prstGeom>
        </p:spPr>
      </p:pic>
      <p:sp>
        <p:nvSpPr>
          <p:cNvPr id="4" name="Tijdelijke aanduiding voor dianummer 3">
            <a:extLst>
              <a:ext uri="{FF2B5EF4-FFF2-40B4-BE49-F238E27FC236}">
                <a16:creationId xmlns:a16="http://schemas.microsoft.com/office/drawing/2014/main" id="{299236AE-A1C3-4C8F-9A8B-0D94BC0F2690}"/>
              </a:ext>
            </a:extLst>
          </p:cNvPr>
          <p:cNvSpPr>
            <a:spLocks noGrp="1"/>
          </p:cNvSpPr>
          <p:nvPr>
            <p:ph type="sldNum" sz="quarter" idx="12"/>
          </p:nvPr>
        </p:nvSpPr>
        <p:spPr/>
        <p:txBody>
          <a:bodyPr/>
          <a:lstStyle/>
          <a:p>
            <a:fld id="{BB1F6A77-C74B-4AE6-948A-7F70CF80FD7E}" type="slidenum">
              <a:rPr lang="nl-NL" smtClean="0"/>
              <a:pPr/>
              <a:t>25</a:t>
            </a:fld>
            <a:endParaRPr lang="nl-NL"/>
          </a:p>
        </p:txBody>
      </p:sp>
    </p:spTree>
    <p:extLst>
      <p:ext uri="{BB962C8B-B14F-4D97-AF65-F5344CB8AC3E}">
        <p14:creationId xmlns:p14="http://schemas.microsoft.com/office/powerpoint/2010/main" val="3724715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05CBFF-75C1-4896-9D21-F906307A2204}"/>
              </a:ext>
            </a:extLst>
          </p:cNvPr>
          <p:cNvSpPr>
            <a:spLocks noGrp="1"/>
          </p:cNvSpPr>
          <p:nvPr>
            <p:ph type="title"/>
          </p:nvPr>
        </p:nvSpPr>
        <p:spPr/>
        <p:txBody>
          <a:bodyPr/>
          <a:lstStyle/>
          <a:p>
            <a:r>
              <a:rPr lang="nl-BE" dirty="0" err="1"/>
              <a:t>Samurai</a:t>
            </a:r>
            <a:endParaRPr lang="nl-BE" dirty="0"/>
          </a:p>
        </p:txBody>
      </p:sp>
      <p:pic>
        <p:nvPicPr>
          <p:cNvPr id="5" name="Tijdelijke aanduiding voor inhoud 4">
            <a:extLst>
              <a:ext uri="{FF2B5EF4-FFF2-40B4-BE49-F238E27FC236}">
                <a16:creationId xmlns:a16="http://schemas.microsoft.com/office/drawing/2014/main" id="{65581A9E-6249-4922-9805-EF4A3474A30E}"/>
              </a:ext>
            </a:extLst>
          </p:cNvPr>
          <p:cNvPicPr>
            <a:picLocks noGrp="1" noChangeAspect="1"/>
          </p:cNvPicPr>
          <p:nvPr>
            <p:ph idx="1"/>
          </p:nvPr>
        </p:nvPicPr>
        <p:blipFill>
          <a:blip r:embed="rId3"/>
          <a:stretch>
            <a:fillRect/>
          </a:stretch>
        </p:blipFill>
        <p:spPr>
          <a:xfrm>
            <a:off x="557320" y="1600200"/>
            <a:ext cx="8029359" cy="4525963"/>
          </a:xfrm>
          <a:prstGeom prst="rect">
            <a:avLst/>
          </a:prstGeom>
        </p:spPr>
      </p:pic>
      <p:sp>
        <p:nvSpPr>
          <p:cNvPr id="4" name="Tijdelijke aanduiding voor dianummer 3">
            <a:extLst>
              <a:ext uri="{FF2B5EF4-FFF2-40B4-BE49-F238E27FC236}">
                <a16:creationId xmlns:a16="http://schemas.microsoft.com/office/drawing/2014/main" id="{1587DE4C-7BEC-49B5-A9EF-3AC1AA4CB529}"/>
              </a:ext>
            </a:extLst>
          </p:cNvPr>
          <p:cNvSpPr>
            <a:spLocks noGrp="1"/>
          </p:cNvSpPr>
          <p:nvPr>
            <p:ph type="sldNum" sz="quarter" idx="12"/>
          </p:nvPr>
        </p:nvSpPr>
        <p:spPr/>
        <p:txBody>
          <a:bodyPr/>
          <a:lstStyle/>
          <a:p>
            <a:fld id="{BB1F6A77-C74B-4AE6-948A-7F70CF80FD7E}" type="slidenum">
              <a:rPr lang="nl-NL" smtClean="0"/>
              <a:pPr/>
              <a:t>26</a:t>
            </a:fld>
            <a:endParaRPr lang="nl-NL"/>
          </a:p>
        </p:txBody>
      </p:sp>
    </p:spTree>
    <p:extLst>
      <p:ext uri="{BB962C8B-B14F-4D97-AF65-F5344CB8AC3E}">
        <p14:creationId xmlns:p14="http://schemas.microsoft.com/office/powerpoint/2010/main" val="1864669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B87D92-D953-4E9B-8E46-5BB9BC6C22D9}"/>
              </a:ext>
            </a:extLst>
          </p:cNvPr>
          <p:cNvSpPr>
            <a:spLocks noGrp="1"/>
          </p:cNvSpPr>
          <p:nvPr>
            <p:ph type="title"/>
          </p:nvPr>
        </p:nvSpPr>
        <p:spPr/>
        <p:txBody>
          <a:bodyPr/>
          <a:lstStyle/>
          <a:p>
            <a:r>
              <a:rPr lang="nl-BE" dirty="0" err="1"/>
              <a:t>SamuraiContext</a:t>
            </a:r>
            <a:endParaRPr lang="nl-BE" dirty="0"/>
          </a:p>
        </p:txBody>
      </p:sp>
      <p:pic>
        <p:nvPicPr>
          <p:cNvPr id="5" name="Tijdelijke aanduiding voor inhoud 4">
            <a:extLst>
              <a:ext uri="{FF2B5EF4-FFF2-40B4-BE49-F238E27FC236}">
                <a16:creationId xmlns:a16="http://schemas.microsoft.com/office/drawing/2014/main" id="{59DEFF8C-A1F7-44D2-AAFC-975FB169E215}"/>
              </a:ext>
            </a:extLst>
          </p:cNvPr>
          <p:cNvPicPr>
            <a:picLocks noGrp="1" noChangeAspect="1"/>
          </p:cNvPicPr>
          <p:nvPr>
            <p:ph idx="1"/>
          </p:nvPr>
        </p:nvPicPr>
        <p:blipFill>
          <a:blip r:embed="rId3"/>
          <a:stretch>
            <a:fillRect/>
          </a:stretch>
        </p:blipFill>
        <p:spPr>
          <a:xfrm>
            <a:off x="1227624" y="1600200"/>
            <a:ext cx="6688751" cy="4525963"/>
          </a:xfrm>
          <a:prstGeom prst="rect">
            <a:avLst/>
          </a:prstGeom>
        </p:spPr>
      </p:pic>
      <p:sp>
        <p:nvSpPr>
          <p:cNvPr id="4" name="Tijdelijke aanduiding voor dianummer 3">
            <a:extLst>
              <a:ext uri="{FF2B5EF4-FFF2-40B4-BE49-F238E27FC236}">
                <a16:creationId xmlns:a16="http://schemas.microsoft.com/office/drawing/2014/main" id="{2A0FC005-2CDB-4D4E-983F-40E0CECA3384}"/>
              </a:ext>
            </a:extLst>
          </p:cNvPr>
          <p:cNvSpPr>
            <a:spLocks noGrp="1"/>
          </p:cNvSpPr>
          <p:nvPr>
            <p:ph type="sldNum" sz="quarter" idx="12"/>
          </p:nvPr>
        </p:nvSpPr>
        <p:spPr/>
        <p:txBody>
          <a:bodyPr/>
          <a:lstStyle/>
          <a:p>
            <a:fld id="{BB1F6A77-C74B-4AE6-948A-7F70CF80FD7E}" type="slidenum">
              <a:rPr lang="nl-NL" smtClean="0"/>
              <a:pPr/>
              <a:t>27</a:t>
            </a:fld>
            <a:endParaRPr lang="nl-NL"/>
          </a:p>
        </p:txBody>
      </p:sp>
      <p:sp>
        <p:nvSpPr>
          <p:cNvPr id="6" name="Rechthoek: afgeronde hoeken 5">
            <a:extLst>
              <a:ext uri="{FF2B5EF4-FFF2-40B4-BE49-F238E27FC236}">
                <a16:creationId xmlns:a16="http://schemas.microsoft.com/office/drawing/2014/main" id="{52F604A7-EFA3-488D-A765-1386391FEE15}"/>
              </a:ext>
            </a:extLst>
          </p:cNvPr>
          <p:cNvSpPr/>
          <p:nvPr/>
        </p:nvSpPr>
        <p:spPr>
          <a:xfrm>
            <a:off x="1475656" y="4005064"/>
            <a:ext cx="6192688" cy="1800200"/>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2901556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89E2AD-F0E2-44D3-8DFA-76E18C0D411C}"/>
              </a:ext>
            </a:extLst>
          </p:cNvPr>
          <p:cNvSpPr>
            <a:spLocks noGrp="1"/>
          </p:cNvSpPr>
          <p:nvPr>
            <p:ph type="title"/>
          </p:nvPr>
        </p:nvSpPr>
        <p:spPr/>
        <p:txBody>
          <a:bodyPr/>
          <a:lstStyle/>
          <a:p>
            <a:r>
              <a:rPr lang="nl-BE" dirty="0" err="1"/>
              <a:t>One-To-One</a:t>
            </a:r>
            <a:r>
              <a:rPr lang="nl-BE" dirty="0"/>
              <a:t> </a:t>
            </a:r>
            <a:r>
              <a:rPr lang="nl-BE" dirty="0" err="1"/>
              <a:t>Relationship</a:t>
            </a:r>
            <a:endParaRPr lang="nl-BE" dirty="0"/>
          </a:p>
        </p:txBody>
      </p:sp>
      <p:sp>
        <p:nvSpPr>
          <p:cNvPr id="3" name="Tijdelijke aanduiding voor inhoud 2">
            <a:extLst>
              <a:ext uri="{FF2B5EF4-FFF2-40B4-BE49-F238E27FC236}">
                <a16:creationId xmlns:a16="http://schemas.microsoft.com/office/drawing/2014/main" id="{F42BFC23-9B07-4B2D-B65D-D2E516F223D7}"/>
              </a:ext>
            </a:extLst>
          </p:cNvPr>
          <p:cNvSpPr>
            <a:spLocks noGrp="1"/>
          </p:cNvSpPr>
          <p:nvPr>
            <p:ph idx="1"/>
          </p:nvPr>
        </p:nvSpPr>
        <p:spPr/>
        <p:txBody>
          <a:bodyPr/>
          <a:lstStyle/>
          <a:p>
            <a:r>
              <a:rPr lang="nl-BE" dirty="0" err="1"/>
              <a:t>SecretIdentity</a:t>
            </a:r>
            <a:r>
              <a:rPr lang="nl-BE" dirty="0"/>
              <a:t> &lt;-&gt; </a:t>
            </a:r>
            <a:r>
              <a:rPr lang="nl-BE" dirty="0" err="1"/>
              <a:t>Samurai</a:t>
            </a:r>
            <a:endParaRPr lang="nl-BE" dirty="0"/>
          </a:p>
          <a:p>
            <a:r>
              <a:rPr lang="nl-BE" dirty="0" err="1"/>
              <a:t>SecretIdentity</a:t>
            </a:r>
            <a:r>
              <a:rPr lang="nl-BE" dirty="0"/>
              <a:t> </a:t>
            </a:r>
            <a:r>
              <a:rPr lang="nl-BE" dirty="0" err="1"/>
              <a:t>holds</a:t>
            </a:r>
            <a:r>
              <a:rPr lang="nl-BE" dirty="0"/>
              <a:t> </a:t>
            </a:r>
            <a:r>
              <a:rPr lang="nl-BE" dirty="0" err="1"/>
              <a:t>the</a:t>
            </a:r>
            <a:r>
              <a:rPr lang="nl-BE" dirty="0"/>
              <a:t> real name of a </a:t>
            </a:r>
            <a:r>
              <a:rPr lang="nl-BE" dirty="0" err="1"/>
              <a:t>Samurai</a:t>
            </a:r>
            <a:endParaRPr lang="nl-BE" dirty="0"/>
          </a:p>
        </p:txBody>
      </p:sp>
      <p:sp>
        <p:nvSpPr>
          <p:cNvPr id="4" name="Tijdelijke aanduiding voor dianummer 3">
            <a:extLst>
              <a:ext uri="{FF2B5EF4-FFF2-40B4-BE49-F238E27FC236}">
                <a16:creationId xmlns:a16="http://schemas.microsoft.com/office/drawing/2014/main" id="{D0921D8F-EE03-4D9A-9CB6-99E729C2C4C2}"/>
              </a:ext>
            </a:extLst>
          </p:cNvPr>
          <p:cNvSpPr>
            <a:spLocks noGrp="1"/>
          </p:cNvSpPr>
          <p:nvPr>
            <p:ph type="sldNum" sz="quarter" idx="12"/>
          </p:nvPr>
        </p:nvSpPr>
        <p:spPr/>
        <p:txBody>
          <a:bodyPr/>
          <a:lstStyle/>
          <a:p>
            <a:fld id="{BB1F6A77-C74B-4AE6-948A-7F70CF80FD7E}" type="slidenum">
              <a:rPr lang="nl-NL" smtClean="0"/>
              <a:pPr/>
              <a:t>28</a:t>
            </a:fld>
            <a:endParaRPr lang="nl-NL"/>
          </a:p>
        </p:txBody>
      </p:sp>
      <p:pic>
        <p:nvPicPr>
          <p:cNvPr id="6" name="Afbeelding 5">
            <a:extLst>
              <a:ext uri="{FF2B5EF4-FFF2-40B4-BE49-F238E27FC236}">
                <a16:creationId xmlns:a16="http://schemas.microsoft.com/office/drawing/2014/main" id="{178D4BBC-DE42-47BD-A366-EBDAC23285E5}"/>
              </a:ext>
            </a:extLst>
          </p:cNvPr>
          <p:cNvPicPr>
            <a:picLocks noChangeAspect="1"/>
          </p:cNvPicPr>
          <p:nvPr/>
        </p:nvPicPr>
        <p:blipFill>
          <a:blip r:embed="rId3"/>
          <a:stretch>
            <a:fillRect/>
          </a:stretch>
        </p:blipFill>
        <p:spPr>
          <a:xfrm>
            <a:off x="2771800" y="3897937"/>
            <a:ext cx="6182588" cy="2629267"/>
          </a:xfrm>
          <a:prstGeom prst="rect">
            <a:avLst/>
          </a:prstGeom>
        </p:spPr>
      </p:pic>
    </p:spTree>
    <p:extLst>
      <p:ext uri="{BB962C8B-B14F-4D97-AF65-F5344CB8AC3E}">
        <p14:creationId xmlns:p14="http://schemas.microsoft.com/office/powerpoint/2010/main" val="2298686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84DBB16F-FD77-44DF-A59A-E559512AA875}"/>
              </a:ext>
            </a:extLst>
          </p:cNvPr>
          <p:cNvSpPr>
            <a:spLocks noGrp="1"/>
          </p:cNvSpPr>
          <p:nvPr>
            <p:ph type="sldNum" sz="quarter" idx="4294967295"/>
          </p:nvPr>
        </p:nvSpPr>
        <p:spPr>
          <a:xfrm>
            <a:off x="7010400" y="6356350"/>
            <a:ext cx="2133600" cy="365125"/>
          </a:xfrm>
        </p:spPr>
        <p:txBody>
          <a:bodyPr/>
          <a:lstStyle/>
          <a:p>
            <a:fld id="{BB1F6A77-C74B-4AE6-948A-7F70CF80FD7E}" type="slidenum">
              <a:rPr lang="nl-NL" smtClean="0"/>
              <a:pPr/>
              <a:t>29</a:t>
            </a:fld>
            <a:endParaRPr lang="nl-NL"/>
          </a:p>
        </p:txBody>
      </p:sp>
      <p:pic>
        <p:nvPicPr>
          <p:cNvPr id="5" name="Tijdelijke aanduiding voor inhoud 4">
            <a:extLst>
              <a:ext uri="{FF2B5EF4-FFF2-40B4-BE49-F238E27FC236}">
                <a16:creationId xmlns:a16="http://schemas.microsoft.com/office/drawing/2014/main" id="{89B324A2-A749-4DE3-98CF-DB034E2E6DF9}"/>
              </a:ext>
            </a:extLst>
          </p:cNvPr>
          <p:cNvPicPr>
            <a:picLocks noGrp="1" noChangeAspect="1"/>
          </p:cNvPicPr>
          <p:nvPr>
            <p:ph idx="4294967295"/>
          </p:nvPr>
        </p:nvPicPr>
        <p:blipFill>
          <a:blip r:embed="rId2"/>
          <a:stretch>
            <a:fillRect/>
          </a:stretch>
        </p:blipFill>
        <p:spPr>
          <a:xfrm>
            <a:off x="0" y="73100"/>
            <a:ext cx="7297738" cy="3886200"/>
          </a:xfrm>
          <a:prstGeom prst="rect">
            <a:avLst/>
          </a:prstGeom>
        </p:spPr>
      </p:pic>
      <p:pic>
        <p:nvPicPr>
          <p:cNvPr id="6" name="Afbeelding 5">
            <a:extLst>
              <a:ext uri="{FF2B5EF4-FFF2-40B4-BE49-F238E27FC236}">
                <a16:creationId xmlns:a16="http://schemas.microsoft.com/office/drawing/2014/main" id="{8B8F1819-C4B7-49F9-81C2-2211C25E283A}"/>
              </a:ext>
            </a:extLst>
          </p:cNvPr>
          <p:cNvPicPr>
            <a:picLocks noChangeAspect="1"/>
          </p:cNvPicPr>
          <p:nvPr/>
        </p:nvPicPr>
        <p:blipFill>
          <a:blip r:embed="rId3"/>
          <a:stretch>
            <a:fillRect/>
          </a:stretch>
        </p:blipFill>
        <p:spPr>
          <a:xfrm>
            <a:off x="2771800" y="3897937"/>
            <a:ext cx="6182588" cy="2629267"/>
          </a:xfrm>
          <a:prstGeom prst="rect">
            <a:avLst/>
          </a:prstGeom>
        </p:spPr>
      </p:pic>
      <p:sp>
        <p:nvSpPr>
          <p:cNvPr id="7" name="Rechthoek: afgeronde hoeken 6">
            <a:extLst>
              <a:ext uri="{FF2B5EF4-FFF2-40B4-BE49-F238E27FC236}">
                <a16:creationId xmlns:a16="http://schemas.microsoft.com/office/drawing/2014/main" id="{48564AF9-3D8D-44E4-BAAE-5DA64C6C3A3A}"/>
              </a:ext>
            </a:extLst>
          </p:cNvPr>
          <p:cNvSpPr/>
          <p:nvPr/>
        </p:nvSpPr>
        <p:spPr>
          <a:xfrm>
            <a:off x="395536" y="3156336"/>
            <a:ext cx="6768752" cy="547330"/>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8" name="Rechthoek: afgeronde hoeken 7">
            <a:extLst>
              <a:ext uri="{FF2B5EF4-FFF2-40B4-BE49-F238E27FC236}">
                <a16:creationId xmlns:a16="http://schemas.microsoft.com/office/drawing/2014/main" id="{1EFFE235-BC67-4928-8129-0CA80CC06F3D}"/>
              </a:ext>
            </a:extLst>
          </p:cNvPr>
          <p:cNvSpPr/>
          <p:nvPr/>
        </p:nvSpPr>
        <p:spPr>
          <a:xfrm>
            <a:off x="4355976" y="5589240"/>
            <a:ext cx="4598412" cy="511476"/>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2614813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17C32AC-D37A-4C14-9F6A-C48C8538C552}"/>
              </a:ext>
            </a:extLst>
          </p:cNvPr>
          <p:cNvSpPr>
            <a:spLocks noGrp="1"/>
          </p:cNvSpPr>
          <p:nvPr>
            <p:ph type="title"/>
          </p:nvPr>
        </p:nvSpPr>
        <p:spPr/>
        <p:txBody>
          <a:bodyPr/>
          <a:lstStyle/>
          <a:p>
            <a:r>
              <a:rPr lang="nl-BE" dirty="0" err="1"/>
              <a:t>Entity</a:t>
            </a:r>
            <a:r>
              <a:rPr lang="nl-BE" dirty="0"/>
              <a:t> Framework</a:t>
            </a:r>
          </a:p>
        </p:txBody>
      </p:sp>
      <p:sp>
        <p:nvSpPr>
          <p:cNvPr id="6" name="Tijdelijke aanduiding voor inhoud 5">
            <a:extLst>
              <a:ext uri="{FF2B5EF4-FFF2-40B4-BE49-F238E27FC236}">
                <a16:creationId xmlns:a16="http://schemas.microsoft.com/office/drawing/2014/main" id="{1D601BE2-6B80-4139-8757-5C10D85587B2}"/>
              </a:ext>
            </a:extLst>
          </p:cNvPr>
          <p:cNvSpPr>
            <a:spLocks noGrp="1"/>
          </p:cNvSpPr>
          <p:nvPr>
            <p:ph idx="1"/>
          </p:nvPr>
        </p:nvSpPr>
        <p:spPr/>
        <p:txBody>
          <a:bodyPr/>
          <a:lstStyle/>
          <a:p>
            <a:r>
              <a:rPr lang="nl-BE" dirty="0" err="1"/>
              <a:t>Microsoft’s</a:t>
            </a:r>
            <a:r>
              <a:rPr lang="nl-BE" dirty="0"/>
              <a:t> official data access </a:t>
            </a:r>
            <a:r>
              <a:rPr lang="nl-BE" dirty="0" err="1"/>
              <a:t>technology</a:t>
            </a:r>
            <a:r>
              <a:rPr lang="nl-BE" dirty="0"/>
              <a:t> </a:t>
            </a:r>
            <a:r>
              <a:rPr lang="nl-BE" dirty="0" err="1"/>
              <a:t>for</a:t>
            </a:r>
            <a:r>
              <a:rPr lang="nl-BE" dirty="0"/>
              <a:t> .NET development</a:t>
            </a:r>
          </a:p>
          <a:p>
            <a:r>
              <a:rPr lang="nl-BE" dirty="0"/>
              <a:t>EF </a:t>
            </a:r>
            <a:r>
              <a:rPr lang="nl-BE" dirty="0" err="1"/>
              <a:t>Core</a:t>
            </a:r>
            <a:r>
              <a:rPr lang="nl-BE" dirty="0"/>
              <a:t> is a </a:t>
            </a:r>
            <a:r>
              <a:rPr lang="nl-BE" dirty="0" err="1"/>
              <a:t>lightweight</a:t>
            </a:r>
            <a:r>
              <a:rPr lang="nl-BE" dirty="0"/>
              <a:t> </a:t>
            </a:r>
            <a:r>
              <a:rPr lang="nl-BE" dirty="0" err="1"/>
              <a:t>and</a:t>
            </a:r>
            <a:r>
              <a:rPr lang="nl-BE" dirty="0"/>
              <a:t> </a:t>
            </a:r>
            <a:r>
              <a:rPr lang="nl-BE" dirty="0" err="1"/>
              <a:t>extensible</a:t>
            </a:r>
            <a:r>
              <a:rPr lang="nl-BE" dirty="0"/>
              <a:t> </a:t>
            </a:r>
            <a:r>
              <a:rPr lang="nl-BE" dirty="0" err="1"/>
              <a:t>version</a:t>
            </a:r>
            <a:r>
              <a:rPr lang="nl-BE" dirty="0"/>
              <a:t> of </a:t>
            </a:r>
            <a:r>
              <a:rPr lang="nl-BE" dirty="0" err="1"/>
              <a:t>the</a:t>
            </a:r>
            <a:r>
              <a:rPr lang="nl-BE" dirty="0"/>
              <a:t> </a:t>
            </a:r>
            <a:r>
              <a:rPr lang="nl-BE" dirty="0" err="1"/>
              <a:t>popular</a:t>
            </a:r>
            <a:r>
              <a:rPr lang="nl-BE" dirty="0"/>
              <a:t> EF data access </a:t>
            </a:r>
            <a:r>
              <a:rPr lang="nl-BE" dirty="0" err="1"/>
              <a:t>technology</a:t>
            </a:r>
            <a:endParaRPr lang="nl-BE" dirty="0"/>
          </a:p>
          <a:p>
            <a:r>
              <a:rPr lang="nl-BE" dirty="0"/>
              <a:t>EF </a:t>
            </a:r>
            <a:r>
              <a:rPr lang="nl-BE" dirty="0" err="1"/>
              <a:t>Core</a:t>
            </a:r>
            <a:r>
              <a:rPr lang="nl-BE" dirty="0"/>
              <a:t> 2 is </a:t>
            </a:r>
            <a:r>
              <a:rPr lang="nl-BE" dirty="0" err="1"/>
              <a:t>considered</a:t>
            </a:r>
            <a:r>
              <a:rPr lang="nl-BE" dirty="0"/>
              <a:t> </a:t>
            </a:r>
            <a:r>
              <a:rPr lang="nl-BE" dirty="0" err="1"/>
              <a:t>the</a:t>
            </a:r>
            <a:r>
              <a:rPr lang="nl-BE" dirty="0"/>
              <a:t> first </a:t>
            </a:r>
            <a:r>
              <a:rPr lang="nl-BE" dirty="0" err="1"/>
              <a:t>solid</a:t>
            </a:r>
            <a:r>
              <a:rPr lang="nl-BE" dirty="0"/>
              <a:t> </a:t>
            </a:r>
            <a:r>
              <a:rPr lang="nl-BE" dirty="0" err="1"/>
              <a:t>version</a:t>
            </a:r>
            <a:endParaRPr lang="nl-BE" dirty="0"/>
          </a:p>
        </p:txBody>
      </p:sp>
      <p:sp>
        <p:nvSpPr>
          <p:cNvPr id="4" name="Tijdelijke aanduiding voor dianummer 3">
            <a:extLst>
              <a:ext uri="{FF2B5EF4-FFF2-40B4-BE49-F238E27FC236}">
                <a16:creationId xmlns:a16="http://schemas.microsoft.com/office/drawing/2014/main" id="{9C98DF23-D019-45E0-9EA8-A3EF14CDC212}"/>
              </a:ext>
            </a:extLst>
          </p:cNvPr>
          <p:cNvSpPr>
            <a:spLocks noGrp="1"/>
          </p:cNvSpPr>
          <p:nvPr>
            <p:ph type="sldNum" sz="quarter" idx="12"/>
          </p:nvPr>
        </p:nvSpPr>
        <p:spPr/>
        <p:txBody>
          <a:bodyPr/>
          <a:lstStyle/>
          <a:p>
            <a:fld id="{BB1F6A77-C74B-4AE6-948A-7F70CF80FD7E}" type="slidenum">
              <a:rPr lang="nl-NL" smtClean="0"/>
              <a:pPr/>
              <a:t>3</a:t>
            </a:fld>
            <a:endParaRPr lang="nl-NL"/>
          </a:p>
        </p:txBody>
      </p:sp>
    </p:spTree>
    <p:extLst>
      <p:ext uri="{BB962C8B-B14F-4D97-AF65-F5344CB8AC3E}">
        <p14:creationId xmlns:p14="http://schemas.microsoft.com/office/powerpoint/2010/main" val="4040935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F34F6B97-AD2D-4992-A404-098259A67E33}"/>
              </a:ext>
            </a:extLst>
          </p:cNvPr>
          <p:cNvPicPr>
            <a:picLocks noChangeAspect="1"/>
          </p:cNvPicPr>
          <p:nvPr/>
        </p:nvPicPr>
        <p:blipFill>
          <a:blip r:embed="rId2"/>
          <a:stretch>
            <a:fillRect/>
          </a:stretch>
        </p:blipFill>
        <p:spPr>
          <a:xfrm>
            <a:off x="0" y="1309889"/>
            <a:ext cx="9144000" cy="4238221"/>
          </a:xfrm>
          <a:prstGeom prst="rect">
            <a:avLst/>
          </a:prstGeom>
        </p:spPr>
      </p:pic>
    </p:spTree>
    <p:extLst>
      <p:ext uri="{BB962C8B-B14F-4D97-AF65-F5344CB8AC3E}">
        <p14:creationId xmlns:p14="http://schemas.microsoft.com/office/powerpoint/2010/main" val="3956344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Fluent</a:t>
            </a:r>
            <a:r>
              <a:rPr lang="nl-BE" dirty="0"/>
              <a:t> API</a:t>
            </a:r>
          </a:p>
        </p:txBody>
      </p:sp>
      <p:sp>
        <p:nvSpPr>
          <p:cNvPr id="3" name="Tijdelijke aanduiding voor inhoud 2"/>
          <p:cNvSpPr>
            <a:spLocks noGrp="1"/>
          </p:cNvSpPr>
          <p:nvPr>
            <p:ph idx="1"/>
          </p:nvPr>
        </p:nvSpPr>
        <p:spPr/>
        <p:txBody>
          <a:bodyPr/>
          <a:lstStyle/>
          <a:p>
            <a:r>
              <a:rPr lang="nl-BE" dirty="0" err="1"/>
              <a:t>Helps</a:t>
            </a:r>
            <a:r>
              <a:rPr lang="nl-BE" dirty="0"/>
              <a:t> EF </a:t>
            </a:r>
            <a:r>
              <a:rPr lang="nl-BE" dirty="0" err="1"/>
              <a:t>to</a:t>
            </a:r>
            <a:r>
              <a:rPr lang="nl-BE" dirty="0"/>
              <a:t> </a:t>
            </a:r>
            <a:r>
              <a:rPr lang="nl-BE" dirty="0" err="1"/>
              <a:t>build</a:t>
            </a:r>
            <a:r>
              <a:rPr lang="nl-BE" dirty="0"/>
              <a:t> </a:t>
            </a:r>
            <a:r>
              <a:rPr lang="nl-BE" dirty="0" err="1"/>
              <a:t>the</a:t>
            </a:r>
            <a:r>
              <a:rPr lang="nl-BE" dirty="0"/>
              <a:t> model </a:t>
            </a:r>
            <a:r>
              <a:rPr lang="nl-BE" dirty="0" err="1"/>
              <a:t>and</a:t>
            </a:r>
            <a:r>
              <a:rPr lang="nl-BE" dirty="0"/>
              <a:t> </a:t>
            </a:r>
            <a:r>
              <a:rPr lang="nl-BE" dirty="0" err="1"/>
              <a:t>its</a:t>
            </a:r>
            <a:r>
              <a:rPr lang="nl-BE" dirty="0"/>
              <a:t> database </a:t>
            </a:r>
            <a:r>
              <a:rPr lang="nl-BE" dirty="0" err="1"/>
              <a:t>mappings</a:t>
            </a:r>
            <a:endParaRPr lang="nl-BE" dirty="0"/>
          </a:p>
          <a:p>
            <a:r>
              <a:rPr lang="nl-BE" dirty="0" err="1"/>
              <a:t>Docs</a:t>
            </a:r>
            <a:r>
              <a:rPr lang="nl-BE" dirty="0"/>
              <a:t>: </a:t>
            </a:r>
            <a:r>
              <a:rPr lang="nl-BE" sz="1800" dirty="0">
                <a:hlinkClick r:id="rId3"/>
              </a:rPr>
              <a:t>https://www.learnentityframeworkcore.com/configuration/fluent-api</a:t>
            </a:r>
            <a:endParaRPr lang="nl-BE" sz="1800" dirty="0"/>
          </a:p>
          <a:p>
            <a:pPr lvl="1"/>
            <a:r>
              <a:rPr lang="nl-BE" sz="2400" dirty="0" err="1"/>
              <a:t>Configure</a:t>
            </a:r>
            <a:r>
              <a:rPr lang="nl-BE" sz="2400" dirty="0"/>
              <a:t> </a:t>
            </a:r>
            <a:r>
              <a:rPr lang="nl-BE" sz="2400" dirty="0" err="1"/>
              <a:t>entities</a:t>
            </a:r>
            <a:r>
              <a:rPr lang="nl-BE" sz="2400" dirty="0"/>
              <a:t> (</a:t>
            </a:r>
            <a:r>
              <a:rPr lang="nl-BE" sz="2400" dirty="0" err="1"/>
              <a:t>tables</a:t>
            </a:r>
            <a:r>
              <a:rPr lang="nl-BE" sz="2400" dirty="0"/>
              <a:t>): </a:t>
            </a:r>
            <a:r>
              <a:rPr lang="nl-BE" sz="1800" dirty="0">
                <a:hlinkClick r:id="rId4"/>
              </a:rPr>
              <a:t>https://www.learnentityframeworkcore.com/configuration/fluent-api/type-configuration</a:t>
            </a:r>
            <a:endParaRPr lang="nl-BE" sz="1800" dirty="0"/>
          </a:p>
          <a:p>
            <a:pPr lvl="1"/>
            <a:r>
              <a:rPr lang="nl-BE" sz="2400" dirty="0" err="1"/>
              <a:t>Configure</a:t>
            </a:r>
            <a:r>
              <a:rPr lang="nl-BE" sz="2400" dirty="0"/>
              <a:t> </a:t>
            </a:r>
            <a:r>
              <a:rPr lang="nl-BE" sz="2400" dirty="0" err="1"/>
              <a:t>properties</a:t>
            </a:r>
            <a:r>
              <a:rPr lang="nl-BE" sz="2400" dirty="0"/>
              <a:t> (</a:t>
            </a:r>
            <a:r>
              <a:rPr lang="nl-BE" sz="2400" dirty="0" err="1"/>
              <a:t>colums</a:t>
            </a:r>
            <a:r>
              <a:rPr lang="nl-BE" sz="2400" dirty="0"/>
              <a:t>): </a:t>
            </a:r>
            <a:r>
              <a:rPr lang="nl-BE" sz="1800" dirty="0">
                <a:hlinkClick r:id="rId5"/>
              </a:rPr>
              <a:t>https://www.learnentityframeworkcore.com/configuration/fluent-api/property-configuration</a:t>
            </a:r>
            <a:endParaRPr lang="en-US" sz="1800"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31</a:t>
            </a:fld>
            <a:endParaRPr lang="nl-NL" dirty="0"/>
          </a:p>
        </p:txBody>
      </p:sp>
    </p:spTree>
    <p:extLst>
      <p:ext uri="{BB962C8B-B14F-4D97-AF65-F5344CB8AC3E}">
        <p14:creationId xmlns:p14="http://schemas.microsoft.com/office/powerpoint/2010/main" val="2242771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Data </a:t>
            </a:r>
            <a:r>
              <a:rPr lang="nl-BE" dirty="0" err="1"/>
              <a:t>Seeding</a:t>
            </a:r>
            <a:endParaRPr lang="nl-BE" dirty="0"/>
          </a:p>
        </p:txBody>
      </p:sp>
      <p:sp>
        <p:nvSpPr>
          <p:cNvPr id="3" name="Tijdelijke aanduiding voor inhoud 2"/>
          <p:cNvSpPr>
            <a:spLocks noGrp="1"/>
          </p:cNvSpPr>
          <p:nvPr>
            <p:ph idx="1"/>
          </p:nvPr>
        </p:nvSpPr>
        <p:spPr/>
        <p:txBody>
          <a:bodyPr/>
          <a:lstStyle/>
          <a:p>
            <a:r>
              <a:rPr lang="nl-BE" dirty="0" err="1"/>
              <a:t>Provide</a:t>
            </a:r>
            <a:r>
              <a:rPr lang="nl-BE" dirty="0"/>
              <a:t> </a:t>
            </a:r>
            <a:r>
              <a:rPr lang="nl-BE" dirty="0" err="1"/>
              <a:t>initial</a:t>
            </a:r>
            <a:r>
              <a:rPr lang="nl-BE" dirty="0"/>
              <a:t> data </a:t>
            </a:r>
            <a:r>
              <a:rPr lang="nl-BE" dirty="0" err="1"/>
              <a:t>to</a:t>
            </a:r>
            <a:r>
              <a:rPr lang="nl-BE" dirty="0"/>
              <a:t> </a:t>
            </a:r>
            <a:r>
              <a:rPr lang="nl-BE" dirty="0" err="1"/>
              <a:t>populate</a:t>
            </a:r>
            <a:r>
              <a:rPr lang="nl-BE" dirty="0"/>
              <a:t> a database</a:t>
            </a:r>
          </a:p>
          <a:p>
            <a:r>
              <a:rPr lang="nl-BE" dirty="0"/>
              <a:t>It is part of </a:t>
            </a:r>
            <a:r>
              <a:rPr lang="nl-BE" dirty="0" err="1"/>
              <a:t>the</a:t>
            </a:r>
            <a:r>
              <a:rPr lang="nl-BE" dirty="0"/>
              <a:t> model </a:t>
            </a:r>
            <a:r>
              <a:rPr lang="nl-BE" dirty="0" err="1"/>
              <a:t>configuration</a:t>
            </a:r>
            <a:endParaRPr lang="nl-BE" dirty="0"/>
          </a:p>
          <a:p>
            <a:r>
              <a:rPr lang="nl-BE" dirty="0"/>
              <a:t>EF </a:t>
            </a:r>
            <a:r>
              <a:rPr lang="nl-BE" dirty="0" err="1"/>
              <a:t>Core</a:t>
            </a:r>
            <a:r>
              <a:rPr lang="nl-BE" dirty="0"/>
              <a:t> </a:t>
            </a:r>
            <a:r>
              <a:rPr lang="nl-BE" dirty="0" err="1"/>
              <a:t>migrations</a:t>
            </a:r>
            <a:r>
              <a:rPr lang="nl-BE" dirty="0"/>
              <a:t> </a:t>
            </a:r>
            <a:r>
              <a:rPr lang="nl-BE" dirty="0" err="1"/>
              <a:t>compute</a:t>
            </a:r>
            <a:r>
              <a:rPr lang="nl-BE" dirty="0"/>
              <a:t> </a:t>
            </a:r>
            <a:r>
              <a:rPr lang="nl-BE" dirty="0" err="1"/>
              <a:t>automatically</a:t>
            </a:r>
            <a:r>
              <a:rPr lang="nl-BE" dirty="0"/>
              <a:t> </a:t>
            </a:r>
            <a:r>
              <a:rPr lang="nl-BE" dirty="0" err="1"/>
              <a:t>what</a:t>
            </a:r>
            <a:r>
              <a:rPr lang="nl-BE" dirty="0"/>
              <a:t> </a:t>
            </a:r>
            <a:r>
              <a:rPr lang="nl-BE" dirty="0" err="1"/>
              <a:t>insert</a:t>
            </a:r>
            <a:r>
              <a:rPr lang="nl-BE" dirty="0"/>
              <a:t>/update/delete operations are </a:t>
            </a:r>
            <a:r>
              <a:rPr lang="nl-BE" dirty="0" err="1"/>
              <a:t>needed</a:t>
            </a:r>
            <a:endParaRPr lang="nl-BE" dirty="0"/>
          </a:p>
          <a:p>
            <a:r>
              <a:rPr lang="nl-BE" dirty="0" err="1"/>
              <a:t>Use</a:t>
            </a:r>
            <a:r>
              <a:rPr lang="nl-BE" dirty="0"/>
              <a:t> </a:t>
            </a:r>
            <a:r>
              <a:rPr lang="nl-BE" dirty="0" err="1"/>
              <a:t>HasData-method</a:t>
            </a:r>
            <a:r>
              <a:rPr lang="nl-BE" dirty="0"/>
              <a:t> on </a:t>
            </a:r>
            <a:r>
              <a:rPr lang="nl-BE" dirty="0" err="1"/>
              <a:t>Entity</a:t>
            </a:r>
            <a:r>
              <a:rPr lang="nl-BE" dirty="0"/>
              <a:t> class</a:t>
            </a:r>
          </a:p>
          <a:p>
            <a:pPr marL="0" indent="0">
              <a:buNone/>
            </a:pPr>
            <a:endParaRPr lang="en-US"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32</a:t>
            </a:fld>
            <a:endParaRPr lang="nl-NL"/>
          </a:p>
        </p:txBody>
      </p:sp>
    </p:spTree>
    <p:extLst>
      <p:ext uri="{BB962C8B-B14F-4D97-AF65-F5344CB8AC3E}">
        <p14:creationId xmlns:p14="http://schemas.microsoft.com/office/powerpoint/2010/main" val="2220232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840FBF-52FD-4FEB-A27C-0B4B5410E957}"/>
              </a:ext>
            </a:extLst>
          </p:cNvPr>
          <p:cNvSpPr>
            <a:spLocks noGrp="1"/>
          </p:cNvSpPr>
          <p:nvPr>
            <p:ph type="title"/>
          </p:nvPr>
        </p:nvSpPr>
        <p:spPr/>
        <p:txBody>
          <a:bodyPr/>
          <a:lstStyle/>
          <a:p>
            <a:r>
              <a:rPr lang="nl-BE" dirty="0"/>
              <a:t>Data </a:t>
            </a:r>
            <a:r>
              <a:rPr lang="nl-BE" dirty="0" err="1"/>
              <a:t>Seeding</a:t>
            </a:r>
            <a:endParaRPr lang="nl-BE" dirty="0"/>
          </a:p>
        </p:txBody>
      </p:sp>
      <p:sp>
        <p:nvSpPr>
          <p:cNvPr id="4" name="Tijdelijke aanduiding voor dianummer 3">
            <a:extLst>
              <a:ext uri="{FF2B5EF4-FFF2-40B4-BE49-F238E27FC236}">
                <a16:creationId xmlns:a16="http://schemas.microsoft.com/office/drawing/2014/main" id="{B58FBEFE-3F06-4173-99CB-D5FB4E622DF9}"/>
              </a:ext>
            </a:extLst>
          </p:cNvPr>
          <p:cNvSpPr>
            <a:spLocks noGrp="1"/>
          </p:cNvSpPr>
          <p:nvPr>
            <p:ph type="sldNum" sz="quarter" idx="12"/>
          </p:nvPr>
        </p:nvSpPr>
        <p:spPr/>
        <p:txBody>
          <a:bodyPr/>
          <a:lstStyle/>
          <a:p>
            <a:fld id="{BB1F6A77-C74B-4AE6-948A-7F70CF80FD7E}" type="slidenum">
              <a:rPr lang="nl-NL" smtClean="0"/>
              <a:pPr/>
              <a:t>33</a:t>
            </a:fld>
            <a:endParaRPr lang="nl-NL"/>
          </a:p>
        </p:txBody>
      </p:sp>
      <p:pic>
        <p:nvPicPr>
          <p:cNvPr id="7" name="Afbeelding 6">
            <a:extLst>
              <a:ext uri="{FF2B5EF4-FFF2-40B4-BE49-F238E27FC236}">
                <a16:creationId xmlns:a16="http://schemas.microsoft.com/office/drawing/2014/main" id="{E72F657C-98F8-4256-B911-E6DD1D8C6937}"/>
              </a:ext>
            </a:extLst>
          </p:cNvPr>
          <p:cNvPicPr>
            <a:picLocks noChangeAspect="1"/>
          </p:cNvPicPr>
          <p:nvPr/>
        </p:nvPicPr>
        <p:blipFill>
          <a:blip r:embed="rId3"/>
          <a:stretch>
            <a:fillRect/>
          </a:stretch>
        </p:blipFill>
        <p:spPr>
          <a:xfrm>
            <a:off x="166687" y="1423055"/>
            <a:ext cx="8810625" cy="4857750"/>
          </a:xfrm>
          <a:prstGeom prst="rect">
            <a:avLst/>
          </a:prstGeom>
        </p:spPr>
      </p:pic>
    </p:spTree>
    <p:extLst>
      <p:ext uri="{BB962C8B-B14F-4D97-AF65-F5344CB8AC3E}">
        <p14:creationId xmlns:p14="http://schemas.microsoft.com/office/powerpoint/2010/main" val="2184324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7CB4-2B22-4B8E-9A03-6F45584D0892}"/>
              </a:ext>
            </a:extLst>
          </p:cNvPr>
          <p:cNvSpPr>
            <a:spLocks noGrp="1"/>
          </p:cNvSpPr>
          <p:nvPr>
            <p:ph type="title"/>
          </p:nvPr>
        </p:nvSpPr>
        <p:spPr/>
        <p:txBody>
          <a:bodyPr/>
          <a:lstStyle/>
          <a:p>
            <a:r>
              <a:rPr lang="nl-BE" dirty="0"/>
              <a:t>Reverse Engineering an Existing Database</a:t>
            </a:r>
          </a:p>
        </p:txBody>
      </p:sp>
      <p:pic>
        <p:nvPicPr>
          <p:cNvPr id="5" name="Content Placeholder 4">
            <a:extLst>
              <a:ext uri="{FF2B5EF4-FFF2-40B4-BE49-F238E27FC236}">
                <a16:creationId xmlns:a16="http://schemas.microsoft.com/office/drawing/2014/main" id="{C93EFC25-238A-4CDD-80E0-0BCAAF290852}"/>
              </a:ext>
            </a:extLst>
          </p:cNvPr>
          <p:cNvPicPr>
            <a:picLocks noGrp="1" noChangeAspect="1"/>
          </p:cNvPicPr>
          <p:nvPr>
            <p:ph idx="1"/>
          </p:nvPr>
        </p:nvPicPr>
        <p:blipFill>
          <a:blip r:embed="rId3"/>
          <a:stretch>
            <a:fillRect/>
          </a:stretch>
        </p:blipFill>
        <p:spPr>
          <a:xfrm>
            <a:off x="457200" y="2003113"/>
            <a:ext cx="8229600" cy="3720136"/>
          </a:xfrm>
          <a:prstGeom prst="rect">
            <a:avLst/>
          </a:prstGeom>
        </p:spPr>
      </p:pic>
      <p:sp>
        <p:nvSpPr>
          <p:cNvPr id="4" name="Slide Number Placeholder 3">
            <a:extLst>
              <a:ext uri="{FF2B5EF4-FFF2-40B4-BE49-F238E27FC236}">
                <a16:creationId xmlns:a16="http://schemas.microsoft.com/office/drawing/2014/main" id="{5D6849C5-A971-4EB6-B03A-F13C1DF6D9B2}"/>
              </a:ext>
            </a:extLst>
          </p:cNvPr>
          <p:cNvSpPr>
            <a:spLocks noGrp="1"/>
          </p:cNvSpPr>
          <p:nvPr>
            <p:ph type="sldNum" sz="quarter" idx="12"/>
          </p:nvPr>
        </p:nvSpPr>
        <p:spPr/>
        <p:txBody>
          <a:bodyPr/>
          <a:lstStyle/>
          <a:p>
            <a:fld id="{BB1F6A77-C74B-4AE6-948A-7F70CF80FD7E}" type="slidenum">
              <a:rPr lang="nl-NL" smtClean="0"/>
              <a:pPr/>
              <a:t>34</a:t>
            </a:fld>
            <a:endParaRPr lang="nl-NL"/>
          </a:p>
        </p:txBody>
      </p:sp>
    </p:spTree>
    <p:extLst>
      <p:ext uri="{BB962C8B-B14F-4D97-AF65-F5344CB8AC3E}">
        <p14:creationId xmlns:p14="http://schemas.microsoft.com/office/powerpoint/2010/main" val="3935117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E148-B958-4C51-9548-8C2CFE297894}"/>
              </a:ext>
            </a:extLst>
          </p:cNvPr>
          <p:cNvSpPr>
            <a:spLocks noGrp="1"/>
          </p:cNvSpPr>
          <p:nvPr>
            <p:ph type="title"/>
          </p:nvPr>
        </p:nvSpPr>
        <p:spPr/>
        <p:txBody>
          <a:bodyPr/>
          <a:lstStyle/>
          <a:p>
            <a:r>
              <a:rPr lang="nl-BE" dirty="0"/>
              <a:t>Reverse Engineering an Existing Database</a:t>
            </a:r>
          </a:p>
        </p:txBody>
      </p:sp>
      <p:sp>
        <p:nvSpPr>
          <p:cNvPr id="3" name="Content Placeholder 2">
            <a:extLst>
              <a:ext uri="{FF2B5EF4-FFF2-40B4-BE49-F238E27FC236}">
                <a16:creationId xmlns:a16="http://schemas.microsoft.com/office/drawing/2014/main" id="{7B0324BB-9BBF-4F3F-92B7-BD5A55D4AF17}"/>
              </a:ext>
            </a:extLst>
          </p:cNvPr>
          <p:cNvSpPr>
            <a:spLocks noGrp="1"/>
          </p:cNvSpPr>
          <p:nvPr>
            <p:ph idx="1"/>
          </p:nvPr>
        </p:nvSpPr>
        <p:spPr>
          <a:xfrm>
            <a:off x="432728" y="2005101"/>
            <a:ext cx="8229600" cy="4525963"/>
          </a:xfrm>
        </p:spPr>
        <p:txBody>
          <a:bodyPr/>
          <a:lstStyle/>
          <a:p>
            <a:r>
              <a:rPr lang="nl-BE" dirty="0"/>
              <a:t>Create empty .Net Framework Class Library</a:t>
            </a:r>
          </a:p>
          <a:p>
            <a:pPr lvl="1"/>
            <a:r>
              <a:rPr lang="nl-BE" dirty="0"/>
              <a:t>Packages added: </a:t>
            </a:r>
          </a:p>
          <a:p>
            <a:pPr lvl="2"/>
            <a:r>
              <a:rPr lang="nl-BE" dirty="0"/>
              <a:t>EF Core Sql Server </a:t>
            </a:r>
          </a:p>
          <a:p>
            <a:pPr lvl="2"/>
            <a:r>
              <a:rPr lang="nl-BE" dirty="0"/>
              <a:t>EF </a:t>
            </a:r>
            <a:r>
              <a:rPr lang="nl-BE" dirty="0" err="1"/>
              <a:t>Core</a:t>
            </a:r>
            <a:r>
              <a:rPr lang="nl-BE" dirty="0"/>
              <a:t> Tools</a:t>
            </a:r>
          </a:p>
          <a:p>
            <a:endParaRPr lang="nl-BE" dirty="0"/>
          </a:p>
        </p:txBody>
      </p:sp>
      <p:sp>
        <p:nvSpPr>
          <p:cNvPr id="4" name="Slide Number Placeholder 3">
            <a:extLst>
              <a:ext uri="{FF2B5EF4-FFF2-40B4-BE49-F238E27FC236}">
                <a16:creationId xmlns:a16="http://schemas.microsoft.com/office/drawing/2014/main" id="{82D795B4-1F89-44B2-97E4-6C18E7579C37}"/>
              </a:ext>
            </a:extLst>
          </p:cNvPr>
          <p:cNvSpPr>
            <a:spLocks noGrp="1"/>
          </p:cNvSpPr>
          <p:nvPr>
            <p:ph type="sldNum" sz="quarter" idx="12"/>
          </p:nvPr>
        </p:nvSpPr>
        <p:spPr/>
        <p:txBody>
          <a:bodyPr/>
          <a:lstStyle/>
          <a:p>
            <a:fld id="{BB1F6A77-C74B-4AE6-948A-7F70CF80FD7E}" type="slidenum">
              <a:rPr lang="nl-NL" smtClean="0"/>
              <a:pPr/>
              <a:t>35</a:t>
            </a:fld>
            <a:endParaRPr lang="nl-NL"/>
          </a:p>
        </p:txBody>
      </p:sp>
    </p:spTree>
    <p:extLst>
      <p:ext uri="{BB962C8B-B14F-4D97-AF65-F5344CB8AC3E}">
        <p14:creationId xmlns:p14="http://schemas.microsoft.com/office/powerpoint/2010/main" val="267060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D5EF-D813-4466-90D8-747BAFCAFE0B}"/>
              </a:ext>
            </a:extLst>
          </p:cNvPr>
          <p:cNvSpPr>
            <a:spLocks noGrp="1"/>
          </p:cNvSpPr>
          <p:nvPr>
            <p:ph type="title"/>
          </p:nvPr>
        </p:nvSpPr>
        <p:spPr/>
        <p:txBody>
          <a:bodyPr/>
          <a:lstStyle/>
          <a:p>
            <a:r>
              <a:rPr lang="nl-BE" dirty="0"/>
              <a:t>Reverse Engineering an Existing Database</a:t>
            </a:r>
          </a:p>
        </p:txBody>
      </p:sp>
      <p:pic>
        <p:nvPicPr>
          <p:cNvPr id="5" name="Content Placeholder 4">
            <a:extLst>
              <a:ext uri="{FF2B5EF4-FFF2-40B4-BE49-F238E27FC236}">
                <a16:creationId xmlns:a16="http://schemas.microsoft.com/office/drawing/2014/main" id="{3C35752D-76FD-4A52-9939-98F49BBBC85F}"/>
              </a:ext>
            </a:extLst>
          </p:cNvPr>
          <p:cNvPicPr>
            <a:picLocks noGrp="1" noChangeAspect="1"/>
          </p:cNvPicPr>
          <p:nvPr>
            <p:ph idx="1"/>
          </p:nvPr>
        </p:nvPicPr>
        <p:blipFill>
          <a:blip r:embed="rId3"/>
          <a:stretch>
            <a:fillRect/>
          </a:stretch>
        </p:blipFill>
        <p:spPr>
          <a:xfrm>
            <a:off x="457200" y="1904401"/>
            <a:ext cx="8229600" cy="3917561"/>
          </a:xfrm>
          <a:prstGeom prst="rect">
            <a:avLst/>
          </a:prstGeom>
        </p:spPr>
      </p:pic>
      <p:sp>
        <p:nvSpPr>
          <p:cNvPr id="4" name="Slide Number Placeholder 3">
            <a:extLst>
              <a:ext uri="{FF2B5EF4-FFF2-40B4-BE49-F238E27FC236}">
                <a16:creationId xmlns:a16="http://schemas.microsoft.com/office/drawing/2014/main" id="{06F91CBA-EBD5-4527-A594-FBBF51E7B68B}"/>
              </a:ext>
            </a:extLst>
          </p:cNvPr>
          <p:cNvSpPr>
            <a:spLocks noGrp="1"/>
          </p:cNvSpPr>
          <p:nvPr>
            <p:ph type="sldNum" sz="quarter" idx="12"/>
          </p:nvPr>
        </p:nvSpPr>
        <p:spPr/>
        <p:txBody>
          <a:bodyPr/>
          <a:lstStyle/>
          <a:p>
            <a:fld id="{BB1F6A77-C74B-4AE6-948A-7F70CF80FD7E}" type="slidenum">
              <a:rPr lang="nl-NL" smtClean="0"/>
              <a:pPr/>
              <a:t>36</a:t>
            </a:fld>
            <a:endParaRPr lang="nl-NL"/>
          </a:p>
        </p:txBody>
      </p:sp>
    </p:spTree>
    <p:extLst>
      <p:ext uri="{BB962C8B-B14F-4D97-AF65-F5344CB8AC3E}">
        <p14:creationId xmlns:p14="http://schemas.microsoft.com/office/powerpoint/2010/main" val="3196598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028A-5832-4BD2-AF5E-6F9864F8EEDB}"/>
              </a:ext>
            </a:extLst>
          </p:cNvPr>
          <p:cNvSpPr>
            <a:spLocks noGrp="1"/>
          </p:cNvSpPr>
          <p:nvPr>
            <p:ph type="title"/>
          </p:nvPr>
        </p:nvSpPr>
        <p:spPr/>
        <p:txBody>
          <a:bodyPr/>
          <a:lstStyle/>
          <a:p>
            <a:r>
              <a:rPr lang="nl-BE" dirty="0"/>
              <a:t>Reverse Engineering an Existing Database</a:t>
            </a:r>
          </a:p>
        </p:txBody>
      </p:sp>
      <p:pic>
        <p:nvPicPr>
          <p:cNvPr id="5" name="Content Placeholder 4">
            <a:extLst>
              <a:ext uri="{FF2B5EF4-FFF2-40B4-BE49-F238E27FC236}">
                <a16:creationId xmlns:a16="http://schemas.microsoft.com/office/drawing/2014/main" id="{60739E1F-6EF6-4106-8A2F-A6CCB34C3984}"/>
              </a:ext>
            </a:extLst>
          </p:cNvPr>
          <p:cNvPicPr>
            <a:picLocks noGrp="1" noChangeAspect="1"/>
          </p:cNvPicPr>
          <p:nvPr>
            <p:ph idx="1"/>
          </p:nvPr>
        </p:nvPicPr>
        <p:blipFill>
          <a:blip r:embed="rId3"/>
          <a:stretch>
            <a:fillRect/>
          </a:stretch>
        </p:blipFill>
        <p:spPr>
          <a:xfrm>
            <a:off x="548562" y="1600200"/>
            <a:ext cx="8046876" cy="4525963"/>
          </a:xfrm>
          <a:prstGeom prst="rect">
            <a:avLst/>
          </a:prstGeom>
        </p:spPr>
      </p:pic>
      <p:sp>
        <p:nvSpPr>
          <p:cNvPr id="4" name="Slide Number Placeholder 3">
            <a:extLst>
              <a:ext uri="{FF2B5EF4-FFF2-40B4-BE49-F238E27FC236}">
                <a16:creationId xmlns:a16="http://schemas.microsoft.com/office/drawing/2014/main" id="{6391E08D-2D5B-4D7C-B387-FC1B47C01157}"/>
              </a:ext>
            </a:extLst>
          </p:cNvPr>
          <p:cNvSpPr>
            <a:spLocks noGrp="1"/>
          </p:cNvSpPr>
          <p:nvPr>
            <p:ph type="sldNum" sz="quarter" idx="12"/>
          </p:nvPr>
        </p:nvSpPr>
        <p:spPr/>
        <p:txBody>
          <a:bodyPr/>
          <a:lstStyle/>
          <a:p>
            <a:fld id="{BB1F6A77-C74B-4AE6-948A-7F70CF80FD7E}" type="slidenum">
              <a:rPr lang="nl-NL" smtClean="0"/>
              <a:pPr/>
              <a:t>37</a:t>
            </a:fld>
            <a:endParaRPr lang="nl-NL"/>
          </a:p>
        </p:txBody>
      </p:sp>
    </p:spTree>
    <p:extLst>
      <p:ext uri="{BB962C8B-B14F-4D97-AF65-F5344CB8AC3E}">
        <p14:creationId xmlns:p14="http://schemas.microsoft.com/office/powerpoint/2010/main" val="3111314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80A7-3607-46B1-8999-6A195A61873D}"/>
              </a:ext>
            </a:extLst>
          </p:cNvPr>
          <p:cNvSpPr>
            <a:spLocks noGrp="1"/>
          </p:cNvSpPr>
          <p:nvPr>
            <p:ph type="title"/>
          </p:nvPr>
        </p:nvSpPr>
        <p:spPr/>
        <p:txBody>
          <a:bodyPr/>
          <a:lstStyle/>
          <a:p>
            <a:r>
              <a:rPr lang="nl-BE" dirty="0"/>
              <a:t>Reverse Engineering an Existing Database</a:t>
            </a:r>
          </a:p>
        </p:txBody>
      </p:sp>
      <p:sp>
        <p:nvSpPr>
          <p:cNvPr id="4" name="Slide Number Placeholder 3">
            <a:extLst>
              <a:ext uri="{FF2B5EF4-FFF2-40B4-BE49-F238E27FC236}">
                <a16:creationId xmlns:a16="http://schemas.microsoft.com/office/drawing/2014/main" id="{828F29D8-5FDA-40A3-AE24-49233B3C6D09}"/>
              </a:ext>
            </a:extLst>
          </p:cNvPr>
          <p:cNvSpPr>
            <a:spLocks noGrp="1"/>
          </p:cNvSpPr>
          <p:nvPr>
            <p:ph type="sldNum" sz="quarter" idx="12"/>
          </p:nvPr>
        </p:nvSpPr>
        <p:spPr/>
        <p:txBody>
          <a:bodyPr/>
          <a:lstStyle/>
          <a:p>
            <a:fld id="{BB1F6A77-C74B-4AE6-948A-7F70CF80FD7E}" type="slidenum">
              <a:rPr lang="nl-NL" smtClean="0"/>
              <a:pPr/>
              <a:t>38</a:t>
            </a:fld>
            <a:endParaRPr lang="nl-NL"/>
          </a:p>
        </p:txBody>
      </p:sp>
      <p:pic>
        <p:nvPicPr>
          <p:cNvPr id="9" name="Content Placeholder 8">
            <a:extLst>
              <a:ext uri="{FF2B5EF4-FFF2-40B4-BE49-F238E27FC236}">
                <a16:creationId xmlns:a16="http://schemas.microsoft.com/office/drawing/2014/main" id="{5514151F-D216-4DC8-B080-51B76A8F2EDE}"/>
              </a:ext>
            </a:extLst>
          </p:cNvPr>
          <p:cNvPicPr>
            <a:picLocks noGrp="1" noChangeAspect="1"/>
          </p:cNvPicPr>
          <p:nvPr>
            <p:ph idx="1"/>
          </p:nvPr>
        </p:nvPicPr>
        <p:blipFill>
          <a:blip r:embed="rId3"/>
          <a:stretch>
            <a:fillRect/>
          </a:stretch>
        </p:blipFill>
        <p:spPr>
          <a:xfrm>
            <a:off x="554719" y="1600200"/>
            <a:ext cx="8034562" cy="4525963"/>
          </a:xfrm>
          <a:prstGeom prst="rect">
            <a:avLst/>
          </a:prstGeom>
        </p:spPr>
      </p:pic>
    </p:spTree>
    <p:extLst>
      <p:ext uri="{BB962C8B-B14F-4D97-AF65-F5344CB8AC3E}">
        <p14:creationId xmlns:p14="http://schemas.microsoft.com/office/powerpoint/2010/main" val="3918102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107A0F5-9068-4CAE-903E-7067B47F5C91}"/>
              </a:ext>
            </a:extLst>
          </p:cNvPr>
          <p:cNvPicPr>
            <a:picLocks noGrp="1" noChangeAspect="1"/>
          </p:cNvPicPr>
          <p:nvPr>
            <p:ph idx="1"/>
          </p:nvPr>
        </p:nvPicPr>
        <p:blipFill>
          <a:blip r:embed="rId3"/>
          <a:stretch>
            <a:fillRect/>
          </a:stretch>
        </p:blipFill>
        <p:spPr>
          <a:xfrm>
            <a:off x="-29408" y="120546"/>
            <a:ext cx="6448425" cy="3295650"/>
          </a:xfrm>
          <a:prstGeom prst="rect">
            <a:avLst/>
          </a:prstGeom>
        </p:spPr>
      </p:pic>
      <p:sp>
        <p:nvSpPr>
          <p:cNvPr id="4" name="Slide Number Placeholder 3">
            <a:extLst>
              <a:ext uri="{FF2B5EF4-FFF2-40B4-BE49-F238E27FC236}">
                <a16:creationId xmlns:a16="http://schemas.microsoft.com/office/drawing/2014/main" id="{11740469-CC4C-40D4-AA12-742F4E4372E3}"/>
              </a:ext>
            </a:extLst>
          </p:cNvPr>
          <p:cNvSpPr>
            <a:spLocks noGrp="1"/>
          </p:cNvSpPr>
          <p:nvPr>
            <p:ph type="sldNum" sz="quarter" idx="12"/>
          </p:nvPr>
        </p:nvSpPr>
        <p:spPr/>
        <p:txBody>
          <a:bodyPr/>
          <a:lstStyle/>
          <a:p>
            <a:fld id="{BB1F6A77-C74B-4AE6-948A-7F70CF80FD7E}" type="slidenum">
              <a:rPr lang="nl-NL" smtClean="0"/>
              <a:pPr/>
              <a:t>39</a:t>
            </a:fld>
            <a:endParaRPr lang="nl-NL"/>
          </a:p>
        </p:txBody>
      </p:sp>
      <p:pic>
        <p:nvPicPr>
          <p:cNvPr id="7" name="Picture 6">
            <a:extLst>
              <a:ext uri="{FF2B5EF4-FFF2-40B4-BE49-F238E27FC236}">
                <a16:creationId xmlns:a16="http://schemas.microsoft.com/office/drawing/2014/main" id="{9D86DF2E-76A7-4D1F-9235-17A4B05F70B1}"/>
              </a:ext>
            </a:extLst>
          </p:cNvPr>
          <p:cNvPicPr>
            <a:picLocks noChangeAspect="1"/>
          </p:cNvPicPr>
          <p:nvPr/>
        </p:nvPicPr>
        <p:blipFill>
          <a:blip r:embed="rId4"/>
          <a:stretch>
            <a:fillRect/>
          </a:stretch>
        </p:blipFill>
        <p:spPr>
          <a:xfrm>
            <a:off x="5075634" y="120546"/>
            <a:ext cx="4038600" cy="1752600"/>
          </a:xfrm>
          <a:prstGeom prst="rect">
            <a:avLst/>
          </a:prstGeom>
        </p:spPr>
      </p:pic>
      <p:pic>
        <p:nvPicPr>
          <p:cNvPr id="9" name="Picture 8">
            <a:extLst>
              <a:ext uri="{FF2B5EF4-FFF2-40B4-BE49-F238E27FC236}">
                <a16:creationId xmlns:a16="http://schemas.microsoft.com/office/drawing/2014/main" id="{E468EE0A-0423-4E94-80A2-A563FFAA5960}"/>
              </a:ext>
            </a:extLst>
          </p:cNvPr>
          <p:cNvPicPr>
            <a:picLocks noChangeAspect="1"/>
          </p:cNvPicPr>
          <p:nvPr/>
        </p:nvPicPr>
        <p:blipFill>
          <a:blip r:embed="rId5"/>
          <a:stretch>
            <a:fillRect/>
          </a:stretch>
        </p:blipFill>
        <p:spPr>
          <a:xfrm>
            <a:off x="0" y="3160813"/>
            <a:ext cx="3943350" cy="1714500"/>
          </a:xfrm>
          <a:prstGeom prst="rect">
            <a:avLst/>
          </a:prstGeom>
        </p:spPr>
      </p:pic>
      <p:pic>
        <p:nvPicPr>
          <p:cNvPr id="10" name="Picture 9">
            <a:extLst>
              <a:ext uri="{FF2B5EF4-FFF2-40B4-BE49-F238E27FC236}">
                <a16:creationId xmlns:a16="http://schemas.microsoft.com/office/drawing/2014/main" id="{E5C8933B-F7E6-4902-B6C1-CE3F27EBC927}"/>
              </a:ext>
            </a:extLst>
          </p:cNvPr>
          <p:cNvPicPr>
            <a:picLocks noChangeAspect="1"/>
          </p:cNvPicPr>
          <p:nvPr/>
        </p:nvPicPr>
        <p:blipFill>
          <a:blip r:embed="rId6"/>
          <a:stretch>
            <a:fillRect/>
          </a:stretch>
        </p:blipFill>
        <p:spPr>
          <a:xfrm>
            <a:off x="46271" y="5045075"/>
            <a:ext cx="4257675" cy="1676400"/>
          </a:xfrm>
          <a:prstGeom prst="rect">
            <a:avLst/>
          </a:prstGeom>
        </p:spPr>
      </p:pic>
      <p:pic>
        <p:nvPicPr>
          <p:cNvPr id="8" name="Picture 7">
            <a:extLst>
              <a:ext uri="{FF2B5EF4-FFF2-40B4-BE49-F238E27FC236}">
                <a16:creationId xmlns:a16="http://schemas.microsoft.com/office/drawing/2014/main" id="{73178C19-6D24-405E-BC61-4C071D48E059}"/>
              </a:ext>
            </a:extLst>
          </p:cNvPr>
          <p:cNvPicPr>
            <a:picLocks noChangeAspect="1"/>
          </p:cNvPicPr>
          <p:nvPr/>
        </p:nvPicPr>
        <p:blipFill>
          <a:blip r:embed="rId7"/>
          <a:stretch>
            <a:fillRect/>
          </a:stretch>
        </p:blipFill>
        <p:spPr>
          <a:xfrm>
            <a:off x="3899614" y="3642578"/>
            <a:ext cx="5715000" cy="2428875"/>
          </a:xfrm>
          <a:prstGeom prst="rect">
            <a:avLst/>
          </a:prstGeom>
        </p:spPr>
      </p:pic>
    </p:spTree>
    <p:extLst>
      <p:ext uri="{BB962C8B-B14F-4D97-AF65-F5344CB8AC3E}">
        <p14:creationId xmlns:p14="http://schemas.microsoft.com/office/powerpoint/2010/main" val="5545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10FBF9-91C5-4DDF-A9BB-A3959C3BDB58}"/>
              </a:ext>
            </a:extLst>
          </p:cNvPr>
          <p:cNvSpPr>
            <a:spLocks noGrp="1"/>
          </p:cNvSpPr>
          <p:nvPr>
            <p:ph type="title"/>
          </p:nvPr>
        </p:nvSpPr>
        <p:spPr/>
        <p:txBody>
          <a:bodyPr/>
          <a:lstStyle/>
          <a:p>
            <a:r>
              <a:rPr lang="nl-BE" dirty="0"/>
              <a:t>EF is </a:t>
            </a:r>
            <a:r>
              <a:rPr lang="nl-BE" dirty="0" err="1"/>
              <a:t>an</a:t>
            </a:r>
            <a:r>
              <a:rPr lang="nl-BE" dirty="0"/>
              <a:t> ORM</a:t>
            </a:r>
          </a:p>
        </p:txBody>
      </p:sp>
      <p:pic>
        <p:nvPicPr>
          <p:cNvPr id="5" name="Tijdelijke aanduiding voor inhoud 4">
            <a:extLst>
              <a:ext uri="{FF2B5EF4-FFF2-40B4-BE49-F238E27FC236}">
                <a16:creationId xmlns:a16="http://schemas.microsoft.com/office/drawing/2014/main" id="{B3744C44-B617-47DA-91CE-A842EA27B89C}"/>
              </a:ext>
            </a:extLst>
          </p:cNvPr>
          <p:cNvPicPr>
            <a:picLocks noGrp="1" noChangeAspect="1"/>
          </p:cNvPicPr>
          <p:nvPr>
            <p:ph idx="1"/>
          </p:nvPr>
        </p:nvPicPr>
        <p:blipFill>
          <a:blip r:embed="rId3"/>
          <a:stretch>
            <a:fillRect/>
          </a:stretch>
        </p:blipFill>
        <p:spPr>
          <a:xfrm>
            <a:off x="457200" y="1732748"/>
            <a:ext cx="8229600" cy="4260866"/>
          </a:xfrm>
          <a:prstGeom prst="rect">
            <a:avLst/>
          </a:prstGeom>
        </p:spPr>
      </p:pic>
      <p:sp>
        <p:nvSpPr>
          <p:cNvPr id="4" name="Tijdelijke aanduiding voor dianummer 3">
            <a:extLst>
              <a:ext uri="{FF2B5EF4-FFF2-40B4-BE49-F238E27FC236}">
                <a16:creationId xmlns:a16="http://schemas.microsoft.com/office/drawing/2014/main" id="{1A1DA6FB-0A38-4951-BA96-3B96BE5147C2}"/>
              </a:ext>
            </a:extLst>
          </p:cNvPr>
          <p:cNvSpPr>
            <a:spLocks noGrp="1"/>
          </p:cNvSpPr>
          <p:nvPr>
            <p:ph type="sldNum" sz="quarter" idx="12"/>
          </p:nvPr>
        </p:nvSpPr>
        <p:spPr/>
        <p:txBody>
          <a:bodyPr/>
          <a:lstStyle/>
          <a:p>
            <a:fld id="{BB1F6A77-C74B-4AE6-948A-7F70CF80FD7E}" type="slidenum">
              <a:rPr lang="nl-NL" smtClean="0"/>
              <a:pPr/>
              <a:t>4</a:t>
            </a:fld>
            <a:endParaRPr lang="nl-NL"/>
          </a:p>
        </p:txBody>
      </p:sp>
    </p:spTree>
    <p:extLst>
      <p:ext uri="{BB962C8B-B14F-4D97-AF65-F5344CB8AC3E}">
        <p14:creationId xmlns:p14="http://schemas.microsoft.com/office/powerpoint/2010/main" val="2466678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120E-A9A8-4354-A42D-2FE2AA3DE7ED}"/>
              </a:ext>
            </a:extLst>
          </p:cNvPr>
          <p:cNvSpPr>
            <a:spLocks noGrp="1"/>
          </p:cNvSpPr>
          <p:nvPr>
            <p:ph type="title"/>
          </p:nvPr>
        </p:nvSpPr>
        <p:spPr/>
        <p:txBody>
          <a:bodyPr/>
          <a:lstStyle/>
          <a:p>
            <a:r>
              <a:rPr lang="nl-BE" dirty="0"/>
              <a:t>Reverse Engineering an Existing Database</a:t>
            </a:r>
          </a:p>
        </p:txBody>
      </p:sp>
      <p:pic>
        <p:nvPicPr>
          <p:cNvPr id="5" name="Content Placeholder 4">
            <a:extLst>
              <a:ext uri="{FF2B5EF4-FFF2-40B4-BE49-F238E27FC236}">
                <a16:creationId xmlns:a16="http://schemas.microsoft.com/office/drawing/2014/main" id="{BFF54DC2-2BD7-42C0-B294-F9012AFF3C13}"/>
              </a:ext>
            </a:extLst>
          </p:cNvPr>
          <p:cNvPicPr>
            <a:picLocks noGrp="1" noChangeAspect="1"/>
          </p:cNvPicPr>
          <p:nvPr>
            <p:ph idx="1"/>
          </p:nvPr>
        </p:nvPicPr>
        <p:blipFill>
          <a:blip r:embed="rId3"/>
          <a:stretch>
            <a:fillRect/>
          </a:stretch>
        </p:blipFill>
        <p:spPr>
          <a:xfrm>
            <a:off x="457200" y="2155977"/>
            <a:ext cx="8229600" cy="3414408"/>
          </a:xfrm>
          <a:prstGeom prst="rect">
            <a:avLst/>
          </a:prstGeom>
        </p:spPr>
      </p:pic>
      <p:sp>
        <p:nvSpPr>
          <p:cNvPr id="4" name="Slide Number Placeholder 3">
            <a:extLst>
              <a:ext uri="{FF2B5EF4-FFF2-40B4-BE49-F238E27FC236}">
                <a16:creationId xmlns:a16="http://schemas.microsoft.com/office/drawing/2014/main" id="{01BC380E-F68F-47D7-8B22-681766643A57}"/>
              </a:ext>
            </a:extLst>
          </p:cNvPr>
          <p:cNvSpPr>
            <a:spLocks noGrp="1"/>
          </p:cNvSpPr>
          <p:nvPr>
            <p:ph type="sldNum" sz="quarter" idx="12"/>
          </p:nvPr>
        </p:nvSpPr>
        <p:spPr/>
        <p:txBody>
          <a:bodyPr/>
          <a:lstStyle/>
          <a:p>
            <a:fld id="{BB1F6A77-C74B-4AE6-948A-7F70CF80FD7E}" type="slidenum">
              <a:rPr lang="nl-NL" smtClean="0"/>
              <a:pPr/>
              <a:t>40</a:t>
            </a:fld>
            <a:endParaRPr lang="nl-NL"/>
          </a:p>
        </p:txBody>
      </p:sp>
    </p:spTree>
    <p:extLst>
      <p:ext uri="{BB962C8B-B14F-4D97-AF65-F5344CB8AC3E}">
        <p14:creationId xmlns:p14="http://schemas.microsoft.com/office/powerpoint/2010/main" val="3979205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Why</a:t>
            </a:r>
            <a:r>
              <a:rPr lang="nl-BE" dirty="0"/>
              <a:t> </a:t>
            </a:r>
            <a:r>
              <a:rPr lang="nl-BE" dirty="0" err="1"/>
              <a:t>Entity</a:t>
            </a:r>
            <a:r>
              <a:rPr lang="nl-BE" dirty="0"/>
              <a:t> Framework?</a:t>
            </a:r>
            <a:endParaRPr lang="en-US" dirty="0"/>
          </a:p>
        </p:txBody>
      </p:sp>
      <p:sp>
        <p:nvSpPr>
          <p:cNvPr id="4" name="Slide Number Placeholder 3"/>
          <p:cNvSpPr>
            <a:spLocks noGrp="1"/>
          </p:cNvSpPr>
          <p:nvPr>
            <p:ph type="sldNum" sz="quarter" idx="12"/>
          </p:nvPr>
        </p:nvSpPr>
        <p:spPr/>
        <p:txBody>
          <a:bodyPr/>
          <a:lstStyle/>
          <a:p>
            <a:fld id="{BB1F6A77-C74B-4AE6-948A-7F70CF80FD7E}" type="slidenum">
              <a:rPr lang="nl-NL" smtClean="0"/>
              <a:pPr/>
              <a:t>5</a:t>
            </a:fld>
            <a:endParaRPr lang="nl-NL"/>
          </a:p>
        </p:txBody>
      </p:sp>
      <p:pic>
        <p:nvPicPr>
          <p:cNvPr id="7" name="Tijdelijke aanduiding voor inhoud 6">
            <a:extLst>
              <a:ext uri="{FF2B5EF4-FFF2-40B4-BE49-F238E27FC236}">
                <a16:creationId xmlns:a16="http://schemas.microsoft.com/office/drawing/2014/main" id="{2E3DF8E6-2717-42A3-A253-77AB92B9C7DA}"/>
              </a:ext>
            </a:extLst>
          </p:cNvPr>
          <p:cNvPicPr>
            <a:picLocks noGrp="1" noChangeAspect="1"/>
          </p:cNvPicPr>
          <p:nvPr>
            <p:ph idx="1"/>
          </p:nvPr>
        </p:nvPicPr>
        <p:blipFill>
          <a:blip r:embed="rId3"/>
          <a:stretch>
            <a:fillRect/>
          </a:stretch>
        </p:blipFill>
        <p:spPr>
          <a:xfrm>
            <a:off x="457200" y="2514372"/>
            <a:ext cx="8229600" cy="2697618"/>
          </a:xfrm>
          <a:prstGeom prst="rect">
            <a:avLst/>
          </a:prstGeom>
        </p:spPr>
      </p:pic>
    </p:spTree>
    <p:extLst>
      <p:ext uri="{BB962C8B-B14F-4D97-AF65-F5344CB8AC3E}">
        <p14:creationId xmlns:p14="http://schemas.microsoft.com/office/powerpoint/2010/main" val="102392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How EF </a:t>
            </a:r>
            <a:r>
              <a:rPr lang="nl-BE" dirty="0" err="1"/>
              <a:t>Core</a:t>
            </a:r>
            <a:r>
              <a:rPr lang="nl-BE" dirty="0"/>
              <a:t> </a:t>
            </a:r>
            <a:r>
              <a:rPr lang="nl-BE" dirty="0" err="1"/>
              <a:t>works</a:t>
            </a:r>
            <a:endParaRPr lang="en-US" dirty="0"/>
          </a:p>
        </p:txBody>
      </p:sp>
      <p:sp>
        <p:nvSpPr>
          <p:cNvPr id="4" name="Slide Number Placeholder 3"/>
          <p:cNvSpPr>
            <a:spLocks noGrp="1"/>
          </p:cNvSpPr>
          <p:nvPr>
            <p:ph type="sldNum" sz="quarter" idx="12"/>
          </p:nvPr>
        </p:nvSpPr>
        <p:spPr/>
        <p:txBody>
          <a:bodyPr/>
          <a:lstStyle/>
          <a:p>
            <a:fld id="{BB1F6A77-C74B-4AE6-948A-7F70CF80FD7E}" type="slidenum">
              <a:rPr lang="nl-NL" smtClean="0"/>
              <a:pPr/>
              <a:t>6</a:t>
            </a:fld>
            <a:endParaRPr lang="nl-NL"/>
          </a:p>
        </p:txBody>
      </p:sp>
      <p:pic>
        <p:nvPicPr>
          <p:cNvPr id="7" name="Tijdelijke aanduiding voor inhoud 6">
            <a:extLst>
              <a:ext uri="{FF2B5EF4-FFF2-40B4-BE49-F238E27FC236}">
                <a16:creationId xmlns:a16="http://schemas.microsoft.com/office/drawing/2014/main" id="{8200D1ED-FF75-4940-9DD3-F162B96846FF}"/>
              </a:ext>
            </a:extLst>
          </p:cNvPr>
          <p:cNvPicPr>
            <a:picLocks noGrp="1" noChangeAspect="1"/>
          </p:cNvPicPr>
          <p:nvPr>
            <p:ph idx="1"/>
          </p:nvPr>
        </p:nvPicPr>
        <p:blipFill>
          <a:blip r:embed="rId3"/>
          <a:stretch>
            <a:fillRect/>
          </a:stretch>
        </p:blipFill>
        <p:spPr>
          <a:xfrm>
            <a:off x="563532" y="2224739"/>
            <a:ext cx="8016935" cy="3276884"/>
          </a:xfrm>
          <a:prstGeom prst="rect">
            <a:avLst/>
          </a:prstGeom>
        </p:spPr>
      </p:pic>
    </p:spTree>
    <p:extLst>
      <p:ext uri="{BB962C8B-B14F-4D97-AF65-F5344CB8AC3E}">
        <p14:creationId xmlns:p14="http://schemas.microsoft.com/office/powerpoint/2010/main" val="388441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D978AD-DEAB-46B7-8C66-11EC692E4825}"/>
              </a:ext>
            </a:extLst>
          </p:cNvPr>
          <p:cNvSpPr>
            <a:spLocks noGrp="1"/>
          </p:cNvSpPr>
          <p:nvPr>
            <p:ph type="title"/>
          </p:nvPr>
        </p:nvSpPr>
        <p:spPr/>
        <p:txBody>
          <a:bodyPr/>
          <a:lstStyle/>
          <a:p>
            <a:r>
              <a:rPr lang="nl-BE" dirty="0"/>
              <a:t>Model </a:t>
            </a:r>
            <a:r>
              <a:rPr lang="nl-BE" dirty="0" err="1"/>
              <a:t>Creation</a:t>
            </a:r>
            <a:r>
              <a:rPr lang="nl-BE" dirty="0"/>
              <a:t> Options</a:t>
            </a:r>
          </a:p>
        </p:txBody>
      </p:sp>
      <p:pic>
        <p:nvPicPr>
          <p:cNvPr id="5" name="Tijdelijke aanduiding voor inhoud 4">
            <a:extLst>
              <a:ext uri="{FF2B5EF4-FFF2-40B4-BE49-F238E27FC236}">
                <a16:creationId xmlns:a16="http://schemas.microsoft.com/office/drawing/2014/main" id="{38F1A1D7-5504-4873-9CEC-1D25B1DD3B83}"/>
              </a:ext>
            </a:extLst>
          </p:cNvPr>
          <p:cNvPicPr>
            <a:picLocks noGrp="1" noChangeAspect="1"/>
          </p:cNvPicPr>
          <p:nvPr>
            <p:ph idx="1"/>
          </p:nvPr>
        </p:nvPicPr>
        <p:blipFill>
          <a:blip r:embed="rId3"/>
          <a:stretch>
            <a:fillRect/>
          </a:stretch>
        </p:blipFill>
        <p:spPr>
          <a:xfrm>
            <a:off x="708325" y="2053274"/>
            <a:ext cx="7727350" cy="3619814"/>
          </a:xfrm>
          <a:prstGeom prst="rect">
            <a:avLst/>
          </a:prstGeom>
        </p:spPr>
      </p:pic>
      <p:sp>
        <p:nvSpPr>
          <p:cNvPr id="4" name="Tijdelijke aanduiding voor dianummer 3">
            <a:extLst>
              <a:ext uri="{FF2B5EF4-FFF2-40B4-BE49-F238E27FC236}">
                <a16:creationId xmlns:a16="http://schemas.microsoft.com/office/drawing/2014/main" id="{96E6E2B9-6A0A-406E-88FF-66220E6B8E16}"/>
              </a:ext>
            </a:extLst>
          </p:cNvPr>
          <p:cNvSpPr>
            <a:spLocks noGrp="1"/>
          </p:cNvSpPr>
          <p:nvPr>
            <p:ph type="sldNum" sz="quarter" idx="12"/>
          </p:nvPr>
        </p:nvSpPr>
        <p:spPr/>
        <p:txBody>
          <a:bodyPr/>
          <a:lstStyle/>
          <a:p>
            <a:fld id="{BB1F6A77-C74B-4AE6-948A-7F70CF80FD7E}" type="slidenum">
              <a:rPr lang="nl-NL" smtClean="0"/>
              <a:pPr/>
              <a:t>7</a:t>
            </a:fld>
            <a:endParaRPr lang="nl-NL"/>
          </a:p>
        </p:txBody>
      </p:sp>
    </p:spTree>
    <p:extLst>
      <p:ext uri="{BB962C8B-B14F-4D97-AF65-F5344CB8AC3E}">
        <p14:creationId xmlns:p14="http://schemas.microsoft.com/office/powerpoint/2010/main" val="208467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4066DA-FC6A-4AEB-899A-85BB4075529B}"/>
              </a:ext>
            </a:extLst>
          </p:cNvPr>
          <p:cNvSpPr>
            <a:spLocks noGrp="1"/>
          </p:cNvSpPr>
          <p:nvPr>
            <p:ph type="title"/>
          </p:nvPr>
        </p:nvSpPr>
        <p:spPr/>
        <p:txBody>
          <a:bodyPr/>
          <a:lstStyle/>
          <a:p>
            <a:r>
              <a:rPr lang="nl-BE" sz="3600" dirty="0" err="1"/>
              <a:t>Mapping</a:t>
            </a:r>
            <a:r>
              <a:rPr lang="nl-BE" sz="3600" dirty="0"/>
              <a:t> Classes &amp; </a:t>
            </a:r>
            <a:r>
              <a:rPr lang="nl-BE" sz="3600" dirty="0" err="1"/>
              <a:t>Properties</a:t>
            </a:r>
            <a:r>
              <a:rPr lang="nl-BE" sz="3600" dirty="0"/>
              <a:t> </a:t>
            </a:r>
            <a:r>
              <a:rPr lang="nl-BE" sz="3600" dirty="0" err="1"/>
              <a:t>to</a:t>
            </a:r>
            <a:r>
              <a:rPr lang="nl-BE" sz="3600" dirty="0"/>
              <a:t> Database</a:t>
            </a:r>
          </a:p>
        </p:txBody>
      </p:sp>
      <p:pic>
        <p:nvPicPr>
          <p:cNvPr id="5" name="Tijdelijke aanduiding voor inhoud 4">
            <a:extLst>
              <a:ext uri="{FF2B5EF4-FFF2-40B4-BE49-F238E27FC236}">
                <a16:creationId xmlns:a16="http://schemas.microsoft.com/office/drawing/2014/main" id="{338E2CCB-BF65-48B1-B4AC-16D9558990A0}"/>
              </a:ext>
            </a:extLst>
          </p:cNvPr>
          <p:cNvPicPr>
            <a:picLocks noGrp="1" noChangeAspect="1"/>
          </p:cNvPicPr>
          <p:nvPr>
            <p:ph idx="1"/>
          </p:nvPr>
        </p:nvPicPr>
        <p:blipFill>
          <a:blip r:embed="rId3"/>
          <a:stretch>
            <a:fillRect/>
          </a:stretch>
        </p:blipFill>
        <p:spPr>
          <a:xfrm>
            <a:off x="457200" y="2589191"/>
            <a:ext cx="8229600" cy="2547981"/>
          </a:xfrm>
          <a:prstGeom prst="rect">
            <a:avLst/>
          </a:prstGeom>
        </p:spPr>
      </p:pic>
      <p:sp>
        <p:nvSpPr>
          <p:cNvPr id="4" name="Tijdelijke aanduiding voor dianummer 3">
            <a:extLst>
              <a:ext uri="{FF2B5EF4-FFF2-40B4-BE49-F238E27FC236}">
                <a16:creationId xmlns:a16="http://schemas.microsoft.com/office/drawing/2014/main" id="{BBA19CE8-5DC8-4D0B-8243-92DFA6CF55B9}"/>
              </a:ext>
            </a:extLst>
          </p:cNvPr>
          <p:cNvSpPr>
            <a:spLocks noGrp="1"/>
          </p:cNvSpPr>
          <p:nvPr>
            <p:ph type="sldNum" sz="quarter" idx="12"/>
          </p:nvPr>
        </p:nvSpPr>
        <p:spPr/>
        <p:txBody>
          <a:bodyPr/>
          <a:lstStyle/>
          <a:p>
            <a:fld id="{BB1F6A77-C74B-4AE6-948A-7F70CF80FD7E}" type="slidenum">
              <a:rPr lang="nl-NL" smtClean="0"/>
              <a:pPr/>
              <a:t>8</a:t>
            </a:fld>
            <a:endParaRPr lang="nl-NL"/>
          </a:p>
        </p:txBody>
      </p:sp>
    </p:spTree>
    <p:extLst>
      <p:ext uri="{BB962C8B-B14F-4D97-AF65-F5344CB8AC3E}">
        <p14:creationId xmlns:p14="http://schemas.microsoft.com/office/powerpoint/2010/main" val="3781762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98F07-36C5-4CB4-9E7C-1C04A3122FA9}"/>
              </a:ext>
            </a:extLst>
          </p:cNvPr>
          <p:cNvSpPr>
            <a:spLocks noGrp="1"/>
          </p:cNvSpPr>
          <p:nvPr>
            <p:ph type="title"/>
          </p:nvPr>
        </p:nvSpPr>
        <p:spPr/>
        <p:txBody>
          <a:bodyPr/>
          <a:lstStyle/>
          <a:p>
            <a:r>
              <a:rPr lang="nl-BE" dirty="0"/>
              <a:t>Basic Workflow</a:t>
            </a:r>
          </a:p>
        </p:txBody>
      </p:sp>
      <p:pic>
        <p:nvPicPr>
          <p:cNvPr id="5" name="Tijdelijke aanduiding voor inhoud 4">
            <a:extLst>
              <a:ext uri="{FF2B5EF4-FFF2-40B4-BE49-F238E27FC236}">
                <a16:creationId xmlns:a16="http://schemas.microsoft.com/office/drawing/2014/main" id="{D3689B7F-C980-47C5-8109-34E50FFF36B7}"/>
              </a:ext>
            </a:extLst>
          </p:cNvPr>
          <p:cNvPicPr>
            <a:picLocks noGrp="1" noChangeAspect="1"/>
          </p:cNvPicPr>
          <p:nvPr>
            <p:ph idx="1"/>
          </p:nvPr>
        </p:nvPicPr>
        <p:blipFill>
          <a:blip r:embed="rId3"/>
          <a:stretch>
            <a:fillRect/>
          </a:stretch>
        </p:blipFill>
        <p:spPr>
          <a:xfrm>
            <a:off x="574963" y="1740827"/>
            <a:ext cx="7994073" cy="4244708"/>
          </a:xfrm>
          <a:prstGeom prst="rect">
            <a:avLst/>
          </a:prstGeom>
        </p:spPr>
      </p:pic>
      <p:sp>
        <p:nvSpPr>
          <p:cNvPr id="4" name="Tijdelijke aanduiding voor dianummer 3">
            <a:extLst>
              <a:ext uri="{FF2B5EF4-FFF2-40B4-BE49-F238E27FC236}">
                <a16:creationId xmlns:a16="http://schemas.microsoft.com/office/drawing/2014/main" id="{B1BEDF8B-0BAE-499C-8B47-04743F07AB04}"/>
              </a:ext>
            </a:extLst>
          </p:cNvPr>
          <p:cNvSpPr>
            <a:spLocks noGrp="1"/>
          </p:cNvSpPr>
          <p:nvPr>
            <p:ph type="sldNum" sz="quarter" idx="12"/>
          </p:nvPr>
        </p:nvSpPr>
        <p:spPr/>
        <p:txBody>
          <a:bodyPr/>
          <a:lstStyle/>
          <a:p>
            <a:fld id="{BB1F6A77-C74B-4AE6-948A-7F70CF80FD7E}" type="slidenum">
              <a:rPr lang="nl-NL" smtClean="0"/>
              <a:pPr/>
              <a:t>9</a:t>
            </a:fld>
            <a:endParaRPr lang="nl-NL"/>
          </a:p>
        </p:txBody>
      </p:sp>
    </p:spTree>
    <p:extLst>
      <p:ext uri="{BB962C8B-B14F-4D97-AF65-F5344CB8AC3E}">
        <p14:creationId xmlns:p14="http://schemas.microsoft.com/office/powerpoint/2010/main" val="1892088354"/>
      </p:ext>
    </p:extLst>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6BD7C40C74B748A36ADB2CF5CBD276" ma:contentTypeVersion="0" ma:contentTypeDescription="Een nieuw document maken." ma:contentTypeScope="" ma:versionID="a816099fe07311fee4cec3af158c36aa">
  <xsd:schema xmlns:xsd="http://www.w3.org/2001/XMLSchema" xmlns:xs="http://www.w3.org/2001/XMLSchema" xmlns:p="http://schemas.microsoft.com/office/2006/metadata/properties" targetNamespace="http://schemas.microsoft.com/office/2006/metadata/properties" ma:root="true" ma:fieldsID="1cff6d3535f58731975d137e4457d28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6FC569-B42B-44A4-AD4D-32519D8BCD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299942E-5DC2-4108-A468-09FA796B1BB0}">
  <ds:schemaRefs>
    <ds:schemaRef ds:uri="http://schemas.microsoft.com/sharepoint/v3/contenttype/forms"/>
  </ds:schemaRefs>
</ds:datastoreItem>
</file>

<file path=customXml/itemProps3.xml><?xml version="1.0" encoding="utf-8"?>
<ds:datastoreItem xmlns:ds="http://schemas.openxmlformats.org/officeDocument/2006/customXml" ds:itemID="{260C2F86-AC9A-42A0-A9A2-4B4548BD6C8F}">
  <ds:schemaRefs>
    <ds:schemaRef ds:uri="http://purl.org/dc/terms/"/>
    <ds:schemaRef ds:uri="http://purl.org/dc/elements/1.1/"/>
    <ds:schemaRef ds:uri="http://purl.org/dc/dcmitype/"/>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WE14_07-les-5a.pptx</Template>
  <TotalTime>38718</TotalTime>
  <Words>4804</Words>
  <Application>Microsoft Office PowerPoint</Application>
  <PresentationFormat>Diavoorstelling (4:3)</PresentationFormat>
  <Paragraphs>374</Paragraphs>
  <Slides>40</Slides>
  <Notes>33</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40</vt:i4>
      </vt:variant>
    </vt:vector>
  </HeadingPairs>
  <TitlesOfParts>
    <vt:vector size="46" baseType="lpstr">
      <vt:lpstr>ＭＳ Ｐゴシック</vt:lpstr>
      <vt:lpstr>Arial</vt:lpstr>
      <vt:lpstr>Calibri</vt:lpstr>
      <vt:lpstr>Cambria</vt:lpstr>
      <vt:lpstr>Wingdings</vt:lpstr>
      <vt:lpstr>Presentatie</vt:lpstr>
      <vt:lpstr>Entity Framework Core</vt:lpstr>
      <vt:lpstr>Entity Framework Core Intro</vt:lpstr>
      <vt:lpstr>Entity Framework</vt:lpstr>
      <vt:lpstr>EF is an ORM</vt:lpstr>
      <vt:lpstr>Why Entity Framework?</vt:lpstr>
      <vt:lpstr>How EF Core works</vt:lpstr>
      <vt:lpstr>Model Creation Options</vt:lpstr>
      <vt:lpstr>Mapping Classes &amp; Properties to Database</vt:lpstr>
      <vt:lpstr>Basic Workflow</vt:lpstr>
      <vt:lpstr>Creating a Data Model and Database with EF Core</vt:lpstr>
      <vt:lpstr>Note: .NET Standard dependency</vt:lpstr>
      <vt:lpstr>Setting up the Solution</vt:lpstr>
      <vt:lpstr>Modelclasses: Samurai</vt:lpstr>
      <vt:lpstr>Modelclasses: Quote and Battle</vt:lpstr>
      <vt:lpstr>Adding EF Core</vt:lpstr>
      <vt:lpstr>Creating the Data Model with EF Core</vt:lpstr>
      <vt:lpstr>SamuraiContext</vt:lpstr>
      <vt:lpstr>Specifying Data Provider and Connection String</vt:lpstr>
      <vt:lpstr>EF Core Migrations</vt:lpstr>
      <vt:lpstr>Adding your first migration</vt:lpstr>
      <vt:lpstr>Inspecting your first migration</vt:lpstr>
      <vt:lpstr>Using Migrations to Script or Directly Create the database</vt:lpstr>
      <vt:lpstr>Adding Many-to-many and One-to-one Relationships</vt:lpstr>
      <vt:lpstr>Many-to-Many</vt:lpstr>
      <vt:lpstr>Join Entity</vt:lpstr>
      <vt:lpstr>Samurai</vt:lpstr>
      <vt:lpstr>SamuraiContext</vt:lpstr>
      <vt:lpstr>One-To-One Relationship</vt:lpstr>
      <vt:lpstr>PowerPoint-presentatie</vt:lpstr>
      <vt:lpstr>PowerPoint-presentatie</vt:lpstr>
      <vt:lpstr>Fluent API</vt:lpstr>
      <vt:lpstr>Data Seeding</vt:lpstr>
      <vt:lpstr>Data Seeding</vt:lpstr>
      <vt:lpstr>Reverse Engineering an Existing Database</vt:lpstr>
      <vt:lpstr>Reverse Engineering an Existing Database</vt:lpstr>
      <vt:lpstr>Reverse Engineering an Existing Database</vt:lpstr>
      <vt:lpstr>Reverse Engineering an Existing Database</vt:lpstr>
      <vt:lpstr>Reverse Engineering an Existing Database</vt:lpstr>
      <vt:lpstr>PowerPoint-presentatie</vt:lpstr>
      <vt:lpstr>Reverse Engineering an Existing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Webstandaarden</dc:title>
  <dc:subject>HTML5 CSS</dc:subject>
  <dc:creator>Marijke Willems;Kris Hermans;Wesley Hendrikx</dc:creator>
  <cp:keywords>HTML5 CSS DOM JavaScript</cp:keywords>
  <cp:lastModifiedBy>Wesley Hendrikx</cp:lastModifiedBy>
  <cp:revision>1933</cp:revision>
  <cp:lastPrinted>2015-03-15T09:23:22Z</cp:lastPrinted>
  <dcterms:created xsi:type="dcterms:W3CDTF">2004-09-16T19:34:00Z</dcterms:created>
  <dcterms:modified xsi:type="dcterms:W3CDTF">2018-12-01T09:07:02Z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0x010100C06BD7C40C74B748A36ADB2CF5CBD276</vt:lpwstr>
  </property>
  <property fmtid="{D5CDD505-2E9C-101B-9397-08002B2CF9AE}" pid="3" name="IsMyDocuments">
    <vt:bool>true</vt:bool>
  </property>
</Properties>
</file>