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58" r:id="rId6"/>
    <p:sldId id="257" r:id="rId7"/>
    <p:sldId id="259" r:id="rId8"/>
    <p:sldId id="260" r:id="rId9"/>
    <p:sldId id="261" r:id="rId10"/>
    <p:sldId id="262" r:id="rId11"/>
    <p:sldId id="263" r:id="rId12"/>
    <p:sldId id="410" r:id="rId13"/>
    <p:sldId id="413" r:id="rId14"/>
    <p:sldId id="412" r:id="rId15"/>
    <p:sldId id="264" r:id="rId16"/>
    <p:sldId id="282" r:id="rId17"/>
    <p:sldId id="283" r:id="rId18"/>
    <p:sldId id="28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420" r:id="rId37"/>
    <p:sldId id="421" r:id="rId38"/>
    <p:sldId id="422" r:id="rId39"/>
    <p:sldId id="423" r:id="rId4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jke Willems" initials="MW" lastIdx="1" clrIdx="0">
    <p:extLst>
      <p:ext uri="{19B8F6BF-5375-455C-9EA6-DF929625EA0E}">
        <p15:presenceInfo xmlns:p15="http://schemas.microsoft.com/office/powerpoint/2012/main" userId="S-1-5-21-1886147242-600034149-3961559718-3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60985" autoAdjust="0"/>
  </p:normalViewPr>
  <p:slideViewPr>
    <p:cSldViewPr snapToGrid="0">
      <p:cViewPr varScale="1">
        <p:scale>
          <a:sx n="64" d="100"/>
          <a:sy n="64" d="100"/>
        </p:scale>
        <p:origin x="2568"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E753A-9A06-804F-98E6-FD33E57F14C8}" type="datetimeFigureOut">
              <a:rPr lang="nl-NL" smtClean="0"/>
              <a:t>15-2-2020</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191BA-05A7-A44A-B328-DC6A54A84F9D}" type="slidenum">
              <a:rPr lang="nl-NL" smtClean="0"/>
              <a:t>‹nr.›</a:t>
            </a:fld>
            <a:endParaRPr lang="nl-NL"/>
          </a:p>
        </p:txBody>
      </p:sp>
    </p:spTree>
    <p:extLst>
      <p:ext uri="{BB962C8B-B14F-4D97-AF65-F5344CB8AC3E}">
        <p14:creationId xmlns:p14="http://schemas.microsoft.com/office/powerpoint/2010/main" val="16865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dotnet/csharp/asyn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a:t>
            </a:fld>
            <a:endParaRPr lang="nl-NL"/>
          </a:p>
        </p:txBody>
      </p:sp>
    </p:spTree>
    <p:extLst>
      <p:ext uri="{BB962C8B-B14F-4D97-AF65-F5344CB8AC3E}">
        <p14:creationId xmlns:p14="http://schemas.microsoft.com/office/powerpoint/2010/main" val="66020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 </a:t>
            </a:r>
            <a:r>
              <a:rPr lang="nl-BE" dirty="0" err="1"/>
              <a:t>good</a:t>
            </a:r>
            <a:r>
              <a:rPr lang="nl-BE" dirty="0"/>
              <a:t> link </a:t>
            </a:r>
            <a:r>
              <a:rPr lang="nl-BE" dirty="0" err="1"/>
              <a:t>to</a:t>
            </a:r>
            <a:r>
              <a:rPr lang="nl-BE" dirty="0"/>
              <a:t> information </a:t>
            </a:r>
            <a:r>
              <a:rPr lang="nl-BE" dirty="0" err="1"/>
              <a:t>about</a:t>
            </a:r>
            <a:r>
              <a:rPr lang="nl-BE" dirty="0"/>
              <a:t> </a:t>
            </a:r>
            <a:r>
              <a:rPr lang="nl-BE" dirty="0" err="1"/>
              <a:t>Async</a:t>
            </a:r>
            <a:r>
              <a:rPr lang="nl-BE" dirty="0"/>
              <a:t>/</a:t>
            </a:r>
            <a:r>
              <a:rPr lang="nl-BE" dirty="0" err="1"/>
              <a:t>Await</a:t>
            </a:r>
            <a:r>
              <a:rPr lang="nl-BE" dirty="0"/>
              <a:t> is : </a:t>
            </a:r>
            <a:r>
              <a:rPr lang="nl-BE" dirty="0">
                <a:hlinkClick r:id="rId3"/>
              </a:rPr>
              <a:t>https://docs.microsoft.com/en-us/dotnet/csharp/async</a:t>
            </a:r>
            <a:endParaRPr lang="nl-BE" dirty="0"/>
          </a:p>
          <a:p>
            <a:endParaRPr lang="en-US" dirty="0"/>
          </a:p>
        </p:txBody>
      </p:sp>
      <p:sp>
        <p:nvSpPr>
          <p:cNvPr id="4" name="Slide Number Placeholder 3"/>
          <p:cNvSpPr>
            <a:spLocks noGrp="1"/>
          </p:cNvSpPr>
          <p:nvPr>
            <p:ph type="sldNum" sz="quarter" idx="10"/>
          </p:nvPr>
        </p:nvSpPr>
        <p:spPr/>
        <p:txBody>
          <a:bodyPr/>
          <a:lstStyle/>
          <a:p>
            <a:fld id="{6AA929B0-1419-4F46-AF09-C71DE1BDA924}" type="slidenum">
              <a:rPr lang="nl-NL" smtClean="0"/>
              <a:pPr/>
              <a:t>10</a:t>
            </a:fld>
            <a:endParaRPr lang="nl-NL"/>
          </a:p>
        </p:txBody>
      </p:sp>
    </p:spTree>
    <p:extLst>
      <p:ext uri="{BB962C8B-B14F-4D97-AF65-F5344CB8AC3E}">
        <p14:creationId xmlns:p14="http://schemas.microsoft.com/office/powerpoint/2010/main" val="329575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en-US" dirty="0"/>
          </a:p>
          <a:p>
            <a:r>
              <a:rPr lang="en-US" dirty="0"/>
              <a:t>For those of you who are wondering about middleware and how it might operate, at a lower level, let us do a little bit of a demonstration. </a:t>
            </a:r>
          </a:p>
          <a:p>
            <a:r>
              <a:rPr lang="en-US" dirty="0"/>
              <a:t>In order to follow this demonstration, you need to be comfortable with </a:t>
            </a:r>
            <a:r>
              <a:rPr lang="en-US" i="1" dirty="0"/>
              <a:t>delegates</a:t>
            </a:r>
            <a:r>
              <a:rPr lang="en-US" dirty="0"/>
              <a:t> and .NET and the </a:t>
            </a:r>
            <a:r>
              <a:rPr lang="en-US" i="1" dirty="0" err="1"/>
              <a:t>Func</a:t>
            </a:r>
            <a:r>
              <a:rPr lang="en-US" dirty="0"/>
              <a:t> type. </a:t>
            </a:r>
          </a:p>
          <a:p>
            <a:r>
              <a:rPr lang="en-US" dirty="0"/>
              <a:t>What we want to show you is how to write a piece of middleware using the </a:t>
            </a:r>
            <a:r>
              <a:rPr lang="en-US" b="1" i="1" dirty="0" err="1"/>
              <a:t>app.Use</a:t>
            </a:r>
            <a:r>
              <a:rPr lang="en-US" b="1" i="1" dirty="0"/>
              <a:t> </a:t>
            </a:r>
            <a:r>
              <a:rPr lang="en-US" dirty="0"/>
              <a:t>method. </a:t>
            </a:r>
          </a:p>
          <a:p>
            <a:r>
              <a:rPr lang="en-US" dirty="0"/>
              <a:t>This allows us to write a slightly lower level piece of middleware. </a:t>
            </a:r>
          </a:p>
          <a:p>
            <a:r>
              <a:rPr lang="en-US" i="1" dirty="0" err="1"/>
              <a:t>App.Use</a:t>
            </a:r>
            <a:r>
              <a:rPr lang="en-US" i="1" dirty="0"/>
              <a:t> </a:t>
            </a:r>
            <a:r>
              <a:rPr lang="en-US" dirty="0"/>
              <a:t>requires us to pass in a function that </a:t>
            </a:r>
            <a:r>
              <a:rPr lang="en-US" b="1" dirty="0"/>
              <a:t>takes a request delegate and returns a request delegate</a:t>
            </a:r>
            <a:r>
              <a:rPr lang="en-US" dirty="0"/>
              <a:t>. </a:t>
            </a:r>
          </a:p>
          <a:p>
            <a:r>
              <a:rPr lang="en-US" b="1" dirty="0"/>
              <a:t>A request delegate</a:t>
            </a:r>
            <a:r>
              <a:rPr lang="en-US" dirty="0"/>
              <a:t>, by the way, which is a .NET delegate</a:t>
            </a:r>
            <a:r>
              <a:rPr lang="en-US" b="1" dirty="0"/>
              <a:t>, is an object that contains a reference to a method</a:t>
            </a:r>
            <a:r>
              <a:rPr lang="en-US" dirty="0"/>
              <a:t>, so it's executable code, it's a function, </a:t>
            </a:r>
            <a:r>
              <a:rPr lang="en-US" b="1" dirty="0"/>
              <a:t>a request delegate is something that takes an HTTP context and returns a task</a:t>
            </a:r>
            <a:r>
              <a:rPr lang="en-US" dirty="0"/>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12</a:t>
            </a:fld>
            <a:endParaRPr lang="nl-NL"/>
          </a:p>
        </p:txBody>
      </p:sp>
    </p:spTree>
    <p:extLst>
      <p:ext uri="{BB962C8B-B14F-4D97-AF65-F5344CB8AC3E}">
        <p14:creationId xmlns:p14="http://schemas.microsoft.com/office/powerpoint/2010/main" val="420008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in a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a:t>
            </a:r>
            <a:r>
              <a:rPr lang="nl-BE" sz="1200" kern="1200" dirty="0">
                <a:solidFill>
                  <a:schemeClr val="tx1"/>
                </a:solidFill>
                <a:effectLst/>
                <a:latin typeface="+mn-lt"/>
                <a:ea typeface="+mn-ea"/>
                <a:cs typeface="+mn-cs"/>
              </a:rPr>
              <a:t>	on a </a:t>
            </a:r>
            <a:r>
              <a:rPr lang="nl-BE" sz="1200" b="1" kern="1200" dirty="0">
                <a:solidFill>
                  <a:schemeClr val="tx1"/>
                </a:solidFill>
                <a:effectLst/>
                <a:latin typeface="+mn-lt"/>
                <a:ea typeface="+mn-ea"/>
                <a:cs typeface="+mn-cs"/>
              </a:rPr>
              <a:t>parameter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name “</a:t>
            </a:r>
            <a:r>
              <a:rPr lang="nl-BE" sz="1200" b="1" i="1" kern="1200" dirty="0">
                <a:solidFill>
                  <a:schemeClr val="tx1"/>
                </a:solidFill>
                <a:effectLst/>
                <a:latin typeface="+mn-lt"/>
                <a:ea typeface="+mn-ea"/>
                <a:cs typeface="+mn-cs"/>
              </a:rPr>
              <a:t>next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parameter,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next piece of middleware in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pipeline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choose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choosing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 moment.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return</a:t>
            </a:r>
            <a:r>
              <a:rPr lang="nl-BE" sz="1200" kern="1200" dirty="0">
                <a:solidFill>
                  <a:schemeClr val="tx1"/>
                </a:solidFill>
                <a:effectLst/>
                <a:latin typeface="+mn-lt"/>
                <a:ea typeface="+mn-ea"/>
                <a:cs typeface="+mn-cs"/>
              </a:rPr>
              <a:t> is </a:t>
            </a:r>
            <a:r>
              <a:rPr lang="nl-BE" sz="1200" b="1" kern="1200" dirty="0">
                <a:solidFill>
                  <a:schemeClr val="tx1"/>
                </a:solidFill>
                <a:effectLst/>
                <a:latin typeface="+mn-lt"/>
                <a:ea typeface="+mn-ea"/>
                <a:cs typeface="+mn-cs"/>
              </a:rPr>
              <a:t>a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 </a:t>
            </a:r>
            <a:r>
              <a:rPr lang="nl-BE" sz="1200" b="1" kern="1200" dirty="0" err="1">
                <a:solidFill>
                  <a:schemeClr val="tx1"/>
                </a:solidFill>
                <a:effectLst/>
                <a:latin typeface="+mn-lt"/>
                <a:ea typeface="+mn-ea"/>
                <a:cs typeface="+mn-cs"/>
              </a:rPr>
              <a:t>function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takes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HTTP context object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returns a </a:t>
            </a:r>
            <a:r>
              <a:rPr lang="nl-BE" sz="1200" b="1" kern="1200" dirty="0" err="1">
                <a:solidFill>
                  <a:schemeClr val="tx1"/>
                </a:solidFill>
                <a:effectLst/>
                <a:latin typeface="+mn-lt"/>
                <a:ea typeface="+mn-ea"/>
                <a:cs typeface="+mn-cs"/>
              </a:rPr>
              <a:t>task</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we'd</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conditionally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process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we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reach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is </a:t>
            </a:r>
            <a:r>
              <a:rPr lang="nl-BE" sz="1200" kern="1200" dirty="0" err="1">
                <a:solidFill>
                  <a:schemeClr val="tx1"/>
                </a:solidFill>
                <a:effectLst/>
                <a:latin typeface="+mn-lt"/>
                <a:ea typeface="+mn-ea"/>
                <a:cs typeface="+mn-cs"/>
              </a:rPr>
              <a:t>doing</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we want control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forth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startup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almost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ASP.NET component,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We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bring</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namespace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Microsoft.Extensions.Logging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log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point 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we have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 call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telling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err="1">
                <a:solidFill>
                  <a:schemeClr val="tx1"/>
                </a:solidFill>
                <a:effectLst/>
                <a:latin typeface="+mn-lt"/>
                <a:ea typeface="+mn-ea"/>
                <a:cs typeface="+mn-cs"/>
              </a:rPr>
              <a:t>Everything</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context</a:t>
            </a:r>
            <a:r>
              <a:rPr lang="nl-BE" sz="1200" kern="1200" dirty="0">
                <a:solidFill>
                  <a:schemeClr val="tx1"/>
                </a:solidFill>
                <a:effectLst/>
                <a:latin typeface="+mn-lt"/>
                <a:ea typeface="+mn-ea"/>
                <a:cs typeface="+mn-cs"/>
              </a:rPr>
              <a:t>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say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context.Request.Path</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starts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segment </a:t>
            </a:r>
            <a:r>
              <a:rPr lang="nl-BE" sz="1200" i="0" kern="1200" dirty="0">
                <a:solidFill>
                  <a:schemeClr val="tx1"/>
                </a:solidFill>
                <a:effectLst/>
                <a:latin typeface="+mn-lt"/>
                <a:ea typeface="+mn-ea"/>
                <a:cs typeface="+mn-cs"/>
              </a:rPr>
              <a:t>/</a:t>
            </a:r>
            <a:r>
              <a:rPr lang="nl-BE" sz="1200" i="0" kern="1200" dirty="0" err="1">
                <a:solidFill>
                  <a:schemeClr val="tx1"/>
                </a:solidFill>
                <a:effectLst/>
                <a:latin typeface="+mn-lt"/>
                <a:ea typeface="+mn-ea"/>
                <a:cs typeface="+mn-cs"/>
              </a:rPr>
              <a:t>mym</a:t>
            </a:r>
            <a:r>
              <a:rPr lang="nl-BE" sz="1200" i="0"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want control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keyword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means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async</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using</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context.ResponseWriteAsync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async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hit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do we do?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Well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a response,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 chance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invoking</a:t>
            </a:r>
            <a:r>
              <a:rPr lang="nl-BE" sz="1200" kern="1200" dirty="0">
                <a:solidFill>
                  <a:schemeClr val="tx1"/>
                </a:solidFill>
                <a:effectLst/>
                <a:latin typeface="+mn-lt"/>
                <a:ea typeface="+mn-ea"/>
                <a:cs typeface="+mn-cs"/>
              </a:rPr>
              <a:t> next.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HTTP context,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context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await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processing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next piece of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more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statements. First of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reach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statement,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otherwise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of “Response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different </a:t>
            </a:r>
            <a:r>
              <a:rPr lang="nl-BE" sz="1200" kern="1200" dirty="0" err="1">
                <a:solidFill>
                  <a:schemeClr val="tx1"/>
                </a:solidFill>
                <a:effectLst/>
                <a:latin typeface="+mn-lt"/>
                <a:ea typeface="+mn-ea"/>
                <a:cs typeface="+mn-cs"/>
              </a:rPr>
              <a:t>reason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piece of middleware, but most middleware is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either</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or look at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responses, or </a:t>
            </a:r>
            <a:r>
              <a:rPr lang="nl-BE" sz="1200" kern="1200" dirty="0" err="1">
                <a:solidFill>
                  <a:schemeClr val="tx1"/>
                </a:solidFill>
                <a:effectLst/>
                <a:latin typeface="+mn-lt"/>
                <a:ea typeface="+mn-ea"/>
                <a:cs typeface="+mn-cs"/>
              </a:rPr>
              <a:t>trying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manner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next,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already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a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diagram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had on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earlier</a:t>
            </a:r>
            <a:r>
              <a:rPr lang="nl-BE" sz="1200" kern="1200" dirty="0">
                <a:solidFill>
                  <a:schemeClr val="tx1"/>
                </a:solidFill>
                <a:effectLst/>
                <a:latin typeface="+mn-lt"/>
                <a:ea typeface="+mn-ea"/>
                <a:cs typeface="+mn-cs"/>
              </a:rPr>
              <a:t> slide, </a:t>
            </a:r>
            <a:r>
              <a:rPr lang="nl-BE" sz="1200" kern="1200" dirty="0" err="1">
                <a:solidFill>
                  <a:schemeClr val="tx1"/>
                </a:solidFill>
                <a:effectLst/>
                <a:latin typeface="+mn-lt"/>
                <a:ea typeface="+mn-ea"/>
                <a:cs typeface="+mn-cs"/>
              </a:rPr>
              <a:t>after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call next,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control flow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back out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13</a:t>
            </a:fld>
            <a:endParaRPr lang="nl-NL"/>
          </a:p>
        </p:txBody>
      </p:sp>
    </p:spTree>
    <p:extLst>
      <p:ext uri="{BB962C8B-B14F-4D97-AF65-F5344CB8AC3E}">
        <p14:creationId xmlns:p14="http://schemas.microsoft.com/office/powerpoint/2010/main" val="2758312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point out,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pass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framework is ready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The </a:t>
            </a:r>
            <a:r>
              <a:rPr lang="nl-BE" sz="1200" kern="1200" dirty="0" err="1">
                <a:solidFill>
                  <a:schemeClr val="tx1"/>
                </a:solidFill>
                <a:effectLst/>
                <a:latin typeface="+mn-lt"/>
                <a:ea typeface="+mn-ea"/>
                <a:cs typeface="+mn-cs"/>
              </a:rPr>
              <a:t>inner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returning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caller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function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per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14</a:t>
            </a:fld>
            <a:endParaRPr lang="nl-NL"/>
          </a:p>
        </p:txBody>
      </p:sp>
    </p:spTree>
    <p:extLst>
      <p:ext uri="{BB962C8B-B14F-4D97-AF65-F5344CB8AC3E}">
        <p14:creationId xmlns:p14="http://schemas.microsoft.com/office/powerpoint/2010/main" val="2359443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running, view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over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Web Server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drop down list.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clear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do a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changed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outgoing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was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sort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traveled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invoked</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next middleware was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forwarded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is hit.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handled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Although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was a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quick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hopefully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deeper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middleware processing pipeline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15</a:t>
            </a:fld>
            <a:endParaRPr lang="nl-NL"/>
          </a:p>
        </p:txBody>
      </p:sp>
    </p:spTree>
    <p:extLst>
      <p:ext uri="{BB962C8B-B14F-4D97-AF65-F5344CB8AC3E}">
        <p14:creationId xmlns:p14="http://schemas.microsoft.com/office/powerpoint/2010/main" val="571759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Showing</a:t>
            </a:r>
            <a:r>
              <a:rPr lang="nl-BE" u="sng" dirty="0"/>
              <a:t> </a:t>
            </a:r>
            <a:r>
              <a:rPr lang="nl-BE" u="sng" dirty="0" err="1"/>
              <a:t>Exception</a:t>
            </a:r>
            <a:r>
              <a:rPr lang="nl-BE" u="sng" dirty="0"/>
              <a: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root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throw</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error!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a:t>
            </a:r>
            <a:r>
              <a:rPr lang="nl-BE" sz="1200" kern="1200" dirty="0">
                <a:solidFill>
                  <a:schemeClr val="tx1"/>
                </a:solidFill>
                <a:effectLst/>
                <a:latin typeface="+mn-lt"/>
                <a:ea typeface="+mn-ea"/>
                <a:cs typeface="+mn-cs"/>
              </a:rPr>
              <a:t> a display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generated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was </a:t>
            </a:r>
            <a:r>
              <a:rPr lang="nl-BE" sz="1200" b="1" kern="1200" dirty="0">
                <a:solidFill>
                  <a:schemeClr val="tx1"/>
                </a:solidFill>
                <a:effectLst/>
                <a:latin typeface="+mn-lt"/>
                <a:ea typeface="+mn-ea"/>
                <a:cs typeface="+mn-cs"/>
              </a:rPr>
              <a:t>return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HTTP 500 error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browsers,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anything</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Google Chrome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somewhat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friendly</a:t>
            </a:r>
            <a:r>
              <a:rPr lang="nl-BE" sz="1200" kern="1200" dirty="0">
                <a:solidFill>
                  <a:schemeClr val="tx1"/>
                </a:solidFill>
                <a:effectLst/>
                <a:latin typeface="+mn-lt"/>
                <a:ea typeface="+mn-ea"/>
                <a:cs typeface="+mn-cs"/>
              </a:rPr>
              <a:t> UI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programmed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couldn't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end user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they're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goes</a:t>
            </a:r>
            <a:r>
              <a:rPr lang="nl-BE" sz="1200" kern="1200" dirty="0">
                <a:solidFill>
                  <a:schemeClr val="tx1"/>
                </a:solidFill>
                <a:effectLst/>
                <a:latin typeface="+mn-lt"/>
                <a:ea typeface="+mn-ea"/>
                <a:cs typeface="+mn-cs"/>
              </a:rPr>
              <a:t> wrong.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generally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show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a page,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email </a:t>
            </a:r>
            <a:r>
              <a:rPr lang="nl-BE" sz="1200" kern="1200" dirty="0" err="1">
                <a:solidFill>
                  <a:schemeClr val="tx1"/>
                </a:solidFill>
                <a:effectLst/>
                <a:latin typeface="+mn-lt"/>
                <a:ea typeface="+mn-ea"/>
                <a:cs typeface="+mn-cs"/>
              </a:rPr>
              <a:t>address</a:t>
            </a:r>
            <a:r>
              <a:rPr lang="nl-BE" sz="1200" kern="1200" dirty="0">
                <a:solidFill>
                  <a:schemeClr val="tx1"/>
                </a:solidFill>
                <a:effectLst/>
                <a:latin typeface="+mn-lt"/>
                <a:ea typeface="+mn-ea"/>
                <a:cs typeface="+mn-cs"/>
              </a:rPr>
              <a:t> or a </a:t>
            </a:r>
            <a:r>
              <a:rPr lang="nl-BE" sz="1200" kern="1200" dirty="0" err="1">
                <a:solidFill>
                  <a:schemeClr val="tx1"/>
                </a:solidFill>
                <a:effectLst/>
                <a:latin typeface="+mn-lt"/>
                <a:ea typeface="+mn-ea"/>
                <a:cs typeface="+mn-cs"/>
              </a:rPr>
              <a:t>phone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contact support.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more details on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happened</a:t>
            </a:r>
            <a:r>
              <a:rPr lang="nl-BE" sz="1200" kern="1200" dirty="0">
                <a:solidFill>
                  <a:schemeClr val="tx1"/>
                </a:solidFill>
                <a:effectLst/>
                <a:latin typeface="+mn-lt"/>
                <a:ea typeface="+mn-ea"/>
                <a:cs typeface="+mn-cs"/>
              </a:rPr>
              <a:t> back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server.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purpose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UseDeveloperExceptionPage</a:t>
            </a:r>
            <a:r>
              <a:rPr lang="nl-BE" sz="1200" b="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uncomment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line of code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statement here next.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16</a:t>
            </a:fld>
            <a:endParaRPr lang="nl-NL"/>
          </a:p>
        </p:txBody>
      </p:sp>
    </p:spTree>
    <p:extLst>
      <p:ext uri="{BB962C8B-B14F-4D97-AF65-F5344CB8AC3E}">
        <p14:creationId xmlns:p14="http://schemas.microsoft.com/office/powerpoint/2010/main" val="2960270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Showing</a:t>
            </a:r>
            <a:r>
              <a:rPr lang="nl-BE" u="sng" dirty="0"/>
              <a:t> </a:t>
            </a:r>
            <a:r>
              <a:rPr lang="nl-BE" u="sng" dirty="0" err="1"/>
              <a:t>Exception</a:t>
            </a:r>
            <a:r>
              <a:rPr lang="nl-BE" u="sng" dirty="0"/>
              <a:t>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Most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are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 wants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logging</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authentication</a:t>
            </a:r>
            <a:r>
              <a:rPr lang="nl-BE" sz="1200" kern="1200" dirty="0">
                <a:solidFill>
                  <a:schemeClr val="tx1"/>
                </a:solidFill>
                <a:effectLst/>
                <a:latin typeface="+mn-lt"/>
                <a:ea typeface="+mn-ea"/>
                <a:cs typeface="+mn-cs"/>
              </a:rPr>
              <a:t> cookies, or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produce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HTML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did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middleware is different.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middleware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wants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sit</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front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pieces of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care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piece of middleware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 </a:t>
            </a:r>
            <a:r>
              <a:rPr lang="nl-BE" sz="1200" kern="1200" dirty="0" err="1">
                <a:solidFill>
                  <a:schemeClr val="tx1"/>
                </a:solidFill>
                <a:effectLst/>
                <a:latin typeface="+mn-lt"/>
                <a:ea typeface="+mn-ea"/>
                <a:cs typeface="+mn-cs"/>
              </a:rPr>
              <a:t>throws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jump</a:t>
            </a:r>
            <a:r>
              <a:rPr lang="nl-BE" sz="1200" kern="1200" dirty="0">
                <a:solidFill>
                  <a:schemeClr val="tx1"/>
                </a:solidFill>
                <a:effectLst/>
                <a:latin typeface="+mn-lt"/>
                <a:ea typeface="+mn-ea"/>
                <a:cs typeface="+mn-cs"/>
              </a:rPr>
              <a:t> in.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catch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scenario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don't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 body back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 user interface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like.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made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 server,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happened</a:t>
            </a:r>
            <a:r>
              <a:rPr lang="nl-BE" sz="1200" kern="1200" dirty="0">
                <a:solidFill>
                  <a:schemeClr val="tx1"/>
                </a:solidFill>
                <a:effectLst/>
                <a:latin typeface="+mn-lt"/>
                <a:ea typeface="+mn-ea"/>
                <a:cs typeface="+mn-cs"/>
              </a:rPr>
              <a:t> on line 35 of </a:t>
            </a:r>
            <a:r>
              <a:rPr lang="nl-BE" sz="1200"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additional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details, a full stack </a:t>
            </a:r>
            <a:r>
              <a:rPr lang="nl-BE" sz="1200" kern="1200" dirty="0" err="1">
                <a:solidFill>
                  <a:schemeClr val="tx1"/>
                </a:solidFill>
                <a:effectLst/>
                <a:latin typeface="+mn-lt"/>
                <a:ea typeface="+mn-ea"/>
                <a:cs typeface="+mn-cs"/>
              </a:rPr>
              <a:t>trace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look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query string,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cookies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involved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headers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sent,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as a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fix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getting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rid</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hard-</a:t>
            </a:r>
            <a:r>
              <a:rPr lang="nl-BE" sz="1200" kern="1200" dirty="0" err="1">
                <a:solidFill>
                  <a:schemeClr val="tx1"/>
                </a:solidFill>
                <a:effectLst/>
                <a:latin typeface="+mn-lt"/>
                <a:ea typeface="+mn-ea"/>
                <a:cs typeface="+mn-cs"/>
              </a:rPr>
              <a:t>coded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Of course,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user interface display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average</a:t>
            </a:r>
            <a:r>
              <a:rPr lang="nl-BE" sz="1200" kern="1200" dirty="0">
                <a:solidFill>
                  <a:schemeClr val="tx1"/>
                </a:solidFill>
                <a:effectLst/>
                <a:latin typeface="+mn-lt"/>
                <a:ea typeface="+mn-ea"/>
                <a:cs typeface="+mn-cs"/>
              </a:rPr>
              <a:t> end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They're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interested</a:t>
            </a:r>
            <a:r>
              <a:rPr lang="nl-BE" sz="1200" kern="1200" dirty="0">
                <a:solidFill>
                  <a:schemeClr val="tx1"/>
                </a:solidFill>
                <a:effectLst/>
                <a:latin typeface="+mn-lt"/>
                <a:ea typeface="+mn-ea"/>
                <a:cs typeface="+mn-cs"/>
              </a:rPr>
              <a:t> in a stack </a:t>
            </a:r>
            <a:r>
              <a:rPr lang="nl-BE" sz="1200" kern="1200" dirty="0" err="1">
                <a:solidFill>
                  <a:schemeClr val="tx1"/>
                </a:solidFill>
                <a:effectLst/>
                <a:latin typeface="+mn-lt"/>
                <a:ea typeface="+mn-ea"/>
                <a:cs typeface="+mn-cs"/>
              </a:rPr>
              <a:t>trace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fact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stack </a:t>
            </a:r>
            <a:r>
              <a:rPr lang="nl-BE" sz="1200" kern="1200" dirty="0" err="1">
                <a:solidFill>
                  <a:schemeClr val="tx1"/>
                </a:solidFill>
                <a:effectLst/>
                <a:latin typeface="+mn-lt"/>
                <a:ea typeface="+mn-ea"/>
                <a:cs typeface="+mn-cs"/>
              </a:rPr>
              <a:t>traces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much</a:t>
            </a:r>
            <a:r>
              <a:rPr lang="nl-BE" sz="1200" kern="1200" dirty="0">
                <a:solidFill>
                  <a:schemeClr val="tx1"/>
                </a:solidFill>
                <a:effectLst/>
                <a:latin typeface="+mn-lt"/>
                <a:ea typeface="+mn-ea"/>
                <a:cs typeface="+mn-cs"/>
              </a:rPr>
              <a:t> information, information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malicious</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prevent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information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reaching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on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situation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match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operating in.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talk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next.</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17</a:t>
            </a:fld>
            <a:endParaRPr lang="nl-NL"/>
          </a:p>
        </p:txBody>
      </p:sp>
    </p:spTree>
    <p:extLst>
      <p:ext uri="{BB962C8B-B14F-4D97-AF65-F5344CB8AC3E}">
        <p14:creationId xmlns:p14="http://schemas.microsoft.com/office/powerpoint/2010/main" val="243723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concept of a </a:t>
            </a:r>
            <a:r>
              <a:rPr lang="nl-BE" sz="1200" kern="1200" dirty="0" err="1">
                <a:solidFill>
                  <a:schemeClr val="tx1"/>
                </a:solidFill>
                <a:effectLst/>
                <a:latin typeface="+mn-lt"/>
                <a:ea typeface="+mn-ea"/>
                <a:cs typeface="+mn-cs"/>
              </a:rPr>
              <a:t>runtime</a:t>
            </a:r>
            <a:r>
              <a:rPr lang="nl-BE" sz="1200" kern="1200" dirty="0">
                <a:solidFill>
                  <a:schemeClr val="tx1"/>
                </a:solidFill>
                <a:effectLst/>
                <a:latin typeface="+mn-lt"/>
                <a:ea typeface="+mn-ea"/>
                <a:cs typeface="+mn-cs"/>
              </a:rPr>
              <a:t> environment.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out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running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IWebHostingEnvironment</a:t>
            </a:r>
            <a:r>
              <a:rPr lang="nl-BE" sz="1200" kern="1200" dirty="0">
                <a:solidFill>
                  <a:schemeClr val="tx1"/>
                </a:solidFill>
                <a:effectLst/>
                <a:latin typeface="+mn-lt"/>
                <a:ea typeface="+mn-ea"/>
                <a:cs typeface="+mn-cs"/>
              </a:rPr>
              <a:t> service.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services like </a:t>
            </a:r>
            <a:r>
              <a:rPr lang="nl-BE" sz="1200" i="1" kern="1200" dirty="0" err="1">
                <a:solidFill>
                  <a:schemeClr val="tx1"/>
                </a:solidFill>
                <a:effectLst/>
                <a:latin typeface="+mn-lt"/>
                <a:ea typeface="+mn-ea"/>
                <a:cs typeface="+mn-cs"/>
              </a:rPr>
              <a:t>IGreeter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ILogger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here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various</a:t>
            </a:r>
            <a:r>
              <a:rPr lang="nl-BE" sz="1200" kern="1200" dirty="0">
                <a:solidFill>
                  <a:schemeClr val="tx1"/>
                </a:solidFill>
                <a:effectLst/>
                <a:latin typeface="+mn-lt"/>
                <a:ea typeface="+mn-ea"/>
                <a:cs typeface="+mn-cs"/>
              </a:rPr>
              <a:t> pieces of information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like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ApplicationName</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absolute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significant folders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ask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type of environment.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 development environment or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 or a </a:t>
            </a:r>
            <a:r>
              <a:rPr lang="nl-BE" sz="1200" kern="1200" dirty="0" err="1">
                <a:solidFill>
                  <a:schemeClr val="tx1"/>
                </a:solidFill>
                <a:effectLst/>
                <a:latin typeface="+mn-lt"/>
                <a:ea typeface="+mn-ea"/>
                <a:cs typeface="+mn-cs"/>
              </a:rPr>
              <a:t>staging</a:t>
            </a:r>
            <a:r>
              <a:rPr lang="nl-BE" sz="1200" kern="1200" dirty="0">
                <a:solidFill>
                  <a:schemeClr val="tx1"/>
                </a:solidFill>
                <a:effectLst/>
                <a:latin typeface="+mn-lt"/>
                <a:ea typeface="+mn-ea"/>
                <a:cs typeface="+mn-cs"/>
              </a:rPr>
              <a:t> environment? </a:t>
            </a:r>
          </a:p>
          <a:p>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three</a:t>
            </a:r>
            <a:r>
              <a:rPr lang="nl-BE" sz="1200" kern="1200" dirty="0">
                <a:solidFill>
                  <a:schemeClr val="tx1"/>
                </a:solidFill>
                <a:effectLst/>
                <a:latin typeface="+mn-lt"/>
                <a:ea typeface="+mn-ea"/>
                <a:cs typeface="+mn-cs"/>
              </a:rPr>
              <a:t> well-</a:t>
            </a:r>
            <a:r>
              <a:rPr lang="nl-BE" sz="1200" kern="1200" dirty="0" err="1">
                <a:solidFill>
                  <a:schemeClr val="tx1"/>
                </a:solidFill>
                <a:effectLst/>
                <a:latin typeface="+mn-lt"/>
                <a:ea typeface="+mn-ea"/>
                <a:cs typeface="+mn-cs"/>
              </a:rPr>
              <a:t>known</a:t>
            </a:r>
            <a:r>
              <a:rPr lang="nl-BE" sz="1200" kern="1200" dirty="0">
                <a:solidFill>
                  <a:schemeClr val="tx1"/>
                </a:solidFill>
                <a:effectLst/>
                <a:latin typeface="+mn-lt"/>
                <a:ea typeface="+mn-ea"/>
                <a:cs typeface="+mn-cs"/>
              </a:rPr>
              <a:t> environments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18</a:t>
            </a:fld>
            <a:endParaRPr lang="nl-NL"/>
          </a:p>
        </p:txBody>
      </p:sp>
    </p:spTree>
    <p:extLst>
      <p:ext uri="{BB962C8B-B14F-4D97-AF65-F5344CB8AC3E}">
        <p14:creationId xmlns:p14="http://schemas.microsoft.com/office/powerpoint/2010/main" val="3918904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arbitrary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names</a:t>
            </a:r>
            <a:r>
              <a:rPr lang="nl-BE" sz="1200" kern="1200" dirty="0">
                <a:solidFill>
                  <a:schemeClr val="tx1"/>
                </a:solidFill>
                <a:effectLst/>
                <a:latin typeface="+mn-lt"/>
                <a:ea typeface="+mn-ea"/>
                <a:cs typeface="+mn-cs"/>
              </a:rPr>
              <a:t> (like QA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a QA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obvious</a:t>
            </a:r>
            <a:r>
              <a:rPr lang="nl-BE" sz="1200" kern="1200" dirty="0">
                <a:solidFill>
                  <a:schemeClr val="tx1"/>
                </a:solidFill>
                <a:effectLst/>
                <a:latin typeface="+mn-lt"/>
                <a:ea typeface="+mn-ea"/>
                <a:cs typeface="+mn-cs"/>
              </a:rPr>
              <a:t> question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or control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i="1" kern="1200" dirty="0" err="1">
                <a:solidFill>
                  <a:schemeClr val="tx1"/>
                </a:solidFill>
                <a:effectLst/>
                <a:latin typeface="+mn-lt"/>
                <a:ea typeface="+mn-ea"/>
                <a:cs typeface="+mn-cs"/>
              </a:rPr>
              <a:t>IHostingEnvironment.EnvironmentName</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 string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 name like development,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staging</a:t>
            </a:r>
            <a:r>
              <a:rPr lang="nl-BE" sz="1200" kern="1200" dirty="0">
                <a:solidFill>
                  <a:schemeClr val="tx1"/>
                </a:solidFill>
                <a:effectLst/>
                <a:latin typeface="+mn-lt"/>
                <a:ea typeface="+mn-ea"/>
                <a:cs typeface="+mn-cs"/>
              </a:rPr>
              <a:t> or QA).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here, but </a:t>
            </a:r>
            <a:r>
              <a:rPr lang="nl-BE" sz="1200" kern="1200" dirty="0" err="1">
                <a:solidFill>
                  <a:schemeClr val="tx1"/>
                </a:solidFill>
                <a:effectLst/>
                <a:latin typeface="+mn-lt"/>
                <a:ea typeface="+mn-ea"/>
                <a:cs typeface="+mn-cs"/>
              </a:rPr>
              <a:t>commonly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environment </a:t>
            </a:r>
            <a:r>
              <a:rPr lang="nl-BE" sz="1200" b="1" kern="1200" dirty="0" err="1">
                <a:solidFill>
                  <a:schemeClr val="tx1"/>
                </a:solidFill>
                <a:effectLst/>
                <a:latin typeface="+mn-lt"/>
                <a:ea typeface="+mn-ea"/>
                <a:cs typeface="+mn-cs"/>
              </a:rPr>
              <a:t>variable</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b="1" kern="1200" dirty="0">
                <a:solidFill>
                  <a:schemeClr val="tx1"/>
                </a:solidFill>
                <a:effectLst/>
                <a:latin typeface="+mn-lt"/>
                <a:ea typeface="+mn-ea"/>
                <a:cs typeface="+mn-cs"/>
              </a:rPr>
              <a:t>“environment” or</a:t>
            </a:r>
            <a:r>
              <a:rPr lang="nl-BE" sz="1200" kern="1200" dirty="0">
                <a:solidFill>
                  <a:schemeClr val="tx1"/>
                </a:solidFill>
                <a:effectLst/>
                <a:latin typeface="+mn-lt"/>
                <a:ea typeface="+mn-ea"/>
                <a:cs typeface="+mn-cs"/>
              </a:rPr>
              <a:t> “</a:t>
            </a:r>
            <a:r>
              <a:rPr lang="nl-BE" sz="1200" b="1" i="1" kern="1200" dirty="0">
                <a:solidFill>
                  <a:schemeClr val="tx1"/>
                </a:solidFill>
                <a:effectLst/>
                <a:latin typeface="+mn-lt"/>
                <a:ea typeface="+mn-ea"/>
                <a:cs typeface="+mn-cs"/>
              </a:rPr>
              <a:t>ASPNETCORE_ENVIRONMENT”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b="1" kern="1200" dirty="0">
                <a:solidFill>
                  <a:schemeClr val="tx1"/>
                </a:solidFill>
                <a:effectLst/>
                <a:latin typeface="+mn-lt"/>
                <a:ea typeface="+mn-ea"/>
                <a:cs typeface="+mn-cs"/>
              </a:rPr>
              <a:t>default</a:t>
            </a:r>
            <a:r>
              <a:rPr lang="nl-BE" sz="1200" kern="1200" dirty="0">
                <a:solidFill>
                  <a:schemeClr val="tx1"/>
                </a:solidFill>
                <a:effectLst/>
                <a:latin typeface="+mn-lt"/>
                <a:ea typeface="+mn-ea"/>
                <a:cs typeface="+mn-cs"/>
              </a:rPr>
              <a:t> environment name is </a:t>
            </a:r>
            <a:r>
              <a:rPr lang="nl-BE" sz="1200" b="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safest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choice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But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name </a:t>
            </a:r>
            <a:r>
              <a:rPr lang="nl-BE" sz="1200" b="0" i="1" kern="1200" dirty="0">
                <a:solidFill>
                  <a:schemeClr val="tx1"/>
                </a:solidFill>
                <a:effectLst/>
                <a:latin typeface="+mn-lt"/>
                <a:ea typeface="+mn-ea"/>
                <a:cs typeface="+mn-cs"/>
              </a:rPr>
              <a:t>ASPNETCORE_ENVIRONMENT</a:t>
            </a:r>
            <a:r>
              <a:rPr lang="nl-BE" sz="1200" b="1"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development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IsDevelopment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return </a:t>
            </a:r>
            <a:r>
              <a:rPr lang="nl-BE" sz="1200" kern="1200" dirty="0" err="1">
                <a:solidFill>
                  <a:schemeClr val="tx1"/>
                </a:solidFill>
                <a:effectLst/>
                <a:latin typeface="+mn-lt"/>
                <a:ea typeface="+mn-ea"/>
                <a:cs typeface="+mn-cs"/>
              </a:rPr>
              <a:t>true</a:t>
            </a:r>
            <a:r>
              <a:rPr lang="nl-BE" sz="1200" kern="1200" dirty="0">
                <a:solidFill>
                  <a:schemeClr val="tx1"/>
                </a:solidFill>
                <a:effectLst/>
                <a:latin typeface="+mn-lt"/>
                <a:ea typeface="+mn-ea"/>
                <a:cs typeface="+mn-cs"/>
              </a:rPr>
              <a:t>. </a:t>
            </a:r>
          </a:p>
          <a:p>
            <a:endParaRPr lang="nl-BE" u="sng"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19</a:t>
            </a:fld>
            <a:endParaRPr lang="nl-NL"/>
          </a:p>
        </p:txBody>
      </p:sp>
    </p:spTree>
    <p:extLst>
      <p:ext uri="{BB962C8B-B14F-4D97-AF65-F5344CB8AC3E}">
        <p14:creationId xmlns:p14="http://schemas.microsoft.com/office/powerpoint/2010/main" val="1194863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DeveloperExceptionPage</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where</a:t>
            </a:r>
            <a:r>
              <a:rPr lang="nl-BE" sz="1200" b="1" kern="1200" dirty="0">
                <a:solidFill>
                  <a:schemeClr val="tx1"/>
                </a:solidFill>
                <a:effectLst/>
                <a:latin typeface="+mn-lt"/>
                <a:ea typeface="+mn-ea"/>
                <a:cs typeface="+mn-cs"/>
              </a:rPr>
              <a:t> does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environment </a:t>
            </a:r>
            <a:r>
              <a:rPr lang="nl-BE" sz="1200" b="1" kern="1200" dirty="0" err="1">
                <a:solidFill>
                  <a:schemeClr val="tx1"/>
                </a:solidFill>
                <a:effectLst/>
                <a:latin typeface="+mn-lt"/>
                <a:ea typeface="+mn-ea"/>
                <a:cs typeface="+mn-cs"/>
              </a:rPr>
              <a:t>variable</a:t>
            </a:r>
            <a:r>
              <a:rPr lang="nl-BE" sz="1200" b="1" kern="1200" dirty="0">
                <a:solidFill>
                  <a:schemeClr val="tx1"/>
                </a:solidFill>
                <a:effectLst/>
                <a:latin typeface="+mn-lt"/>
                <a:ea typeface="+mn-ea"/>
                <a:cs typeface="+mn-cs"/>
              </a:rPr>
              <a:t> get set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Visual Studio?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answer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properties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solution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file </a:t>
            </a:r>
            <a:r>
              <a:rPr lang="nl-BE" sz="1200" b="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tools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.NET CLI tool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looked</a:t>
            </a:r>
            <a:r>
              <a:rPr lang="nl-BE" sz="1200" kern="1200" dirty="0">
                <a:solidFill>
                  <a:schemeClr val="tx1"/>
                </a:solidFill>
                <a:effectLst/>
                <a:latin typeface="+mn-lt"/>
                <a:ea typeface="+mn-ea"/>
                <a:cs typeface="+mn-cs"/>
              </a:rPr>
              <a:t> at </a:t>
            </a:r>
            <a:r>
              <a:rPr lang="nl-BE" sz="1200" kern="1200" dirty="0" err="1">
                <a:solidFill>
                  <a:schemeClr val="tx1"/>
                </a:solidFill>
                <a:effectLst/>
                <a:latin typeface="+mn-lt"/>
                <a:ea typeface="+mn-ea"/>
                <a:cs typeface="+mn-cs"/>
              </a:rPr>
              <a:t>earlier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respect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tools.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up </a:t>
            </a:r>
            <a:r>
              <a:rPr lang="nl-BE" sz="1200" b="1" kern="1200" dirty="0">
                <a:solidFill>
                  <a:schemeClr val="tx1"/>
                </a:solidFill>
                <a:effectLst/>
                <a:latin typeface="+mn-lt"/>
                <a:ea typeface="+mn-ea"/>
                <a:cs typeface="+mn-cs"/>
              </a:rPr>
              <a:t>multiple </a:t>
            </a:r>
            <a:r>
              <a:rPr lang="nl-BE" sz="1200" b="1"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multiple different </a:t>
            </a:r>
            <a:r>
              <a:rPr lang="nl-BE" sz="1200" kern="1200" dirty="0" err="1">
                <a:solidFill>
                  <a:schemeClr val="tx1"/>
                </a:solidFill>
                <a:effectLst/>
                <a:latin typeface="+mn-lt"/>
                <a:ea typeface="+mn-ea"/>
                <a:cs typeface="+mn-cs"/>
              </a:rPr>
              <a:t>ways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a:t>
            </a: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first profile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under</a:t>
            </a:r>
            <a:r>
              <a:rPr lang="nl-BE" sz="1200" kern="1200" dirty="0">
                <a:solidFill>
                  <a:schemeClr val="tx1"/>
                </a:solidFill>
                <a:effectLst/>
                <a:latin typeface="+mn-lt"/>
                <a:ea typeface="+mn-ea"/>
                <a:cs typeface="+mn-cs"/>
              </a:rPr>
              <a:t> </a:t>
            </a:r>
            <a:r>
              <a:rPr lang="nl-BE" sz="1200" b="0" i="1" kern="1200" dirty="0" err="1">
                <a:solidFill>
                  <a:schemeClr val="tx1"/>
                </a:solidFill>
                <a:effectLst/>
                <a:latin typeface="+mn-lt"/>
                <a:ea typeface="+mn-ea"/>
                <a:cs typeface="+mn-cs"/>
              </a:rPr>
              <a:t>IISExpress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under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tools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automatically</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ASPNETCORE_ENVIRONMENT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time we run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Visual Studio, </a:t>
            </a:r>
            <a:r>
              <a:rPr lang="nl-BE" sz="1200" kern="1200" dirty="0" err="1">
                <a:solidFill>
                  <a:schemeClr val="tx1"/>
                </a:solidFill>
                <a:effectLst/>
                <a:latin typeface="+mn-lt"/>
                <a:ea typeface="+mn-ea"/>
                <a:cs typeface="+mn-cs"/>
              </a:rPr>
              <a:t>whether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debugger or without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debugger, we 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IISExpress</a:t>
            </a:r>
            <a:r>
              <a:rPr lang="nl-BE" sz="1200" kern="1200" dirty="0">
                <a:solidFill>
                  <a:schemeClr val="tx1"/>
                </a:solidFill>
                <a:effectLst/>
                <a:latin typeface="+mn-lt"/>
                <a:ea typeface="+mn-ea"/>
                <a:cs typeface="+mn-cs"/>
              </a:rPr>
              <a:t> profile.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toolbar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IIS Express.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profile </a:t>
            </a:r>
            <a:r>
              <a:rPr lang="nl-BE" sz="1200" i="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launchSettings.json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20</a:t>
            </a:fld>
            <a:endParaRPr lang="nl-NL"/>
          </a:p>
        </p:txBody>
      </p:sp>
    </p:spTree>
    <p:extLst>
      <p:ext uri="{BB962C8B-B14F-4D97-AF65-F5344CB8AC3E}">
        <p14:creationId xmlns:p14="http://schemas.microsoft.com/office/powerpoint/2010/main" val="250793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ASP.NET </a:t>
            </a:r>
            <a:r>
              <a:rPr lang="nl-BE" u="sng" dirty="0" err="1"/>
              <a:t>Core</a:t>
            </a:r>
            <a:r>
              <a:rPr lang="nl-BE" u="sng" dirty="0"/>
              <a:t> Fundamentals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move forward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set up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in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controls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how</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our</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responds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HTTP </a:t>
            </a:r>
            <a:r>
              <a:rPr lang="nl-BE" sz="1200" b="1"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Middleware is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we display error information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key</a:t>
            </a:r>
            <a:r>
              <a:rPr lang="nl-BE" sz="1200" kern="1200" dirty="0">
                <a:solidFill>
                  <a:schemeClr val="tx1"/>
                </a:solidFill>
                <a:effectLst/>
                <a:latin typeface="+mn-lt"/>
                <a:ea typeface="+mn-ea"/>
                <a:cs typeface="+mn-cs"/>
              </a:rPr>
              <a:t> piece in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we </a:t>
            </a:r>
            <a:r>
              <a:rPr lang="nl-BE" sz="1200" b="1" kern="1200" dirty="0" err="1">
                <a:solidFill>
                  <a:schemeClr val="tx1"/>
                </a:solidFill>
                <a:effectLst/>
                <a:latin typeface="+mn-lt"/>
                <a:ea typeface="+mn-ea"/>
                <a:cs typeface="+mn-cs"/>
              </a:rPr>
              <a:t>authenticate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authorize</a:t>
            </a:r>
            <a:r>
              <a:rPr lang="nl-BE" sz="1200" kern="1200" dirty="0">
                <a:solidFill>
                  <a:schemeClr val="tx1"/>
                </a:solidFill>
                <a:effectLst/>
                <a:latin typeface="+mn-lt"/>
                <a:ea typeface="+mn-ea"/>
                <a:cs typeface="+mn-cs"/>
              </a:rPr>
              <a:t> a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perform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learn</a:t>
            </a:r>
            <a:r>
              <a:rPr lang="nl-BE" sz="1200" kern="1200" dirty="0">
                <a:solidFill>
                  <a:schemeClr val="tx1"/>
                </a:solidFill>
                <a:effectLst/>
                <a:latin typeface="+mn-lt"/>
                <a:ea typeface="+mn-ea"/>
                <a:cs typeface="+mn-cs"/>
              </a:rPr>
              <a:t> a bit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works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middleware </a:t>
            </a:r>
            <a:r>
              <a:rPr lang="nl-BE" sz="1200" kern="1200" dirty="0" err="1">
                <a:solidFill>
                  <a:schemeClr val="tx1"/>
                </a:solidFill>
                <a:effectLst/>
                <a:latin typeface="+mn-lt"/>
                <a:ea typeface="+mn-ea"/>
                <a:cs typeface="+mn-cs"/>
              </a:rPr>
              <a:t>during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startup.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end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have a processing pipeline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ASP. NET MVC.</a:t>
            </a:r>
          </a:p>
          <a:p>
            <a:endParaRPr lang="nl-BE" sz="1200" kern="1200" dirty="0">
              <a:solidFill>
                <a:schemeClr val="tx1"/>
              </a:solidFill>
              <a:effectLst/>
              <a:latin typeface="+mn-lt"/>
              <a:ea typeface="+mn-ea"/>
              <a:cs typeface="+mn-cs"/>
            </a:endParaRP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a:t>
            </a:fld>
            <a:endParaRPr lang="nl-NL"/>
          </a:p>
        </p:txBody>
      </p:sp>
    </p:spTree>
    <p:extLst>
      <p:ext uri="{BB962C8B-B14F-4D97-AF65-F5344CB8AC3E}">
        <p14:creationId xmlns:p14="http://schemas.microsoft.com/office/powerpoint/2010/main" val="103133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commandName</a:t>
            </a:r>
            <a:r>
              <a:rPr lang="nl-BE" sz="1200" kern="1200" dirty="0">
                <a:solidFill>
                  <a:schemeClr val="tx1"/>
                </a:solidFill>
                <a:effectLst/>
                <a:latin typeface="+mn-lt"/>
                <a:ea typeface="+mn-ea"/>
                <a:cs typeface="+mn-cs"/>
              </a:rPr>
              <a:t>”:”Project”,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really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saying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project, but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ASPNETCORE_ENVIRONMENT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Development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profile, at </a:t>
            </a:r>
            <a:r>
              <a:rPr lang="nl-BE" sz="1200" kern="1200" dirty="0" err="1">
                <a:solidFill>
                  <a:schemeClr val="tx1"/>
                </a:solidFill>
                <a:effectLst/>
                <a:latin typeface="+mn-lt"/>
                <a:ea typeface="+mn-ea"/>
                <a:cs typeface="+mn-cs"/>
              </a:rPr>
              <a:t>least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21</a:t>
            </a:fld>
            <a:endParaRPr lang="nl-NL"/>
          </a:p>
        </p:txBody>
      </p:sp>
    </p:spTree>
    <p:extLst>
      <p:ext uri="{BB962C8B-B14F-4D97-AF65-F5344CB8AC3E}">
        <p14:creationId xmlns:p14="http://schemas.microsoft.com/office/powerpoint/2010/main" val="2924172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startup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startup,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out </a:t>
            </a:r>
            <a:r>
              <a:rPr lang="nl-BE" sz="1200" i="1" kern="1200" dirty="0" err="1">
                <a:solidFill>
                  <a:schemeClr val="tx1"/>
                </a:solidFill>
                <a:effectLst/>
                <a:latin typeface="+mn-lt"/>
                <a:ea typeface="+mn-ea"/>
                <a:cs typeface="+mn-cs"/>
              </a:rPr>
              <a:t>IHostingEnvironment.EnvironmentName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know</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a:t>
            </a:r>
            <a:r>
              <a:rPr lang="nl-BE" sz="1200" kern="1200" dirty="0">
                <a:solidFill>
                  <a:schemeClr val="tx1"/>
                </a:solidFill>
                <a:effectLst/>
                <a:latin typeface="+mn-lt"/>
                <a:ea typeface="+mn-ea"/>
                <a:cs typeface="+mn-cs"/>
              </a:rPr>
              <a:t> setting.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22</a:t>
            </a:fld>
            <a:endParaRPr lang="nl-NL"/>
          </a:p>
        </p:txBody>
      </p:sp>
    </p:spTree>
    <p:extLst>
      <p:ext uri="{BB962C8B-B14F-4D97-AF65-F5344CB8AC3E}">
        <p14:creationId xmlns:p14="http://schemas.microsoft.com/office/powerpoint/2010/main" val="1511471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a:t>
            </a:r>
            <a:r>
              <a:rPr lang="nl-BE" u="sng" dirty="0" err="1"/>
              <a:t>envrionment</a:t>
            </a:r>
            <a:endParaRPr lang="nl-BE"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select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pops</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browser </a:t>
            </a:r>
            <a:r>
              <a:rPr lang="nl-BE" sz="1200" kern="1200" dirty="0" err="1">
                <a:solidFill>
                  <a:schemeClr val="tx1"/>
                </a:solidFill>
                <a:effectLst/>
                <a:latin typeface="+mn-lt"/>
                <a:ea typeface="+mn-ea"/>
                <a:cs typeface="+mn-cs"/>
              </a:rPr>
              <a:t>opens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PXL!!!! - </a:t>
            </a:r>
            <a:r>
              <a:rPr lang="nl-BE" sz="1200" i="1"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are running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-line,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same</a:t>
            </a:r>
            <a:r>
              <a:rPr lang="nl-BE" sz="1200" kern="1200" dirty="0">
                <a:solidFill>
                  <a:schemeClr val="tx1"/>
                </a:solidFill>
                <a:effectLst/>
                <a:latin typeface="+mn-lt"/>
                <a:ea typeface="+mn-ea"/>
                <a:cs typeface="+mn-cs"/>
              </a:rPr>
              <a:t> output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dotnet</a:t>
            </a:r>
            <a:r>
              <a:rPr lang="nl-BE" sz="1200" i="1" kern="1200" dirty="0">
                <a:solidFill>
                  <a:schemeClr val="tx1"/>
                </a:solidFill>
                <a:effectLst/>
                <a:latin typeface="+mn-lt"/>
                <a:ea typeface="+mn-ea"/>
                <a:cs typeface="+mn-cs"/>
              </a:rPr>
              <a:t> run</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23</a:t>
            </a:fld>
            <a:endParaRPr lang="nl-NL"/>
          </a:p>
        </p:txBody>
      </p:sp>
    </p:spTree>
    <p:extLst>
      <p:ext uri="{BB962C8B-B14F-4D97-AF65-F5344CB8AC3E}">
        <p14:creationId xmlns:p14="http://schemas.microsoft.com/office/powerpoint/2010/main" val="1498241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remove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Visual Studio or Visual Studio Code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launchSettings.json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 </a:t>
            </a:r>
            <a:r>
              <a:rPr lang="nl-BE" sz="1200" kern="1200" dirty="0" err="1">
                <a:solidFill>
                  <a:schemeClr val="tx1"/>
                </a:solidFill>
                <a:effectLst/>
                <a:latin typeface="+mn-lt"/>
                <a:ea typeface="+mn-ea"/>
                <a:cs typeface="+mn-cs"/>
              </a:rPr>
              <a:t>friendlier</a:t>
            </a:r>
            <a:r>
              <a:rPr lang="nl-BE" sz="1200" kern="1200" dirty="0">
                <a:solidFill>
                  <a:schemeClr val="tx1"/>
                </a:solidFill>
                <a:effectLst/>
                <a:latin typeface="+mn-lt"/>
                <a:ea typeface="+mn-ea"/>
                <a:cs typeface="+mn-cs"/>
              </a:rPr>
              <a:t> way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right-click on a project </a:t>
            </a:r>
            <a:r>
              <a:rPr lang="nl-BE" sz="1200" b="1" kern="1200" dirty="0" err="1">
                <a:solidFill>
                  <a:schemeClr val="tx1"/>
                </a:solidFill>
                <a:effectLst/>
                <a:latin typeface="+mn-lt"/>
                <a:ea typeface="+mn-ea"/>
                <a:cs typeface="+mn-cs"/>
              </a:rPr>
              <a:t>when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properties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Debug tab</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list of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launchSettings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displayed</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dropdown</a:t>
            </a:r>
            <a:r>
              <a:rPr lang="nl-BE" sz="1200" kern="1200" dirty="0">
                <a:solidFill>
                  <a:schemeClr val="tx1"/>
                </a:solidFill>
                <a:effectLst/>
                <a:latin typeface="+mn-lt"/>
                <a:ea typeface="+mn-ea"/>
                <a:cs typeface="+mn-cs"/>
              </a:rPr>
              <a:t> list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Visual Studio.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 new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delete a profile.</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24</a:t>
            </a:fld>
            <a:endParaRPr lang="nl-NL"/>
          </a:p>
        </p:txBody>
      </p:sp>
    </p:spTree>
    <p:extLst>
      <p:ext uri="{BB962C8B-B14F-4D97-AF65-F5344CB8AC3E}">
        <p14:creationId xmlns:p14="http://schemas.microsoft.com/office/powerpoint/2010/main" val="1951899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It's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here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modify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profile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IIS Express. We want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variable</a:t>
            </a:r>
            <a:r>
              <a:rPr lang="nl-BE" sz="1200" kern="1200" dirty="0">
                <a:solidFill>
                  <a:schemeClr val="tx1"/>
                </a:solidFill>
                <a:effectLst/>
                <a:latin typeface="+mn-lt"/>
                <a:ea typeface="+mn-ea"/>
                <a:cs typeface="+mn-cs"/>
              </a:rPr>
              <a:t> ASPNETCORE_ENVIRONMENT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value</a:t>
            </a:r>
            <a:r>
              <a:rPr lang="nl-BE" sz="1200" kern="1200" dirty="0">
                <a:solidFill>
                  <a:schemeClr val="tx1"/>
                </a:solidFill>
                <a:effectLst/>
                <a:latin typeface="+mn-lt"/>
                <a:ea typeface="+mn-ea"/>
                <a:cs typeface="+mn-cs"/>
              </a:rPr>
              <a:t> “Development”. We do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launch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run.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port,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SSL,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do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25</a:t>
            </a:fld>
            <a:endParaRPr lang="nl-NL"/>
          </a:p>
        </p:txBody>
      </p:sp>
    </p:spTree>
    <p:extLst>
      <p:ext uri="{BB962C8B-B14F-4D97-AF65-F5344CB8AC3E}">
        <p14:creationId xmlns:p14="http://schemas.microsoft.com/office/powerpoint/2010/main" val="2749182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switch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IIS Express </a:t>
            </a:r>
            <a:r>
              <a:rPr lang="nl-BE" sz="1200" kern="1200" dirty="0">
                <a:solidFill>
                  <a:schemeClr val="tx1"/>
                </a:solidFill>
                <a:effectLst/>
                <a:latin typeface="+mn-lt"/>
                <a:ea typeface="+mn-ea"/>
                <a:cs typeface="+mn-cs"/>
              </a:rPr>
              <a:t>profile,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double-check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Command</a:t>
            </a:r>
            <a:r>
              <a:rPr lang="nl-BE" sz="1200" kern="1200" dirty="0">
                <a:solidFill>
                  <a:schemeClr val="tx1"/>
                </a:solidFill>
                <a:effectLst/>
                <a:latin typeface="+mn-lt"/>
                <a:ea typeface="+mn-ea"/>
                <a:cs typeface="+mn-cs"/>
              </a:rPr>
              <a:t> Prompt open,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time we do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PXL!! - Development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way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these different environments is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customize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development,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shows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details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stack </a:t>
            </a:r>
            <a:r>
              <a:rPr lang="nl-BE" sz="1200" kern="1200" dirty="0" err="1">
                <a:solidFill>
                  <a:schemeClr val="tx1"/>
                </a:solidFill>
                <a:effectLst/>
                <a:latin typeface="+mn-lt"/>
                <a:ea typeface="+mn-ea"/>
                <a:cs typeface="+mn-cs"/>
              </a:rPr>
              <a:t>traces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typically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environment but development,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 different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show a different UI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like, “sorry, </a:t>
            </a:r>
            <a:r>
              <a:rPr lang="nl-BE" sz="1200" kern="1200" dirty="0" err="1">
                <a:solidFill>
                  <a:schemeClr val="tx1"/>
                </a:solidFill>
                <a:effectLst/>
                <a:latin typeface="+mn-lt"/>
                <a:ea typeface="+mn-ea"/>
                <a:cs typeface="+mn-cs"/>
              </a:rPr>
              <a:t>something</a:t>
            </a:r>
            <a:r>
              <a:rPr lang="nl-BE" sz="1200" kern="1200" dirty="0">
                <a:solidFill>
                  <a:schemeClr val="tx1"/>
                </a:solidFill>
                <a:effectLst/>
                <a:latin typeface="+mn-lt"/>
                <a:ea typeface="+mn-ea"/>
                <a:cs typeface="+mn-cs"/>
              </a:rPr>
              <a:t> has </a:t>
            </a:r>
            <a:r>
              <a:rPr lang="nl-BE" sz="1200" kern="1200" dirty="0" err="1">
                <a:solidFill>
                  <a:schemeClr val="tx1"/>
                </a:solidFill>
                <a:effectLst/>
                <a:latin typeface="+mn-lt"/>
                <a:ea typeface="+mn-ea"/>
                <a:cs typeface="+mn-cs"/>
              </a:rPr>
              <a:t>gone</a:t>
            </a:r>
            <a:r>
              <a:rPr lang="nl-BE" sz="1200" kern="1200" dirty="0">
                <a:solidFill>
                  <a:schemeClr val="tx1"/>
                </a:solidFill>
                <a:effectLst/>
                <a:latin typeface="+mn-lt"/>
                <a:ea typeface="+mn-ea"/>
                <a:cs typeface="+mn-cs"/>
              </a:rPr>
              <a:t> wrong, </a:t>
            </a:r>
            <a:r>
              <a:rPr lang="nl-BE" sz="1200" kern="1200" dirty="0" err="1">
                <a:solidFill>
                  <a:schemeClr val="tx1"/>
                </a:solidFill>
                <a:effectLst/>
                <a:latin typeface="+mn-lt"/>
                <a:ea typeface="+mn-ea"/>
                <a:cs typeface="+mn-cs"/>
              </a:rPr>
              <a: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phone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or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email </a:t>
            </a:r>
            <a:r>
              <a:rPr lang="nl-BE" sz="1200" kern="1200" dirty="0" err="1">
                <a:solidFill>
                  <a:schemeClr val="tx1"/>
                </a:solidFill>
                <a:effectLst/>
                <a:latin typeface="+mn-lt"/>
                <a:ea typeface="+mn-ea"/>
                <a:cs typeface="+mn-cs"/>
              </a:rPr>
              <a:t>address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contact support”).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little</a:t>
            </a:r>
            <a:r>
              <a:rPr lang="nl-BE" sz="1200" kern="1200" dirty="0">
                <a:solidFill>
                  <a:schemeClr val="tx1"/>
                </a:solidFill>
                <a:effectLst/>
                <a:latin typeface="+mn-lt"/>
                <a:ea typeface="+mn-ea"/>
                <a:cs typeface="+mn-cs"/>
              </a:rPr>
              <a:t> bit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26</a:t>
            </a:fld>
            <a:endParaRPr lang="nl-NL"/>
          </a:p>
        </p:txBody>
      </p:sp>
    </p:spTree>
    <p:extLst>
      <p:ext uri="{BB962C8B-B14F-4D97-AF65-F5344CB8AC3E}">
        <p14:creationId xmlns:p14="http://schemas.microsoft.com/office/powerpoint/2010/main" val="1681998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Middleware </a:t>
            </a:r>
            <a:r>
              <a:rPr lang="nl-BE" u="sng" dirty="0" err="1"/>
              <a:t>to</a:t>
            </a:r>
            <a:r>
              <a:rPr lang="nl-BE" u="sng" dirty="0"/>
              <a:t> match </a:t>
            </a:r>
            <a:r>
              <a:rPr lang="nl-BE" u="sng" dirty="0" err="1"/>
              <a:t>the</a:t>
            </a:r>
            <a:r>
              <a:rPr lang="nl-BE" u="sng" dirty="0"/>
              <a: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have </a:t>
            </a:r>
            <a:r>
              <a:rPr lang="nl-BE" sz="1200" b="1" kern="1200" dirty="0">
                <a:solidFill>
                  <a:schemeClr val="tx1"/>
                </a:solidFill>
                <a:effectLst/>
                <a:latin typeface="+mn-lt"/>
                <a:ea typeface="+mn-ea"/>
                <a:cs typeface="+mn-cs"/>
              </a:rPr>
              <a:t>multiple </a:t>
            </a:r>
            <a:r>
              <a:rPr lang="nl-BE" sz="1200" b="1" kern="1200" dirty="0" err="1">
                <a:solidFill>
                  <a:schemeClr val="tx1"/>
                </a:solidFill>
                <a:effectLst/>
                <a:latin typeface="+mn-lt"/>
                <a:ea typeface="+mn-ea"/>
                <a:cs typeface="+mn-cs"/>
              </a:rPr>
              <a:t>appsettings</a:t>
            </a:r>
            <a:r>
              <a:rPr lang="nl-BE" sz="1200" b="1"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based</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copy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paste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Solution Explorer </a:t>
            </a:r>
            <a:r>
              <a:rPr lang="nl-BE" sz="1200" kern="1200" dirty="0" err="1">
                <a:solidFill>
                  <a:schemeClr val="tx1"/>
                </a:solidFill>
                <a:effectLst/>
                <a:latin typeface="+mn-lt"/>
                <a:ea typeface="+mn-ea"/>
                <a:cs typeface="+mn-cs"/>
              </a:rPr>
              <a:t>again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rename</a:t>
            </a:r>
            <a:r>
              <a:rPr lang="nl-BE"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addition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to</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appsettings.json</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appsettings.environmentname.json</a:t>
            </a:r>
            <a:r>
              <a:rPr lang="nl-BE" sz="1200" b="1"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rename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copy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appsettings.Production.json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override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different database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different environments.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appsettings.Production.json</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Hello</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from</a:t>
            </a:r>
            <a:r>
              <a:rPr lang="nl-BE" sz="1200" i="1"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production</a:t>
            </a:r>
            <a:r>
              <a:rPr lang="nl-BE" sz="1200" i="1" kern="1200" dirty="0">
                <a:solidFill>
                  <a:schemeClr val="tx1"/>
                </a:solidFill>
                <a:effectLst/>
                <a:latin typeface="+mn-lt"/>
                <a:ea typeface="+mn-ea"/>
                <a:cs typeface="+mn-cs"/>
              </a:rPr>
              <a:t>!!!</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start without </a:t>
            </a:r>
            <a:r>
              <a:rPr lang="nl-BE" sz="1200" kern="1200" dirty="0" err="1">
                <a:solidFill>
                  <a:schemeClr val="tx1"/>
                </a:solidFill>
                <a:effectLst/>
                <a:latin typeface="+mn-lt"/>
                <a:ea typeface="+mn-ea"/>
                <a:cs typeface="+mn-cs"/>
              </a:rPr>
              <a:t>debugging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OdeToFood</a:t>
            </a:r>
            <a:r>
              <a:rPr lang="nl-BE" sz="1200" kern="1200" dirty="0">
                <a:solidFill>
                  <a:schemeClr val="tx1"/>
                </a:solidFill>
                <a:effectLst/>
                <a:latin typeface="+mn-lt"/>
                <a:ea typeface="+mn-ea"/>
                <a:cs typeface="+mn-cs"/>
              </a:rPr>
              <a:t> profile).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have a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settings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production</a:t>
            </a:r>
            <a:r>
              <a:rPr lang="nl-BE" sz="1200" kern="1200" dirty="0">
                <a:solidFill>
                  <a:schemeClr val="tx1"/>
                </a:solidFill>
                <a:effectLst/>
                <a:latin typeface="+mn-lt"/>
                <a:ea typeface="+mn-ea"/>
                <a:cs typeface="+mn-cs"/>
              </a:rPr>
              <a:t> environment.</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27</a:t>
            </a:fld>
            <a:endParaRPr lang="nl-NL"/>
          </a:p>
        </p:txBody>
      </p:sp>
    </p:spTree>
    <p:extLst>
      <p:ext uri="{BB962C8B-B14F-4D97-AF65-F5344CB8AC3E}">
        <p14:creationId xmlns:p14="http://schemas.microsoft.com/office/powerpoint/2010/main" val="2256878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hope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starting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entirely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how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do is show a </a:t>
            </a:r>
            <a:r>
              <a:rPr lang="nl-BE" sz="1200" kern="1200" dirty="0" err="1">
                <a:solidFill>
                  <a:schemeClr val="tx1"/>
                </a:solidFill>
                <a:effectLst/>
                <a:latin typeface="+mn-lt"/>
                <a:ea typeface="+mn-ea"/>
                <a:cs typeface="+mn-cs"/>
              </a:rPr>
              <a:t>friendly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developer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unhandled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exception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day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do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even have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ability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display </a:t>
            </a:r>
            <a:r>
              <a:rPr lang="nl-BE" sz="1200" b="1" kern="1200" dirty="0" err="1">
                <a:solidFill>
                  <a:schemeClr val="tx1"/>
                </a:solidFill>
                <a:effectLst/>
                <a:latin typeface="+mn-lt"/>
                <a:ea typeface="+mn-ea"/>
                <a:cs typeface="+mn-cs"/>
              </a:rPr>
              <a:t>static</a:t>
            </a:r>
            <a:r>
              <a:rPr lang="nl-BE" sz="1200" b="1" kern="1200" dirty="0">
                <a:solidFill>
                  <a:schemeClr val="tx1"/>
                </a:solidFill>
                <a:effectLst/>
                <a:latin typeface="+mn-lt"/>
                <a:ea typeface="+mn-ea"/>
                <a:cs typeface="+mn-cs"/>
              </a:rPr>
              <a:t> files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filesystem</a:t>
            </a:r>
            <a:r>
              <a:rPr lang="nl-BE" sz="1200" kern="1200" dirty="0">
                <a:solidFill>
                  <a:schemeClr val="tx1"/>
                </a:solidFill>
                <a:effectLst/>
                <a:latin typeface="+mn-lt"/>
                <a:ea typeface="+mn-ea"/>
                <a:cs typeface="+mn-cs"/>
              </a:rPr>
              <a:t>. Most </a:t>
            </a:r>
            <a:r>
              <a:rPr lang="nl-BE" sz="1200" kern="1200" dirty="0" err="1">
                <a:solidFill>
                  <a:schemeClr val="tx1"/>
                </a:solidFill>
                <a:effectLst/>
                <a:latin typeface="+mn-lt"/>
                <a:ea typeface="+mn-ea"/>
                <a:cs typeface="+mn-cs"/>
              </a:rPr>
              <a:t>applications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capability</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JavaScript</a:t>
            </a:r>
            <a:r>
              <a:rPr lang="nl-BE" sz="1200" kern="1200" dirty="0">
                <a:solidFill>
                  <a:schemeClr val="tx1"/>
                </a:solidFill>
                <a:effectLst/>
                <a:latin typeface="+mn-lt"/>
                <a:ea typeface="+mn-ea"/>
                <a:cs typeface="+mn-cs"/>
              </a:rPr>
              <a:t> files, CSS files, image files, HTML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previous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versions</a:t>
            </a:r>
            <a:r>
              <a:rPr lang="nl-BE" sz="1200" kern="1200" dirty="0">
                <a:solidFill>
                  <a:schemeClr val="tx1"/>
                </a:solidFill>
                <a:effectLst/>
                <a:latin typeface="+mn-lt"/>
                <a:ea typeface="+mn-ea"/>
                <a:cs typeface="+mn-cs"/>
              </a:rPr>
              <a:t> of ASP.NET,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anywhere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serve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files.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cannot</a:t>
            </a:r>
            <a:r>
              <a:rPr lang="nl-BE" sz="1200" b="1" kern="1200" dirty="0">
                <a:solidFill>
                  <a:schemeClr val="tx1"/>
                </a:solidFill>
                <a:effectLst/>
                <a:latin typeface="+mn-lt"/>
                <a:ea typeface="+mn-ea"/>
                <a:cs typeface="+mn-cs"/>
              </a:rPr>
              <a:t> serve </a:t>
            </a:r>
            <a:r>
              <a:rPr lang="nl-BE" sz="1200" b="1" kern="1200" dirty="0" err="1">
                <a:solidFill>
                  <a:schemeClr val="tx1"/>
                </a:solidFill>
                <a:effectLst/>
                <a:latin typeface="+mn-lt"/>
                <a:ea typeface="+mn-ea"/>
                <a:cs typeface="+mn-cs"/>
              </a:rPr>
              <a:t>any</a:t>
            </a:r>
            <a:r>
              <a:rPr lang="nl-BE" sz="1200" b="1" kern="1200" dirty="0">
                <a:solidFill>
                  <a:schemeClr val="tx1"/>
                </a:solidFill>
                <a:effectLst/>
                <a:latin typeface="+mn-lt"/>
                <a:ea typeface="+mn-ea"/>
                <a:cs typeface="+mn-cs"/>
              </a:rPr>
              <a:t> files </a:t>
            </a:r>
            <a:r>
              <a:rPr lang="nl-BE" sz="1200" b="1" kern="1200" dirty="0" err="1">
                <a:solidFill>
                  <a:schemeClr val="tx1"/>
                </a:solidFill>
                <a:effectLst/>
                <a:latin typeface="+mn-lt"/>
                <a:ea typeface="+mn-ea"/>
                <a:cs typeface="+mn-cs"/>
              </a:rPr>
              <a:t>from</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filesystem </a:t>
            </a:r>
            <a:r>
              <a:rPr lang="nl-BE" sz="1200" b="1" kern="1200" dirty="0" err="1">
                <a:solidFill>
                  <a:schemeClr val="tx1"/>
                </a:solidFill>
                <a:effectLst/>
                <a:latin typeface="+mn-lt"/>
                <a:ea typeface="+mn-ea"/>
                <a:cs typeface="+mn-cs"/>
              </a:rPr>
              <a:t>until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specific</a:t>
            </a:r>
            <a:r>
              <a:rPr lang="nl-BE" sz="1200" b="1"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feature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is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files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or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subfolder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easy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your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content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folder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about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blocking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special files like source code files,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cs</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files, or </a:t>
            </a:r>
            <a:r>
              <a:rPr lang="nl-BE" sz="1200" i="1" kern="1200" dirty="0" err="1">
                <a:solidFill>
                  <a:schemeClr val="tx1"/>
                </a:solidFill>
                <a:effectLst/>
                <a:latin typeface="+mn-lt"/>
                <a:ea typeface="+mn-ea"/>
                <a:cs typeface="+mn-cs"/>
              </a:rPr>
              <a:t>appsettings.json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sensitive</a:t>
            </a:r>
            <a:r>
              <a:rPr lang="nl-BE" sz="1200" kern="1200" dirty="0">
                <a:solidFill>
                  <a:schemeClr val="tx1"/>
                </a:solidFill>
                <a:effectLst/>
                <a:latin typeface="+mn-lt"/>
                <a:ea typeface="+mn-ea"/>
                <a:cs typeface="+mn-cs"/>
              </a:rPr>
              <a:t> information like a </a:t>
            </a:r>
            <a:r>
              <a:rPr lang="nl-BE" sz="1200" kern="1200" dirty="0" err="1">
                <a:solidFill>
                  <a:schemeClr val="tx1"/>
                </a:solidFill>
                <a:effectLst/>
                <a:latin typeface="+mn-lt"/>
                <a:ea typeface="+mn-ea"/>
                <a:cs typeface="+mn-cs"/>
              </a:rPr>
              <a:t>connection</a:t>
            </a:r>
            <a:r>
              <a:rPr lang="nl-BE" sz="1200" kern="1200" dirty="0">
                <a:solidFill>
                  <a:schemeClr val="tx1"/>
                </a:solidFill>
                <a:effectLst/>
                <a:latin typeface="+mn-lt"/>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folder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specific</a:t>
            </a:r>
            <a:r>
              <a:rPr lang="nl-BE" sz="1200" kern="1200" dirty="0">
                <a:solidFill>
                  <a:schemeClr val="tx1"/>
                </a:solidFill>
                <a:effectLst/>
                <a:latin typeface="+mn-lt"/>
                <a:ea typeface="+mn-ea"/>
                <a:cs typeface="+mn-cs"/>
              </a:rPr>
              <a:t> name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First,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create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HTML file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wwwroot</a:t>
            </a:r>
            <a:r>
              <a:rPr lang="nl-BE" sz="1200" kern="1200" dirty="0">
                <a:solidFill>
                  <a:schemeClr val="tx1"/>
                </a:solidFill>
                <a:effectLst/>
                <a:latin typeface="+mn-lt"/>
                <a:ea typeface="+mn-ea"/>
                <a:cs typeface="+mn-cs"/>
              </a:rPr>
              <a:t> folder, right-click on </a:t>
            </a:r>
            <a:r>
              <a:rPr lang="nl-BE" sz="1200" i="1" kern="1200" dirty="0" err="1">
                <a:solidFill>
                  <a:schemeClr val="tx1"/>
                </a:solidFill>
                <a:effectLst/>
                <a:latin typeface="+mn-lt"/>
                <a:ea typeface="+mn-ea"/>
                <a:cs typeface="+mn-cs"/>
              </a:rPr>
              <a:t>wwwroot</a:t>
            </a:r>
            <a:r>
              <a:rPr lang="nl-BE" sz="1200" i="0" kern="1200" dirty="0">
                <a:solidFill>
                  <a:schemeClr val="tx1"/>
                </a:solidFill>
                <a:effectLst/>
                <a:latin typeface="+mn-lt"/>
                <a:ea typeface="+mn-ea"/>
                <a:cs typeface="+mn-cs"/>
              </a:rPr>
              <a:t> folder </a:t>
            </a:r>
            <a:r>
              <a:rPr lang="nl-BE" sz="1200" kern="1200" dirty="0">
                <a:solidFill>
                  <a:schemeClr val="tx1"/>
                </a:solidFill>
                <a:effectLst/>
                <a:latin typeface="+mn-lt"/>
                <a:ea typeface="+mn-ea"/>
                <a:cs typeface="+mn-cs"/>
                <a:sym typeface="Wingdings" panose="05000000000000000000" pitchFamily="2" charset="2"/>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 new item </a:t>
            </a:r>
            <a:r>
              <a:rPr lang="nl-BE" sz="1200" kern="1200" dirty="0">
                <a:solidFill>
                  <a:schemeClr val="tx1"/>
                </a:solidFill>
                <a:effectLst/>
                <a:latin typeface="+mn-lt"/>
                <a:ea typeface="+mn-ea"/>
                <a:cs typeface="+mn-cs"/>
                <a:sym typeface="Wingdings" panose="05000000000000000000" pitchFamily="2" charset="2"/>
              </a:rPr>
              <a:t>H</a:t>
            </a:r>
            <a:r>
              <a:rPr lang="nl-BE" sz="1200" kern="1200" dirty="0">
                <a:solidFill>
                  <a:schemeClr val="tx1"/>
                </a:solidFill>
                <a:effectLst/>
                <a:latin typeface="+mn-lt"/>
                <a:ea typeface="+mn-ea"/>
                <a:cs typeface="+mn-cs"/>
              </a:rPr>
              <a:t>TML Page (index.html).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Inside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we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markups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perhaps</a:t>
            </a:r>
            <a:r>
              <a:rPr lang="nl-BE" sz="1200" kern="1200" dirty="0">
                <a:solidFill>
                  <a:schemeClr val="tx1"/>
                </a:solidFill>
                <a:effectLst/>
                <a:latin typeface="+mn-lt"/>
                <a:ea typeface="+mn-ea"/>
                <a:cs typeface="+mn-cs"/>
              </a:rPr>
              <a:t> a div,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save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we save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still</a:t>
            </a:r>
            <a:r>
              <a:rPr lang="nl-BE" sz="1200" kern="1200" dirty="0">
                <a:solidFill>
                  <a:schemeClr val="tx1"/>
                </a:solidFill>
                <a:effectLst/>
                <a:latin typeface="+mn-lt"/>
                <a:ea typeface="+mn-ea"/>
                <a:cs typeface="+mn-cs"/>
              </a:rPr>
              <a:t> running,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even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tried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response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receive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configured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28</a:t>
            </a:fld>
            <a:endParaRPr lang="nl-NL"/>
          </a:p>
        </p:txBody>
      </p:sp>
    </p:spTree>
    <p:extLst>
      <p:ext uri="{BB962C8B-B14F-4D97-AF65-F5344CB8AC3E}">
        <p14:creationId xmlns:p14="http://schemas.microsoft.com/office/powerpoint/2010/main" val="388713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However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piece of </a:t>
            </a: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We do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app.Use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name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want is </a:t>
            </a:r>
            <a:r>
              <a:rPr lang="nl-BE" sz="1200" b="1"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piece of middleware in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we </a:t>
            </a:r>
            <a:r>
              <a:rPr lang="nl-BE" sz="1200" kern="1200" dirty="0" err="1">
                <a:solidFill>
                  <a:schemeClr val="tx1"/>
                </a:solidFill>
                <a:effectLst/>
                <a:latin typeface="+mn-lt"/>
                <a:ea typeface="+mn-ea"/>
                <a:cs typeface="+mn-cs"/>
              </a:rPr>
              <a:t>navigate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/index.</a:t>
            </a:r>
            <a:r>
              <a:rPr lang="nl-BE" sz="1200" i="1" kern="1200" dirty="0">
                <a:solidFill>
                  <a:schemeClr val="tx1"/>
                </a:solidFill>
                <a:effectLst/>
                <a:latin typeface="+mn-lt"/>
                <a:ea typeface="+mn-ea"/>
                <a:cs typeface="+mn-cs"/>
              </a:rPr>
              <a:t>html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piece of middleware has </a:t>
            </a:r>
            <a:r>
              <a:rPr lang="nl-BE" sz="1200" kern="1200" dirty="0" err="1">
                <a:solidFill>
                  <a:schemeClr val="tx1"/>
                </a:solidFill>
                <a:effectLst/>
                <a:latin typeface="+mn-lt"/>
                <a:ea typeface="+mn-ea"/>
                <a:cs typeface="+mn-cs"/>
              </a:rPr>
              <a:t>inspected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gone</a:t>
            </a:r>
            <a:r>
              <a:rPr lang="nl-BE" sz="1200" kern="1200" dirty="0">
                <a:solidFill>
                  <a:schemeClr val="tx1"/>
                </a:solidFill>
                <a:effectLst/>
                <a:latin typeface="+mn-lt"/>
                <a:ea typeface="+mn-ea"/>
                <a:cs typeface="+mn-cs"/>
              </a:rPr>
              <a:t> out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filesystem,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has found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index.html file,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pick</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contents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stream </a:t>
            </a:r>
            <a:r>
              <a:rPr lang="nl-BE" sz="1200" kern="1200" dirty="0" err="1">
                <a:solidFill>
                  <a:schemeClr val="tx1"/>
                </a:solidFill>
                <a:effectLst/>
                <a:latin typeface="+mn-lt"/>
                <a:ea typeface="+mn-ea"/>
                <a:cs typeface="+mn-cs"/>
              </a:rPr>
              <a:t>them</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URL,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a:t>
            </a:r>
            <a:r>
              <a:rPr lang="nl-BE" sz="1200" kern="1200" dirty="0" err="1">
                <a:solidFill>
                  <a:schemeClr val="tx1"/>
                </a:solidFill>
                <a:effectLst/>
                <a:latin typeface="+mn-lt"/>
                <a:ea typeface="+mn-ea"/>
                <a:cs typeface="+mn-cs"/>
              </a:rPr>
              <a:t>those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middleware,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matching file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name,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go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app.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29</a:t>
            </a:fld>
            <a:endParaRPr lang="nl-NL"/>
          </a:p>
        </p:txBody>
      </p:sp>
    </p:spTree>
    <p:extLst>
      <p:ext uri="{BB962C8B-B14F-4D97-AF65-F5344CB8AC3E}">
        <p14:creationId xmlns:p14="http://schemas.microsoft.com/office/powerpoint/2010/main" val="3796265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Run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wanted</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default file</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someone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website,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index.html.</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look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incoming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 directory,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directory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is a default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The default </a:t>
            </a:r>
            <a:r>
              <a:rPr lang="nl-BE" sz="1200" kern="1200" dirty="0" err="1">
                <a:solidFill>
                  <a:schemeClr val="tx1"/>
                </a:solidFill>
                <a:effectLst/>
                <a:latin typeface="+mn-lt"/>
                <a:ea typeface="+mn-ea"/>
                <a:cs typeface="+mn-cs"/>
              </a:rPr>
              <a:t>filenames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configurable</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default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filenames</a:t>
            </a:r>
            <a:r>
              <a:rPr lang="nl-BE" sz="1200" kern="1200" dirty="0">
                <a:solidFill>
                  <a:schemeClr val="tx1"/>
                </a:solidFill>
                <a:effectLst/>
                <a:latin typeface="+mn-lt"/>
                <a:ea typeface="+mn-ea"/>
                <a:cs typeface="+mn-cs"/>
              </a:rPr>
              <a:t> is </a:t>
            </a:r>
            <a:r>
              <a:rPr lang="nl-BE" sz="1200" i="1" kern="1200" dirty="0">
                <a:solidFill>
                  <a:schemeClr val="tx1"/>
                </a:solidFill>
                <a:effectLst/>
                <a:latin typeface="+mn-lt"/>
                <a:ea typeface="+mn-ea"/>
                <a:cs typeface="+mn-cs"/>
              </a:rPr>
              <a:t>index.html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Like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options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specify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Since</a:t>
            </a:r>
            <a:r>
              <a:rPr lang="nl-BE" sz="1200" kern="1200" dirty="0">
                <a:solidFill>
                  <a:schemeClr val="tx1"/>
                </a:solidFill>
                <a:effectLst/>
                <a:latin typeface="+mn-lt"/>
                <a:ea typeface="+mn-ea"/>
                <a:cs typeface="+mn-cs"/>
              </a:rPr>
              <a:t> index.html is a default,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do is save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website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index.html</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order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place</a:t>
            </a:r>
            <a:r>
              <a:rPr lang="nl-BE" sz="1200" kern="1200" dirty="0">
                <a:solidFill>
                  <a:schemeClr val="tx1"/>
                </a:solidFill>
                <a:effectLst/>
                <a:latin typeface="+mn-lt"/>
                <a:ea typeface="+mn-ea"/>
                <a:cs typeface="+mn-cs"/>
              </a:rPr>
              <a:t> middleware is important,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file,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read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filesystem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instead</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simply</a:t>
            </a:r>
            <a:r>
              <a:rPr lang="nl-BE" sz="1200" kern="1200" dirty="0">
                <a:solidFill>
                  <a:schemeClr val="tx1"/>
                </a:solidFill>
                <a:effectLst/>
                <a:latin typeface="+mn-lt"/>
                <a:ea typeface="+mn-ea"/>
                <a:cs typeface="+mn-cs"/>
              </a:rPr>
              <a:t> change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is </a:t>
            </a:r>
            <a:r>
              <a:rPr lang="nl-BE" sz="1200"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UseDefaultFiles</a:t>
            </a:r>
            <a:r>
              <a:rPr lang="nl-BE" sz="1200" kern="1200" dirty="0">
                <a:solidFill>
                  <a:schemeClr val="tx1"/>
                </a:solidFill>
                <a:effectLst/>
                <a:latin typeface="+mn-lt"/>
                <a:ea typeface="+mn-ea"/>
                <a:cs typeface="+mn-cs"/>
              </a:rPr>
              <a:t> changes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make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look as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was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index.html,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UseStaticFiles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serve up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content.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30</a:t>
            </a:fld>
            <a:endParaRPr lang="nl-NL"/>
          </a:p>
        </p:txBody>
      </p:sp>
    </p:spTree>
    <p:extLst>
      <p:ext uri="{BB962C8B-B14F-4D97-AF65-F5344CB8AC3E}">
        <p14:creationId xmlns:p14="http://schemas.microsoft.com/office/powerpoint/2010/main" val="1841833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How Middleware </a:t>
            </a:r>
            <a:r>
              <a:rPr lang="nl-BE" u="sng" dirty="0" err="1"/>
              <a:t>works</a:t>
            </a:r>
            <a:endParaRPr lang="nl-BE" u="sng" dirty="0"/>
          </a:p>
          <a:p>
            <a:endParaRPr lang="en-US" dirty="0"/>
          </a:p>
          <a:p>
            <a:r>
              <a:rPr lang="en-US" dirty="0"/>
              <a:t>When an HTTP request arrives at the server, it is ultimately middleware components that will determine how to process a request. </a:t>
            </a:r>
          </a:p>
          <a:p>
            <a:r>
              <a:rPr lang="en-US" dirty="0"/>
              <a:t>Let's pretend we have an HTTP POST request to the URL /reviews. </a:t>
            </a:r>
          </a:p>
          <a:p>
            <a:r>
              <a:rPr lang="en-US" dirty="0"/>
              <a:t>Perhaps this is a call to create a new review. What we need is </a:t>
            </a:r>
            <a:r>
              <a:rPr lang="en-US" b="1" dirty="0"/>
              <a:t>software that will respond to that request</a:t>
            </a:r>
            <a:r>
              <a:rPr lang="en-US" dirty="0"/>
              <a:t>. </a:t>
            </a:r>
          </a:p>
          <a:p>
            <a:endParaRPr lang="en-US" dirty="0"/>
          </a:p>
          <a:p>
            <a:r>
              <a:rPr lang="en-US" dirty="0"/>
              <a:t>In ASP. NET Core, each piece of middleware in ASP. NET Core is an object, and each piece of middleware has a very specific focused and limited role. </a:t>
            </a:r>
          </a:p>
          <a:p>
            <a:r>
              <a:rPr lang="en-US" dirty="0"/>
              <a:t>We need many pieces of middleware for an application to behave appropriately. </a:t>
            </a:r>
          </a:p>
          <a:p>
            <a:endParaRPr lang="en-US" dirty="0"/>
          </a:p>
          <a:p>
            <a:r>
              <a:rPr lang="en-US" dirty="0"/>
              <a:t>First, let's imagine that we want to log information about every request to our application. </a:t>
            </a:r>
          </a:p>
          <a:p>
            <a:r>
              <a:rPr lang="en-US" dirty="0"/>
              <a:t>The </a:t>
            </a:r>
            <a:r>
              <a:rPr lang="en-US" b="1" dirty="0"/>
              <a:t>first piece of middleware </a:t>
            </a:r>
            <a:r>
              <a:rPr lang="en-US" dirty="0"/>
              <a:t>that we might add to an application is a </a:t>
            </a:r>
            <a:r>
              <a:rPr lang="en-US" b="1" dirty="0"/>
              <a:t>logger</a:t>
            </a:r>
            <a:r>
              <a:rPr lang="en-US" dirty="0"/>
              <a:t>. </a:t>
            </a:r>
          </a:p>
          <a:p>
            <a:r>
              <a:rPr lang="en-US" dirty="0"/>
              <a:t>The logger can see everything about the incoming request, the path, the query string, the headers, any cookies and access tokens. </a:t>
            </a:r>
          </a:p>
          <a:p>
            <a:r>
              <a:rPr lang="en-US" dirty="0"/>
              <a:t>The logger can </a:t>
            </a:r>
            <a:r>
              <a:rPr lang="en-US" b="1" dirty="0"/>
              <a:t>record information about the request</a:t>
            </a:r>
            <a:r>
              <a:rPr lang="en-US" dirty="0"/>
              <a:t>, even change information about the request if it wanted to or reject the request and stop processing right away. </a:t>
            </a:r>
          </a:p>
          <a:p>
            <a:r>
              <a:rPr lang="en-US" dirty="0"/>
              <a:t>But chances are, a logger is simply going to record some information and then pass along the request to the next piece of middleware in the pipeline. </a:t>
            </a:r>
          </a:p>
          <a:p>
            <a:endParaRPr lang="en-US" dirty="0"/>
          </a:p>
          <a:p>
            <a:r>
              <a:rPr lang="en-US" dirty="0"/>
              <a:t>That's the </a:t>
            </a:r>
            <a:r>
              <a:rPr lang="en-US" b="1" dirty="0"/>
              <a:t>next piece of middleware </a:t>
            </a:r>
            <a:r>
              <a:rPr lang="en-US" dirty="0"/>
              <a:t>that we've added to our application. </a:t>
            </a:r>
          </a:p>
          <a:p>
            <a:r>
              <a:rPr lang="en-US" dirty="0"/>
              <a:t>Let's say we've added an </a:t>
            </a:r>
            <a:r>
              <a:rPr lang="en-US" b="1" dirty="0"/>
              <a:t>authorizer</a:t>
            </a:r>
            <a:r>
              <a:rPr lang="en-US" dirty="0"/>
              <a:t>. </a:t>
            </a:r>
          </a:p>
          <a:p>
            <a:r>
              <a:rPr lang="en-US" dirty="0"/>
              <a:t>An authorizer might be </a:t>
            </a:r>
            <a:r>
              <a:rPr lang="en-US" b="1" dirty="0"/>
              <a:t>looking for a specific cookie or access token in the headers</a:t>
            </a:r>
            <a:r>
              <a:rPr lang="en-US" dirty="0"/>
              <a:t>. </a:t>
            </a:r>
          </a:p>
          <a:p>
            <a:r>
              <a:rPr lang="en-US" dirty="0"/>
              <a:t>If the authorizer finds the token, it allows the request to proceed. If not, perhaps the authorizer itself responds to the request with an HTTP error code or redirect to send a user to a login page. </a:t>
            </a:r>
          </a:p>
          <a:p>
            <a:r>
              <a:rPr lang="en-US" dirty="0"/>
              <a:t>Otherwise, the authorizer will pass the request to the </a:t>
            </a:r>
            <a:r>
              <a:rPr lang="en-US" b="1" dirty="0"/>
              <a:t>next piece of middleware</a:t>
            </a:r>
            <a:r>
              <a:rPr lang="en-US" dirty="0"/>
              <a:t>. </a:t>
            </a:r>
          </a:p>
          <a:p>
            <a:endParaRPr lang="en-US" dirty="0"/>
          </a:p>
          <a:p>
            <a:r>
              <a:rPr lang="en-US" dirty="0"/>
              <a:t>Perhaps this middleware is a </a:t>
            </a:r>
            <a:r>
              <a:rPr lang="en-US" b="1" dirty="0"/>
              <a:t>router</a:t>
            </a:r>
            <a:r>
              <a:rPr lang="en-US" dirty="0"/>
              <a:t>. </a:t>
            </a:r>
          </a:p>
          <a:p>
            <a:r>
              <a:rPr lang="en-US" dirty="0"/>
              <a:t>A router might look at the URL and try to figure out that you want to call some method on a class. </a:t>
            </a:r>
          </a:p>
          <a:p>
            <a:r>
              <a:rPr lang="en-US" dirty="0"/>
              <a:t>Maybe that method returns JSON data or XML data or an HTML page. </a:t>
            </a:r>
          </a:p>
          <a:p>
            <a:r>
              <a:rPr lang="en-US" dirty="0"/>
              <a:t>The router's responsibility is to </a:t>
            </a:r>
            <a:r>
              <a:rPr lang="en-US" b="1" dirty="0"/>
              <a:t>look all throughout the application for something to respond to this request</a:t>
            </a:r>
            <a:r>
              <a:rPr lang="en-US" dirty="0"/>
              <a:t>, and if it doesn't find anything to respond, it could return an HTTP 404 Not Found error, or the router might find the right component and that component produces XML or JSON. </a:t>
            </a:r>
          </a:p>
          <a:p>
            <a:endParaRPr lang="en-US" dirty="0"/>
          </a:p>
          <a:p>
            <a:r>
              <a:rPr lang="en-US" dirty="0"/>
              <a:t>And </a:t>
            </a:r>
            <a:r>
              <a:rPr lang="en-US" b="1" dirty="0"/>
              <a:t>then the pipeline starts to reverse</a:t>
            </a:r>
            <a:r>
              <a:rPr lang="en-US" dirty="0"/>
              <a:t>. </a:t>
            </a:r>
          </a:p>
          <a:p>
            <a:r>
              <a:rPr lang="en-US" dirty="0"/>
              <a:t>This is a classic pipeline design pattern, but it's bidirectional. </a:t>
            </a:r>
          </a:p>
          <a:p>
            <a:r>
              <a:rPr lang="en-US" dirty="0"/>
              <a:t>The request flows into the middleware in the order that we added that middleware to the application, and when a particular piece of middleware or some other component produces a response, that response flows back out through the middleware. </a:t>
            </a:r>
          </a:p>
          <a:p>
            <a:r>
              <a:rPr lang="en-US" dirty="0"/>
              <a:t>The router would return control to the authorizer that would be able to see that response. </a:t>
            </a:r>
          </a:p>
          <a:p>
            <a:r>
              <a:rPr lang="en-US" dirty="0"/>
              <a:t>The authorizer probably is not interested in a response, but the authorizer will return control to the logger, and when the logger sees that the rest of the pipeline is finished, it might record that fact and log the total amount of time taken to process this particular request. </a:t>
            </a:r>
          </a:p>
          <a:p>
            <a:r>
              <a:rPr lang="en-US" dirty="0"/>
              <a:t>Then this HTML response that we've produced with a 200 OK status okay, would flow out of the server and over the network to the client who is waiting for this result. </a:t>
            </a:r>
          </a:p>
          <a:p>
            <a:endParaRPr lang="en-US" dirty="0"/>
          </a:p>
          <a:p>
            <a:r>
              <a:rPr lang="en-US" dirty="0"/>
              <a:t>This is the </a:t>
            </a:r>
            <a:r>
              <a:rPr lang="en-US" b="1" dirty="0"/>
              <a:t>essence of what middleware is all about </a:t>
            </a:r>
            <a:r>
              <a:rPr lang="en-US" dirty="0"/>
              <a:t>in ASP. NET Core. </a:t>
            </a:r>
          </a:p>
          <a:p>
            <a:r>
              <a:rPr lang="en-US" dirty="0"/>
              <a:t>We </a:t>
            </a:r>
            <a:r>
              <a:rPr lang="en-US" b="1" dirty="0"/>
              <a:t>set up a series of components to make our application behave a specific way, and respond to HTTP requests</a:t>
            </a:r>
            <a:r>
              <a:rPr lang="en-US" dirty="0"/>
              <a:t>. </a:t>
            </a:r>
          </a:p>
          <a:p>
            <a:r>
              <a:rPr lang="en-US" dirty="0"/>
              <a:t>We probably want to add middleware to </a:t>
            </a:r>
            <a:r>
              <a:rPr lang="en-US" b="1" dirty="0"/>
              <a:t>handle errors</a:t>
            </a:r>
            <a:r>
              <a:rPr lang="en-US" dirty="0"/>
              <a:t>. </a:t>
            </a:r>
          </a:p>
          <a:p>
            <a:r>
              <a:rPr lang="en-US" dirty="0"/>
              <a:t>We will need middleware to </a:t>
            </a:r>
            <a:r>
              <a:rPr lang="en-US" b="1" dirty="0"/>
              <a:t>serve up static files </a:t>
            </a:r>
            <a:r>
              <a:rPr lang="en-US" dirty="0"/>
              <a:t>that live on the filesystem. </a:t>
            </a:r>
          </a:p>
          <a:p>
            <a:r>
              <a:rPr lang="en-US" dirty="0"/>
              <a:t>We need middleware to </a:t>
            </a:r>
            <a:r>
              <a:rPr lang="en-US" b="1" dirty="0"/>
              <a:t>send HTTP requests to the MVC framework</a:t>
            </a:r>
            <a:r>
              <a:rPr lang="en-US" dirty="0"/>
              <a:t>, which we'll do later in the course, and that will ultimately allow us to show restaurant information to users. </a:t>
            </a:r>
          </a:p>
          <a:p>
            <a:r>
              <a:rPr lang="en-US" dirty="0"/>
              <a:t>Perhaps that restaurant information is an HTML, or could be in JSON or XML. </a:t>
            </a:r>
          </a:p>
          <a:p>
            <a:r>
              <a:rPr lang="en-US" dirty="0"/>
              <a:t>We’re not going to give you all the low-level details about middleware in this course, but let us show you enough of the basics that you can move forward and understand how this pipeline works in an ASP.NET Core application.</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a:t>
            </a:fld>
            <a:endParaRPr lang="nl-NL"/>
          </a:p>
        </p:txBody>
      </p:sp>
    </p:spTree>
    <p:extLst>
      <p:ext uri="{BB962C8B-B14F-4D97-AF65-F5344CB8AC3E}">
        <p14:creationId xmlns:p14="http://schemas.microsoft.com/office/powerpoint/2010/main" val="2065357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swap these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lines</a:t>
            </a:r>
            <a:r>
              <a:rPr lang="nl-BE" sz="1200" kern="1200" dirty="0">
                <a:solidFill>
                  <a:schemeClr val="tx1"/>
                </a:solidFill>
                <a:effectLst/>
                <a:latin typeface="+mn-lt"/>
                <a:ea typeface="+mn-ea"/>
                <a:cs typeface="+mn-cs"/>
              </a:rPr>
              <a:t> of code,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wouldn't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behave</a:t>
            </a:r>
            <a:r>
              <a:rPr lang="nl-BE" sz="1200" kern="1200" dirty="0">
                <a:solidFill>
                  <a:schemeClr val="tx1"/>
                </a:solidFill>
                <a:effectLst/>
                <a:latin typeface="+mn-lt"/>
                <a:ea typeface="+mn-ea"/>
                <a:cs typeface="+mn-cs"/>
              </a:rPr>
              <a:t> as </a:t>
            </a:r>
            <a:r>
              <a:rPr lang="nl-BE" sz="1200" kern="1200" dirty="0" err="1">
                <a:solidFill>
                  <a:schemeClr val="tx1"/>
                </a:solidFill>
                <a:effectLst/>
                <a:latin typeface="+mn-lt"/>
                <a:ea typeface="+mn-ea"/>
                <a:cs typeface="+mn-cs"/>
              </a:rPr>
              <a:t>expected</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before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default files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properly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define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environment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31</a:t>
            </a:fld>
            <a:endParaRPr lang="nl-NL"/>
          </a:p>
        </p:txBody>
      </p:sp>
    </p:spTree>
    <p:extLst>
      <p:ext uri="{BB962C8B-B14F-4D97-AF65-F5344CB8AC3E}">
        <p14:creationId xmlns:p14="http://schemas.microsoft.com/office/powerpoint/2010/main" val="26893497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Serving</a:t>
            </a:r>
            <a:r>
              <a:rPr lang="nl-BE" u="sng" dirty="0"/>
              <a:t>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want </a:t>
            </a:r>
            <a:r>
              <a:rPr lang="nl-BE" sz="1200" b="1" kern="1200" dirty="0" err="1">
                <a:solidFill>
                  <a:schemeClr val="tx1"/>
                </a:solidFill>
                <a:effectLst/>
                <a:latin typeface="+mn-lt"/>
                <a:ea typeface="+mn-ea"/>
                <a:cs typeface="+mn-cs"/>
              </a:rPr>
              <a:t>both</a:t>
            </a:r>
            <a:r>
              <a:rPr lang="nl-BE" sz="1200" b="1" kern="1200" dirty="0">
                <a:solidFill>
                  <a:schemeClr val="tx1"/>
                </a:solidFill>
                <a:effectLst/>
                <a:latin typeface="+mn-lt"/>
                <a:ea typeface="+mn-ea"/>
                <a:cs typeface="+mn-cs"/>
              </a:rPr>
              <a:t> of these </a:t>
            </a:r>
            <a:r>
              <a:rPr lang="nl-BE" sz="1200" b="1" kern="1200" dirty="0" err="1">
                <a:solidFill>
                  <a:schemeClr val="tx1"/>
                </a:solidFill>
                <a:effectLst/>
                <a:latin typeface="+mn-lt"/>
                <a:ea typeface="+mn-ea"/>
                <a:cs typeface="+mn-cs"/>
              </a:rPr>
              <a:t>behaviors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another</a:t>
            </a:r>
            <a:r>
              <a:rPr lang="nl-BE" sz="1200" kern="1200" dirty="0">
                <a:solidFill>
                  <a:schemeClr val="tx1"/>
                </a:solidFill>
                <a:effectLst/>
                <a:latin typeface="+mn-lt"/>
                <a:ea typeface="+mn-ea"/>
                <a:cs typeface="+mn-cs"/>
              </a:rPr>
              <a:t> extension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actually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couple</a:t>
            </a:r>
            <a:r>
              <a:rPr lang="nl-BE" sz="1200" kern="1200" dirty="0">
                <a:solidFill>
                  <a:schemeClr val="tx1"/>
                </a:solidFill>
                <a:effectLst/>
                <a:latin typeface="+mn-lt"/>
                <a:ea typeface="+mn-ea"/>
                <a:cs typeface="+mn-cs"/>
              </a:rPr>
              <a:t> different pieces of middleware, but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a:t>
            </a:r>
            <a:r>
              <a:rPr lang="nl-BE" sz="1200" kern="1200" dirty="0" err="1">
                <a:solidFill>
                  <a:schemeClr val="tx1"/>
                </a:solidFill>
                <a:effectLst/>
                <a:latin typeface="+mn-lt"/>
                <a:ea typeface="+mn-ea"/>
                <a:cs typeface="+mn-cs"/>
              </a:rPr>
              <a:t>behind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scenes is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default files middleware, as well as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options parameter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in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things</a:t>
            </a:r>
            <a:r>
              <a:rPr lang="nl-BE" sz="1200" kern="1200" dirty="0">
                <a:solidFill>
                  <a:schemeClr val="tx1"/>
                </a:solidFill>
                <a:effectLst/>
                <a:latin typeface="+mn-lt"/>
                <a:ea typeface="+mn-ea"/>
                <a:cs typeface="+mn-cs"/>
              </a:rPr>
              <a:t> like directory </a:t>
            </a:r>
            <a:r>
              <a:rPr lang="nl-BE" sz="1200" kern="1200" dirty="0" err="1">
                <a:solidFill>
                  <a:schemeClr val="tx1"/>
                </a:solidFill>
                <a:effectLst/>
                <a:latin typeface="+mn-lt"/>
                <a:ea typeface="+mn-ea"/>
                <a:cs typeface="+mn-cs"/>
              </a:rPr>
              <a:t>browsing</a:t>
            </a:r>
            <a:r>
              <a:rPr lang="nl-BE" sz="1200" kern="1200" dirty="0">
                <a:solidFill>
                  <a:schemeClr val="tx1"/>
                </a:solidFill>
                <a:effectLst/>
                <a:latin typeface="+mn-lt"/>
                <a:ea typeface="+mn-ea"/>
                <a:cs typeface="+mn-cs"/>
              </a:rPr>
              <a:t>, but </a:t>
            </a:r>
            <a:r>
              <a:rPr lang="nl-BE" sz="1200" i="1" kern="1200" dirty="0" err="1">
                <a:solidFill>
                  <a:schemeClr val="tx1"/>
                </a:solidFill>
                <a:effectLst/>
                <a:latin typeface="+mn-lt"/>
                <a:ea typeface="+mn-ea"/>
                <a:cs typeface="+mn-cs"/>
              </a:rPr>
              <a:t>UseFileServer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serve up </a:t>
            </a:r>
            <a:r>
              <a:rPr lang="nl-BE" sz="1200" i="1" kern="1200" dirty="0">
                <a:solidFill>
                  <a:schemeClr val="tx1"/>
                </a:solidFill>
                <a:effectLst/>
                <a:latin typeface="+mn-lt"/>
                <a:ea typeface="+mn-ea"/>
                <a:cs typeface="+mn-cs"/>
              </a:rPr>
              <a:t>index.html </a:t>
            </a:r>
            <a:r>
              <a:rPr lang="nl-BE" sz="1200" kern="1200" dirty="0" err="1">
                <a:solidFill>
                  <a:schemeClr val="tx1"/>
                </a:solidFill>
                <a:effectLst/>
                <a:latin typeface="+mn-lt"/>
                <a:ea typeface="+mn-ea"/>
                <a:cs typeface="+mn-cs"/>
              </a:rPr>
              <a:t>from</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 </a:t>
            </a:r>
            <a:r>
              <a:rPr lang="nl-BE" sz="1200" kern="1200" dirty="0" err="1">
                <a:solidFill>
                  <a:schemeClr val="tx1"/>
                </a:solidFill>
                <a:effectLst/>
                <a:latin typeface="+mn-lt"/>
                <a:ea typeface="+mn-ea"/>
                <a:cs typeface="+mn-cs"/>
              </a:rPr>
              <a:t>sees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does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match a file </a:t>
            </a:r>
            <a:r>
              <a:rPr lang="nl-BE" sz="1200" kern="1200" dirty="0" err="1">
                <a:solidFill>
                  <a:schemeClr val="tx1"/>
                </a:solidFill>
                <a:effectLst/>
                <a:latin typeface="+mn-lt"/>
                <a:ea typeface="+mn-ea"/>
                <a:cs typeface="+mn-cs"/>
              </a:rPr>
              <a:t>that's</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disk,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flow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point, we are handling </a:t>
            </a:r>
            <a:r>
              <a:rPr lang="nl-BE" sz="1200" kern="1200" dirty="0" err="1">
                <a:solidFill>
                  <a:schemeClr val="tx1"/>
                </a:solidFill>
                <a:effectLst/>
                <a:latin typeface="+mn-lt"/>
                <a:ea typeface="+mn-ea"/>
                <a:cs typeface="+mn-cs"/>
              </a:rPr>
              <a:t>exceptions</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serving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static</a:t>
            </a:r>
            <a:r>
              <a:rPr lang="nl-BE" sz="1200" kern="1200" dirty="0">
                <a:solidFill>
                  <a:schemeClr val="tx1"/>
                </a:solidFill>
                <a:effectLst/>
                <a:latin typeface="+mn-lt"/>
                <a:ea typeface="+mn-ea"/>
                <a:cs typeface="+mn-cs"/>
              </a:rPr>
              <a:t> files,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looking</a:t>
            </a:r>
            <a:r>
              <a:rPr lang="nl-BE" sz="1200" kern="1200" dirty="0">
                <a:solidFill>
                  <a:schemeClr val="tx1"/>
                </a:solidFill>
                <a:effectLst/>
                <a:latin typeface="+mn-lt"/>
                <a:ea typeface="+mn-ea"/>
                <a:cs typeface="+mn-cs"/>
              </a:rPr>
              <a:t> at controllers </a:t>
            </a:r>
            <a:r>
              <a:rPr lang="nl-BE" sz="1200" kern="1200" dirty="0" err="1">
                <a:solidFill>
                  <a:schemeClr val="tx1"/>
                </a:solidFill>
                <a:effectLst/>
                <a:latin typeface="+mn-lt"/>
                <a:ea typeface="+mn-ea"/>
                <a:cs typeface="+mn-cs"/>
              </a:rPr>
              <a:t>specifically</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nl-BE" sz="1200" kern="1200" dirty="0">
                <a:solidFill>
                  <a:schemeClr val="tx1"/>
                </a:solidFill>
                <a:effectLst/>
                <a:latin typeface="+mn-lt"/>
                <a:ea typeface="+mn-ea"/>
                <a:cs typeface="+mn-cs"/>
              </a:rPr>
              <a:t>In order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MVC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middleware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also</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some</a:t>
            </a:r>
            <a:r>
              <a:rPr lang="nl-BE" sz="1200" b="1"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require</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32</a:t>
            </a:fld>
            <a:endParaRPr lang="nl-NL"/>
          </a:p>
        </p:txBody>
      </p:sp>
    </p:spTree>
    <p:extLst>
      <p:ext uri="{BB962C8B-B14F-4D97-AF65-F5344CB8AC3E}">
        <p14:creationId xmlns:p14="http://schemas.microsoft.com/office/powerpoint/2010/main" val="2905489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Ultimately we want to build a web application on top of ASP.NET Core, and specifically we want to use the ASP.NET MVC Framework, although we could build an entire application just using middleware. </a:t>
            </a:r>
          </a:p>
          <a:p>
            <a:r>
              <a:rPr lang="en-US" dirty="0"/>
              <a:t>ASP.NET MVC, the </a:t>
            </a:r>
            <a:r>
              <a:rPr lang="en-US" b="1" dirty="0"/>
              <a:t>model view controller </a:t>
            </a:r>
            <a:r>
              <a:rPr lang="en-US" dirty="0"/>
              <a:t>framework, that framework gives us some additional features that </a:t>
            </a:r>
            <a:r>
              <a:rPr lang="en-US" b="1" dirty="0"/>
              <a:t>makes it easy to create HTML pages and HTTP-based APIs</a:t>
            </a:r>
            <a:r>
              <a:rPr lang="en-US" dirty="0"/>
              <a:t>. </a:t>
            </a:r>
          </a:p>
          <a:p>
            <a:r>
              <a:rPr lang="en-US" dirty="0"/>
              <a:t>The MVC Framework makes this easy, because we can map an incoming request to a method on a class, and inside of that method it becomes easy to query a database or read a file. </a:t>
            </a:r>
          </a:p>
          <a:p>
            <a:r>
              <a:rPr lang="en-US" dirty="0"/>
              <a:t>We can execute all sorts of logic and do calculations and then respond to the user by building HTML, XML, or JSON. We'll see how all that works in the rest of the course.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change this back to using just a static files middleware.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because we only want to respond with a static file if an incoming request exactly matches that static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Otherwise, we want the request to pass through to an MVC endpoint. Here we use the default route to match certain URI’s to certain MVC classes that will produce a response (</a:t>
            </a:r>
            <a:r>
              <a:rPr lang="en-US" i="1" dirty="0" err="1"/>
              <a:t>endpoints.MapDefaultControllerRoute</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explain more about routing in the next chapter.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MVC Framework has some specific inventions that when it sees an incoming URL, it looks at specific pieces of that URL to map that request to a method on a class that the MVC Framework will instantiate.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give you a preview of what that class looks like.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Save this file, do a refresh, just to show you that you missed a step.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see an exception telling us that the MVC Framework was unable to find the required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additional to any custom services that we might want to register for our application, like the </a:t>
            </a:r>
            <a:r>
              <a:rPr lang="en-US" i="1" dirty="0" err="1"/>
              <a:t>IGreeting</a:t>
            </a:r>
            <a:r>
              <a:rPr lang="en-US" dirty="0"/>
              <a:t> service, we might also need to add more framework services that just aren't there by default, and the MVC Framework is a good example.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33</a:t>
            </a:fld>
            <a:endParaRPr lang="nl-NL"/>
          </a:p>
        </p:txBody>
      </p:sp>
    </p:spTree>
    <p:extLst>
      <p:ext uri="{BB962C8B-B14F-4D97-AF65-F5344CB8AC3E}">
        <p14:creationId xmlns:p14="http://schemas.microsoft.com/office/powerpoint/2010/main" val="4125370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MVC Framework requires a number of services that it will use to do things like turn a view into HTML.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how that works later in the course. But since those services are not there by default, we need to explicitly add them inside of </a:t>
            </a:r>
            <a:r>
              <a:rPr lang="en-US" i="1" dirty="0" err="1"/>
              <a:t>ConfigureServices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course, there's going to be overloads of this method that we can use to configure some specific behavior of those services.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that later in the course, but now that we have a NuGet package installed, we have the services registered, we have middleware in place that will route my request through the MVC Framework, it's now time to create a controller, because ultimately with the MVC Framework, you want to direct an incoming request to a controller. </a:t>
            </a:r>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34</a:t>
            </a:fld>
            <a:endParaRPr lang="nl-NL"/>
          </a:p>
        </p:txBody>
      </p:sp>
    </p:spTree>
    <p:extLst>
      <p:ext uri="{BB962C8B-B14F-4D97-AF65-F5344CB8AC3E}">
        <p14:creationId xmlns:p14="http://schemas.microsoft.com/office/powerpoint/2010/main" val="1260527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Actually throughout this course, we'll see a number of different ways to handle requests with the MVC Framework, but the </a:t>
            </a:r>
            <a:r>
              <a:rPr lang="en-US" b="1" dirty="0"/>
              <a:t>C in MVC stands for controller</a:t>
            </a:r>
            <a:r>
              <a:rPr lang="en-US" dirty="0"/>
              <a:t>, and what we want to do is go ahead and create a new folder in our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call this </a:t>
            </a:r>
            <a:r>
              <a:rPr lang="en-US" i="1" dirty="0"/>
              <a:t>Controllers</a:t>
            </a:r>
            <a:r>
              <a:rPr lang="en-US" dirty="0"/>
              <a:t>. This will be where we place the controllers for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of that folder, we’re going to add a new item.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although you will see MVC Controller Class in the template, we’re  going to go with something a little more general, we’re just going to add a C#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call this class </a:t>
            </a:r>
            <a:r>
              <a:rPr lang="en-US" i="1" dirty="0" err="1"/>
              <a:t>HomeController</a:t>
            </a:r>
            <a:r>
              <a:rPr lang="en-US" dirty="0"/>
              <a:t>. That name is significant, because again, the MVC Framework has some very specific conventions about how it will map an incoming request to a method on a class.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35</a:t>
            </a:fld>
            <a:endParaRPr lang="nl-NL"/>
          </a:p>
        </p:txBody>
      </p:sp>
    </p:spTree>
    <p:extLst>
      <p:ext uri="{BB962C8B-B14F-4D97-AF65-F5344CB8AC3E}">
        <p14:creationId xmlns:p14="http://schemas.microsoft.com/office/powerpoint/2010/main" val="209417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Setting up ASP.NET MVC Middleware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it is the </a:t>
            </a:r>
            <a:r>
              <a:rPr lang="en-US" i="1" dirty="0" err="1"/>
              <a:t>HomeController</a:t>
            </a:r>
            <a:r>
              <a:rPr lang="en-US" dirty="0"/>
              <a:t> that will receive a request to the root of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request the root of the application, the MVC Framework should see that request, it will instantiate this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it will invoke a method or it will first look to see if this method exists, but if it finds an </a:t>
            </a:r>
            <a:r>
              <a:rPr lang="en-US" i="1" dirty="0"/>
              <a:t>Index</a:t>
            </a:r>
            <a:r>
              <a:rPr lang="en-US" dirty="0"/>
              <a:t> method, the MVC Framework will invoke this method, and whatever we return will influence what the user sees in the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right now, we’re just going to return a simple string, which is “</a:t>
            </a:r>
            <a:r>
              <a:rPr lang="en-US" i="1" dirty="0"/>
              <a:t>Hello from the </a:t>
            </a:r>
            <a:r>
              <a:rPr lang="en-US" i="1" dirty="0" err="1"/>
              <a:t>HomeController</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class doesn't need to derive from any specific base class, we will do that later in the course, because there is a base class that we can use that gives us a lot more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right now we just want to save all the files in the application.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Come back to my web browser, and let's issue a request and make sure this goes to the root of the website.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see “</a:t>
            </a:r>
            <a:r>
              <a:rPr lang="en-US" i="1" dirty="0"/>
              <a:t>Hello from the </a:t>
            </a:r>
            <a:r>
              <a:rPr lang="en-US" i="1" dirty="0" err="1"/>
              <a:t>HomeController</a:t>
            </a:r>
            <a:r>
              <a:rPr lang="en-US" i="1" dirty="0"/>
              <a: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this point, we are ready to start working with the MVC Framework, and we'll do that in the next chapter by looking at routing and how to write these controller classes.</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36</a:t>
            </a:fld>
            <a:endParaRPr lang="nl-NL"/>
          </a:p>
        </p:txBody>
      </p:sp>
    </p:spTree>
    <p:extLst>
      <p:ext uri="{BB962C8B-B14F-4D97-AF65-F5344CB8AC3E}">
        <p14:creationId xmlns:p14="http://schemas.microsoft.com/office/powerpoint/2010/main" val="362098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Using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Inside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begins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execute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configuring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web host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 builder,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register a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represents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startup logic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UseStartup</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do is </a:t>
            </a:r>
            <a:r>
              <a:rPr lang="nl-BE" sz="1200" kern="1200" dirty="0" err="1">
                <a:solidFill>
                  <a:schemeClr val="tx1"/>
                </a:solidFill>
                <a:effectLst/>
                <a:latin typeface="+mn-lt"/>
                <a:ea typeface="+mn-ea"/>
                <a:cs typeface="+mn-cs"/>
              </a:rPr>
              <a:t>instantiate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two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4</a:t>
            </a:fld>
            <a:endParaRPr lang="nl-NL"/>
          </a:p>
        </p:txBody>
      </p:sp>
    </p:spTree>
    <p:extLst>
      <p:ext uri="{BB962C8B-B14F-4D97-AF65-F5344CB8AC3E}">
        <p14:creationId xmlns:p14="http://schemas.microsoft.com/office/powerpoint/2010/main" val="235809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a:t>Using </a:t>
            </a:r>
            <a:r>
              <a:rPr lang="nl-BE" u="sng" dirty="0" err="1"/>
              <a:t>IApplicationBuilder</a:t>
            </a:r>
            <a:endParaRPr lang="nl-BE" u="sng" dirty="0"/>
          </a:p>
          <a:p>
            <a:endParaRPr lang="nl-BE" sz="1200" b="1" kern="1200" dirty="0">
              <a:solidFill>
                <a:schemeClr val="tx1"/>
              </a:solidFill>
              <a:effectLst/>
              <a:latin typeface="+mn-lt"/>
              <a:ea typeface="+mn-ea"/>
              <a:cs typeface="+mn-cs"/>
            </a:endParaRPr>
          </a:p>
          <a:p>
            <a:r>
              <a:rPr lang="nl-BE" sz="1200" b="1" kern="1200" dirty="0">
                <a:solidFill>
                  <a:schemeClr val="tx1"/>
                </a:solidFill>
                <a:effectLst/>
                <a:latin typeface="+mn-lt"/>
                <a:ea typeface="+mn-ea"/>
                <a:cs typeface="+mn-cs"/>
              </a:rPr>
              <a:t>The first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ConfigureServices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used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last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register services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inject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components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includes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both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custom</a:t>
            </a:r>
            <a:r>
              <a:rPr lang="nl-BE" sz="1200" kern="1200" dirty="0">
                <a:solidFill>
                  <a:schemeClr val="tx1"/>
                </a:solidFill>
                <a:effectLst/>
                <a:latin typeface="+mn-lt"/>
                <a:ea typeface="+mn-ea"/>
                <a:cs typeface="+mn-cs"/>
              </a:rPr>
              <a:t> services, like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Greeter</a:t>
            </a:r>
            <a:r>
              <a:rPr lang="nl-BE" sz="1200" kern="1200" dirty="0">
                <a:solidFill>
                  <a:schemeClr val="tx1"/>
                </a:solidFill>
                <a:effectLst/>
                <a:latin typeface="+mn-lt"/>
                <a:ea typeface="+mn-ea"/>
                <a:cs typeface="+mn-cs"/>
              </a:rPr>
              <a:t> service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have </a:t>
            </a:r>
            <a:r>
              <a:rPr lang="nl-BE" sz="1200" kern="1200" dirty="0" err="1">
                <a:solidFill>
                  <a:schemeClr val="tx1"/>
                </a:solidFill>
                <a:effectLst/>
                <a:latin typeface="+mn-lt"/>
                <a:ea typeface="+mn-ea"/>
                <a:cs typeface="+mn-cs"/>
              </a:rPr>
              <a:t>created</a:t>
            </a:r>
            <a:r>
              <a:rPr lang="nl-BE" sz="1200" kern="1200" dirty="0">
                <a:solidFill>
                  <a:schemeClr val="tx1"/>
                </a:solidFill>
                <a:effectLst/>
                <a:latin typeface="+mn-lt"/>
                <a:ea typeface="+mn-ea"/>
                <a:cs typeface="+mn-cs"/>
              </a:rPr>
              <a:t>, as well as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services </a:t>
            </a:r>
            <a:r>
              <a:rPr lang="nl-BE" sz="1200" kern="1200" dirty="0" err="1">
                <a:solidFill>
                  <a:schemeClr val="tx1"/>
                </a:solidFill>
                <a:effectLst/>
                <a:latin typeface="+mn-lt"/>
                <a:ea typeface="+mn-ea"/>
                <a:cs typeface="+mn-cs"/>
              </a:rPr>
              <a:t>provided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ASP.NET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registered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p>
          <a:p>
            <a:r>
              <a:rPr lang="nl-BE" sz="1200" kern="1200" dirty="0">
                <a:solidFill>
                  <a:schemeClr val="tx1"/>
                </a:solidFill>
                <a:effectLst/>
                <a:latin typeface="+mn-lt"/>
                <a:ea typeface="+mn-ea"/>
                <a:cs typeface="+mn-cs"/>
              </a:rPr>
              <a:t>For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we start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produce HTML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JSON,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register a </a:t>
            </a:r>
            <a:r>
              <a:rPr lang="nl-BE" sz="1200" kern="1200" dirty="0" err="1">
                <a:solidFill>
                  <a:schemeClr val="tx1"/>
                </a:solidFill>
                <a:effectLst/>
                <a:latin typeface="+mn-lt"/>
                <a:ea typeface="+mn-ea"/>
                <a:cs typeface="+mn-cs"/>
              </a:rPr>
              <a:t>group</a:t>
            </a:r>
            <a:r>
              <a:rPr lang="nl-BE" sz="1200" kern="1200" dirty="0">
                <a:solidFill>
                  <a:schemeClr val="tx1"/>
                </a:solidFill>
                <a:effectLst/>
                <a:latin typeface="+mn-lt"/>
                <a:ea typeface="+mn-ea"/>
                <a:cs typeface="+mn-cs"/>
              </a:rPr>
              <a:t> of services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kern="1200" dirty="0" err="1">
                <a:solidFill>
                  <a:schemeClr val="tx1"/>
                </a:solidFill>
                <a:effectLst/>
                <a:latin typeface="+mn-lt"/>
                <a:ea typeface="+mn-ea"/>
                <a:cs typeface="+mn-cs"/>
              </a:rPr>
              <a:t>requires</a:t>
            </a:r>
            <a:r>
              <a:rPr lang="nl-BE" sz="1200" kern="1200" dirty="0">
                <a:solidFill>
                  <a:schemeClr val="tx1"/>
                </a:solidFill>
                <a:effectLst/>
                <a:latin typeface="+mn-lt"/>
                <a:ea typeface="+mn-ea"/>
                <a:cs typeface="+mn-cs"/>
              </a:rPr>
              <a:t>, but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get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later. </a:t>
            </a:r>
          </a:p>
          <a:p>
            <a:endParaRPr lang="nl-BE" sz="1200" b="1" kern="1200" dirty="0">
              <a:solidFill>
                <a:schemeClr val="tx1"/>
              </a:solidFill>
              <a:effectLst/>
              <a:latin typeface="+mn-lt"/>
              <a:ea typeface="+mn-ea"/>
              <a:cs typeface="+mn-cs"/>
            </a:endParaRPr>
          </a:p>
          <a:p>
            <a:r>
              <a:rPr lang="nl-BE" sz="1200" b="1" kern="1200" dirty="0">
                <a:solidFill>
                  <a:schemeClr val="tx1"/>
                </a:solidFill>
                <a:effectLst/>
                <a:latin typeface="+mn-lt"/>
                <a:ea typeface="+mn-ea"/>
                <a:cs typeface="+mn-cs"/>
              </a:rPr>
              <a:t>The second </a:t>
            </a:r>
            <a:r>
              <a:rPr lang="nl-BE" sz="1200" b="1"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ASP. 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It is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ever </a:t>
            </a:r>
            <a:r>
              <a:rPr lang="nl-BE" sz="1200" kern="1200" dirty="0" err="1">
                <a:solidFill>
                  <a:schemeClr val="tx1"/>
                </a:solidFill>
                <a:effectLst/>
                <a:latin typeface="+mn-lt"/>
                <a:ea typeface="+mn-ea"/>
                <a:cs typeface="+mn-cs"/>
              </a:rPr>
              <a:t>executes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once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object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implements</a:t>
            </a:r>
            <a:r>
              <a:rPr lang="nl-BE" sz="1200"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we are building </a:t>
            </a:r>
            <a:r>
              <a:rPr lang="nl-BE" sz="1200" b="1" kern="1200" dirty="0" err="1">
                <a:solidFill>
                  <a:schemeClr val="tx1"/>
                </a:solidFill>
                <a:effectLst/>
                <a:latin typeface="+mn-lt"/>
                <a:ea typeface="+mn-ea"/>
                <a:cs typeface="+mn-cs"/>
              </a:rPr>
              <a:t>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adding</a:t>
            </a:r>
            <a:r>
              <a:rPr lang="nl-BE" sz="1200" b="1" kern="1200" dirty="0">
                <a:solidFill>
                  <a:schemeClr val="tx1"/>
                </a:solidFill>
                <a:effectLst/>
                <a:latin typeface="+mn-lt"/>
                <a:ea typeface="+mn-ea"/>
                <a:cs typeface="+mn-cs"/>
              </a:rPr>
              <a:t> middleware </a:t>
            </a:r>
            <a:r>
              <a:rPr lang="nl-BE" sz="1200" b="1" kern="1200" dirty="0" err="1">
                <a:solidFill>
                  <a:schemeClr val="tx1"/>
                </a:solidFill>
                <a:effectLst/>
                <a:latin typeface="+mn-lt"/>
                <a:ea typeface="+mn-ea"/>
                <a:cs typeface="+mn-cs"/>
              </a:rPr>
              <a:t>to</a:t>
            </a:r>
            <a:r>
              <a:rPr lang="nl-BE" sz="1200" b="1" kern="1200" dirty="0">
                <a:solidFill>
                  <a:schemeClr val="tx1"/>
                </a:solidFill>
                <a:effectLst/>
                <a:latin typeface="+mn-lt"/>
                <a:ea typeface="+mn-ea"/>
                <a:cs typeface="+mn-cs"/>
              </a:rPr>
              <a:t> handle HTTP </a:t>
            </a:r>
            <a:r>
              <a:rPr lang="nl-BE" sz="1200" b="1"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in a </a:t>
            </a:r>
            <a:r>
              <a:rPr lang="nl-BE" sz="1200" kern="1200" dirty="0" err="1">
                <a:solidFill>
                  <a:schemeClr val="tx1"/>
                </a:solidFill>
                <a:effectLst/>
                <a:latin typeface="+mn-lt"/>
                <a:ea typeface="+mn-ea"/>
                <a:cs typeface="+mn-cs"/>
              </a:rPr>
              <a:t>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precise</a:t>
            </a:r>
            <a:r>
              <a:rPr lang="nl-BE" sz="1200" kern="1200" dirty="0">
                <a:solidFill>
                  <a:schemeClr val="tx1"/>
                </a:solidFill>
                <a:effectLst/>
                <a:latin typeface="+mn-lt"/>
                <a:ea typeface="+mn-ea"/>
                <a:cs typeface="+mn-cs"/>
              </a:rPr>
              <a:t> way,</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5</a:t>
            </a:fld>
            <a:endParaRPr lang="nl-NL"/>
          </a:p>
        </p:txBody>
      </p:sp>
    </p:spTree>
    <p:extLst>
      <p:ext uri="{BB962C8B-B14F-4D97-AF65-F5344CB8AC3E}">
        <p14:creationId xmlns:p14="http://schemas.microsoft.com/office/powerpoint/2010/main" val="2203965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Currently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are 3 pieces of middleware </a:t>
            </a:r>
            <a:r>
              <a:rPr lang="nl-BE" sz="1200" kern="1200" dirty="0" err="1">
                <a:solidFill>
                  <a:schemeClr val="tx1"/>
                </a:solidFill>
                <a:effectLst/>
                <a:latin typeface="+mn-lt"/>
                <a:ea typeface="+mn-ea"/>
                <a:cs typeface="+mn-cs"/>
              </a:rPr>
              <a:t>inside</a:t>
            </a:r>
            <a:r>
              <a:rPr lang="nl-BE" sz="1200" kern="1200" dirty="0">
                <a:solidFill>
                  <a:schemeClr val="tx1"/>
                </a:solidFill>
                <a:effectLst/>
                <a:latin typeface="+mn-lt"/>
                <a:ea typeface="+mn-ea"/>
                <a:cs typeface="+mn-cs"/>
              </a:rPr>
              <a:t> of </a:t>
            </a:r>
            <a:r>
              <a:rPr lang="nl-BE" sz="1200" i="1" kern="1200" dirty="0" err="1">
                <a:solidFill>
                  <a:schemeClr val="tx1"/>
                </a:solidFill>
                <a:effectLst/>
                <a:latin typeface="+mn-lt"/>
                <a:ea typeface="+mn-ea"/>
                <a:cs typeface="+mn-cs"/>
              </a:rPr>
              <a:t>Configure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is </a:t>
            </a:r>
            <a:r>
              <a:rPr lang="nl-BE" sz="1200" b="1" i="1" kern="1200" dirty="0" err="1">
                <a:solidFill>
                  <a:schemeClr val="tx1"/>
                </a:solidFill>
                <a:effectLst/>
                <a:latin typeface="+mn-lt"/>
                <a:ea typeface="+mn-ea"/>
                <a:cs typeface="+mn-cs"/>
              </a:rPr>
              <a:t>UseDeveloperExceptionPage</a:t>
            </a:r>
            <a:r>
              <a:rPr lang="nl-BE" sz="1200" b="1"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comment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code out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Ctrl+K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C.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in a moment. </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The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2 pieces of middleware (</a:t>
            </a:r>
            <a:r>
              <a:rPr lang="nl-BE" sz="1200" kern="1200" dirty="0" err="1">
                <a:solidFill>
                  <a:schemeClr val="tx1"/>
                </a:solidFill>
                <a:effectLst/>
                <a:latin typeface="+mn-lt"/>
                <a:ea typeface="+mn-ea"/>
                <a:cs typeface="+mn-cs"/>
              </a:rPr>
              <a:t>UseRouting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UseEndpoints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work</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together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enable</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endpoint</a:t>
            </a:r>
            <a:r>
              <a:rPr lang="nl-BE" sz="1200" b="1" kern="1200" dirty="0">
                <a:solidFill>
                  <a:schemeClr val="tx1"/>
                </a:solidFill>
                <a:effectLst/>
                <a:latin typeface="+mn-lt"/>
                <a:ea typeface="+mn-ea"/>
                <a:cs typeface="+mn-cs"/>
              </a:rPr>
              <a:t> routing</a:t>
            </a:r>
            <a:r>
              <a:rPr lang="nl-BE" sz="1200" kern="1200" dirty="0">
                <a:solidFill>
                  <a:schemeClr val="tx1"/>
                </a:solidFill>
                <a:effectLst/>
                <a:latin typeface="+mn-lt"/>
                <a:ea typeface="+mn-ea"/>
                <a:cs typeface="+mn-cs"/>
              </a:rPr>
              <a:t>.</a:t>
            </a:r>
          </a:p>
          <a:p>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routing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URIs</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mapped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dispatched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Endpoints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code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serves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endpoint’s</a:t>
            </a:r>
            <a:r>
              <a:rPr lang="nl-BE" sz="1200" kern="1200" dirty="0">
                <a:solidFill>
                  <a:schemeClr val="tx1"/>
                </a:solidFill>
                <a:effectLst/>
                <a:latin typeface="+mn-lt"/>
                <a:ea typeface="+mn-ea"/>
                <a:cs typeface="+mn-cs"/>
              </a:rPr>
              <a:t> response.</a:t>
            </a:r>
          </a:p>
          <a:p>
            <a:endParaRPr lang="nl-BE" sz="1200" kern="1200" dirty="0">
              <a:solidFill>
                <a:schemeClr val="tx1"/>
              </a:solidFill>
              <a:effectLst/>
              <a:latin typeface="+mn-lt"/>
              <a:ea typeface="+mn-ea"/>
              <a:cs typeface="+mn-cs"/>
            </a:endParaRPr>
          </a:p>
          <a:p>
            <a:r>
              <a:rPr lang="nl-BE" sz="1200" b="1" kern="1200" dirty="0" err="1">
                <a:solidFill>
                  <a:schemeClr val="tx1"/>
                </a:solidFill>
                <a:effectLst/>
                <a:latin typeface="+mn-lt"/>
                <a:ea typeface="+mn-ea"/>
                <a:cs typeface="+mn-cs"/>
              </a:rPr>
              <a:t>UseRouting</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will</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add</a:t>
            </a:r>
            <a:r>
              <a:rPr lang="nl-BE" sz="1200" b="0" kern="1200" dirty="0">
                <a:solidFill>
                  <a:schemeClr val="tx1"/>
                </a:solidFill>
                <a:effectLst/>
                <a:latin typeface="+mn-lt"/>
                <a:ea typeface="+mn-ea"/>
                <a:cs typeface="+mn-cs"/>
              </a:rPr>
              <a:t> route URI matching </a:t>
            </a:r>
            <a:r>
              <a:rPr lang="nl-BE" sz="1200" b="0" kern="1200" dirty="0" err="1">
                <a:solidFill>
                  <a:schemeClr val="tx1"/>
                </a:solidFill>
                <a:effectLst/>
                <a:latin typeface="+mn-lt"/>
                <a:ea typeface="+mn-ea"/>
                <a:cs typeface="+mn-cs"/>
              </a:rPr>
              <a:t>capabilities</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to</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the</a:t>
            </a:r>
            <a:r>
              <a:rPr lang="nl-BE" sz="1200" b="0" kern="1200" dirty="0">
                <a:solidFill>
                  <a:schemeClr val="tx1"/>
                </a:solidFill>
                <a:effectLst/>
                <a:latin typeface="+mn-lt"/>
                <a:ea typeface="+mn-ea"/>
                <a:cs typeface="+mn-cs"/>
              </a:rPr>
              <a:t> middleware pipeline. It </a:t>
            </a:r>
            <a:r>
              <a:rPr lang="nl-BE" sz="1200" b="1" kern="1200" dirty="0">
                <a:solidFill>
                  <a:schemeClr val="tx1"/>
                </a:solidFill>
                <a:effectLst/>
                <a:latin typeface="+mn-lt"/>
                <a:ea typeface="+mn-ea"/>
                <a:cs typeface="+mn-cs"/>
              </a:rPr>
              <a:t>must </a:t>
            </a:r>
            <a:r>
              <a:rPr lang="nl-BE" sz="1200" b="1" kern="1200" dirty="0" err="1">
                <a:solidFill>
                  <a:schemeClr val="tx1"/>
                </a:solidFill>
                <a:effectLst/>
                <a:latin typeface="+mn-lt"/>
                <a:ea typeface="+mn-ea"/>
                <a:cs typeface="+mn-cs"/>
              </a:rPr>
              <a:t>come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before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any</a:t>
            </a:r>
            <a:r>
              <a:rPr lang="nl-BE" sz="1200" b="1" kern="1200" dirty="0">
                <a:solidFill>
                  <a:schemeClr val="tx1"/>
                </a:solidFill>
                <a:effectLst/>
                <a:latin typeface="+mn-lt"/>
                <a:ea typeface="+mn-ea"/>
                <a:cs typeface="+mn-cs"/>
              </a:rPr>
              <a:t> route-</a:t>
            </a:r>
            <a:r>
              <a:rPr lang="nl-BE" sz="1200" b="1" kern="1200" dirty="0" err="1">
                <a:solidFill>
                  <a:schemeClr val="tx1"/>
                </a:solidFill>
                <a:effectLst/>
                <a:latin typeface="+mn-lt"/>
                <a:ea typeface="+mn-ea"/>
                <a:cs typeface="+mn-cs"/>
              </a:rPr>
              <a:t>aware</a:t>
            </a:r>
            <a:r>
              <a:rPr lang="nl-BE" sz="1200" b="1" kern="1200" dirty="0">
                <a:solidFill>
                  <a:schemeClr val="tx1"/>
                </a:solidFill>
                <a:effectLst/>
                <a:latin typeface="+mn-lt"/>
                <a:ea typeface="+mn-ea"/>
                <a:cs typeface="+mn-cs"/>
              </a:rPr>
              <a:t> middleware </a:t>
            </a:r>
            <a:r>
              <a:rPr lang="nl-BE" sz="1200" b="0" kern="1200" dirty="0" err="1">
                <a:solidFill>
                  <a:schemeClr val="tx1"/>
                </a:solidFill>
                <a:effectLst/>
                <a:latin typeface="+mn-lt"/>
                <a:ea typeface="+mn-ea"/>
                <a:cs typeface="+mn-cs"/>
              </a:rPr>
              <a:t>such</a:t>
            </a:r>
            <a:r>
              <a:rPr lang="nl-BE" sz="1200" b="0" kern="1200" dirty="0">
                <a:solidFill>
                  <a:schemeClr val="tx1"/>
                </a:solidFill>
                <a:effectLst/>
                <a:latin typeface="+mn-lt"/>
                <a:ea typeface="+mn-ea"/>
                <a:cs typeface="+mn-cs"/>
              </a:rPr>
              <a:t> as </a:t>
            </a:r>
            <a:r>
              <a:rPr lang="nl-BE" sz="1200" b="0" kern="1200" dirty="0" err="1">
                <a:solidFill>
                  <a:schemeClr val="tx1"/>
                </a:solidFill>
                <a:effectLst/>
                <a:latin typeface="+mn-lt"/>
                <a:ea typeface="+mn-ea"/>
                <a:cs typeface="+mn-cs"/>
              </a:rPr>
              <a:t>authorization</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endpoint</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execution</a:t>
            </a:r>
            <a:r>
              <a:rPr lang="nl-BE" sz="1200" b="0" kern="1200" dirty="0">
                <a:solidFill>
                  <a:schemeClr val="tx1"/>
                </a:solidFill>
                <a:effectLst/>
                <a:latin typeface="+mn-lt"/>
                <a:ea typeface="+mn-ea"/>
                <a:cs typeface="+mn-cs"/>
              </a:rPr>
              <a:t>, etc.</a:t>
            </a:r>
          </a:p>
          <a:p>
            <a:r>
              <a:rPr lang="nl-BE" sz="1200" b="1" kern="1200" dirty="0" err="1">
                <a:solidFill>
                  <a:schemeClr val="tx1"/>
                </a:solidFill>
                <a:effectLst/>
                <a:latin typeface="+mn-lt"/>
                <a:ea typeface="+mn-ea"/>
                <a:cs typeface="+mn-cs"/>
              </a:rPr>
              <a:t>UseEndpoints</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adds</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endpoint</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execution</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to</a:t>
            </a:r>
            <a:r>
              <a:rPr lang="nl-BE" sz="1200" b="0" kern="1200" dirty="0">
                <a:solidFill>
                  <a:schemeClr val="tx1"/>
                </a:solidFill>
                <a:effectLst/>
                <a:latin typeface="+mn-lt"/>
                <a:ea typeface="+mn-ea"/>
                <a:cs typeface="+mn-cs"/>
              </a:rPr>
              <a:t> </a:t>
            </a:r>
            <a:r>
              <a:rPr lang="nl-BE" sz="1200" b="0" kern="1200" dirty="0" err="1">
                <a:solidFill>
                  <a:schemeClr val="tx1"/>
                </a:solidFill>
                <a:effectLst/>
                <a:latin typeface="+mn-lt"/>
                <a:ea typeface="+mn-ea"/>
                <a:cs typeface="+mn-cs"/>
              </a:rPr>
              <a:t>the</a:t>
            </a:r>
            <a:r>
              <a:rPr lang="nl-BE" sz="1200" b="0" kern="1200" dirty="0">
                <a:solidFill>
                  <a:schemeClr val="tx1"/>
                </a:solidFill>
                <a:effectLst/>
                <a:latin typeface="+mn-lt"/>
                <a:ea typeface="+mn-ea"/>
                <a:cs typeface="+mn-cs"/>
              </a:rPr>
              <a:t> middleware pipeline. </a:t>
            </a:r>
            <a:r>
              <a:rPr lang="nl-BE" sz="1200" b="1" kern="1200" dirty="0" err="1">
                <a:solidFill>
                  <a:schemeClr val="tx1"/>
                </a:solidFill>
                <a:effectLst/>
                <a:latin typeface="+mn-lt"/>
                <a:ea typeface="+mn-ea"/>
                <a:cs typeface="+mn-cs"/>
              </a:rPr>
              <a:t>This</a:t>
            </a:r>
            <a:r>
              <a:rPr lang="nl-BE" sz="1200" b="1" kern="1200" dirty="0">
                <a:solidFill>
                  <a:schemeClr val="tx1"/>
                </a:solidFill>
                <a:effectLst/>
                <a:latin typeface="+mn-lt"/>
                <a:ea typeface="+mn-ea"/>
                <a:cs typeface="+mn-cs"/>
              </a:rPr>
              <a:t> is </a:t>
            </a:r>
            <a:r>
              <a:rPr lang="nl-BE" sz="1200" b="1" kern="1200" dirty="0" err="1">
                <a:solidFill>
                  <a:schemeClr val="tx1"/>
                </a:solidFill>
                <a:effectLst/>
                <a:latin typeface="+mn-lt"/>
                <a:ea typeface="+mn-ea"/>
                <a:cs typeface="+mn-cs"/>
              </a:rPr>
              <a:t>where</a:t>
            </a:r>
            <a:r>
              <a:rPr lang="nl-BE" sz="1200" b="1" kern="1200" dirty="0">
                <a:solidFill>
                  <a:schemeClr val="tx1"/>
                </a:solidFill>
                <a:effectLst/>
                <a:latin typeface="+mn-lt"/>
                <a:ea typeface="+mn-ea"/>
                <a:cs typeface="+mn-cs"/>
              </a:rPr>
              <a:t> route </a:t>
            </a:r>
            <a:r>
              <a:rPr lang="nl-BE" sz="1200" b="1" kern="1200" dirty="0" err="1">
                <a:solidFill>
                  <a:schemeClr val="tx1"/>
                </a:solidFill>
                <a:effectLst/>
                <a:latin typeface="+mn-lt"/>
                <a:ea typeface="+mn-ea"/>
                <a:cs typeface="+mn-cs"/>
              </a:rPr>
              <a:t>endpoints</a:t>
            </a:r>
            <a:r>
              <a:rPr lang="nl-BE" sz="1200" b="1" kern="1200" dirty="0">
                <a:solidFill>
                  <a:schemeClr val="tx1"/>
                </a:solidFill>
                <a:effectLst/>
                <a:latin typeface="+mn-lt"/>
                <a:ea typeface="+mn-ea"/>
                <a:cs typeface="+mn-cs"/>
              </a:rPr>
              <a:t> are </a:t>
            </a:r>
            <a:r>
              <a:rPr lang="nl-BE" sz="1200" b="1" kern="1200" dirty="0" err="1">
                <a:solidFill>
                  <a:schemeClr val="tx1"/>
                </a:solidFill>
                <a:effectLst/>
                <a:latin typeface="+mn-lt"/>
                <a:ea typeface="+mn-ea"/>
                <a:cs typeface="+mn-cs"/>
              </a:rPr>
              <a:t>configured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can</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matched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and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executed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application</a:t>
            </a:r>
            <a:r>
              <a:rPr lang="nl-BE" sz="1200" b="0" kern="1200" dirty="0">
                <a:solidFill>
                  <a:schemeClr val="tx1"/>
                </a:solidFill>
                <a:effectLst/>
                <a:latin typeface="+mn-lt"/>
                <a:ea typeface="+mn-ea"/>
                <a:cs typeface="+mn-cs"/>
              </a:rPr>
              <a:t>.</a:t>
            </a:r>
            <a:endParaRPr lang="nl-BE" sz="1200" b="1" kern="1200" dirty="0">
              <a:solidFill>
                <a:schemeClr val="tx1"/>
              </a:solidFill>
              <a:effectLst/>
              <a:latin typeface="+mn-lt"/>
              <a:ea typeface="+mn-ea"/>
              <a:cs typeface="+mn-cs"/>
            </a:endParaRPr>
          </a:p>
          <a:p>
            <a:endParaRPr lang="nl-BE" sz="1200" b="1"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In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example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 is </a:t>
            </a:r>
            <a:r>
              <a:rPr lang="nl-BE" sz="1200" kern="1200" dirty="0" err="1">
                <a:solidFill>
                  <a:schemeClr val="tx1"/>
                </a:solidFill>
                <a:effectLst/>
                <a:latin typeface="+mn-lt"/>
                <a:ea typeface="+mn-ea"/>
                <a:cs typeface="+mn-cs"/>
              </a:rPr>
              <a:t>matched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lambda</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expression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returns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message</a:t>
            </a:r>
            <a:r>
              <a:rPr lang="nl-BE" sz="1200" kern="1200" dirty="0">
                <a:solidFill>
                  <a:schemeClr val="tx1"/>
                </a:solidFill>
                <a:effectLst/>
                <a:latin typeface="+mn-lt"/>
                <a:ea typeface="+mn-ea"/>
                <a:cs typeface="+mn-cs"/>
              </a:rPr>
              <a:t> string (in a 200 response).</a:t>
            </a:r>
          </a:p>
          <a:p>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 GET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is </a:t>
            </a:r>
            <a:r>
              <a:rPr lang="nl-BE" sz="1200" kern="1200" dirty="0" err="1">
                <a:solidFill>
                  <a:schemeClr val="tx1"/>
                </a:solidFill>
                <a:effectLst/>
                <a:latin typeface="+mn-lt"/>
                <a:ea typeface="+mn-ea"/>
                <a:cs typeface="+mn-cs"/>
              </a:rPr>
              <a:t>received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executed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writes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a:t>
            </a:r>
            <a:r>
              <a:rPr lang="nl-BE" sz="1200" kern="1200" dirty="0" err="1">
                <a:solidFill>
                  <a:schemeClr val="tx1"/>
                </a:solidFill>
                <a:effectLst/>
                <a:latin typeface="+mn-lt"/>
                <a:ea typeface="+mn-ea"/>
                <a:cs typeface="+mn-cs"/>
              </a:rPr>
              <a:t>context.Response.WriteAsync</a:t>
            </a:r>
            <a:r>
              <a:rPr lang="nl-BE" sz="1200" kern="1200" dirty="0">
                <a:solidFill>
                  <a:schemeClr val="tx1"/>
                </a:solidFill>
                <a:effectLst/>
                <a:latin typeface="+mn-lt"/>
                <a:ea typeface="+mn-ea"/>
                <a:cs typeface="+mn-cs"/>
              </a:rPr>
              <a:t>).</a:t>
            </a:r>
          </a:p>
          <a:p>
            <a:r>
              <a:rPr lang="nl-BE" sz="1200" kern="1200" dirty="0" err="1">
                <a:solidFill>
                  <a:schemeClr val="tx1"/>
                </a:solidFill>
                <a:effectLst/>
                <a:latin typeface="+mn-lt"/>
                <a:ea typeface="+mn-ea"/>
                <a:cs typeface="+mn-cs"/>
              </a:rPr>
              <a:t>Note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we are </a:t>
            </a:r>
            <a:r>
              <a:rPr lang="nl-BE" sz="1200" kern="1200" dirty="0" err="1">
                <a:solidFill>
                  <a:schemeClr val="tx1"/>
                </a:solidFill>
                <a:effectLst/>
                <a:latin typeface="+mn-lt"/>
                <a:ea typeface="+mn-ea"/>
                <a:cs typeface="+mn-cs"/>
              </a:rPr>
              <a:t>writing</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string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response, but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HTML or JSON.</a:t>
            </a:r>
          </a:p>
          <a:p>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http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matched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return a 404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Found) response.</a:t>
            </a:r>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Most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middleware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in a real ASP.NET </a:t>
            </a:r>
            <a:r>
              <a:rPr lang="nl-BE" sz="1200" kern="1200" dirty="0" err="1">
                <a:solidFill>
                  <a:schemeClr val="tx1"/>
                </a:solidFill>
                <a:effectLst/>
                <a:latin typeface="+mn-lt"/>
                <a:ea typeface="+mn-ea"/>
                <a:cs typeface="+mn-cs"/>
              </a:rPr>
              <a:t>Core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is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up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builder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invoking</a:t>
            </a:r>
            <a:r>
              <a:rPr lang="nl-BE" sz="1200" b="1" kern="1200" dirty="0">
                <a:solidFill>
                  <a:schemeClr val="tx1"/>
                </a:solidFill>
                <a:effectLst/>
                <a:latin typeface="+mn-lt"/>
                <a:ea typeface="+mn-ea"/>
                <a:cs typeface="+mn-cs"/>
              </a:rPr>
              <a:t> a </a:t>
            </a:r>
            <a:r>
              <a:rPr lang="nl-BE" sz="1200" b="1" kern="1200" dirty="0" err="1">
                <a:solidFill>
                  <a:schemeClr val="tx1"/>
                </a:solidFill>
                <a:effectLst/>
                <a:latin typeface="+mn-lt"/>
                <a:ea typeface="+mn-ea"/>
                <a:cs typeface="+mn-cs"/>
              </a:rPr>
              <a:t>method</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that</a:t>
            </a:r>
            <a:r>
              <a:rPr lang="nl-BE" sz="1200" b="1" kern="1200" dirty="0">
                <a:solidFill>
                  <a:schemeClr val="tx1"/>
                </a:solidFill>
                <a:effectLst/>
                <a:latin typeface="+mn-lt"/>
                <a:ea typeface="+mn-ea"/>
                <a:cs typeface="+mn-cs"/>
              </a:rPr>
              <a:t> starts </a:t>
            </a:r>
            <a:r>
              <a:rPr lang="nl-BE" sz="1200" b="1" kern="1200" dirty="0" err="1">
                <a:solidFill>
                  <a:schemeClr val="tx1"/>
                </a:solidFill>
                <a:effectLst/>
                <a:latin typeface="+mn-lt"/>
                <a:ea typeface="+mn-ea"/>
                <a:cs typeface="+mn-cs"/>
              </a:rPr>
              <a:t>with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word </a:t>
            </a:r>
            <a:r>
              <a:rPr lang="nl-BE" sz="1200" b="1"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IntelliSense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window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quite</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number</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start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word </a:t>
            </a:r>
            <a:r>
              <a:rPr lang="nl-BE" sz="1200"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These are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b="1" kern="1200" dirty="0">
                <a:solidFill>
                  <a:schemeClr val="tx1"/>
                </a:solidFill>
                <a:effectLst/>
                <a:latin typeface="+mn-lt"/>
                <a:ea typeface="+mn-ea"/>
                <a:cs typeface="+mn-cs"/>
              </a:rPr>
              <a:t>extension </a:t>
            </a:r>
            <a:r>
              <a:rPr lang="nl-BE" sz="1200" b="1" kern="1200" dirty="0" err="1">
                <a:solidFill>
                  <a:schemeClr val="tx1"/>
                </a:solidFill>
                <a:effectLst/>
                <a:latin typeface="+mn-lt"/>
                <a:ea typeface="+mn-ea"/>
                <a:cs typeface="+mn-cs"/>
              </a:rPr>
              <a:t>methods</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for</a:t>
            </a:r>
            <a:r>
              <a:rPr lang="nl-BE" sz="1200" b="1" kern="1200" dirty="0">
                <a:solidFill>
                  <a:schemeClr val="tx1"/>
                </a:solidFill>
                <a:effectLst/>
                <a:latin typeface="+mn-lt"/>
                <a:ea typeface="+mn-ea"/>
                <a:cs typeface="+mn-cs"/>
              </a:rPr>
              <a:t> </a:t>
            </a:r>
            <a:r>
              <a:rPr lang="nl-BE" sz="1200" b="1" i="1" kern="1200" dirty="0" err="1">
                <a:solidFill>
                  <a:schemeClr val="tx1"/>
                </a:solidFill>
                <a:effectLst/>
                <a:latin typeface="+mn-lt"/>
                <a:ea typeface="+mn-ea"/>
                <a:cs typeface="+mn-cs"/>
              </a:rPr>
              <a:t>IApplicationBuilder</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As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different NuGet packages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contain</a:t>
            </a:r>
            <a:r>
              <a:rPr lang="nl-BE" sz="1200" kern="1200" dirty="0">
                <a:solidFill>
                  <a:schemeClr val="tx1"/>
                </a:solidFill>
                <a:effectLst/>
                <a:latin typeface="+mn-lt"/>
                <a:ea typeface="+mn-ea"/>
                <a:cs typeface="+mn-cs"/>
              </a:rPr>
              <a:t> more pieces of middleware, </a:t>
            </a:r>
            <a:r>
              <a:rPr lang="nl-BE" sz="1200" kern="1200" dirty="0" err="1">
                <a:solidFill>
                  <a:schemeClr val="tx1"/>
                </a:solidFill>
                <a:effectLst/>
                <a:latin typeface="+mn-lt"/>
                <a:ea typeface="+mn-ea"/>
                <a:cs typeface="+mn-cs"/>
              </a:rPr>
              <a:t>you'll</a:t>
            </a:r>
            <a:r>
              <a:rPr lang="nl-BE" sz="1200" kern="1200" dirty="0">
                <a:solidFill>
                  <a:schemeClr val="tx1"/>
                </a:solidFill>
                <a:effectLst/>
                <a:latin typeface="+mn-lt"/>
                <a:ea typeface="+mn-ea"/>
                <a:cs typeface="+mn-cs"/>
              </a:rPr>
              <a:t> have access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more </a:t>
            </a:r>
            <a:r>
              <a:rPr lang="nl-BE" sz="1200" i="1"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different pieces of middleware.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set up cross </a:t>
            </a:r>
            <a:r>
              <a:rPr lang="nl-BE" sz="1200" kern="1200" dirty="0" err="1">
                <a:solidFill>
                  <a:schemeClr val="tx1"/>
                </a:solidFill>
                <a:effectLst/>
                <a:latin typeface="+mn-lt"/>
                <a:ea typeface="+mn-ea"/>
                <a:cs typeface="+mn-cs"/>
              </a:rPr>
              <a:t>origin</a:t>
            </a:r>
            <a:r>
              <a:rPr lang="nl-BE" sz="1200" kern="1200" dirty="0">
                <a:solidFill>
                  <a:schemeClr val="tx1"/>
                </a:solidFill>
                <a:effectLst/>
                <a:latin typeface="+mn-lt"/>
                <a:ea typeface="+mn-ea"/>
                <a:cs typeface="+mn-cs"/>
              </a:rPr>
              <a:t> resource </a:t>
            </a:r>
            <a:r>
              <a:rPr lang="nl-BE" sz="1200" kern="1200" dirty="0" err="1">
                <a:solidFill>
                  <a:schemeClr val="tx1"/>
                </a:solidFill>
                <a:effectLst/>
                <a:latin typeface="+mn-lt"/>
                <a:ea typeface="+mn-ea"/>
                <a:cs typeface="+mn-cs"/>
              </a:rPr>
              <a:t>sharing</a:t>
            </a:r>
            <a:r>
              <a:rPr lang="nl-BE" sz="1200" kern="1200" dirty="0">
                <a:solidFill>
                  <a:schemeClr val="tx1"/>
                </a:solidFill>
                <a:effectLst/>
                <a:latin typeface="+mn-lt"/>
                <a:ea typeface="+mn-ea"/>
                <a:cs typeface="+mn-cs"/>
              </a:rPr>
              <a:t> headers (</a:t>
            </a:r>
            <a:r>
              <a:rPr lang="nl-BE" sz="1200" i="1" kern="1200" dirty="0" err="1">
                <a:solidFill>
                  <a:schemeClr val="tx1"/>
                </a:solidFill>
                <a:effectLst/>
                <a:latin typeface="+mn-lt"/>
                <a:ea typeface="+mn-ea"/>
                <a:cs typeface="+mn-cs"/>
              </a:rPr>
              <a:t>UseCors</a:t>
            </a:r>
            <a:r>
              <a:rPr lang="nl-BE" sz="1200" kern="1200" dirty="0">
                <a:solidFill>
                  <a:schemeClr val="tx1"/>
                </a:solidFill>
                <a:effectLst/>
                <a:latin typeface="+mn-lt"/>
                <a:ea typeface="+mn-ea"/>
                <a:cs typeface="+mn-cs"/>
              </a:rPr>
              <a:t>). </a:t>
            </a:r>
          </a:p>
          <a:p>
            <a:r>
              <a:rPr lang="nl-BE" sz="1200" kern="1200" dirty="0">
                <a:solidFill>
                  <a:schemeClr val="tx1"/>
                </a:solidFill>
                <a:effectLst/>
                <a:latin typeface="+mn-lt"/>
                <a:ea typeface="+mn-ea"/>
                <a:cs typeface="+mn-cs"/>
              </a:rPr>
              <a:t>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user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browse directories on </a:t>
            </a:r>
            <a:r>
              <a:rPr lang="nl-BE" sz="1200" kern="1200" dirty="0" err="1">
                <a:solidFill>
                  <a:schemeClr val="tx1"/>
                </a:solidFill>
                <a:effectLst/>
                <a:latin typeface="+mn-lt"/>
                <a:ea typeface="+mn-ea"/>
                <a:cs typeface="+mn-cs"/>
              </a:rPr>
              <a:t>my</a:t>
            </a:r>
            <a:r>
              <a:rPr lang="nl-BE" sz="1200" kern="1200" dirty="0">
                <a:solidFill>
                  <a:schemeClr val="tx1"/>
                </a:solidFill>
                <a:effectLst/>
                <a:latin typeface="+mn-lt"/>
                <a:ea typeface="+mn-ea"/>
                <a:cs typeface="+mn-cs"/>
              </a:rPr>
              <a:t> filesystem (</a:t>
            </a:r>
            <a:r>
              <a:rPr lang="nl-BE" sz="1200" i="1" kern="1200" dirty="0" err="1">
                <a:solidFill>
                  <a:schemeClr val="tx1"/>
                </a:solidFill>
                <a:effectLst/>
                <a:latin typeface="+mn-lt"/>
                <a:ea typeface="+mn-ea"/>
                <a:cs typeface="+mn-cs"/>
              </a:rPr>
              <a:t>UseDirectoryBrowser</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There's</a:t>
            </a:r>
            <a:r>
              <a:rPr lang="nl-BE" sz="1200" kern="1200" dirty="0">
                <a:solidFill>
                  <a:schemeClr val="tx1"/>
                </a:solidFill>
                <a:effectLst/>
                <a:latin typeface="+mn-lt"/>
                <a:ea typeface="+mn-ea"/>
                <a:cs typeface="+mn-cs"/>
              </a:rPr>
              <a:t> middleware here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MVC framework (</a:t>
            </a:r>
            <a:r>
              <a:rPr lang="nl-BE" sz="1200" b="1" i="1" kern="1200" dirty="0" err="1">
                <a:solidFill>
                  <a:schemeClr val="tx1"/>
                </a:solidFill>
                <a:effectLst/>
                <a:latin typeface="+mn-lt"/>
                <a:ea typeface="+mn-ea"/>
                <a:cs typeface="+mn-cs"/>
              </a:rPr>
              <a:t>UseMvc</a:t>
            </a:r>
            <a:r>
              <a:rPr lang="nl-BE" sz="1200" kern="1200" dirty="0">
                <a:solidFill>
                  <a:schemeClr val="tx1"/>
                </a:solidFill>
                <a:effectLst/>
                <a:latin typeface="+mn-lt"/>
                <a:ea typeface="+mn-ea"/>
                <a:cs typeface="+mn-cs"/>
              </a:rPr>
              <a:t>), model view controller. </a:t>
            </a:r>
          </a:p>
          <a:p>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add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6</a:t>
            </a:fld>
            <a:endParaRPr lang="nl-NL"/>
          </a:p>
        </p:txBody>
      </p:sp>
    </p:spTree>
    <p:extLst>
      <p:ext uri="{BB962C8B-B14F-4D97-AF65-F5344CB8AC3E}">
        <p14:creationId xmlns:p14="http://schemas.microsoft.com/office/powerpoint/2010/main" val="186241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u="sng" dirty="0" err="1"/>
              <a:t>Use</a:t>
            </a:r>
            <a:r>
              <a:rPr lang="nl-BE" u="sng" dirty="0"/>
              <a:t> </a:t>
            </a:r>
            <a:r>
              <a:rPr lang="nl-BE" u="sng" dirty="0" err="1"/>
              <a:t>IApplicationBuilder</a:t>
            </a:r>
            <a:endParaRPr lang="nl-BE" u="sng" dirty="0"/>
          </a:p>
          <a:p>
            <a:endParaRPr lang="nl-BE" sz="1200" kern="1200" dirty="0">
              <a:solidFill>
                <a:schemeClr val="tx1"/>
              </a:solidFill>
              <a:effectLst/>
              <a:latin typeface="+mn-lt"/>
              <a:ea typeface="+mn-ea"/>
              <a:cs typeface="+mn-cs"/>
            </a:endParaRPr>
          </a:p>
          <a:p>
            <a:r>
              <a:rPr lang="nl-BE" sz="1200" kern="1200" dirty="0">
                <a:solidFill>
                  <a:schemeClr val="tx1"/>
                </a:solidFill>
                <a:effectLst/>
                <a:latin typeface="+mn-lt"/>
                <a:ea typeface="+mn-ea"/>
                <a:cs typeface="+mn-cs"/>
              </a:rPr>
              <a:t>For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let me </a:t>
            </a:r>
            <a:r>
              <a:rPr lang="nl-BE" sz="1200" kern="1200" dirty="0" err="1">
                <a:solidFill>
                  <a:schemeClr val="tx1"/>
                </a:solidFill>
                <a:effectLst/>
                <a:latin typeface="+mn-lt"/>
                <a:ea typeface="+mn-ea"/>
                <a:cs typeface="+mn-cs"/>
              </a:rPr>
              <a:t>find</a:t>
            </a:r>
            <a:r>
              <a:rPr lang="nl-BE" sz="1200" kern="1200" dirty="0">
                <a:solidFill>
                  <a:schemeClr val="tx1"/>
                </a:solidFill>
                <a:effectLst/>
                <a:latin typeface="+mn-lt"/>
                <a:ea typeface="+mn-ea"/>
                <a:cs typeface="+mn-cs"/>
              </a:rPr>
              <a:t> a piece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install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using</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is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piece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every</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request</a:t>
            </a:r>
            <a:r>
              <a:rPr lang="nl-BE" sz="1200" b="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by</a:t>
            </a:r>
            <a:r>
              <a:rPr lang="nl-BE" sz="1200" kern="1200" dirty="0">
                <a:solidFill>
                  <a:schemeClr val="tx1"/>
                </a:solidFill>
                <a:effectLst/>
                <a:latin typeface="+mn-lt"/>
                <a:ea typeface="+mn-ea"/>
                <a:cs typeface="+mn-cs"/>
              </a:rPr>
              <a:t> default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display a </a:t>
            </a:r>
            <a:r>
              <a:rPr lang="nl-BE" sz="1200" kern="1200" dirty="0" err="1">
                <a:solidFill>
                  <a:schemeClr val="tx1"/>
                </a:solidFill>
                <a:effectLst/>
                <a:latin typeface="+mn-lt"/>
                <a:ea typeface="+mn-ea"/>
                <a:cs typeface="+mn-cs"/>
              </a:rPr>
              <a:t>simple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might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useful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diagnostics</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save </a:t>
            </a:r>
            <a:r>
              <a:rPr lang="nl-BE" sz="1200" i="1" kern="1200" dirty="0" err="1">
                <a:solidFill>
                  <a:schemeClr val="tx1"/>
                </a:solidFill>
                <a:effectLst/>
                <a:latin typeface="+mn-lt"/>
                <a:ea typeface="+mn-ea"/>
                <a:cs typeface="+mn-cs"/>
              </a:rPr>
              <a:t>Startup.cs</a:t>
            </a:r>
            <a:r>
              <a:rPr lang="nl-BE" sz="1200" i="1"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when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see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result</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middleware. </a:t>
            </a:r>
          </a:p>
          <a:p>
            <a:r>
              <a:rPr lang="nl-BE" sz="1200" kern="1200" dirty="0" err="1">
                <a:solidFill>
                  <a:schemeClr val="tx1"/>
                </a:solidFill>
                <a:effectLst/>
                <a:latin typeface="+mn-lt"/>
                <a:ea typeface="+mn-ea"/>
                <a:cs typeface="+mn-cs"/>
              </a:rPr>
              <a:t>What</a:t>
            </a:r>
            <a:r>
              <a:rPr lang="nl-BE" sz="1200" kern="1200" dirty="0">
                <a:solidFill>
                  <a:schemeClr val="tx1"/>
                </a:solidFill>
                <a:effectLst/>
                <a:latin typeface="+mn-lt"/>
                <a:ea typeface="+mn-ea"/>
                <a:cs typeface="+mn-cs"/>
              </a:rPr>
              <a:t> we want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point out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right </a:t>
            </a:r>
            <a:r>
              <a:rPr lang="nl-BE" sz="1200" kern="1200" dirty="0" err="1">
                <a:solidFill>
                  <a:schemeClr val="tx1"/>
                </a:solidFill>
                <a:effectLst/>
                <a:latin typeface="+mn-lt"/>
                <a:ea typeface="+mn-ea"/>
                <a:cs typeface="+mn-cs"/>
              </a:rPr>
              <a:t>now</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be</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careful</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about</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the</a:t>
            </a:r>
            <a:r>
              <a:rPr lang="nl-BE" sz="1200" b="1" kern="1200" dirty="0">
                <a:solidFill>
                  <a:schemeClr val="tx1"/>
                </a:solidFill>
                <a:effectLst/>
                <a:latin typeface="+mn-lt"/>
                <a:ea typeface="+mn-ea"/>
                <a:cs typeface="+mn-cs"/>
              </a:rPr>
              <a:t> order in </a:t>
            </a:r>
            <a:r>
              <a:rPr lang="nl-BE" sz="1200" b="1" kern="1200" dirty="0" err="1">
                <a:solidFill>
                  <a:schemeClr val="tx1"/>
                </a:solidFill>
                <a:effectLst/>
                <a:latin typeface="+mn-lt"/>
                <a:ea typeface="+mn-ea"/>
                <a:cs typeface="+mn-cs"/>
              </a:rPr>
              <a:t>which</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you</a:t>
            </a:r>
            <a:r>
              <a:rPr lang="nl-BE" sz="1200" b="1" kern="1200" dirty="0">
                <a:solidFill>
                  <a:schemeClr val="tx1"/>
                </a:solidFill>
                <a:effectLst/>
                <a:latin typeface="+mn-lt"/>
                <a:ea typeface="+mn-ea"/>
                <a:cs typeface="+mn-cs"/>
              </a:rPr>
              <a:t> </a:t>
            </a:r>
            <a:r>
              <a:rPr lang="nl-BE" sz="1200" b="1" kern="1200" dirty="0" err="1">
                <a:solidFill>
                  <a:schemeClr val="tx1"/>
                </a:solidFill>
                <a:effectLst/>
                <a:latin typeface="+mn-lt"/>
                <a:ea typeface="+mn-ea"/>
                <a:cs typeface="+mn-cs"/>
              </a:rPr>
              <a:t>install</a:t>
            </a:r>
            <a:r>
              <a:rPr lang="nl-BE" sz="1200" b="1" kern="1200" dirty="0">
                <a:solidFill>
                  <a:schemeClr val="tx1"/>
                </a:solidFill>
                <a:effectLst/>
                <a:latin typeface="+mn-lt"/>
                <a:ea typeface="+mn-ea"/>
                <a:cs typeface="+mn-cs"/>
              </a:rPr>
              <a:t> middleware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doesn't</a:t>
            </a:r>
            <a:r>
              <a:rPr lang="nl-BE" sz="1200" kern="1200" dirty="0">
                <a:solidFill>
                  <a:schemeClr val="tx1"/>
                </a:solidFill>
                <a:effectLst/>
                <a:latin typeface="+mn-lt"/>
                <a:ea typeface="+mn-ea"/>
                <a:cs typeface="+mn-cs"/>
              </a:rPr>
              <a:t> matter we go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application</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could</a:t>
            </a:r>
            <a:r>
              <a:rPr lang="nl-BE" sz="1200" kern="1200" dirty="0">
                <a:solidFill>
                  <a:schemeClr val="tx1"/>
                </a:solidFill>
                <a:effectLst/>
                <a:latin typeface="+mn-lt"/>
                <a:ea typeface="+mn-ea"/>
                <a:cs typeface="+mn-cs"/>
              </a:rPr>
              <a:t>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foo</a:t>
            </a:r>
            <a:r>
              <a:rPr lang="nl-BE" sz="1200" kern="1200" dirty="0">
                <a:solidFill>
                  <a:schemeClr val="tx1"/>
                </a:solidFill>
                <a:effectLst/>
                <a:latin typeface="+mn-lt"/>
                <a:ea typeface="+mn-ea"/>
                <a:cs typeface="+mn-cs"/>
              </a:rPr>
              <a:t> or /bar, </a:t>
            </a:r>
            <a:r>
              <a:rPr lang="nl-BE" sz="1200" kern="1200" dirty="0" err="1">
                <a:solidFill>
                  <a:schemeClr val="tx1"/>
                </a:solidFill>
                <a:effectLst/>
                <a:latin typeface="+mn-lt"/>
                <a:ea typeface="+mn-ea"/>
                <a:cs typeface="+mn-cs"/>
              </a:rPr>
              <a:t>every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look like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a:solidFill>
                  <a:schemeClr val="tx1"/>
                </a:solidFill>
                <a:effectLst/>
                <a:latin typeface="+mn-lt"/>
                <a:ea typeface="+mn-ea"/>
                <a:cs typeface="+mn-cs"/>
              </a:rPr>
              <a:t>The </a:t>
            </a:r>
            <a:r>
              <a:rPr lang="nl-BE" sz="1200" i="1" kern="1200" dirty="0" err="1">
                <a:solidFill>
                  <a:schemeClr val="tx1"/>
                </a:solidFill>
                <a:effectLst/>
                <a:latin typeface="+mn-lt"/>
                <a:ea typeface="+mn-ea"/>
                <a:cs typeface="+mn-cs"/>
              </a:rPr>
              <a:t>UseEndpoints</a:t>
            </a:r>
            <a:r>
              <a:rPr lang="nl-BE" sz="1200" i="1" kern="1200" dirty="0">
                <a:solidFill>
                  <a:schemeClr val="tx1"/>
                </a:solidFill>
                <a:effectLst/>
                <a:latin typeface="+mn-lt"/>
                <a:ea typeface="+mn-ea"/>
                <a:cs typeface="+mn-cs"/>
              </a:rPr>
              <a:t> </a:t>
            </a:r>
            <a:r>
              <a:rPr lang="nl-BE" sz="1200" kern="1200" dirty="0">
                <a:solidFill>
                  <a:schemeClr val="tx1"/>
                </a:solidFill>
                <a:effectLst/>
                <a:latin typeface="+mn-lt"/>
                <a:ea typeface="+mn-ea"/>
                <a:cs typeface="+mn-cs"/>
              </a:rPr>
              <a:t>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matches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with</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delegate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displays a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never have a chance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run,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never call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pipeline.</a:t>
            </a:r>
            <a:endParaRPr lang="nl-BE" dirty="0"/>
          </a:p>
          <a:p>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7</a:t>
            </a:fld>
            <a:endParaRPr lang="nl-NL"/>
          </a:p>
        </p:txBody>
      </p:sp>
    </p:spTree>
    <p:extLst>
      <p:ext uri="{BB962C8B-B14F-4D97-AF65-F5344CB8AC3E}">
        <p14:creationId xmlns:p14="http://schemas.microsoft.com/office/powerpoint/2010/main" val="970603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i="0" u="sng" dirty="0" err="1"/>
              <a:t>Use</a:t>
            </a:r>
            <a:r>
              <a:rPr lang="nl-BE" i="0" u="sng" dirty="0"/>
              <a:t> </a:t>
            </a:r>
            <a:r>
              <a:rPr lang="nl-BE" i="0" u="sng" dirty="0" err="1"/>
              <a:t>IApplicationBuilder</a:t>
            </a:r>
            <a:endParaRPr lang="nl-BE" i="0" u="sng" dirty="0"/>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However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there</a:t>
            </a:r>
            <a:r>
              <a:rPr lang="nl-BE" sz="1200" kern="1200" dirty="0">
                <a:solidFill>
                  <a:schemeClr val="tx1"/>
                </a:solidFill>
                <a:effectLst/>
                <a:latin typeface="+mn-lt"/>
                <a:ea typeface="+mn-ea"/>
                <a:cs typeface="+mn-cs"/>
              </a:rPr>
              <a:t> are </a:t>
            </a:r>
            <a:r>
              <a:rPr lang="nl-BE" sz="1200" kern="1200" dirty="0" err="1">
                <a:solidFill>
                  <a:schemeClr val="tx1"/>
                </a:solidFill>
                <a:effectLst/>
                <a:latin typeface="+mn-lt"/>
                <a:ea typeface="+mn-ea"/>
                <a:cs typeface="+mn-cs"/>
              </a:rPr>
              <a:t>some</a:t>
            </a:r>
            <a:r>
              <a:rPr lang="nl-BE" sz="1200" kern="1200" dirty="0">
                <a:solidFill>
                  <a:schemeClr val="tx1"/>
                </a:solidFill>
                <a:effectLst/>
                <a:latin typeface="+mn-lt"/>
                <a:ea typeface="+mn-ea"/>
                <a:cs typeface="+mn-cs"/>
              </a:rPr>
              <a:t> options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Many</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allow</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options</a:t>
            </a:r>
            <a:r>
              <a:rPr lang="nl-BE" sz="1200" kern="1200" dirty="0">
                <a:solidFill>
                  <a:schemeClr val="tx1"/>
                </a:solidFill>
                <a:effectLst/>
                <a:latin typeface="+mn-lt"/>
                <a:ea typeface="+mn-ea"/>
                <a:cs typeface="+mn-cs"/>
              </a:rPr>
              <a:t> object,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options object is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WelcomePageOptions</a:t>
            </a:r>
            <a:r>
              <a:rPr lang="nl-BE" sz="1200" kern="1200" dirty="0">
                <a:solidFill>
                  <a:schemeClr val="tx1"/>
                </a:solidFill>
                <a:effectLst/>
                <a:latin typeface="+mn-lt"/>
                <a:ea typeface="+mn-ea"/>
                <a:cs typeface="+mn-cs"/>
              </a:rPr>
              <a:t> class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I </a:t>
            </a:r>
            <a:r>
              <a:rPr lang="nl-BE" sz="1200" kern="1200" dirty="0" err="1">
                <a:solidFill>
                  <a:schemeClr val="tx1"/>
                </a:solidFill>
                <a:effectLst/>
                <a:latin typeface="+mn-lt"/>
                <a:ea typeface="+mn-ea"/>
                <a:cs typeface="+mn-cs"/>
              </a:rPr>
              <a:t>need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instantiate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in these options we </a:t>
            </a:r>
            <a:r>
              <a:rPr lang="nl-BE" sz="1200" kern="1200" dirty="0" err="1">
                <a:solidFill>
                  <a:schemeClr val="tx1"/>
                </a:solidFill>
                <a:effectLst/>
                <a:latin typeface="+mn-lt"/>
                <a:ea typeface="+mn-ea"/>
                <a:cs typeface="+mn-cs"/>
              </a:rPr>
              <a:t>can</a:t>
            </a:r>
            <a:r>
              <a:rPr lang="nl-BE" sz="1200" kern="1200" dirty="0">
                <a:solidFill>
                  <a:schemeClr val="tx1"/>
                </a:solidFill>
                <a:effectLst/>
                <a:latin typeface="+mn-lt"/>
                <a:ea typeface="+mn-ea"/>
                <a:cs typeface="+mn-cs"/>
              </a:rPr>
              <a:t> set a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for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only</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responds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whose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path</a:t>
            </a:r>
            <a:r>
              <a:rPr lang="nl-BE" sz="1200" kern="1200" dirty="0">
                <a:solidFill>
                  <a:schemeClr val="tx1"/>
                </a:solidFill>
                <a:effectLst/>
                <a:latin typeface="+mn-lt"/>
                <a:ea typeface="+mn-ea"/>
                <a:cs typeface="+mn-cs"/>
              </a:rPr>
              <a:t> in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case </a:t>
            </a:r>
            <a:r>
              <a:rPr lang="nl-BE" sz="1200" kern="1200" dirty="0" err="1">
                <a:solidFill>
                  <a:schemeClr val="tx1"/>
                </a:solidFill>
                <a:effectLst/>
                <a:latin typeface="+mn-lt"/>
                <a:ea typeface="+mn-ea"/>
                <a:cs typeface="+mn-cs"/>
              </a:rPr>
              <a:t>would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a:t>
            </a:r>
          </a:p>
          <a:p>
            <a:endParaRPr lang="nl-BE" sz="1200" kern="1200" dirty="0">
              <a:solidFill>
                <a:schemeClr val="tx1"/>
              </a:solidFill>
              <a:effectLst/>
              <a:latin typeface="+mn-lt"/>
              <a:ea typeface="+mn-ea"/>
              <a:cs typeface="+mn-cs"/>
            </a:endParaRPr>
          </a:p>
          <a:p>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save </a:t>
            </a:r>
            <a:r>
              <a:rPr lang="nl-BE" sz="1200" i="1" kern="1200" dirty="0" err="1">
                <a:solidFill>
                  <a:schemeClr val="tx1"/>
                </a:solidFill>
                <a:effectLst/>
                <a:latin typeface="+mn-lt"/>
                <a:ea typeface="+mn-ea"/>
                <a:cs typeface="+mn-cs"/>
              </a:rPr>
              <a:t>Startup.cs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come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browser,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refresh</a:t>
            </a:r>
            <a:r>
              <a:rPr lang="nl-BE" sz="1200" kern="1200" dirty="0">
                <a:solidFill>
                  <a:schemeClr val="tx1"/>
                </a:solidFill>
                <a:effectLst/>
                <a:latin typeface="+mn-lt"/>
                <a:ea typeface="+mn-ea"/>
                <a:cs typeface="+mn-cs"/>
              </a:rPr>
              <a:t> on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root URI,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is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tunnel </a:t>
            </a:r>
            <a:r>
              <a:rPr lang="nl-BE" sz="1200" kern="1200" dirty="0" err="1">
                <a:solidFill>
                  <a:schemeClr val="tx1"/>
                </a:solidFill>
                <a:effectLst/>
                <a:latin typeface="+mn-lt"/>
                <a:ea typeface="+mn-ea"/>
                <a:cs typeface="+mn-cs"/>
              </a:rPr>
              <a:t>through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hit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endpoint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we </a:t>
            </a:r>
            <a:r>
              <a:rPr lang="nl-BE" sz="1200" kern="1200" dirty="0" err="1">
                <a:solidFill>
                  <a:schemeClr val="tx1"/>
                </a:solidFill>
                <a:effectLst/>
                <a:latin typeface="+mn-lt"/>
                <a:ea typeface="+mn-ea"/>
                <a:cs typeface="+mn-cs"/>
              </a:rPr>
              <a:t>will</a:t>
            </a:r>
            <a:r>
              <a:rPr lang="nl-BE" sz="1200" kern="1200" dirty="0">
                <a:solidFill>
                  <a:schemeClr val="tx1"/>
                </a:solidFill>
                <a:effectLst/>
                <a:latin typeface="+mn-lt"/>
                <a:ea typeface="+mn-ea"/>
                <a:cs typeface="+mn-cs"/>
              </a:rPr>
              <a:t> display </a:t>
            </a:r>
            <a:r>
              <a:rPr lang="nl-BE" sz="1200" kern="1200" dirty="0" err="1">
                <a:solidFill>
                  <a:schemeClr val="tx1"/>
                </a:solidFill>
                <a:effectLst/>
                <a:latin typeface="+mn-lt"/>
                <a:ea typeface="+mn-ea"/>
                <a:cs typeface="+mn-cs"/>
              </a:rPr>
              <a:t>our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greeting</a:t>
            </a:r>
            <a:r>
              <a:rPr lang="nl-BE" sz="1200" kern="1200" dirty="0">
                <a:solidFill>
                  <a:schemeClr val="tx1"/>
                </a:solidFill>
                <a:effectLst/>
                <a:latin typeface="+mn-lt"/>
                <a:ea typeface="+mn-ea"/>
                <a:cs typeface="+mn-cs"/>
              </a:rPr>
              <a:t>. </a:t>
            </a:r>
          </a:p>
          <a:p>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i="1" kern="1200" dirty="0" err="1">
                <a:solidFill>
                  <a:schemeClr val="tx1"/>
                </a:solidFill>
                <a:effectLst/>
                <a:latin typeface="+mn-lt"/>
                <a:ea typeface="+mn-ea"/>
                <a:cs typeface="+mn-cs"/>
              </a:rPr>
              <a:t>UseWelcomePage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inspected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request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said</a:t>
            </a:r>
            <a:r>
              <a:rPr lang="nl-BE" sz="1200" kern="1200" dirty="0">
                <a:solidFill>
                  <a:schemeClr val="tx1"/>
                </a:solidFill>
                <a:effectLst/>
                <a:latin typeface="+mn-lt"/>
                <a:ea typeface="+mn-ea"/>
                <a:cs typeface="+mn-cs"/>
              </a:rPr>
              <a:t> no,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not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handle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one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let's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just</a:t>
            </a:r>
            <a:r>
              <a:rPr lang="nl-BE" sz="1200" kern="1200" dirty="0">
                <a:solidFill>
                  <a:schemeClr val="tx1"/>
                </a:solidFill>
                <a:effectLst/>
                <a:latin typeface="+mn-lt"/>
                <a:ea typeface="+mn-ea"/>
                <a:cs typeface="+mn-cs"/>
              </a:rPr>
              <a:t> pass </a:t>
            </a:r>
            <a:r>
              <a:rPr lang="nl-BE" sz="1200" kern="1200" dirty="0" err="1">
                <a:solidFill>
                  <a:schemeClr val="tx1"/>
                </a:solidFill>
                <a:effectLst/>
                <a:latin typeface="+mn-lt"/>
                <a:ea typeface="+mn-ea"/>
                <a:cs typeface="+mn-cs"/>
              </a:rPr>
              <a:t>it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next piece of middleware. </a:t>
            </a:r>
          </a:p>
          <a:p>
            <a:r>
              <a:rPr lang="nl-BE" sz="1200" kern="1200" dirty="0" err="1">
                <a:solidFill>
                  <a:schemeClr val="tx1"/>
                </a:solidFill>
                <a:effectLst/>
                <a:latin typeface="+mn-lt"/>
                <a:ea typeface="+mn-ea"/>
                <a:cs typeface="+mn-cs"/>
              </a:rPr>
              <a:t>If</a:t>
            </a:r>
            <a:r>
              <a:rPr lang="nl-BE" sz="1200" kern="1200" dirty="0">
                <a:solidFill>
                  <a:schemeClr val="tx1"/>
                </a:solidFill>
                <a:effectLst/>
                <a:latin typeface="+mn-lt"/>
                <a:ea typeface="+mn-ea"/>
                <a:cs typeface="+mn-cs"/>
              </a:rPr>
              <a:t> we go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i="1" kern="1200" dirty="0">
                <a:solidFill>
                  <a:schemeClr val="tx1"/>
                </a:solidFill>
                <a:effectLst/>
                <a:latin typeface="+mn-lt"/>
                <a:ea typeface="+mn-ea"/>
                <a:cs typeface="+mn-cs"/>
              </a:rPr>
              <a:t>/</a:t>
            </a:r>
            <a:r>
              <a:rPr lang="nl-BE" sz="1200" i="1"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back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welcome</a:t>
            </a:r>
            <a:r>
              <a:rPr lang="nl-BE" sz="1200" kern="1200" dirty="0">
                <a:solidFill>
                  <a:schemeClr val="tx1"/>
                </a:solidFill>
                <a:effectLst/>
                <a:latin typeface="+mn-lt"/>
                <a:ea typeface="+mn-ea"/>
                <a:cs typeface="+mn-cs"/>
              </a:rPr>
              <a:t> page. </a:t>
            </a:r>
          </a:p>
          <a:p>
            <a:r>
              <a:rPr lang="nl-BE" sz="1200" kern="1200" dirty="0" err="1">
                <a:solidFill>
                  <a:schemeClr val="tx1"/>
                </a:solidFill>
                <a:effectLst/>
                <a:latin typeface="+mn-lt"/>
                <a:ea typeface="+mn-ea"/>
                <a:cs typeface="+mn-cs"/>
              </a:rPr>
              <a:t>Throughout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rest of </a:t>
            </a:r>
            <a:r>
              <a:rPr lang="nl-BE" sz="1200" kern="1200" dirty="0" err="1">
                <a:solidFill>
                  <a:schemeClr val="tx1"/>
                </a:solidFill>
                <a:effectLst/>
                <a:latin typeface="+mn-lt"/>
                <a:ea typeface="+mn-ea"/>
                <a:cs typeface="+mn-cs"/>
              </a:rPr>
              <a:t>this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chapter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even later in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course, </a:t>
            </a:r>
            <a:r>
              <a:rPr lang="nl-BE" sz="1200" kern="1200" dirty="0" err="1">
                <a:solidFill>
                  <a:schemeClr val="tx1"/>
                </a:solidFill>
                <a:effectLst/>
                <a:latin typeface="+mn-lt"/>
                <a:ea typeface="+mn-ea"/>
                <a:cs typeface="+mn-cs"/>
              </a:rPr>
              <a:t>we're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going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to</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be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installing</a:t>
            </a:r>
            <a:r>
              <a:rPr lang="nl-BE" sz="1200" kern="1200" dirty="0">
                <a:solidFill>
                  <a:schemeClr val="tx1"/>
                </a:solidFill>
                <a:effectLst/>
                <a:latin typeface="+mn-lt"/>
                <a:ea typeface="+mn-ea"/>
                <a:cs typeface="+mn-cs"/>
              </a:rPr>
              <a:t> different pieces of middleware, </a:t>
            </a:r>
            <a:r>
              <a:rPr lang="nl-BE" sz="1200" kern="1200" dirty="0" err="1">
                <a:solidFill>
                  <a:schemeClr val="tx1"/>
                </a:solidFill>
                <a:effectLst/>
                <a:latin typeface="+mn-lt"/>
                <a:ea typeface="+mn-ea"/>
                <a:cs typeface="+mn-cs"/>
              </a:rPr>
              <a:t>and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we'll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always</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give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an</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idea</a:t>
            </a:r>
            <a:r>
              <a:rPr lang="nl-BE" sz="1200" kern="1200" dirty="0">
                <a:solidFill>
                  <a:schemeClr val="tx1"/>
                </a:solidFill>
                <a:effectLst/>
                <a:latin typeface="+mn-lt"/>
                <a:ea typeface="+mn-ea"/>
                <a:cs typeface="+mn-cs"/>
              </a:rPr>
              <a:t> of </a:t>
            </a:r>
            <a:r>
              <a:rPr lang="nl-BE" sz="1200" kern="1200" dirty="0" err="1">
                <a:solidFill>
                  <a:schemeClr val="tx1"/>
                </a:solidFill>
                <a:effectLst/>
                <a:latin typeface="+mn-lt"/>
                <a:ea typeface="+mn-ea"/>
                <a:cs typeface="+mn-cs"/>
              </a:rPr>
              <a:t>where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middleware </a:t>
            </a:r>
            <a:r>
              <a:rPr lang="nl-BE" sz="1200" kern="1200" dirty="0" err="1">
                <a:solidFill>
                  <a:schemeClr val="tx1"/>
                </a:solidFill>
                <a:effectLst/>
                <a:latin typeface="+mn-lt"/>
                <a:ea typeface="+mn-ea"/>
                <a:cs typeface="+mn-cs"/>
              </a:rPr>
              <a:t>should</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appear</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among</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all</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other</a:t>
            </a:r>
            <a:r>
              <a:rPr lang="nl-BE" sz="1200" kern="1200" dirty="0">
                <a:solidFill>
                  <a:schemeClr val="tx1"/>
                </a:solidFill>
                <a:effectLst/>
                <a:latin typeface="+mn-lt"/>
                <a:ea typeface="+mn-ea"/>
                <a:cs typeface="+mn-cs"/>
              </a:rPr>
              <a:t> pieces of middleware </a:t>
            </a:r>
            <a:r>
              <a:rPr lang="nl-BE" sz="1200" kern="1200" dirty="0" err="1">
                <a:solidFill>
                  <a:schemeClr val="tx1"/>
                </a:solidFill>
                <a:effectLst/>
                <a:latin typeface="+mn-lt"/>
                <a:ea typeface="+mn-ea"/>
                <a:cs typeface="+mn-cs"/>
              </a:rPr>
              <a:t>that</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have, </a:t>
            </a:r>
            <a:r>
              <a:rPr lang="nl-BE" sz="1200" kern="1200" dirty="0" err="1">
                <a:solidFill>
                  <a:schemeClr val="tx1"/>
                </a:solidFill>
                <a:effectLst/>
                <a:latin typeface="+mn-lt"/>
                <a:ea typeface="+mn-ea"/>
                <a:cs typeface="+mn-cs"/>
              </a:rPr>
              <a:t>because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the</a:t>
            </a:r>
            <a:r>
              <a:rPr lang="nl-BE" sz="1200" kern="1200" dirty="0">
                <a:solidFill>
                  <a:schemeClr val="tx1"/>
                </a:solidFill>
                <a:effectLst/>
                <a:latin typeface="+mn-lt"/>
                <a:ea typeface="+mn-ea"/>
                <a:cs typeface="+mn-cs"/>
              </a:rPr>
              <a:t> order in </a:t>
            </a:r>
            <a:r>
              <a:rPr lang="nl-BE" sz="1200" kern="1200" dirty="0" err="1">
                <a:solidFill>
                  <a:schemeClr val="tx1"/>
                </a:solidFill>
                <a:effectLst/>
                <a:latin typeface="+mn-lt"/>
                <a:ea typeface="+mn-ea"/>
                <a:cs typeface="+mn-cs"/>
              </a:rPr>
              <a:t>which</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you</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invoke</a:t>
            </a:r>
            <a:r>
              <a:rPr lang="nl-BE" sz="1200" kern="1200" dirty="0">
                <a:solidFill>
                  <a:schemeClr val="tx1"/>
                </a:solidFill>
                <a:effectLst/>
                <a:latin typeface="+mn-lt"/>
                <a:ea typeface="+mn-ea"/>
                <a:cs typeface="+mn-cs"/>
              </a:rPr>
              <a:t> these </a:t>
            </a:r>
            <a:r>
              <a:rPr lang="nl-BE" sz="1200" kern="1200" dirty="0" err="1">
                <a:solidFill>
                  <a:schemeClr val="tx1"/>
                </a:solidFill>
                <a:effectLst/>
                <a:latin typeface="+mn-lt"/>
                <a:ea typeface="+mn-ea"/>
                <a:cs typeface="+mn-cs"/>
              </a:rPr>
              <a:t>use</a:t>
            </a:r>
            <a:r>
              <a:rPr lang="nl-BE" sz="1200" kern="1200" dirty="0">
                <a:solidFill>
                  <a:schemeClr val="tx1"/>
                </a:solidFill>
                <a:effectLst/>
                <a:latin typeface="+mn-lt"/>
                <a:ea typeface="+mn-ea"/>
                <a:cs typeface="+mn-cs"/>
              </a:rPr>
              <a:t> </a:t>
            </a:r>
            <a:r>
              <a:rPr lang="nl-BE" sz="1200" kern="1200" dirty="0" err="1">
                <a:solidFill>
                  <a:schemeClr val="tx1"/>
                </a:solidFill>
                <a:effectLst/>
                <a:latin typeface="+mn-lt"/>
                <a:ea typeface="+mn-ea"/>
                <a:cs typeface="+mn-cs"/>
              </a:rPr>
              <a:t>methods</a:t>
            </a:r>
            <a:r>
              <a:rPr lang="nl-BE" sz="1200" kern="1200" dirty="0">
                <a:solidFill>
                  <a:schemeClr val="tx1"/>
                </a:solidFill>
                <a:effectLst/>
                <a:latin typeface="+mn-lt"/>
                <a:ea typeface="+mn-ea"/>
                <a:cs typeface="+mn-cs"/>
              </a:rPr>
              <a:t> is significant.</a:t>
            </a:r>
            <a:endParaRPr lang="nl-BE" dirty="0"/>
          </a:p>
        </p:txBody>
      </p:sp>
      <p:sp>
        <p:nvSpPr>
          <p:cNvPr id="4" name="Tijdelijke aanduiding voor dianummer 3"/>
          <p:cNvSpPr>
            <a:spLocks noGrp="1"/>
          </p:cNvSpPr>
          <p:nvPr>
            <p:ph type="sldNum" sz="quarter" idx="5"/>
          </p:nvPr>
        </p:nvSpPr>
        <p:spPr/>
        <p:txBody>
          <a:bodyPr/>
          <a:lstStyle/>
          <a:p>
            <a:fld id="{1B1191BA-05A7-A44A-B328-DC6A54A84F9D}" type="slidenum">
              <a:rPr lang="nl-NL" smtClean="0"/>
              <a:t>8</a:t>
            </a:fld>
            <a:endParaRPr lang="nl-NL"/>
          </a:p>
        </p:txBody>
      </p:sp>
    </p:spTree>
    <p:extLst>
      <p:ext uri="{BB962C8B-B14F-4D97-AF65-F5344CB8AC3E}">
        <p14:creationId xmlns:p14="http://schemas.microsoft.com/office/powerpoint/2010/main" val="361567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u="sng" dirty="0"/>
              <a:t>Metaphor: </a:t>
            </a:r>
            <a:r>
              <a:rPr lang="en-US" u="sng" dirty="0" err="1"/>
              <a:t>fastfood</a:t>
            </a:r>
            <a:r>
              <a:rPr lang="en-US" u="sng" dirty="0"/>
              <a:t> restaurant</a:t>
            </a:r>
          </a:p>
          <a:p>
            <a:endParaRPr lang="en-US" dirty="0"/>
          </a:p>
          <a:p>
            <a:r>
              <a:rPr lang="en-US" dirty="0"/>
              <a:t>Restaurant = Web server</a:t>
            </a:r>
          </a:p>
          <a:p>
            <a:r>
              <a:rPr lang="en-US" dirty="0"/>
              <a:t>Order = Web request</a:t>
            </a:r>
          </a:p>
          <a:p>
            <a:r>
              <a:rPr lang="en-US" dirty="0"/>
              <a:t>Employee = Working thread that handles web requests</a:t>
            </a:r>
          </a:p>
          <a:p>
            <a:endParaRPr lang="en-US" dirty="0"/>
          </a:p>
          <a:p>
            <a:r>
              <a:rPr lang="en-US" dirty="0"/>
              <a:t>Let’s assume there is only one employee that handles orders.</a:t>
            </a:r>
          </a:p>
          <a:p>
            <a:endParaRPr lang="en-US" dirty="0"/>
          </a:p>
          <a:p>
            <a:r>
              <a:rPr lang="en-US" b="1" dirty="0"/>
              <a:t>Synchronous order handling:</a:t>
            </a:r>
          </a:p>
          <a:p>
            <a:pPr marL="228600" indent="-228600">
              <a:buFont typeface="+mj-lt"/>
              <a:buAutoNum type="arabicPeriod"/>
            </a:pPr>
            <a:r>
              <a:rPr lang="en-US" dirty="0"/>
              <a:t>Employee gets next order</a:t>
            </a:r>
          </a:p>
          <a:p>
            <a:pPr marL="228600" indent="-228600">
              <a:buFont typeface="+mj-lt"/>
              <a:buAutoNum type="arabicPeriod"/>
            </a:pPr>
            <a:r>
              <a:rPr lang="en-US" dirty="0"/>
              <a:t>Employee composes meal</a:t>
            </a:r>
          </a:p>
          <a:p>
            <a:pPr marL="685800" lvl="1" indent="-228600">
              <a:buFont typeface="+mj-lt"/>
              <a:buAutoNum type="arabicPeriod"/>
            </a:pPr>
            <a:r>
              <a:rPr lang="en-US" dirty="0"/>
              <a:t>Put a hamburger of the ordered type on the customer tray</a:t>
            </a:r>
          </a:p>
          <a:p>
            <a:pPr marL="685800" lvl="1" indent="-228600">
              <a:buFont typeface="+mj-lt"/>
              <a:buAutoNum type="arabicPeriod"/>
            </a:pPr>
            <a:r>
              <a:rPr lang="en-US" dirty="0"/>
              <a:t>Make the ordered drink and put it on the customer tray</a:t>
            </a:r>
          </a:p>
          <a:p>
            <a:pPr marL="685800" lvl="1" indent="-228600">
              <a:buFont typeface="+mj-lt"/>
              <a:buAutoNum type="arabicPeriod"/>
            </a:pPr>
            <a:r>
              <a:rPr lang="en-US" dirty="0"/>
              <a:t>Put some fries in the oil</a:t>
            </a:r>
          </a:p>
          <a:p>
            <a:pPr marL="685800" lvl="1" indent="-228600">
              <a:buFont typeface="+mj-lt"/>
              <a:buAutoNum type="arabicPeriod"/>
            </a:pPr>
            <a:r>
              <a:rPr lang="en-US" dirty="0"/>
              <a:t>Wait for the fries to be baked</a:t>
            </a:r>
          </a:p>
          <a:p>
            <a:pPr marL="685800" lvl="1" indent="-228600">
              <a:buFont typeface="+mj-lt"/>
              <a:buAutoNum type="arabicPeriod"/>
            </a:pPr>
            <a:r>
              <a:rPr lang="en-US" dirty="0"/>
              <a:t>Put the baked fries on the customer tray</a:t>
            </a:r>
          </a:p>
          <a:p>
            <a:pPr marL="228600" lvl="0" indent="-228600">
              <a:buFont typeface="+mj-lt"/>
              <a:buAutoNum type="arabicPeriod"/>
            </a:pPr>
            <a:r>
              <a:rPr lang="en-US" dirty="0"/>
              <a:t>Back to step 1</a:t>
            </a:r>
          </a:p>
          <a:p>
            <a:pPr marL="228600" lvl="0" indent="-228600">
              <a:buFont typeface="+mj-lt"/>
              <a:buAutoNum type="arabicPeriod"/>
            </a:pPr>
            <a:endParaRPr lang="en-US" dirty="0"/>
          </a:p>
          <a:p>
            <a:pPr marL="0" lvl="0" indent="0">
              <a:buFont typeface="+mj-lt"/>
              <a:buNone/>
            </a:pPr>
            <a:r>
              <a:rPr lang="en-US" b="1" dirty="0"/>
              <a:t>Asynchronous order handling (with </a:t>
            </a:r>
            <a:r>
              <a:rPr lang="en-US" b="1" dirty="0" err="1"/>
              <a:t>async</a:t>
            </a:r>
            <a:r>
              <a:rPr lang="en-US" b="1" dirty="0"/>
              <a:t>/await):</a:t>
            </a:r>
          </a:p>
          <a:p>
            <a:pPr marL="228600" indent="-228600">
              <a:buFont typeface="+mj-lt"/>
              <a:buAutoNum type="arabicPeriod"/>
            </a:pPr>
            <a:r>
              <a:rPr lang="en-US" dirty="0"/>
              <a:t>Employee gets next order</a:t>
            </a:r>
          </a:p>
          <a:p>
            <a:pPr marL="228600" indent="-228600">
              <a:buFont typeface="+mj-lt"/>
              <a:buAutoNum type="arabicPeriod"/>
            </a:pPr>
            <a:r>
              <a:rPr lang="en-US" dirty="0"/>
              <a:t>Employee composes meal</a:t>
            </a:r>
          </a:p>
          <a:p>
            <a:pPr marL="685800" lvl="1" indent="-228600">
              <a:buFont typeface="+mj-lt"/>
              <a:buAutoNum type="arabicPeriod"/>
            </a:pPr>
            <a:r>
              <a:rPr lang="en-US" dirty="0"/>
              <a:t>Put a hamburger of the ordered type on the customer tray</a:t>
            </a:r>
          </a:p>
          <a:p>
            <a:pPr marL="685800" lvl="1" indent="-228600">
              <a:buFont typeface="+mj-lt"/>
              <a:buAutoNum type="arabicPeriod"/>
            </a:pPr>
            <a:r>
              <a:rPr lang="en-US" dirty="0"/>
              <a:t>Make the ordered drink and put it on the customer tray</a:t>
            </a:r>
          </a:p>
          <a:p>
            <a:pPr marL="685800" lvl="1" indent="-228600">
              <a:buFont typeface="+mj-lt"/>
              <a:buAutoNum type="arabicPeriod"/>
            </a:pPr>
            <a:r>
              <a:rPr lang="en-US" dirty="0"/>
              <a:t>Put some fries in the oil</a:t>
            </a:r>
          </a:p>
          <a:p>
            <a:pPr marL="685800" lvl="1" indent="-228600">
              <a:buFont typeface="+mj-lt"/>
              <a:buAutoNum type="arabicPeriod"/>
            </a:pPr>
            <a:r>
              <a:rPr lang="en-US" dirty="0"/>
              <a:t>In the mean while get the next order and start working on it.</a:t>
            </a:r>
          </a:p>
          <a:p>
            <a:pPr marL="685800" lvl="1" indent="-228600">
              <a:buFont typeface="+mj-lt"/>
              <a:buAutoNum type="arabicPeriod"/>
            </a:pPr>
            <a:r>
              <a:rPr lang="en-US" dirty="0"/>
              <a:t>When the fries are ready, stop working on the next order and put the baked fries on the customer tray</a:t>
            </a:r>
          </a:p>
          <a:p>
            <a:pPr marL="228600" lvl="0" indent="-228600">
              <a:buFont typeface="+mj-lt"/>
              <a:buAutoNum type="arabicPeriod"/>
            </a:pPr>
            <a:r>
              <a:rPr lang="en-US" dirty="0"/>
              <a:t>Resume working on the order we already started to compose</a:t>
            </a:r>
          </a:p>
          <a:p>
            <a:pPr marL="0" lvl="0" indent="0">
              <a:buFont typeface="+mj-lt"/>
              <a:buNone/>
            </a:pPr>
            <a:endParaRPr lang="en-US" dirty="0"/>
          </a:p>
        </p:txBody>
      </p:sp>
      <p:sp>
        <p:nvSpPr>
          <p:cNvPr id="4" name="Tijdelijke aanduiding voor dianummer 3"/>
          <p:cNvSpPr>
            <a:spLocks noGrp="1"/>
          </p:cNvSpPr>
          <p:nvPr>
            <p:ph type="sldNum" sz="quarter" idx="10"/>
          </p:nvPr>
        </p:nvSpPr>
        <p:spPr/>
        <p:txBody>
          <a:bodyPr/>
          <a:lstStyle/>
          <a:p>
            <a:fld id="{6AA929B0-1419-4F46-AF09-C71DE1BDA924}" type="slidenum">
              <a:rPr lang="nl-NL" smtClean="0"/>
              <a:pPr/>
              <a:t>9</a:t>
            </a:fld>
            <a:endParaRPr lang="nl-NL"/>
          </a:p>
        </p:txBody>
      </p:sp>
    </p:spTree>
    <p:extLst>
      <p:ext uri="{BB962C8B-B14F-4D97-AF65-F5344CB8AC3E}">
        <p14:creationId xmlns:p14="http://schemas.microsoft.com/office/powerpoint/2010/main" val="21757117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13180"/>
            <a:ext cx="9144000" cy="2033637"/>
          </a:xfrm>
        </p:spPr>
        <p:txBody>
          <a:bodyPr anchor="b"/>
          <a:lstStyle>
            <a:lvl1pPr algn="ctr">
              <a:defRPr sz="6000" b="1">
                <a:solidFill>
                  <a:srgbClr val="58A618"/>
                </a:solidFill>
                <a:latin typeface="+mn-lt"/>
              </a:defRPr>
            </a:lvl1pPr>
          </a:lstStyle>
          <a:p>
            <a:r>
              <a:rPr lang="nl-NL" dirty="0"/>
              <a:t>Klik om de stijl te bewerken</a:t>
            </a:r>
            <a:endParaRPr lang="nl-BE" dirty="0"/>
          </a:p>
        </p:txBody>
      </p:sp>
      <p:sp>
        <p:nvSpPr>
          <p:cNvPr id="3" name="Ondertitel 2"/>
          <p:cNvSpPr>
            <a:spLocks noGrp="1"/>
          </p:cNvSpPr>
          <p:nvPr>
            <p:ph type="subTitle" idx="1"/>
          </p:nvPr>
        </p:nvSpPr>
        <p:spPr>
          <a:xfrm>
            <a:off x="3697355" y="3322846"/>
            <a:ext cx="4797288" cy="216355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246991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15/02/2020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55039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70841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lvl1pPr>
              <a:defRPr b="1">
                <a:solidFill>
                  <a:srgbClr val="58A618"/>
                </a:solidFill>
                <a:latin typeface="+mn-lt"/>
              </a:defRPr>
            </a:lvl1pPr>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4475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6D69ACB7-8DA7-4AF8-A474-46A1998EDF52}" type="datetimeFigureOut">
              <a:rPr lang="nl-BE" smtClean="0"/>
              <a:t>15/02/2020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30111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15/02/2020</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b="1">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Klik om de modelstijlen te bewerken</a:t>
            </a:r>
          </a:p>
        </p:txBody>
      </p:sp>
      <p:sp>
        <p:nvSpPr>
          <p:cNvPr id="4" name="Tijdelijke aanduiding voor datum 3"/>
          <p:cNvSpPr>
            <a:spLocks noGrp="1"/>
          </p:cNvSpPr>
          <p:nvPr>
            <p:ph type="dt" sz="half" idx="10"/>
          </p:nvPr>
        </p:nvSpPr>
        <p:spPr/>
        <p:txBody>
          <a:bodyPr/>
          <a:lstStyle>
            <a:lvl1pPr>
              <a:defRPr>
                <a:solidFill>
                  <a:schemeClr val="tx1"/>
                </a:solidFill>
              </a:defRPr>
            </a:lvl1pPr>
          </a:lstStyle>
          <a:p>
            <a:fld id="{6D69ACB7-8DA7-4AF8-A474-46A1998EDF52}" type="datetimeFigureOut">
              <a:rPr lang="nl-BE" smtClean="0"/>
              <a:pPr/>
              <a:t>15/02/2020</a:t>
            </a:fld>
            <a:endParaRPr lang="nl-BE" dirty="0"/>
          </a:p>
        </p:txBody>
      </p:sp>
      <p:sp>
        <p:nvSpPr>
          <p:cNvPr id="5" name="Tijdelijke aanduiding voor voettekst 4"/>
          <p:cNvSpPr>
            <a:spLocks noGrp="1"/>
          </p:cNvSpPr>
          <p:nvPr>
            <p:ph type="ftr" sz="quarter" idx="11"/>
          </p:nvPr>
        </p:nvSpPr>
        <p:spPr/>
        <p:txBody>
          <a:bodyPr/>
          <a:lstStyle>
            <a:lvl1pPr>
              <a:defRPr>
                <a:solidFill>
                  <a:schemeClr val="tx1"/>
                </a:solidFill>
              </a:defRPr>
            </a:lvl1pPr>
          </a:lstStyle>
          <a:p>
            <a:endParaRPr lang="nl-BE" dirty="0"/>
          </a:p>
        </p:txBody>
      </p:sp>
      <p:sp>
        <p:nvSpPr>
          <p:cNvPr id="6" name="Tijdelijke aanduiding voor dianummer 5"/>
          <p:cNvSpPr>
            <a:spLocks noGrp="1"/>
          </p:cNvSpPr>
          <p:nvPr>
            <p:ph type="sldNum" sz="quarter" idx="12"/>
          </p:nvPr>
        </p:nvSpPr>
        <p:spPr/>
        <p:txBody>
          <a:bodyPr/>
          <a:lstStyle>
            <a:lvl1pPr>
              <a:defRPr>
                <a:solidFill>
                  <a:schemeClr val="tx1"/>
                </a:solidFill>
              </a:defRPr>
            </a:lvl1p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72288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10" name="Tijdelijke aanduiding voor datum 3"/>
          <p:cNvSpPr>
            <a:spLocks noGrp="1"/>
          </p:cNvSpPr>
          <p:nvPr>
            <p:ph type="dt" sz="half" idx="10"/>
          </p:nvPr>
        </p:nvSpPr>
        <p:spPr>
          <a:xfrm>
            <a:off x="2427890" y="6356350"/>
            <a:ext cx="1411014" cy="365125"/>
          </a:xfrm>
        </p:spPr>
        <p:txBody>
          <a:bodyPr/>
          <a:lstStyle/>
          <a:p>
            <a:fld id="{6D69ACB7-8DA7-4AF8-A474-46A1998EDF52}" type="datetimeFigureOut">
              <a:rPr lang="nl-BE" smtClean="0"/>
              <a:t>15/02/2020</a:t>
            </a:fld>
            <a:endParaRPr lang="nl-BE" dirty="0"/>
          </a:p>
        </p:txBody>
      </p:sp>
      <p:sp>
        <p:nvSpPr>
          <p:cNvPr id="11" name="Tijdelijke aanduiding voor voettekst 4"/>
          <p:cNvSpPr>
            <a:spLocks noGrp="1"/>
          </p:cNvSpPr>
          <p:nvPr>
            <p:ph type="ftr" sz="quarter" idx="11"/>
          </p:nvPr>
        </p:nvSpPr>
        <p:spPr>
          <a:xfrm>
            <a:off x="4038600" y="6356350"/>
            <a:ext cx="4114800" cy="365125"/>
          </a:xfrm>
        </p:spPr>
        <p:txBody>
          <a:bodyPr/>
          <a:lstStyle/>
          <a:p>
            <a:endParaRPr lang="nl-BE"/>
          </a:p>
        </p:txBody>
      </p:sp>
      <p:sp>
        <p:nvSpPr>
          <p:cNvPr id="12" name="Tijdelijke aanduiding voor dianummer 5"/>
          <p:cNvSpPr>
            <a:spLocks noGrp="1"/>
          </p:cNvSpPr>
          <p:nvPr>
            <p:ph type="sldNum" sz="quarter" idx="12"/>
          </p:nvPr>
        </p:nvSpPr>
        <p:spPr>
          <a:xfrm>
            <a:off x="838200" y="6356350"/>
            <a:ext cx="1411014" cy="365125"/>
          </a:xfrm>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850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lvl1pPr>
              <a:defRPr b="1">
                <a:solidFill>
                  <a:srgbClr val="58A618"/>
                </a:solidFill>
                <a:latin typeface="+mn-lt"/>
              </a:defRPr>
            </a:lvl1pPr>
          </a:lstStyle>
          <a:p>
            <a:r>
              <a:rPr lang="nl-NL" dirty="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6D69ACB7-8DA7-4AF8-A474-46A1998EDF52}" type="datetimeFigureOut">
              <a:rPr lang="nl-BE" smtClean="0"/>
              <a:t>15/02/2020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75903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a:solidFill>
                  <a:srgbClr val="58A618"/>
                </a:solidFill>
                <a:latin typeface="+mn-lt"/>
              </a:defRPr>
            </a:lvl1p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t>15/02/2020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t>‹nr.›</a:t>
            </a:fld>
            <a:endParaRPr lang="nl-BE"/>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6189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D69ACB7-8DA7-4AF8-A474-46A1998EDF52}" type="datetimeFigureOut">
              <a:rPr lang="nl-BE" smtClean="0"/>
              <a:t>15/02/2020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312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6D69ACB7-8DA7-4AF8-A474-46A1998EDF52}" type="datetimeFigureOut">
              <a:rPr lang="nl-BE" smtClean="0"/>
              <a:t>15/02/2020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53300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atum 3"/>
          <p:cNvSpPr>
            <a:spLocks noGrp="1"/>
          </p:cNvSpPr>
          <p:nvPr>
            <p:ph type="dt" sz="half" idx="2"/>
          </p:nvPr>
        </p:nvSpPr>
        <p:spPr>
          <a:xfrm>
            <a:off x="2427890" y="6356350"/>
            <a:ext cx="1411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6D69ACB7-8DA7-4AF8-A474-46A1998EDF52}" type="datetimeFigureOut">
              <a:rPr lang="nl-BE" smtClean="0"/>
              <a:pPr/>
              <a:t>15/02/2020</a:t>
            </a:fld>
            <a:endParaRPr lang="nl-BE" dirty="0"/>
          </a:p>
        </p:txBody>
      </p:sp>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endParaRPr lang="nl-BE" dirty="0"/>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a:t>
            </a:r>
            <a:r>
              <a:rPr lang="nl-NL" dirty="0" err="1"/>
              <a:t>niveaua</a:t>
            </a:r>
            <a:endParaRPr lang="nl-BE" dirty="0"/>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dirty="0"/>
          </a:p>
        </p:txBody>
      </p:sp>
      <p:sp>
        <p:nvSpPr>
          <p:cNvPr id="6" name="Tijdelijke aanduiding voor dianummer 5"/>
          <p:cNvSpPr>
            <a:spLocks noGrp="1"/>
          </p:cNvSpPr>
          <p:nvPr>
            <p:ph type="sldNum" sz="quarter" idx="4"/>
          </p:nvPr>
        </p:nvSpPr>
        <p:spPr>
          <a:xfrm>
            <a:off x="838200" y="6356350"/>
            <a:ext cx="14110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2810945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kern="1200">
          <a:solidFill>
            <a:srgbClr val="58A618"/>
          </a:solidFill>
          <a:latin typeface="+mn-lt"/>
          <a:ea typeface="+mj-ea"/>
          <a:cs typeface="+mj-cs"/>
        </a:defRPr>
      </a:lvl1pPr>
    </p:titleStyle>
    <p:bodyStyle>
      <a:lvl1pPr marL="228600" indent="-228600" algn="l" defTabSz="914400" rtl="0" eaLnBrk="1" latinLnBrk="0" hangingPunct="1">
        <a:lnSpc>
          <a:spcPct val="90000"/>
        </a:lnSpc>
        <a:spcBef>
          <a:spcPts val="1000"/>
        </a:spcBef>
        <a:buClrTx/>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F41027-7817-49F1-BD89-F26E1DE1AD01}"/>
              </a:ext>
            </a:extLst>
          </p:cNvPr>
          <p:cNvSpPr>
            <a:spLocks noGrp="1"/>
          </p:cNvSpPr>
          <p:nvPr>
            <p:ph type="ctrTitle"/>
          </p:nvPr>
        </p:nvSpPr>
        <p:spPr/>
        <p:txBody>
          <a:bodyPr/>
          <a:lstStyle/>
          <a:p>
            <a:r>
              <a:rPr lang="nl-BE" dirty="0"/>
              <a:t>ASP.NET </a:t>
            </a:r>
            <a:r>
              <a:rPr lang="nl-BE" dirty="0" err="1"/>
              <a:t>Core</a:t>
            </a:r>
            <a:endParaRPr lang="nl-BE" dirty="0"/>
          </a:p>
        </p:txBody>
      </p:sp>
      <p:sp>
        <p:nvSpPr>
          <p:cNvPr id="3" name="Ondertitel 2">
            <a:extLst>
              <a:ext uri="{FF2B5EF4-FFF2-40B4-BE49-F238E27FC236}">
                <a16:creationId xmlns:a16="http://schemas.microsoft.com/office/drawing/2014/main" id="{84165C5F-B5F1-42A1-8D6C-E93FA0F5922E}"/>
              </a:ext>
            </a:extLst>
          </p:cNvPr>
          <p:cNvSpPr>
            <a:spLocks noGrp="1"/>
          </p:cNvSpPr>
          <p:nvPr>
            <p:ph type="subTitle" idx="1"/>
          </p:nvPr>
        </p:nvSpPr>
        <p:spPr/>
        <p:txBody>
          <a:bodyPr/>
          <a:lstStyle/>
          <a:p>
            <a:endParaRPr lang="nl-BE" dirty="0"/>
          </a:p>
        </p:txBody>
      </p:sp>
    </p:spTree>
    <p:extLst>
      <p:ext uri="{BB962C8B-B14F-4D97-AF65-F5344CB8AC3E}">
        <p14:creationId xmlns:p14="http://schemas.microsoft.com/office/powerpoint/2010/main" val="204409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10</a:t>
            </a:fld>
            <a:endParaRPr lang="nl-NL"/>
          </a:p>
        </p:txBody>
      </p:sp>
      <p:pic>
        <p:nvPicPr>
          <p:cNvPr id="7" name="Afbeelding 6"/>
          <p:cNvPicPr>
            <a:picLocks noChangeAspect="1"/>
          </p:cNvPicPr>
          <p:nvPr/>
        </p:nvPicPr>
        <p:blipFill>
          <a:blip r:embed="rId3"/>
          <a:stretch>
            <a:fillRect/>
          </a:stretch>
        </p:blipFill>
        <p:spPr>
          <a:xfrm>
            <a:off x="1775521" y="1723658"/>
            <a:ext cx="8618489" cy="3649558"/>
          </a:xfrm>
          <a:prstGeom prst="rect">
            <a:avLst/>
          </a:prstGeom>
        </p:spPr>
      </p:pic>
      <p:cxnSp>
        <p:nvCxnSpPr>
          <p:cNvPr id="11" name="Rechte verbindingslijn 10"/>
          <p:cNvCxnSpPr>
            <a:cxnSpLocks/>
          </p:cNvCxnSpPr>
          <p:nvPr/>
        </p:nvCxnSpPr>
        <p:spPr>
          <a:xfrm flipH="1" flipV="1">
            <a:off x="7675488" y="1710026"/>
            <a:ext cx="14067" cy="157495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Rechte verbindingslijn met pijl 12"/>
          <p:cNvCxnSpPr>
            <a:cxnSpLocks/>
            <a:endCxn id="20" idx="3"/>
          </p:cNvCxnSpPr>
          <p:nvPr/>
        </p:nvCxnSpPr>
        <p:spPr>
          <a:xfrm flipH="1" flipV="1">
            <a:off x="4151784" y="1356031"/>
            <a:ext cx="3537770" cy="3301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Rechte verbindingslijn 14"/>
          <p:cNvCxnSpPr>
            <a:cxnSpLocks/>
          </p:cNvCxnSpPr>
          <p:nvPr/>
        </p:nvCxnSpPr>
        <p:spPr>
          <a:xfrm flipV="1">
            <a:off x="5171133" y="3284984"/>
            <a:ext cx="2509042" cy="341464"/>
          </a:xfrm>
          <a:prstGeom prst="line">
            <a:avLst/>
          </a:prstGeom>
        </p:spPr>
        <p:style>
          <a:lnRef idx="2">
            <a:schemeClr val="accent2"/>
          </a:lnRef>
          <a:fillRef idx="0">
            <a:schemeClr val="accent2"/>
          </a:fillRef>
          <a:effectRef idx="1">
            <a:schemeClr val="accent2"/>
          </a:effectRef>
          <a:fontRef idx="minor">
            <a:schemeClr val="tx1"/>
          </a:fontRef>
        </p:style>
      </p:cxnSp>
      <p:sp>
        <p:nvSpPr>
          <p:cNvPr id="16" name="Tekstvak 15"/>
          <p:cNvSpPr txBox="1"/>
          <p:nvPr/>
        </p:nvSpPr>
        <p:spPr>
          <a:xfrm>
            <a:off x="5171133" y="5421656"/>
            <a:ext cx="3150698"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nl-BE" dirty="0" err="1"/>
              <a:t>HttpClient.GetAsync</a:t>
            </a:r>
            <a:r>
              <a:rPr lang="nl-BE" dirty="0"/>
              <a:t>(string </a:t>
            </a:r>
            <a:r>
              <a:rPr lang="nl-BE" dirty="0" err="1"/>
              <a:t>Url</a:t>
            </a:r>
            <a:r>
              <a:rPr lang="nl-BE" dirty="0"/>
              <a:t>)</a:t>
            </a:r>
          </a:p>
        </p:txBody>
      </p:sp>
      <p:cxnSp>
        <p:nvCxnSpPr>
          <p:cNvPr id="18" name="Rechte verbindingslijn 17"/>
          <p:cNvCxnSpPr>
            <a:cxnSpLocks/>
          </p:cNvCxnSpPr>
          <p:nvPr/>
        </p:nvCxnSpPr>
        <p:spPr>
          <a:xfrm>
            <a:off x="7032104" y="3754239"/>
            <a:ext cx="1866978" cy="0"/>
          </a:xfrm>
          <a:prstGeom prst="line">
            <a:avLst/>
          </a:prstGeom>
        </p:spPr>
        <p:style>
          <a:lnRef idx="2">
            <a:schemeClr val="dk1"/>
          </a:lnRef>
          <a:fillRef idx="0">
            <a:schemeClr val="dk1"/>
          </a:fillRef>
          <a:effectRef idx="1">
            <a:schemeClr val="dk1"/>
          </a:effectRef>
          <a:fontRef idx="minor">
            <a:schemeClr val="tx1"/>
          </a:fontRef>
        </p:style>
      </p:cxnSp>
      <p:cxnSp>
        <p:nvCxnSpPr>
          <p:cNvPr id="24" name="Rechte verbindingslijn met pijl 23"/>
          <p:cNvCxnSpPr>
            <a:cxnSpLocks/>
          </p:cNvCxnSpPr>
          <p:nvPr/>
        </p:nvCxnSpPr>
        <p:spPr>
          <a:xfrm flipH="1">
            <a:off x="8440692" y="3754239"/>
            <a:ext cx="458391" cy="18454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Rechte verbindingslijn 26"/>
          <p:cNvCxnSpPr>
            <a:cxnSpLocks/>
          </p:cNvCxnSpPr>
          <p:nvPr/>
        </p:nvCxnSpPr>
        <p:spPr>
          <a:xfrm flipH="1">
            <a:off x="1775519" y="5599665"/>
            <a:ext cx="33257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Rechte verbindingslijn 28"/>
          <p:cNvCxnSpPr>
            <a:cxnSpLocks/>
          </p:cNvCxnSpPr>
          <p:nvPr/>
        </p:nvCxnSpPr>
        <p:spPr>
          <a:xfrm flipV="1">
            <a:off x="1775518" y="3852901"/>
            <a:ext cx="2" cy="1746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Rechte verbindingslijn met pijl 30"/>
          <p:cNvCxnSpPr>
            <a:cxnSpLocks/>
          </p:cNvCxnSpPr>
          <p:nvPr/>
        </p:nvCxnSpPr>
        <p:spPr>
          <a:xfrm>
            <a:off x="1775520" y="3852900"/>
            <a:ext cx="8640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kstvak 31"/>
          <p:cNvSpPr txBox="1"/>
          <p:nvPr/>
        </p:nvSpPr>
        <p:spPr>
          <a:xfrm>
            <a:off x="7675487" y="2077140"/>
            <a:ext cx="2458616" cy="738664"/>
          </a:xfrm>
          <a:prstGeom prst="rect">
            <a:avLst/>
          </a:prstGeom>
          <a:noFill/>
        </p:spPr>
        <p:txBody>
          <a:bodyPr wrap="square" rtlCol="0">
            <a:spAutoFit/>
          </a:bodyPr>
          <a:lstStyle/>
          <a:p>
            <a:r>
              <a:rPr lang="nl-BE" sz="1400" i="1" dirty="0" err="1">
                <a:solidFill>
                  <a:srgbClr val="FF0000"/>
                </a:solidFill>
              </a:rPr>
              <a:t>Await</a:t>
            </a:r>
            <a:r>
              <a:rPr lang="nl-BE" sz="1400" i="1" dirty="0">
                <a:solidFill>
                  <a:srgbClr val="FF0000"/>
                </a:solidFill>
              </a:rPr>
              <a:t> </a:t>
            </a:r>
            <a:r>
              <a:rPr lang="nl-BE" sz="1400" i="1" dirty="0" err="1">
                <a:solidFill>
                  <a:srgbClr val="FF0000"/>
                </a:solidFill>
              </a:rPr>
              <a:t>suspends</a:t>
            </a:r>
            <a:r>
              <a:rPr lang="nl-BE" sz="1400" i="1" dirty="0">
                <a:solidFill>
                  <a:srgbClr val="FF0000"/>
                </a:solidFill>
              </a:rPr>
              <a:t> </a:t>
            </a:r>
            <a:r>
              <a:rPr lang="nl-BE" sz="1400" i="1" dirty="0" err="1">
                <a:solidFill>
                  <a:srgbClr val="FF0000"/>
                </a:solidFill>
              </a:rPr>
              <a:t>progress</a:t>
            </a:r>
            <a:r>
              <a:rPr lang="nl-BE" sz="1400" i="1" dirty="0">
                <a:solidFill>
                  <a:srgbClr val="FF0000"/>
                </a:solidFill>
              </a:rPr>
              <a:t> </a:t>
            </a:r>
            <a:r>
              <a:rPr lang="nl-BE" sz="1400" i="1" dirty="0" err="1">
                <a:solidFill>
                  <a:srgbClr val="FF0000"/>
                </a:solidFill>
              </a:rPr>
              <a:t>and</a:t>
            </a:r>
            <a:r>
              <a:rPr lang="nl-BE" sz="1400" i="1" dirty="0">
                <a:solidFill>
                  <a:srgbClr val="FF0000"/>
                </a:solidFill>
              </a:rPr>
              <a:t> </a:t>
            </a:r>
            <a:r>
              <a:rPr lang="nl-BE" sz="1400" i="1" dirty="0" err="1">
                <a:solidFill>
                  <a:srgbClr val="FF0000"/>
                </a:solidFill>
                <a:sym typeface="Wingdings" panose="05000000000000000000" pitchFamily="2" charset="2"/>
              </a:rPr>
              <a:t>yields</a:t>
            </a:r>
            <a:r>
              <a:rPr lang="nl-BE" sz="1400" i="1" dirty="0">
                <a:solidFill>
                  <a:srgbClr val="FF0000"/>
                </a:solidFill>
                <a:sym typeface="Wingdings" panose="05000000000000000000" pitchFamily="2" charset="2"/>
              </a:rPr>
              <a:t> control </a:t>
            </a:r>
            <a:r>
              <a:rPr lang="nl-BE" sz="1400" i="1" dirty="0" err="1">
                <a:solidFill>
                  <a:srgbClr val="FF0000"/>
                </a:solidFill>
                <a:sym typeface="Wingdings" panose="05000000000000000000" pitchFamily="2" charset="2"/>
              </a:rPr>
              <a:t>to</a:t>
            </a:r>
            <a:r>
              <a:rPr lang="nl-BE" sz="1400" i="1" dirty="0">
                <a:solidFill>
                  <a:srgbClr val="FF0000"/>
                </a:solidFill>
                <a:sym typeface="Wingdings" panose="05000000000000000000" pitchFamily="2" charset="2"/>
              </a:rPr>
              <a:t> </a:t>
            </a:r>
            <a:r>
              <a:rPr lang="nl-BE" sz="1400" i="1" dirty="0" err="1">
                <a:solidFill>
                  <a:srgbClr val="FF0000"/>
                </a:solidFill>
                <a:sym typeface="Wingdings" panose="05000000000000000000" pitchFamily="2" charset="2"/>
              </a:rPr>
              <a:t>the</a:t>
            </a:r>
            <a:r>
              <a:rPr lang="nl-BE" sz="1400" i="1" dirty="0">
                <a:solidFill>
                  <a:srgbClr val="FF0000"/>
                </a:solidFill>
                <a:sym typeface="Wingdings" panose="05000000000000000000" pitchFamily="2" charset="2"/>
              </a:rPr>
              <a:t> </a:t>
            </a:r>
            <a:r>
              <a:rPr lang="nl-BE" sz="1400" i="1" dirty="0" err="1">
                <a:solidFill>
                  <a:srgbClr val="FF0000"/>
                </a:solidFill>
                <a:sym typeface="Wingdings" panose="05000000000000000000" pitchFamily="2" charset="2"/>
              </a:rPr>
              <a:t>caller</a:t>
            </a:r>
            <a:r>
              <a:rPr lang="nl-BE" sz="1400" i="1" dirty="0">
                <a:solidFill>
                  <a:srgbClr val="FF0000"/>
                </a:solidFill>
                <a:sym typeface="Wingdings" panose="05000000000000000000" pitchFamily="2" charset="2"/>
              </a:rPr>
              <a:t> of </a:t>
            </a:r>
            <a:r>
              <a:rPr lang="nl-BE" sz="1400" i="1" dirty="0" err="1">
                <a:solidFill>
                  <a:srgbClr val="FF0000"/>
                </a:solidFill>
                <a:sym typeface="Wingdings" panose="05000000000000000000" pitchFamily="2" charset="2"/>
              </a:rPr>
              <a:t>the</a:t>
            </a:r>
            <a:r>
              <a:rPr lang="nl-BE" sz="1400" i="1" dirty="0">
                <a:solidFill>
                  <a:srgbClr val="FF0000"/>
                </a:solidFill>
                <a:sym typeface="Wingdings" panose="05000000000000000000" pitchFamily="2" charset="2"/>
              </a:rPr>
              <a:t> Details </a:t>
            </a:r>
            <a:r>
              <a:rPr lang="nl-BE" sz="1400" i="1" dirty="0" err="1">
                <a:solidFill>
                  <a:srgbClr val="FF0000"/>
                </a:solidFill>
                <a:sym typeface="Wingdings" panose="05000000000000000000" pitchFamily="2" charset="2"/>
              </a:rPr>
              <a:t>method</a:t>
            </a:r>
            <a:endParaRPr lang="nl-BE" sz="1400" i="1" dirty="0">
              <a:solidFill>
                <a:srgbClr val="FF0000"/>
              </a:solidFill>
            </a:endParaRPr>
          </a:p>
        </p:txBody>
      </p:sp>
      <p:sp>
        <p:nvSpPr>
          <p:cNvPr id="33" name="Tekstvak 32"/>
          <p:cNvSpPr txBox="1"/>
          <p:nvPr/>
        </p:nvSpPr>
        <p:spPr>
          <a:xfrm>
            <a:off x="5904698" y="4543078"/>
            <a:ext cx="2567567" cy="523220"/>
          </a:xfrm>
          <a:prstGeom prst="rect">
            <a:avLst/>
          </a:prstGeom>
          <a:noFill/>
        </p:spPr>
        <p:txBody>
          <a:bodyPr wrap="square" rtlCol="0">
            <a:spAutoFit/>
          </a:bodyPr>
          <a:lstStyle/>
          <a:p>
            <a:r>
              <a:rPr lang="nl-BE" sz="1400" i="1" dirty="0">
                <a:solidFill>
                  <a:srgbClr val="FF0000"/>
                </a:solidFill>
              </a:rPr>
              <a:t>Returns a commitment (</a:t>
            </a:r>
            <a:r>
              <a:rPr lang="nl-BE" sz="1400" i="1" dirty="0" err="1">
                <a:solidFill>
                  <a:srgbClr val="FF0000"/>
                </a:solidFill>
              </a:rPr>
              <a:t>Task</a:t>
            </a:r>
            <a:r>
              <a:rPr lang="nl-BE" sz="1400" i="1" dirty="0">
                <a:solidFill>
                  <a:srgbClr val="FF0000"/>
                </a:solidFill>
              </a:rPr>
              <a:t>) </a:t>
            </a:r>
            <a:r>
              <a:rPr lang="nl-BE" sz="1400" i="1" dirty="0" err="1">
                <a:solidFill>
                  <a:srgbClr val="FF0000"/>
                </a:solidFill>
              </a:rPr>
              <a:t>to</a:t>
            </a:r>
            <a:r>
              <a:rPr lang="nl-BE" sz="1400" i="1" dirty="0">
                <a:solidFill>
                  <a:srgbClr val="FF0000"/>
                </a:solidFill>
              </a:rPr>
              <a:t> </a:t>
            </a:r>
            <a:r>
              <a:rPr lang="nl-BE" sz="1400" i="1" dirty="0" err="1">
                <a:solidFill>
                  <a:srgbClr val="FF0000"/>
                </a:solidFill>
              </a:rPr>
              <a:t>deliver</a:t>
            </a:r>
            <a:r>
              <a:rPr lang="nl-BE" sz="1400" i="1" dirty="0">
                <a:solidFill>
                  <a:srgbClr val="FF0000"/>
                </a:solidFill>
              </a:rPr>
              <a:t> a </a:t>
            </a:r>
            <a:r>
              <a:rPr lang="nl-BE" sz="1400" i="1" dirty="0" err="1">
                <a:solidFill>
                  <a:srgbClr val="FF0000"/>
                </a:solidFill>
              </a:rPr>
              <a:t>HttpResponseMessage</a:t>
            </a:r>
            <a:endParaRPr lang="nl-BE" sz="1400" i="1" dirty="0">
              <a:solidFill>
                <a:srgbClr val="FF0000"/>
              </a:solidFill>
            </a:endParaRPr>
          </a:p>
        </p:txBody>
      </p:sp>
      <p:sp>
        <p:nvSpPr>
          <p:cNvPr id="34" name="Tekstvak 33"/>
          <p:cNvSpPr txBox="1"/>
          <p:nvPr/>
        </p:nvSpPr>
        <p:spPr>
          <a:xfrm>
            <a:off x="2639617" y="5617686"/>
            <a:ext cx="2064989" cy="738664"/>
          </a:xfrm>
          <a:prstGeom prst="rect">
            <a:avLst/>
          </a:prstGeom>
          <a:noFill/>
        </p:spPr>
        <p:txBody>
          <a:bodyPr wrap="none" rtlCol="0">
            <a:spAutoFit/>
          </a:bodyPr>
          <a:lstStyle/>
          <a:p>
            <a:r>
              <a:rPr lang="nl-BE" sz="1400" i="1" dirty="0" err="1">
                <a:solidFill>
                  <a:schemeClr val="tx2"/>
                </a:solidFill>
              </a:rPr>
              <a:t>When</a:t>
            </a:r>
            <a:r>
              <a:rPr lang="nl-BE" sz="1400" i="1" dirty="0">
                <a:solidFill>
                  <a:schemeClr val="tx2"/>
                </a:solidFill>
              </a:rPr>
              <a:t> </a:t>
            </a:r>
            <a:r>
              <a:rPr lang="nl-BE" sz="1400" i="1" dirty="0" err="1">
                <a:solidFill>
                  <a:schemeClr val="tx2"/>
                </a:solidFill>
              </a:rPr>
              <a:t>GetAsync</a:t>
            </a:r>
            <a:r>
              <a:rPr lang="nl-BE" sz="1400" i="1" dirty="0">
                <a:solidFill>
                  <a:schemeClr val="tx2"/>
                </a:solidFill>
              </a:rPr>
              <a:t> has </a:t>
            </a:r>
          </a:p>
          <a:p>
            <a:r>
              <a:rPr lang="nl-BE" sz="1400" i="1" dirty="0" err="1">
                <a:solidFill>
                  <a:schemeClr val="tx2"/>
                </a:solidFill>
              </a:rPr>
              <a:t>Finished</a:t>
            </a:r>
            <a:r>
              <a:rPr lang="nl-BE" sz="1400" i="1" dirty="0">
                <a:solidFill>
                  <a:schemeClr val="tx2"/>
                </a:solidFill>
              </a:rPr>
              <a:t> </a:t>
            </a:r>
            <a:r>
              <a:rPr lang="nl-BE" sz="1400" i="1" dirty="0">
                <a:solidFill>
                  <a:schemeClr val="tx2"/>
                </a:solidFill>
                <a:sym typeface="Wingdings" panose="05000000000000000000" pitchFamily="2" charset="2"/>
              </a:rPr>
              <a:t> </a:t>
            </a:r>
            <a:r>
              <a:rPr lang="nl-BE" sz="1400" i="1" dirty="0" err="1">
                <a:solidFill>
                  <a:schemeClr val="tx2"/>
                </a:solidFill>
                <a:sym typeface="Wingdings" panose="05000000000000000000" pitchFamily="2" charset="2"/>
              </a:rPr>
              <a:t>will</a:t>
            </a:r>
            <a:r>
              <a:rPr lang="nl-BE" sz="1400" i="1" dirty="0">
                <a:solidFill>
                  <a:schemeClr val="tx2"/>
                </a:solidFill>
                <a:sym typeface="Wingdings" panose="05000000000000000000" pitchFamily="2" charset="2"/>
              </a:rPr>
              <a:t> resume at</a:t>
            </a:r>
          </a:p>
          <a:p>
            <a:r>
              <a:rPr lang="nl-BE" sz="1400" i="1" dirty="0" err="1">
                <a:solidFill>
                  <a:schemeClr val="tx2"/>
                </a:solidFill>
                <a:sym typeface="Wingdings" panose="05000000000000000000" pitchFamily="2" charset="2"/>
              </a:rPr>
              <a:t>this</a:t>
            </a:r>
            <a:r>
              <a:rPr lang="nl-BE" sz="1400" i="1" dirty="0">
                <a:solidFill>
                  <a:schemeClr val="tx2"/>
                </a:solidFill>
                <a:sym typeface="Wingdings" panose="05000000000000000000" pitchFamily="2" charset="2"/>
              </a:rPr>
              <a:t> line of code</a:t>
            </a:r>
            <a:endParaRPr lang="nl-BE" sz="1400" i="1" dirty="0">
              <a:solidFill>
                <a:schemeClr val="tx2"/>
              </a:solidFill>
            </a:endParaRPr>
          </a:p>
        </p:txBody>
      </p:sp>
      <p:sp>
        <p:nvSpPr>
          <p:cNvPr id="20" name="Tekstvak 19"/>
          <p:cNvSpPr txBox="1"/>
          <p:nvPr/>
        </p:nvSpPr>
        <p:spPr>
          <a:xfrm>
            <a:off x="2250410" y="1063644"/>
            <a:ext cx="1901375"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1600" dirty="0"/>
              <a:t>Caller of ‘Details’ action</a:t>
            </a:r>
          </a:p>
        </p:txBody>
      </p:sp>
      <p:cxnSp>
        <p:nvCxnSpPr>
          <p:cNvPr id="25" name="Rechte verbindingslijn met pijl 24"/>
          <p:cNvCxnSpPr>
            <a:cxnSpLocks/>
          </p:cNvCxnSpPr>
          <p:nvPr/>
        </p:nvCxnSpPr>
        <p:spPr>
          <a:xfrm>
            <a:off x="4204071" y="1648418"/>
            <a:ext cx="356589" cy="3058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Rechte verbindingslijn met pijl 77"/>
          <p:cNvCxnSpPr>
            <a:cxnSpLocks/>
          </p:cNvCxnSpPr>
          <p:nvPr/>
        </p:nvCxnSpPr>
        <p:spPr>
          <a:xfrm flipV="1">
            <a:off x="5447928" y="3852902"/>
            <a:ext cx="0" cy="15203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1" name="Tekstvak 90"/>
          <p:cNvSpPr txBox="1"/>
          <p:nvPr/>
        </p:nvSpPr>
        <p:spPr>
          <a:xfrm>
            <a:off x="4530846" y="1527960"/>
            <a:ext cx="318418"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dirty="0"/>
              <a:t>1</a:t>
            </a:r>
          </a:p>
        </p:txBody>
      </p:sp>
      <p:sp>
        <p:nvSpPr>
          <p:cNvPr id="92" name="Tekstvak 91"/>
          <p:cNvSpPr txBox="1"/>
          <p:nvPr/>
        </p:nvSpPr>
        <p:spPr>
          <a:xfrm>
            <a:off x="9017942" y="3699013"/>
            <a:ext cx="318418" cy="30777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400" dirty="0"/>
              <a:t>2</a:t>
            </a:r>
          </a:p>
        </p:txBody>
      </p:sp>
      <p:sp>
        <p:nvSpPr>
          <p:cNvPr id="93" name="Tekstvak 92"/>
          <p:cNvSpPr txBox="1"/>
          <p:nvPr/>
        </p:nvSpPr>
        <p:spPr>
          <a:xfrm>
            <a:off x="5553108" y="4726527"/>
            <a:ext cx="318418"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t>3</a:t>
            </a:r>
          </a:p>
        </p:txBody>
      </p:sp>
      <p:sp>
        <p:nvSpPr>
          <p:cNvPr id="96" name="Tekstvak 95"/>
          <p:cNvSpPr txBox="1"/>
          <p:nvPr/>
        </p:nvSpPr>
        <p:spPr>
          <a:xfrm>
            <a:off x="7804883" y="1707607"/>
            <a:ext cx="318418" cy="30777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400" dirty="0"/>
              <a:t>4</a:t>
            </a:r>
          </a:p>
        </p:txBody>
      </p:sp>
      <p:sp>
        <p:nvSpPr>
          <p:cNvPr id="106" name="Tekstvak 105"/>
          <p:cNvSpPr txBox="1"/>
          <p:nvPr/>
        </p:nvSpPr>
        <p:spPr>
          <a:xfrm>
            <a:off x="2250409" y="5680001"/>
            <a:ext cx="31841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400" dirty="0"/>
              <a:t>5</a:t>
            </a:r>
          </a:p>
        </p:txBody>
      </p:sp>
    </p:spTree>
    <p:extLst>
      <p:ext uri="{BB962C8B-B14F-4D97-AF65-F5344CB8AC3E}">
        <p14:creationId xmlns:p14="http://schemas.microsoft.com/office/powerpoint/2010/main" val="182339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3" name="Tijdelijke aanduiding voor inhoud 2"/>
          <p:cNvSpPr>
            <a:spLocks noGrp="1"/>
          </p:cNvSpPr>
          <p:nvPr>
            <p:ph idx="1"/>
          </p:nvPr>
        </p:nvSpPr>
        <p:spPr/>
        <p:txBody>
          <a:bodyPr/>
          <a:lstStyle/>
          <a:p>
            <a:r>
              <a:rPr lang="nl-BE" dirty="0" err="1"/>
              <a:t>Async</a:t>
            </a:r>
            <a:r>
              <a:rPr lang="nl-BE" dirty="0"/>
              <a:t> </a:t>
            </a:r>
            <a:r>
              <a:rPr lang="nl-BE" dirty="0" err="1"/>
              <a:t>method</a:t>
            </a:r>
            <a:r>
              <a:rPr lang="nl-BE" dirty="0"/>
              <a:t> </a:t>
            </a:r>
            <a:r>
              <a:rPr lang="nl-BE" dirty="0" err="1"/>
              <a:t>includes</a:t>
            </a:r>
            <a:r>
              <a:rPr lang="nl-BE" dirty="0"/>
              <a:t> at </a:t>
            </a:r>
            <a:r>
              <a:rPr lang="nl-BE" dirty="0" err="1"/>
              <a:t>least</a:t>
            </a:r>
            <a:r>
              <a:rPr lang="nl-BE" dirty="0"/>
              <a:t> 1 </a:t>
            </a:r>
            <a:r>
              <a:rPr lang="nl-BE" dirty="0" err="1"/>
              <a:t>await</a:t>
            </a:r>
            <a:r>
              <a:rPr lang="nl-BE" dirty="0"/>
              <a:t> </a:t>
            </a:r>
            <a:r>
              <a:rPr lang="nl-BE" dirty="0" err="1"/>
              <a:t>expression</a:t>
            </a:r>
            <a:endParaRPr lang="nl-BE" dirty="0"/>
          </a:p>
          <a:p>
            <a:r>
              <a:rPr lang="nl-BE" dirty="0"/>
              <a:t>3 </a:t>
            </a:r>
            <a:r>
              <a:rPr lang="nl-BE" dirty="0" err="1"/>
              <a:t>things</a:t>
            </a:r>
            <a:r>
              <a:rPr lang="nl-BE" dirty="0"/>
              <a:t> </a:t>
            </a:r>
            <a:r>
              <a:rPr lang="nl-BE" dirty="0" err="1"/>
              <a:t>to</a:t>
            </a:r>
            <a:r>
              <a:rPr lang="nl-BE" dirty="0"/>
              <a:t> </a:t>
            </a:r>
            <a:r>
              <a:rPr lang="nl-BE" dirty="0" err="1"/>
              <a:t>note</a:t>
            </a:r>
            <a:r>
              <a:rPr lang="nl-BE" dirty="0"/>
              <a:t> in the </a:t>
            </a:r>
            <a:r>
              <a:rPr lang="nl-BE" dirty="0" err="1"/>
              <a:t>signature</a:t>
            </a:r>
            <a:endParaRPr lang="nl-BE" dirty="0"/>
          </a:p>
          <a:p>
            <a:pPr lvl="1"/>
            <a:r>
              <a:rPr lang="nl-BE" dirty="0"/>
              <a:t>The </a:t>
            </a:r>
            <a:r>
              <a:rPr lang="nl-BE" dirty="0" err="1"/>
              <a:t>method</a:t>
            </a:r>
            <a:r>
              <a:rPr lang="nl-BE" dirty="0"/>
              <a:t> has </a:t>
            </a:r>
            <a:r>
              <a:rPr lang="nl-BE" dirty="0" err="1"/>
              <a:t>an</a:t>
            </a:r>
            <a:r>
              <a:rPr lang="nl-BE" dirty="0"/>
              <a:t> </a:t>
            </a:r>
            <a:r>
              <a:rPr lang="nl-BE" dirty="0" err="1"/>
              <a:t>async</a:t>
            </a:r>
            <a:r>
              <a:rPr lang="nl-BE" dirty="0"/>
              <a:t> </a:t>
            </a:r>
            <a:r>
              <a:rPr lang="nl-BE" dirty="0" err="1"/>
              <a:t>modifier</a:t>
            </a:r>
            <a:endParaRPr lang="nl-BE" dirty="0"/>
          </a:p>
          <a:p>
            <a:pPr lvl="1"/>
            <a:r>
              <a:rPr lang="nl-BE" dirty="0"/>
              <a:t>The return type is </a:t>
            </a:r>
            <a:r>
              <a:rPr lang="nl-BE" dirty="0" err="1"/>
              <a:t>Task</a:t>
            </a:r>
            <a:r>
              <a:rPr lang="nl-BE" dirty="0"/>
              <a:t> or </a:t>
            </a:r>
            <a:r>
              <a:rPr lang="nl-BE" dirty="0" err="1"/>
              <a:t>Task</a:t>
            </a:r>
            <a:r>
              <a:rPr lang="nl-BE" dirty="0"/>
              <a:t>&lt;&gt; e.g. </a:t>
            </a:r>
            <a:r>
              <a:rPr lang="nl-BE" dirty="0" err="1"/>
              <a:t>Task</a:t>
            </a:r>
            <a:r>
              <a:rPr lang="nl-BE" dirty="0"/>
              <a:t>&lt;int&gt; </a:t>
            </a:r>
            <a:r>
              <a:rPr lang="nl-BE" dirty="0" err="1"/>
              <a:t>when</a:t>
            </a:r>
            <a:r>
              <a:rPr lang="nl-BE" dirty="0"/>
              <a:t> the return statement returns </a:t>
            </a:r>
            <a:r>
              <a:rPr lang="nl-BE" dirty="0" err="1"/>
              <a:t>an</a:t>
            </a:r>
            <a:r>
              <a:rPr lang="nl-BE" dirty="0"/>
              <a:t> integer</a:t>
            </a:r>
          </a:p>
          <a:p>
            <a:pPr lvl="1"/>
            <a:r>
              <a:rPr lang="nl-BE" dirty="0"/>
              <a:t>The </a:t>
            </a:r>
            <a:r>
              <a:rPr lang="nl-BE" dirty="0" err="1"/>
              <a:t>method</a:t>
            </a:r>
            <a:r>
              <a:rPr lang="nl-BE" dirty="0"/>
              <a:t> name </a:t>
            </a:r>
            <a:r>
              <a:rPr lang="nl-BE" dirty="0" err="1"/>
              <a:t>ends</a:t>
            </a:r>
            <a:r>
              <a:rPr lang="nl-BE" dirty="0"/>
              <a:t> </a:t>
            </a:r>
            <a:r>
              <a:rPr lang="nl-BE" dirty="0" err="1"/>
              <a:t>with</a:t>
            </a:r>
            <a:r>
              <a:rPr lang="nl-BE" dirty="0"/>
              <a:t> </a:t>
            </a:r>
            <a:r>
              <a:rPr lang="nl-BE" dirty="0" err="1"/>
              <a:t>Async</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11</a:t>
            </a:fld>
            <a:endParaRPr lang="nl-NL"/>
          </a:p>
        </p:txBody>
      </p:sp>
    </p:spTree>
    <p:extLst>
      <p:ext uri="{BB962C8B-B14F-4D97-AF65-F5344CB8AC3E}">
        <p14:creationId xmlns:p14="http://schemas.microsoft.com/office/powerpoint/2010/main" val="97929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508FAF-789E-4158-8B4A-3EC5A2A5C037}"/>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6" name="Afbeelding 5">
            <a:extLst>
              <a:ext uri="{FF2B5EF4-FFF2-40B4-BE49-F238E27FC236}">
                <a16:creationId xmlns:a16="http://schemas.microsoft.com/office/drawing/2014/main" id="{3C11308D-CC36-4F3C-AEBB-51AB7555DF75}"/>
              </a:ext>
            </a:extLst>
          </p:cNvPr>
          <p:cNvPicPr>
            <a:picLocks noChangeAspect="1"/>
          </p:cNvPicPr>
          <p:nvPr/>
        </p:nvPicPr>
        <p:blipFill>
          <a:blip r:embed="rId3"/>
          <a:stretch>
            <a:fillRect/>
          </a:stretch>
        </p:blipFill>
        <p:spPr>
          <a:xfrm>
            <a:off x="3490232" y="1523625"/>
            <a:ext cx="5474154" cy="4768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866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7A3B96-B6F1-44BB-AED7-C09065EAD3A5}"/>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7" name="Afbeelding 6">
            <a:extLst>
              <a:ext uri="{FF2B5EF4-FFF2-40B4-BE49-F238E27FC236}">
                <a16:creationId xmlns:a16="http://schemas.microsoft.com/office/drawing/2014/main" id="{4C7C06F9-8264-4411-A50C-D19FE742FAB2}"/>
              </a:ext>
            </a:extLst>
          </p:cNvPr>
          <p:cNvPicPr>
            <a:picLocks noChangeAspect="1"/>
          </p:cNvPicPr>
          <p:nvPr/>
        </p:nvPicPr>
        <p:blipFill>
          <a:blip r:embed="rId3"/>
          <a:stretch>
            <a:fillRect/>
          </a:stretch>
        </p:blipFill>
        <p:spPr>
          <a:xfrm>
            <a:off x="3612356" y="1586256"/>
            <a:ext cx="4967288" cy="4906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957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2FF58D-F4C9-422A-B9F6-80648921AF42}"/>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4" name="Tijdelijke aanduiding voor inhoud 3">
            <a:extLst>
              <a:ext uri="{FF2B5EF4-FFF2-40B4-BE49-F238E27FC236}">
                <a16:creationId xmlns:a16="http://schemas.microsoft.com/office/drawing/2014/main" id="{7F767A98-D89B-483A-B327-97F0C2375359}"/>
              </a:ext>
            </a:extLst>
          </p:cNvPr>
          <p:cNvPicPr>
            <a:picLocks noGrp="1" noChangeAspect="1"/>
          </p:cNvPicPr>
          <p:nvPr>
            <p:ph idx="1"/>
          </p:nvPr>
        </p:nvPicPr>
        <p:blipFill>
          <a:blip r:embed="rId3"/>
          <a:stretch>
            <a:fillRect/>
          </a:stretch>
        </p:blipFill>
        <p:spPr>
          <a:xfrm>
            <a:off x="976777" y="1690688"/>
            <a:ext cx="6931573" cy="4351338"/>
          </a:xfrm>
          <a:prstGeom prst="rect">
            <a:avLst/>
          </a:prstGeom>
        </p:spPr>
      </p:pic>
      <p:sp>
        <p:nvSpPr>
          <p:cNvPr id="5" name="Rechthoek 4">
            <a:extLst>
              <a:ext uri="{FF2B5EF4-FFF2-40B4-BE49-F238E27FC236}">
                <a16:creationId xmlns:a16="http://schemas.microsoft.com/office/drawing/2014/main" id="{0A59D8CE-7B3E-4E95-B5E4-5EADA9A50AC0}"/>
              </a:ext>
            </a:extLst>
          </p:cNvPr>
          <p:cNvSpPr/>
          <p:nvPr/>
        </p:nvSpPr>
        <p:spPr>
          <a:xfrm>
            <a:off x="838200" y="1528175"/>
            <a:ext cx="6931573" cy="4513851"/>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hthoek 5">
            <a:extLst>
              <a:ext uri="{FF2B5EF4-FFF2-40B4-BE49-F238E27FC236}">
                <a16:creationId xmlns:a16="http://schemas.microsoft.com/office/drawing/2014/main" id="{59CDE2CA-1C15-447D-9958-5EE7D56C56C4}"/>
              </a:ext>
            </a:extLst>
          </p:cNvPr>
          <p:cNvSpPr/>
          <p:nvPr/>
        </p:nvSpPr>
        <p:spPr>
          <a:xfrm>
            <a:off x="1365337" y="2192055"/>
            <a:ext cx="6150279" cy="358244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97291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0048D-A700-45A6-924F-089B68C56891}"/>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3" name="Afbeelding 2">
            <a:extLst>
              <a:ext uri="{FF2B5EF4-FFF2-40B4-BE49-F238E27FC236}">
                <a16:creationId xmlns:a16="http://schemas.microsoft.com/office/drawing/2014/main" id="{E886E15E-C026-45D9-B8C7-319971D0F7B7}"/>
              </a:ext>
            </a:extLst>
          </p:cNvPr>
          <p:cNvPicPr>
            <a:picLocks noChangeAspect="1"/>
          </p:cNvPicPr>
          <p:nvPr/>
        </p:nvPicPr>
        <p:blipFill>
          <a:blip r:embed="rId3"/>
          <a:stretch>
            <a:fillRect/>
          </a:stretch>
        </p:blipFill>
        <p:spPr>
          <a:xfrm>
            <a:off x="3790949" y="1829352"/>
            <a:ext cx="4467225" cy="1123950"/>
          </a:xfrm>
          <a:prstGeom prst="rect">
            <a:avLst/>
          </a:prstGeom>
        </p:spPr>
      </p:pic>
      <p:pic>
        <p:nvPicPr>
          <p:cNvPr id="6" name="Afbeelding 5">
            <a:extLst>
              <a:ext uri="{FF2B5EF4-FFF2-40B4-BE49-F238E27FC236}">
                <a16:creationId xmlns:a16="http://schemas.microsoft.com/office/drawing/2014/main" id="{4EFCC3C8-90F0-4D21-AA2E-294E1C78EDC4}"/>
              </a:ext>
            </a:extLst>
          </p:cNvPr>
          <p:cNvPicPr>
            <a:picLocks noChangeAspect="1"/>
          </p:cNvPicPr>
          <p:nvPr/>
        </p:nvPicPr>
        <p:blipFill>
          <a:blip r:embed="rId4"/>
          <a:stretch>
            <a:fillRect/>
          </a:stretch>
        </p:blipFill>
        <p:spPr>
          <a:xfrm>
            <a:off x="838200" y="1829352"/>
            <a:ext cx="2466975" cy="1190625"/>
          </a:xfrm>
          <a:prstGeom prst="rect">
            <a:avLst/>
          </a:prstGeom>
        </p:spPr>
      </p:pic>
      <p:pic>
        <p:nvPicPr>
          <p:cNvPr id="7" name="Afbeelding 6">
            <a:extLst>
              <a:ext uri="{FF2B5EF4-FFF2-40B4-BE49-F238E27FC236}">
                <a16:creationId xmlns:a16="http://schemas.microsoft.com/office/drawing/2014/main" id="{09102EA6-5F6A-43E4-8876-531C4BDF132A}"/>
              </a:ext>
            </a:extLst>
          </p:cNvPr>
          <p:cNvPicPr>
            <a:picLocks noChangeAspect="1"/>
          </p:cNvPicPr>
          <p:nvPr/>
        </p:nvPicPr>
        <p:blipFill>
          <a:blip r:embed="rId5"/>
          <a:stretch>
            <a:fillRect/>
          </a:stretch>
        </p:blipFill>
        <p:spPr>
          <a:xfrm>
            <a:off x="3790949" y="3838024"/>
            <a:ext cx="4048125" cy="1104900"/>
          </a:xfrm>
          <a:prstGeom prst="rect">
            <a:avLst/>
          </a:prstGeom>
        </p:spPr>
      </p:pic>
      <p:pic>
        <p:nvPicPr>
          <p:cNvPr id="9" name="Afbeelding 8">
            <a:extLst>
              <a:ext uri="{FF2B5EF4-FFF2-40B4-BE49-F238E27FC236}">
                <a16:creationId xmlns:a16="http://schemas.microsoft.com/office/drawing/2014/main" id="{2B0D607F-4BE7-4482-938B-F389B8D6C941}"/>
              </a:ext>
            </a:extLst>
          </p:cNvPr>
          <p:cNvPicPr>
            <a:picLocks noChangeAspect="1"/>
          </p:cNvPicPr>
          <p:nvPr/>
        </p:nvPicPr>
        <p:blipFill>
          <a:blip r:embed="rId6"/>
          <a:stretch>
            <a:fillRect/>
          </a:stretch>
        </p:blipFill>
        <p:spPr>
          <a:xfrm>
            <a:off x="838200" y="3838024"/>
            <a:ext cx="2743200" cy="1104900"/>
          </a:xfrm>
          <a:prstGeom prst="rect">
            <a:avLst/>
          </a:prstGeom>
        </p:spPr>
      </p:pic>
    </p:spTree>
    <p:extLst>
      <p:ext uri="{BB962C8B-B14F-4D97-AF65-F5344CB8AC3E}">
        <p14:creationId xmlns:p14="http://schemas.microsoft.com/office/powerpoint/2010/main" val="311195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4C1FE5-8364-49D6-87B5-ED41ADC74630}"/>
              </a:ext>
            </a:extLst>
          </p:cNvPr>
          <p:cNvSpPr>
            <a:spLocks noGrp="1"/>
          </p:cNvSpPr>
          <p:nvPr>
            <p:ph type="title"/>
          </p:nvPr>
        </p:nvSpPr>
        <p:spPr/>
        <p:txBody>
          <a:bodyPr/>
          <a:lstStyle/>
          <a:p>
            <a:r>
              <a:rPr lang="nl-BE" dirty="0" err="1"/>
              <a:t>Showing</a:t>
            </a:r>
            <a:r>
              <a:rPr lang="nl-BE" dirty="0"/>
              <a:t> </a:t>
            </a:r>
            <a:r>
              <a:rPr lang="nl-BE" dirty="0" err="1"/>
              <a:t>Exception</a:t>
            </a:r>
            <a:r>
              <a:rPr lang="nl-BE" dirty="0"/>
              <a:t> Details</a:t>
            </a:r>
          </a:p>
        </p:txBody>
      </p:sp>
      <p:pic>
        <p:nvPicPr>
          <p:cNvPr id="3" name="Afbeelding 2">
            <a:extLst>
              <a:ext uri="{FF2B5EF4-FFF2-40B4-BE49-F238E27FC236}">
                <a16:creationId xmlns:a16="http://schemas.microsoft.com/office/drawing/2014/main" id="{7C2A4E48-F0B8-4243-B28D-10E15878571E}"/>
              </a:ext>
            </a:extLst>
          </p:cNvPr>
          <p:cNvPicPr>
            <a:picLocks noChangeAspect="1"/>
          </p:cNvPicPr>
          <p:nvPr/>
        </p:nvPicPr>
        <p:blipFill>
          <a:blip r:embed="rId3"/>
          <a:stretch>
            <a:fillRect/>
          </a:stretch>
        </p:blipFill>
        <p:spPr>
          <a:xfrm>
            <a:off x="838200" y="1690688"/>
            <a:ext cx="5638800" cy="4791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Afbeelding 7">
            <a:extLst>
              <a:ext uri="{FF2B5EF4-FFF2-40B4-BE49-F238E27FC236}">
                <a16:creationId xmlns:a16="http://schemas.microsoft.com/office/drawing/2014/main" id="{EF895361-AFD8-4001-86FF-B2058D55DBAC}"/>
              </a:ext>
            </a:extLst>
          </p:cNvPr>
          <p:cNvPicPr>
            <a:picLocks noChangeAspect="1"/>
          </p:cNvPicPr>
          <p:nvPr/>
        </p:nvPicPr>
        <p:blipFill>
          <a:blip r:embed="rId4"/>
          <a:stretch>
            <a:fillRect/>
          </a:stretch>
        </p:blipFill>
        <p:spPr>
          <a:xfrm>
            <a:off x="7491412" y="1690688"/>
            <a:ext cx="3862388" cy="37687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5361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FFC2D0-A283-4897-9435-FEF867707E65}"/>
              </a:ext>
            </a:extLst>
          </p:cNvPr>
          <p:cNvSpPr>
            <a:spLocks noGrp="1"/>
          </p:cNvSpPr>
          <p:nvPr>
            <p:ph type="title"/>
          </p:nvPr>
        </p:nvSpPr>
        <p:spPr/>
        <p:txBody>
          <a:bodyPr/>
          <a:lstStyle/>
          <a:p>
            <a:r>
              <a:rPr lang="nl-BE" dirty="0" err="1"/>
              <a:t>Showing</a:t>
            </a:r>
            <a:r>
              <a:rPr lang="nl-BE" dirty="0"/>
              <a:t> </a:t>
            </a:r>
            <a:r>
              <a:rPr lang="nl-BE" dirty="0" err="1"/>
              <a:t>Exception</a:t>
            </a:r>
            <a:r>
              <a:rPr lang="nl-BE" dirty="0"/>
              <a:t> Details</a:t>
            </a:r>
          </a:p>
        </p:txBody>
      </p:sp>
      <p:pic>
        <p:nvPicPr>
          <p:cNvPr id="7" name="Afbeelding 6">
            <a:extLst>
              <a:ext uri="{FF2B5EF4-FFF2-40B4-BE49-F238E27FC236}">
                <a16:creationId xmlns:a16="http://schemas.microsoft.com/office/drawing/2014/main" id="{7949F7E2-EADA-4366-9E1C-8FC5D348F28E}"/>
              </a:ext>
            </a:extLst>
          </p:cNvPr>
          <p:cNvPicPr>
            <a:picLocks noChangeAspect="1"/>
          </p:cNvPicPr>
          <p:nvPr/>
        </p:nvPicPr>
        <p:blipFill>
          <a:blip r:embed="rId3"/>
          <a:stretch>
            <a:fillRect/>
          </a:stretch>
        </p:blipFill>
        <p:spPr>
          <a:xfrm>
            <a:off x="6475958" y="2261851"/>
            <a:ext cx="5341631" cy="2995307"/>
          </a:xfrm>
          <a:prstGeom prst="rect">
            <a:avLst/>
          </a:prstGeom>
        </p:spPr>
      </p:pic>
      <p:pic>
        <p:nvPicPr>
          <p:cNvPr id="8" name="Afbeelding 7">
            <a:extLst>
              <a:ext uri="{FF2B5EF4-FFF2-40B4-BE49-F238E27FC236}">
                <a16:creationId xmlns:a16="http://schemas.microsoft.com/office/drawing/2014/main" id="{2DCDEC5C-D1E7-4AF0-8B5C-84034BA41C97}"/>
              </a:ext>
            </a:extLst>
          </p:cNvPr>
          <p:cNvPicPr>
            <a:picLocks noChangeAspect="1"/>
          </p:cNvPicPr>
          <p:nvPr/>
        </p:nvPicPr>
        <p:blipFill>
          <a:blip r:embed="rId4"/>
          <a:stretch>
            <a:fillRect/>
          </a:stretch>
        </p:blipFill>
        <p:spPr>
          <a:xfrm>
            <a:off x="609600" y="1538287"/>
            <a:ext cx="5629275" cy="4752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8032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B684A-C9D1-4657-979B-80FA11875C0B}"/>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6" name="Afbeelding 5">
            <a:extLst>
              <a:ext uri="{FF2B5EF4-FFF2-40B4-BE49-F238E27FC236}">
                <a16:creationId xmlns:a16="http://schemas.microsoft.com/office/drawing/2014/main" id="{72DC2D47-C993-4D0C-8DF4-A3445F09B73D}"/>
              </a:ext>
            </a:extLst>
          </p:cNvPr>
          <p:cNvPicPr>
            <a:picLocks noChangeAspect="1"/>
          </p:cNvPicPr>
          <p:nvPr/>
        </p:nvPicPr>
        <p:blipFill>
          <a:blip r:embed="rId3"/>
          <a:stretch>
            <a:fillRect/>
          </a:stretch>
        </p:blipFill>
        <p:spPr>
          <a:xfrm>
            <a:off x="3759993" y="1690688"/>
            <a:ext cx="4672013" cy="42103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42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DA3548-7036-430C-A25A-09BB4A43756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cxnSp>
        <p:nvCxnSpPr>
          <p:cNvPr id="6" name="Rechte verbindingslijn met pijl 5">
            <a:extLst>
              <a:ext uri="{FF2B5EF4-FFF2-40B4-BE49-F238E27FC236}">
                <a16:creationId xmlns:a16="http://schemas.microsoft.com/office/drawing/2014/main" id="{61FC218E-B423-42F1-AA98-D4BE67EB5D4E}"/>
              </a:ext>
            </a:extLst>
          </p:cNvPr>
          <p:cNvCxnSpPr/>
          <p:nvPr/>
        </p:nvCxnSpPr>
        <p:spPr>
          <a:xfrm flipV="1">
            <a:off x="7828767" y="4033381"/>
            <a:ext cx="413359" cy="55114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pic>
        <p:nvPicPr>
          <p:cNvPr id="3" name="Afbeelding 2">
            <a:extLst>
              <a:ext uri="{FF2B5EF4-FFF2-40B4-BE49-F238E27FC236}">
                <a16:creationId xmlns:a16="http://schemas.microsoft.com/office/drawing/2014/main" id="{BB5E3965-AFC8-4F15-9674-D22BC073ECB4}"/>
              </a:ext>
            </a:extLst>
          </p:cNvPr>
          <p:cNvPicPr>
            <a:picLocks noChangeAspect="1"/>
          </p:cNvPicPr>
          <p:nvPr/>
        </p:nvPicPr>
        <p:blipFill>
          <a:blip r:embed="rId3"/>
          <a:stretch>
            <a:fillRect/>
          </a:stretch>
        </p:blipFill>
        <p:spPr>
          <a:xfrm>
            <a:off x="497681" y="1690688"/>
            <a:ext cx="11196638" cy="3958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0145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059135-0E5B-4F65-91BC-F426EA12A500}"/>
              </a:ext>
            </a:extLst>
          </p:cNvPr>
          <p:cNvSpPr>
            <a:spLocks noGrp="1"/>
          </p:cNvSpPr>
          <p:nvPr>
            <p:ph type="title"/>
          </p:nvPr>
        </p:nvSpPr>
        <p:spPr/>
        <p:txBody>
          <a:bodyPr/>
          <a:lstStyle/>
          <a:p>
            <a:r>
              <a:rPr lang="nl-BE" dirty="0">
                <a:solidFill>
                  <a:schemeClr val="tx1"/>
                </a:solidFill>
              </a:rPr>
              <a:t>ASP.NET </a:t>
            </a:r>
            <a:r>
              <a:rPr lang="nl-BE" dirty="0" err="1">
                <a:solidFill>
                  <a:schemeClr val="tx1"/>
                </a:solidFill>
              </a:rPr>
              <a:t>Core</a:t>
            </a:r>
            <a:r>
              <a:rPr lang="nl-BE" dirty="0">
                <a:solidFill>
                  <a:schemeClr val="tx1"/>
                </a:solidFill>
              </a:rPr>
              <a:t> Fundamentals</a:t>
            </a:r>
          </a:p>
        </p:txBody>
      </p:sp>
      <p:sp>
        <p:nvSpPr>
          <p:cNvPr id="3" name="Tijdelijke aanduiding voor tekst 2">
            <a:extLst>
              <a:ext uri="{FF2B5EF4-FFF2-40B4-BE49-F238E27FC236}">
                <a16:creationId xmlns:a16="http://schemas.microsoft.com/office/drawing/2014/main" id="{FCE2E0A6-EFA4-4CD7-8B6F-0A79F09B31E8}"/>
              </a:ext>
            </a:extLst>
          </p:cNvPr>
          <p:cNvSpPr>
            <a:spLocks noGrp="1"/>
          </p:cNvSpPr>
          <p:nvPr>
            <p:ph type="body" idx="1"/>
          </p:nvPr>
        </p:nvSpPr>
        <p:spPr/>
        <p:txBody>
          <a:bodyPr/>
          <a:lstStyle/>
          <a:p>
            <a:r>
              <a:rPr lang="nl-BE" dirty="0"/>
              <a:t>Startup </a:t>
            </a:r>
            <a:r>
              <a:rPr lang="nl-BE" dirty="0" err="1"/>
              <a:t>and</a:t>
            </a:r>
            <a:r>
              <a:rPr lang="nl-BE" dirty="0"/>
              <a:t> Middleware</a:t>
            </a:r>
          </a:p>
        </p:txBody>
      </p:sp>
    </p:spTree>
    <p:extLst>
      <p:ext uri="{BB962C8B-B14F-4D97-AF65-F5344CB8AC3E}">
        <p14:creationId xmlns:p14="http://schemas.microsoft.com/office/powerpoint/2010/main" val="3906371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F08BEB-DDB4-4F44-971C-28249B72B9BC}"/>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26DEA904-E304-436A-A585-7EC67915993A}"/>
              </a:ext>
            </a:extLst>
          </p:cNvPr>
          <p:cNvPicPr>
            <a:picLocks noGrp="1" noChangeAspect="1"/>
          </p:cNvPicPr>
          <p:nvPr>
            <p:ph idx="1"/>
          </p:nvPr>
        </p:nvPicPr>
        <p:blipFill>
          <a:blip r:embed="rId3"/>
          <a:stretch>
            <a:fillRect/>
          </a:stretch>
        </p:blipFill>
        <p:spPr>
          <a:xfrm>
            <a:off x="377151" y="1766887"/>
            <a:ext cx="2619375" cy="3324225"/>
          </a:xfrm>
          <a:prstGeom prst="rect">
            <a:avLst/>
          </a:prstGeom>
        </p:spPr>
      </p:pic>
      <p:cxnSp>
        <p:nvCxnSpPr>
          <p:cNvPr id="7" name="Rechte verbindingslijn met pijl 6">
            <a:extLst>
              <a:ext uri="{FF2B5EF4-FFF2-40B4-BE49-F238E27FC236}">
                <a16:creationId xmlns:a16="http://schemas.microsoft.com/office/drawing/2014/main" id="{A10C7630-17BF-460A-B7E1-30A69F6E2E6F}"/>
              </a:ext>
            </a:extLst>
          </p:cNvPr>
          <p:cNvCxnSpPr>
            <a:cxnSpLocks/>
          </p:cNvCxnSpPr>
          <p:nvPr/>
        </p:nvCxnSpPr>
        <p:spPr>
          <a:xfrm flipV="1">
            <a:off x="2542784" y="1690688"/>
            <a:ext cx="1421704" cy="160365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 name="Rechte verbindingslijn 8">
            <a:extLst>
              <a:ext uri="{FF2B5EF4-FFF2-40B4-BE49-F238E27FC236}">
                <a16:creationId xmlns:a16="http://schemas.microsoft.com/office/drawing/2014/main" id="{2A10C5DB-D175-4429-B24F-167B348B839D}"/>
              </a:ext>
            </a:extLst>
          </p:cNvPr>
          <p:cNvCxnSpPr>
            <a:cxnSpLocks/>
          </p:cNvCxnSpPr>
          <p:nvPr/>
        </p:nvCxnSpPr>
        <p:spPr>
          <a:xfrm>
            <a:off x="2542784" y="3294345"/>
            <a:ext cx="1421704" cy="2559764"/>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Afbeelding 10">
            <a:extLst>
              <a:ext uri="{FF2B5EF4-FFF2-40B4-BE49-F238E27FC236}">
                <a16:creationId xmlns:a16="http://schemas.microsoft.com/office/drawing/2014/main" id="{BF511CA8-0A47-41C6-A7F6-E14FBD519BAD}"/>
              </a:ext>
            </a:extLst>
          </p:cNvPr>
          <p:cNvPicPr>
            <a:picLocks noChangeAspect="1"/>
          </p:cNvPicPr>
          <p:nvPr/>
        </p:nvPicPr>
        <p:blipFill>
          <a:blip r:embed="rId4"/>
          <a:stretch>
            <a:fillRect/>
          </a:stretch>
        </p:blipFill>
        <p:spPr>
          <a:xfrm>
            <a:off x="3964488" y="1561510"/>
            <a:ext cx="5246970" cy="4406729"/>
          </a:xfrm>
          <a:prstGeom prst="rect">
            <a:avLst/>
          </a:prstGeom>
        </p:spPr>
      </p:pic>
      <p:cxnSp>
        <p:nvCxnSpPr>
          <p:cNvPr id="13" name="Rechte verbindingslijn met pijl 12">
            <a:extLst>
              <a:ext uri="{FF2B5EF4-FFF2-40B4-BE49-F238E27FC236}">
                <a16:creationId xmlns:a16="http://schemas.microsoft.com/office/drawing/2014/main" id="{0D30F855-819D-4166-92C6-BCE696AA333A}"/>
              </a:ext>
            </a:extLst>
          </p:cNvPr>
          <p:cNvCxnSpPr>
            <a:cxnSpLocks/>
          </p:cNvCxnSpPr>
          <p:nvPr/>
        </p:nvCxnSpPr>
        <p:spPr>
          <a:xfrm>
            <a:off x="4221271" y="3106455"/>
            <a:ext cx="1164921"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5" name="Afbeelding 14">
            <a:extLst>
              <a:ext uri="{FF2B5EF4-FFF2-40B4-BE49-F238E27FC236}">
                <a16:creationId xmlns:a16="http://schemas.microsoft.com/office/drawing/2014/main" id="{DF127C3D-5E0E-4CC7-95B3-CFFE54EAC0A1}"/>
              </a:ext>
            </a:extLst>
          </p:cNvPr>
          <p:cNvPicPr>
            <a:picLocks noChangeAspect="1"/>
          </p:cNvPicPr>
          <p:nvPr/>
        </p:nvPicPr>
        <p:blipFill>
          <a:blip r:embed="rId5"/>
          <a:stretch>
            <a:fillRect/>
          </a:stretch>
        </p:blipFill>
        <p:spPr>
          <a:xfrm>
            <a:off x="7368826" y="2843056"/>
            <a:ext cx="4560779" cy="1381081"/>
          </a:xfrm>
          <a:prstGeom prst="rect">
            <a:avLst/>
          </a:prstGeom>
        </p:spPr>
      </p:pic>
      <p:cxnSp>
        <p:nvCxnSpPr>
          <p:cNvPr id="19" name="Rechte verbindingslijn met pijl 18">
            <a:extLst>
              <a:ext uri="{FF2B5EF4-FFF2-40B4-BE49-F238E27FC236}">
                <a16:creationId xmlns:a16="http://schemas.microsoft.com/office/drawing/2014/main" id="{5D1F3513-D843-4A9C-A1F7-717BB35567B7}"/>
              </a:ext>
            </a:extLst>
          </p:cNvPr>
          <p:cNvCxnSpPr/>
          <p:nvPr/>
        </p:nvCxnSpPr>
        <p:spPr>
          <a:xfrm flipV="1">
            <a:off x="9106422" y="3378346"/>
            <a:ext cx="889348" cy="11452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1631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C161DA-02C1-424B-91CB-73D76211CF4D}"/>
              </a:ext>
            </a:extLst>
          </p:cNvPr>
          <p:cNvPicPr>
            <a:picLocks noChangeAspect="1"/>
          </p:cNvPicPr>
          <p:nvPr/>
        </p:nvPicPr>
        <p:blipFill>
          <a:blip r:embed="rId3"/>
          <a:stretch>
            <a:fillRect/>
          </a:stretch>
        </p:blipFill>
        <p:spPr>
          <a:xfrm>
            <a:off x="1133996" y="1637845"/>
            <a:ext cx="8020050" cy="4086225"/>
          </a:xfrm>
          <a:prstGeom prst="rect">
            <a:avLst/>
          </a:prstGeom>
        </p:spPr>
      </p:pic>
      <p:sp>
        <p:nvSpPr>
          <p:cNvPr id="6" name="Rechthoek 5">
            <a:extLst>
              <a:ext uri="{FF2B5EF4-FFF2-40B4-BE49-F238E27FC236}">
                <a16:creationId xmlns:a16="http://schemas.microsoft.com/office/drawing/2014/main" id="{5B41D811-A9A5-4B1D-A251-1FFAE032FDF1}"/>
              </a:ext>
            </a:extLst>
          </p:cNvPr>
          <p:cNvSpPr/>
          <p:nvPr/>
        </p:nvSpPr>
        <p:spPr>
          <a:xfrm>
            <a:off x="1811446" y="5128920"/>
            <a:ext cx="4594964" cy="37578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488B6090-BF14-4DCC-96B4-9173D10287EB}"/>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 </a:t>
            </a:r>
          </a:p>
        </p:txBody>
      </p:sp>
      <p:sp>
        <p:nvSpPr>
          <p:cNvPr id="5" name="Rechthoek 4">
            <a:extLst>
              <a:ext uri="{FF2B5EF4-FFF2-40B4-BE49-F238E27FC236}">
                <a16:creationId xmlns:a16="http://schemas.microsoft.com/office/drawing/2014/main" id="{E586674F-7C7C-4E0B-A908-1B4C941C1869}"/>
              </a:ext>
            </a:extLst>
          </p:cNvPr>
          <p:cNvSpPr/>
          <p:nvPr/>
        </p:nvSpPr>
        <p:spPr>
          <a:xfrm>
            <a:off x="1365729" y="4008329"/>
            <a:ext cx="3344449" cy="37578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55411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916EA7-0C2E-45D1-A2D7-B107AB03EE84}"/>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3" name="Afbeelding 2">
            <a:extLst>
              <a:ext uri="{FF2B5EF4-FFF2-40B4-BE49-F238E27FC236}">
                <a16:creationId xmlns:a16="http://schemas.microsoft.com/office/drawing/2014/main" id="{ED3E7FCB-AD00-4AF4-946E-4C719FCADE85}"/>
              </a:ext>
            </a:extLst>
          </p:cNvPr>
          <p:cNvPicPr>
            <a:picLocks noChangeAspect="1"/>
          </p:cNvPicPr>
          <p:nvPr/>
        </p:nvPicPr>
        <p:blipFill>
          <a:blip r:embed="rId3"/>
          <a:stretch>
            <a:fillRect/>
          </a:stretch>
        </p:blipFill>
        <p:spPr>
          <a:xfrm>
            <a:off x="2019300" y="1690688"/>
            <a:ext cx="8153400" cy="4562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2957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4277-C43E-4BBB-9863-DE737A74984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934CFDA-2678-40C4-84BF-FCC0E6433A44}"/>
              </a:ext>
            </a:extLst>
          </p:cNvPr>
          <p:cNvPicPr>
            <a:picLocks noGrp="1" noChangeAspect="1"/>
          </p:cNvPicPr>
          <p:nvPr>
            <p:ph idx="1"/>
          </p:nvPr>
        </p:nvPicPr>
        <p:blipFill>
          <a:blip r:embed="rId3"/>
          <a:stretch>
            <a:fillRect/>
          </a:stretch>
        </p:blipFill>
        <p:spPr>
          <a:xfrm>
            <a:off x="437499" y="1515269"/>
            <a:ext cx="8267700" cy="1314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Rechte verbindingslijn met pijl 5">
            <a:extLst>
              <a:ext uri="{FF2B5EF4-FFF2-40B4-BE49-F238E27FC236}">
                <a16:creationId xmlns:a16="http://schemas.microsoft.com/office/drawing/2014/main" id="{4E13ABC9-165A-4827-8B5C-8BB1ADFC361C}"/>
              </a:ext>
            </a:extLst>
          </p:cNvPr>
          <p:cNvCxnSpPr>
            <a:cxnSpLocks/>
          </p:cNvCxnSpPr>
          <p:nvPr/>
        </p:nvCxnSpPr>
        <p:spPr>
          <a:xfrm>
            <a:off x="3507288" y="1415441"/>
            <a:ext cx="1503123" cy="6513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2222DB5B-4FCB-41E9-8A90-AEACD67B97B1}"/>
              </a:ext>
            </a:extLst>
          </p:cNvPr>
          <p:cNvPicPr>
            <a:picLocks noChangeAspect="1"/>
          </p:cNvPicPr>
          <p:nvPr/>
        </p:nvPicPr>
        <p:blipFill>
          <a:blip r:embed="rId4"/>
          <a:stretch>
            <a:fillRect/>
          </a:stretch>
        </p:blipFill>
        <p:spPr>
          <a:xfrm>
            <a:off x="448066" y="3527613"/>
            <a:ext cx="5976742" cy="2975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FD203943-47D5-4AF7-91C2-7CE65A94E694}"/>
              </a:ext>
            </a:extLst>
          </p:cNvPr>
          <p:cNvPicPr>
            <a:picLocks noChangeAspect="1"/>
          </p:cNvPicPr>
          <p:nvPr/>
        </p:nvPicPr>
        <p:blipFill>
          <a:blip r:embed="rId5"/>
          <a:stretch>
            <a:fillRect/>
          </a:stretch>
        </p:blipFill>
        <p:spPr>
          <a:xfrm>
            <a:off x="7077205" y="3925380"/>
            <a:ext cx="4889327" cy="1771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Afbeelding 2">
            <a:extLst>
              <a:ext uri="{FF2B5EF4-FFF2-40B4-BE49-F238E27FC236}">
                <a16:creationId xmlns:a16="http://schemas.microsoft.com/office/drawing/2014/main" id="{1C0D2A8D-D7EF-48B7-AB6E-6F8372DE1F76}"/>
              </a:ext>
            </a:extLst>
          </p:cNvPr>
          <p:cNvPicPr>
            <a:picLocks noChangeAspect="1"/>
          </p:cNvPicPr>
          <p:nvPr/>
        </p:nvPicPr>
        <p:blipFill>
          <a:blip r:embed="rId6"/>
          <a:stretch>
            <a:fillRect/>
          </a:stretch>
        </p:blipFill>
        <p:spPr>
          <a:xfrm>
            <a:off x="8382000" y="2856707"/>
            <a:ext cx="3171825" cy="1171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17229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E28B74-E482-4F13-907B-7357ABCFB14E}"/>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B3A7850D-71BC-4A73-A93E-AB78BCC69A7C}"/>
              </a:ext>
            </a:extLst>
          </p:cNvPr>
          <p:cNvPicPr>
            <a:picLocks noGrp="1" noChangeAspect="1"/>
          </p:cNvPicPr>
          <p:nvPr>
            <p:ph idx="1"/>
          </p:nvPr>
        </p:nvPicPr>
        <p:blipFill>
          <a:blip r:embed="rId3"/>
          <a:stretch>
            <a:fillRect/>
          </a:stretch>
        </p:blipFill>
        <p:spPr>
          <a:xfrm>
            <a:off x="838200" y="1958420"/>
            <a:ext cx="10515600" cy="4085748"/>
          </a:xfrm>
          <a:prstGeom prst="rect">
            <a:avLst/>
          </a:prstGeom>
        </p:spPr>
      </p:pic>
      <p:cxnSp>
        <p:nvCxnSpPr>
          <p:cNvPr id="6" name="Rechte verbindingslijn met pijl 5">
            <a:extLst>
              <a:ext uri="{FF2B5EF4-FFF2-40B4-BE49-F238E27FC236}">
                <a16:creationId xmlns:a16="http://schemas.microsoft.com/office/drawing/2014/main" id="{7541377A-C3CF-4533-BFEF-BC028048DED6}"/>
              </a:ext>
            </a:extLst>
          </p:cNvPr>
          <p:cNvCxnSpPr>
            <a:cxnSpLocks/>
          </p:cNvCxnSpPr>
          <p:nvPr/>
        </p:nvCxnSpPr>
        <p:spPr>
          <a:xfrm flipH="1" flipV="1">
            <a:off x="5899759" y="3106456"/>
            <a:ext cx="1139868" cy="3225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Rechte verbindingslijn met pijl 7">
            <a:extLst>
              <a:ext uri="{FF2B5EF4-FFF2-40B4-BE49-F238E27FC236}">
                <a16:creationId xmlns:a16="http://schemas.microsoft.com/office/drawing/2014/main" id="{59631488-F0B0-4BC1-852B-C94FB8021006}"/>
              </a:ext>
            </a:extLst>
          </p:cNvPr>
          <p:cNvCxnSpPr>
            <a:cxnSpLocks/>
          </p:cNvCxnSpPr>
          <p:nvPr/>
        </p:nvCxnSpPr>
        <p:spPr>
          <a:xfrm flipH="1">
            <a:off x="7039627" y="2956142"/>
            <a:ext cx="55114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02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C785A6-DCD0-423A-9B0F-8BAA6C471B7E}"/>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C1EF4892-B1D4-487C-98F3-CB9627523FAD}"/>
              </a:ext>
            </a:extLst>
          </p:cNvPr>
          <p:cNvPicPr>
            <a:picLocks noGrp="1" noChangeAspect="1"/>
          </p:cNvPicPr>
          <p:nvPr>
            <p:ph idx="1"/>
          </p:nvPr>
        </p:nvPicPr>
        <p:blipFill>
          <a:blip r:embed="rId3"/>
          <a:stretch>
            <a:fillRect/>
          </a:stretch>
        </p:blipFill>
        <p:spPr>
          <a:xfrm>
            <a:off x="2922162" y="1825625"/>
            <a:ext cx="6347675" cy="4351338"/>
          </a:xfrm>
          <a:prstGeom prst="rect">
            <a:avLst/>
          </a:prstGeom>
        </p:spPr>
      </p:pic>
      <p:cxnSp>
        <p:nvCxnSpPr>
          <p:cNvPr id="6" name="Rechte verbindingslijn met pijl 5">
            <a:extLst>
              <a:ext uri="{FF2B5EF4-FFF2-40B4-BE49-F238E27FC236}">
                <a16:creationId xmlns:a16="http://schemas.microsoft.com/office/drawing/2014/main" id="{0BA9FA2A-F200-48C2-A174-9BC241DBFDBF}"/>
              </a:ext>
            </a:extLst>
          </p:cNvPr>
          <p:cNvCxnSpPr/>
          <p:nvPr/>
        </p:nvCxnSpPr>
        <p:spPr>
          <a:xfrm flipH="1">
            <a:off x="7415409" y="2768252"/>
            <a:ext cx="134028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Rechte verbindingslijn met pijl 6">
            <a:extLst>
              <a:ext uri="{FF2B5EF4-FFF2-40B4-BE49-F238E27FC236}">
                <a16:creationId xmlns:a16="http://schemas.microsoft.com/office/drawing/2014/main" id="{CCDF203B-3789-41F3-B7ED-BAD0B2F07603}"/>
              </a:ext>
            </a:extLst>
          </p:cNvPr>
          <p:cNvCxnSpPr/>
          <p:nvPr/>
        </p:nvCxnSpPr>
        <p:spPr>
          <a:xfrm flipH="1">
            <a:off x="7192028" y="4185781"/>
            <a:ext cx="134028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Rechte verbindingslijn met pijl 8">
            <a:extLst>
              <a:ext uri="{FF2B5EF4-FFF2-40B4-BE49-F238E27FC236}">
                <a16:creationId xmlns:a16="http://schemas.microsoft.com/office/drawing/2014/main" id="{61EBBECE-994C-4BB0-ADEF-43908BF7D4EE}"/>
              </a:ext>
            </a:extLst>
          </p:cNvPr>
          <p:cNvCxnSpPr/>
          <p:nvPr/>
        </p:nvCxnSpPr>
        <p:spPr>
          <a:xfrm>
            <a:off x="3181611" y="3795386"/>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Rechte verbindingslijn met pijl 9">
            <a:extLst>
              <a:ext uri="{FF2B5EF4-FFF2-40B4-BE49-F238E27FC236}">
                <a16:creationId xmlns:a16="http://schemas.microsoft.com/office/drawing/2014/main" id="{DA7E0E62-D1CE-4CC7-ABB6-22C9EBCD96EA}"/>
              </a:ext>
            </a:extLst>
          </p:cNvPr>
          <p:cNvCxnSpPr/>
          <p:nvPr/>
        </p:nvCxnSpPr>
        <p:spPr>
          <a:xfrm>
            <a:off x="4311041" y="5739008"/>
            <a:ext cx="80166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Rechte verbindingslijn met pijl 10">
            <a:extLst>
              <a:ext uri="{FF2B5EF4-FFF2-40B4-BE49-F238E27FC236}">
                <a16:creationId xmlns:a16="http://schemas.microsoft.com/office/drawing/2014/main" id="{DAC6799B-B473-4800-8279-EEA27EFE57A8}"/>
              </a:ext>
            </a:extLst>
          </p:cNvPr>
          <p:cNvCxnSpPr/>
          <p:nvPr/>
        </p:nvCxnSpPr>
        <p:spPr>
          <a:xfrm flipH="1">
            <a:off x="7559458" y="5290159"/>
            <a:ext cx="134028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67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1EB3A-11C2-421F-A967-CE1B992F0B9A}"/>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4" name="Tijdelijke aanduiding voor inhoud 3">
            <a:extLst>
              <a:ext uri="{FF2B5EF4-FFF2-40B4-BE49-F238E27FC236}">
                <a16:creationId xmlns:a16="http://schemas.microsoft.com/office/drawing/2014/main" id="{01FAEF0A-FC85-4F76-81C9-CF5A42D8E434}"/>
              </a:ext>
            </a:extLst>
          </p:cNvPr>
          <p:cNvPicPr>
            <a:picLocks noGrp="1" noChangeAspect="1"/>
          </p:cNvPicPr>
          <p:nvPr>
            <p:ph idx="1"/>
          </p:nvPr>
        </p:nvPicPr>
        <p:blipFill>
          <a:blip r:embed="rId3"/>
          <a:stretch>
            <a:fillRect/>
          </a:stretch>
        </p:blipFill>
        <p:spPr>
          <a:xfrm>
            <a:off x="2234722" y="1999483"/>
            <a:ext cx="6419850"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Rechte verbindingslijn met pijl 4">
            <a:extLst>
              <a:ext uri="{FF2B5EF4-FFF2-40B4-BE49-F238E27FC236}">
                <a16:creationId xmlns:a16="http://schemas.microsoft.com/office/drawing/2014/main" id="{14DDB165-478E-45EE-B314-2941032D3AA6}"/>
              </a:ext>
            </a:extLst>
          </p:cNvPr>
          <p:cNvCxnSpPr>
            <a:cxnSpLocks/>
          </p:cNvCxnSpPr>
          <p:nvPr/>
        </p:nvCxnSpPr>
        <p:spPr>
          <a:xfrm>
            <a:off x="5344438" y="1925331"/>
            <a:ext cx="1503123" cy="6513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Afbeelding 2">
            <a:extLst>
              <a:ext uri="{FF2B5EF4-FFF2-40B4-BE49-F238E27FC236}">
                <a16:creationId xmlns:a16="http://schemas.microsoft.com/office/drawing/2014/main" id="{52B9CCD8-4A6C-4986-9B37-EB7EE131BAAB}"/>
              </a:ext>
            </a:extLst>
          </p:cNvPr>
          <p:cNvPicPr>
            <a:picLocks noChangeAspect="1"/>
          </p:cNvPicPr>
          <p:nvPr/>
        </p:nvPicPr>
        <p:blipFill>
          <a:blip r:embed="rId4"/>
          <a:stretch>
            <a:fillRect/>
          </a:stretch>
        </p:blipFill>
        <p:spPr>
          <a:xfrm>
            <a:off x="3773009" y="4290287"/>
            <a:ext cx="3343275" cy="1143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6314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5BB13-B910-4A1E-A258-21E207CA99B9}"/>
              </a:ext>
            </a:extLst>
          </p:cNvPr>
          <p:cNvSpPr>
            <a:spLocks noGrp="1"/>
          </p:cNvSpPr>
          <p:nvPr>
            <p:ph type="title"/>
          </p:nvPr>
        </p:nvSpPr>
        <p:spPr/>
        <p:txBody>
          <a:bodyPr/>
          <a:lstStyle/>
          <a:p>
            <a:r>
              <a:rPr lang="nl-BE" dirty="0"/>
              <a:t>Middleware </a:t>
            </a:r>
            <a:r>
              <a:rPr lang="nl-BE" dirty="0" err="1"/>
              <a:t>to</a:t>
            </a:r>
            <a:r>
              <a:rPr lang="nl-BE" dirty="0"/>
              <a:t> match </a:t>
            </a:r>
            <a:r>
              <a:rPr lang="nl-BE" dirty="0" err="1"/>
              <a:t>the</a:t>
            </a:r>
            <a:r>
              <a:rPr lang="nl-BE" dirty="0"/>
              <a:t> environment</a:t>
            </a:r>
          </a:p>
        </p:txBody>
      </p:sp>
      <p:pic>
        <p:nvPicPr>
          <p:cNvPr id="3" name="Afbeelding 2">
            <a:extLst>
              <a:ext uri="{FF2B5EF4-FFF2-40B4-BE49-F238E27FC236}">
                <a16:creationId xmlns:a16="http://schemas.microsoft.com/office/drawing/2014/main" id="{DFF65C79-A8F2-4663-A5DF-1AF15D2209CE}"/>
              </a:ext>
            </a:extLst>
          </p:cNvPr>
          <p:cNvPicPr>
            <a:picLocks noChangeAspect="1"/>
          </p:cNvPicPr>
          <p:nvPr/>
        </p:nvPicPr>
        <p:blipFill>
          <a:blip r:embed="rId3"/>
          <a:stretch>
            <a:fillRect/>
          </a:stretch>
        </p:blipFill>
        <p:spPr>
          <a:xfrm>
            <a:off x="500454" y="1907351"/>
            <a:ext cx="3187378" cy="3349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94593FA1-57E1-4734-95B6-0E21D1489A08}"/>
              </a:ext>
            </a:extLst>
          </p:cNvPr>
          <p:cNvPicPr>
            <a:picLocks noChangeAspect="1"/>
          </p:cNvPicPr>
          <p:nvPr/>
        </p:nvPicPr>
        <p:blipFill>
          <a:blip r:embed="rId4"/>
          <a:stretch>
            <a:fillRect/>
          </a:stretch>
        </p:blipFill>
        <p:spPr>
          <a:xfrm>
            <a:off x="3866690" y="1907351"/>
            <a:ext cx="2243599" cy="2809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816E838B-A4E2-4149-9015-069736044490}"/>
              </a:ext>
            </a:extLst>
          </p:cNvPr>
          <p:cNvPicPr>
            <a:picLocks noChangeAspect="1"/>
          </p:cNvPicPr>
          <p:nvPr/>
        </p:nvPicPr>
        <p:blipFill>
          <a:blip r:embed="rId5"/>
          <a:stretch>
            <a:fillRect/>
          </a:stretch>
        </p:blipFill>
        <p:spPr>
          <a:xfrm>
            <a:off x="6362700" y="1907351"/>
            <a:ext cx="5524500" cy="1381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Afbeelding 11">
            <a:extLst>
              <a:ext uri="{FF2B5EF4-FFF2-40B4-BE49-F238E27FC236}">
                <a16:creationId xmlns:a16="http://schemas.microsoft.com/office/drawing/2014/main" id="{7967AF6B-26CD-42FA-95E1-07311ED7CCE7}"/>
              </a:ext>
            </a:extLst>
          </p:cNvPr>
          <p:cNvPicPr>
            <a:picLocks noChangeAspect="1"/>
          </p:cNvPicPr>
          <p:nvPr/>
        </p:nvPicPr>
        <p:blipFill>
          <a:blip r:embed="rId6"/>
          <a:stretch>
            <a:fillRect/>
          </a:stretch>
        </p:blipFill>
        <p:spPr>
          <a:xfrm>
            <a:off x="6362700" y="3750503"/>
            <a:ext cx="2933700" cy="1181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78330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42D9FA-B212-4ACB-85DA-E446C47D431F}"/>
              </a:ext>
            </a:extLst>
          </p:cNvPr>
          <p:cNvSpPr>
            <a:spLocks noGrp="1"/>
          </p:cNvSpPr>
          <p:nvPr>
            <p:ph type="title"/>
          </p:nvPr>
        </p:nvSpPr>
        <p:spPr/>
        <p:txBody>
          <a:bodyPr/>
          <a:lstStyle/>
          <a:p>
            <a:r>
              <a:rPr lang="nl-BE" dirty="0" err="1"/>
              <a:t>Serving</a:t>
            </a:r>
            <a:r>
              <a:rPr lang="nl-BE" dirty="0"/>
              <a:t> Files</a:t>
            </a:r>
          </a:p>
        </p:txBody>
      </p:sp>
      <p:pic>
        <p:nvPicPr>
          <p:cNvPr id="5" name="Afbeelding 4">
            <a:extLst>
              <a:ext uri="{FF2B5EF4-FFF2-40B4-BE49-F238E27FC236}">
                <a16:creationId xmlns:a16="http://schemas.microsoft.com/office/drawing/2014/main" id="{FE261A80-16B3-4054-933E-87065D9B4419}"/>
              </a:ext>
            </a:extLst>
          </p:cNvPr>
          <p:cNvPicPr>
            <a:picLocks noChangeAspect="1"/>
          </p:cNvPicPr>
          <p:nvPr/>
        </p:nvPicPr>
        <p:blipFill>
          <a:blip r:embed="rId3"/>
          <a:stretch>
            <a:fillRect/>
          </a:stretch>
        </p:blipFill>
        <p:spPr>
          <a:xfrm>
            <a:off x="5281809" y="30391"/>
            <a:ext cx="4030249" cy="2786240"/>
          </a:xfrm>
          <a:prstGeom prst="rect">
            <a:avLst/>
          </a:prstGeom>
        </p:spPr>
      </p:pic>
      <p:pic>
        <p:nvPicPr>
          <p:cNvPr id="6" name="Afbeelding 5">
            <a:extLst>
              <a:ext uri="{FF2B5EF4-FFF2-40B4-BE49-F238E27FC236}">
                <a16:creationId xmlns:a16="http://schemas.microsoft.com/office/drawing/2014/main" id="{DFF74DBD-7EF3-4CAA-927F-490CD3A369BA}"/>
              </a:ext>
            </a:extLst>
          </p:cNvPr>
          <p:cNvPicPr>
            <a:picLocks noChangeAspect="1"/>
          </p:cNvPicPr>
          <p:nvPr/>
        </p:nvPicPr>
        <p:blipFill>
          <a:blip r:embed="rId4"/>
          <a:stretch>
            <a:fillRect/>
          </a:stretch>
        </p:blipFill>
        <p:spPr>
          <a:xfrm>
            <a:off x="5281809" y="3431644"/>
            <a:ext cx="4635805" cy="2639081"/>
          </a:xfrm>
          <a:prstGeom prst="rect">
            <a:avLst/>
          </a:prstGeom>
        </p:spPr>
      </p:pic>
      <p:pic>
        <p:nvPicPr>
          <p:cNvPr id="11" name="Afbeelding 10">
            <a:extLst>
              <a:ext uri="{FF2B5EF4-FFF2-40B4-BE49-F238E27FC236}">
                <a16:creationId xmlns:a16="http://schemas.microsoft.com/office/drawing/2014/main" id="{2CDE4DB4-1AC1-4861-AACB-C51565837240}"/>
              </a:ext>
            </a:extLst>
          </p:cNvPr>
          <p:cNvPicPr>
            <a:picLocks noChangeAspect="1"/>
          </p:cNvPicPr>
          <p:nvPr/>
        </p:nvPicPr>
        <p:blipFill>
          <a:blip r:embed="rId5"/>
          <a:stretch>
            <a:fillRect/>
          </a:stretch>
        </p:blipFill>
        <p:spPr>
          <a:xfrm>
            <a:off x="187891" y="1766718"/>
            <a:ext cx="4635804" cy="3324563"/>
          </a:xfrm>
          <a:prstGeom prst="rect">
            <a:avLst/>
          </a:prstGeom>
        </p:spPr>
      </p:pic>
      <p:cxnSp>
        <p:nvCxnSpPr>
          <p:cNvPr id="13" name="Rechte verbindingslijn met pijl 12">
            <a:extLst>
              <a:ext uri="{FF2B5EF4-FFF2-40B4-BE49-F238E27FC236}">
                <a16:creationId xmlns:a16="http://schemas.microsoft.com/office/drawing/2014/main" id="{3E5DF16A-3C41-4ED7-ADDF-27BC393FDD62}"/>
              </a:ext>
            </a:extLst>
          </p:cNvPr>
          <p:cNvCxnSpPr/>
          <p:nvPr/>
        </p:nvCxnSpPr>
        <p:spPr>
          <a:xfrm flipV="1">
            <a:off x="4108537" y="1971056"/>
            <a:ext cx="1987463" cy="3801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4" name="Afbeelding 13">
            <a:extLst>
              <a:ext uri="{FF2B5EF4-FFF2-40B4-BE49-F238E27FC236}">
                <a16:creationId xmlns:a16="http://schemas.microsoft.com/office/drawing/2014/main" id="{61626332-1E11-4039-8219-079876685D25}"/>
              </a:ext>
            </a:extLst>
          </p:cNvPr>
          <p:cNvPicPr>
            <a:picLocks noChangeAspect="1"/>
          </p:cNvPicPr>
          <p:nvPr/>
        </p:nvPicPr>
        <p:blipFill>
          <a:blip r:embed="rId6"/>
          <a:stretch>
            <a:fillRect/>
          </a:stretch>
        </p:blipFill>
        <p:spPr>
          <a:xfrm>
            <a:off x="9741856" y="-64328"/>
            <a:ext cx="2262253" cy="3188465"/>
          </a:xfrm>
          <a:prstGeom prst="rect">
            <a:avLst/>
          </a:prstGeom>
        </p:spPr>
      </p:pic>
      <p:cxnSp>
        <p:nvCxnSpPr>
          <p:cNvPr id="15" name="Rechte verbindingslijn met pijl 14">
            <a:extLst>
              <a:ext uri="{FF2B5EF4-FFF2-40B4-BE49-F238E27FC236}">
                <a16:creationId xmlns:a16="http://schemas.microsoft.com/office/drawing/2014/main" id="{1194244A-6BA8-4AFE-BCC5-9F0D62E3B9BC}"/>
              </a:ext>
            </a:extLst>
          </p:cNvPr>
          <p:cNvCxnSpPr>
            <a:cxnSpLocks/>
          </p:cNvCxnSpPr>
          <p:nvPr/>
        </p:nvCxnSpPr>
        <p:spPr>
          <a:xfrm>
            <a:off x="8533226" y="1518119"/>
            <a:ext cx="1800747" cy="13312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9" name="Rechte verbindingslijn met pijl 18">
            <a:extLst>
              <a:ext uri="{FF2B5EF4-FFF2-40B4-BE49-F238E27FC236}">
                <a16:creationId xmlns:a16="http://schemas.microsoft.com/office/drawing/2014/main" id="{328A6839-5AC6-43F4-8E33-D6304D488F12}"/>
              </a:ext>
            </a:extLst>
          </p:cNvPr>
          <p:cNvCxnSpPr>
            <a:cxnSpLocks/>
          </p:cNvCxnSpPr>
          <p:nvPr/>
        </p:nvCxnSpPr>
        <p:spPr>
          <a:xfrm flipH="1">
            <a:off x="8204548" y="1749595"/>
            <a:ext cx="2467627" cy="229177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24" name="Afbeelding 23">
            <a:extLst>
              <a:ext uri="{FF2B5EF4-FFF2-40B4-BE49-F238E27FC236}">
                <a16:creationId xmlns:a16="http://schemas.microsoft.com/office/drawing/2014/main" id="{84005F89-07E2-42AF-B677-032C112794A5}"/>
              </a:ext>
            </a:extLst>
          </p:cNvPr>
          <p:cNvPicPr>
            <a:picLocks noChangeAspect="1"/>
          </p:cNvPicPr>
          <p:nvPr/>
        </p:nvPicPr>
        <p:blipFill>
          <a:blip r:embed="rId7"/>
          <a:stretch>
            <a:fillRect/>
          </a:stretch>
        </p:blipFill>
        <p:spPr>
          <a:xfrm>
            <a:off x="7962900" y="5759450"/>
            <a:ext cx="4229100" cy="1104900"/>
          </a:xfrm>
          <a:prstGeom prst="rect">
            <a:avLst/>
          </a:prstGeom>
        </p:spPr>
      </p:pic>
    </p:spTree>
    <p:extLst>
      <p:ext uri="{BB962C8B-B14F-4D97-AF65-F5344CB8AC3E}">
        <p14:creationId xmlns:p14="http://schemas.microsoft.com/office/powerpoint/2010/main" val="3417199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AA1BF-4830-4A2F-8BBB-8E8511A3F21C}"/>
              </a:ext>
            </a:extLst>
          </p:cNvPr>
          <p:cNvSpPr>
            <a:spLocks noGrp="1"/>
          </p:cNvSpPr>
          <p:nvPr>
            <p:ph type="title"/>
          </p:nvPr>
        </p:nvSpPr>
        <p:spPr/>
        <p:txBody>
          <a:bodyPr/>
          <a:lstStyle/>
          <a:p>
            <a:r>
              <a:rPr lang="nl-BE" dirty="0" err="1"/>
              <a:t>Serving</a:t>
            </a:r>
            <a:r>
              <a:rPr lang="nl-BE" dirty="0"/>
              <a:t> Files</a:t>
            </a:r>
          </a:p>
        </p:txBody>
      </p:sp>
      <p:pic>
        <p:nvPicPr>
          <p:cNvPr id="3" name="Afbeelding 2">
            <a:extLst>
              <a:ext uri="{FF2B5EF4-FFF2-40B4-BE49-F238E27FC236}">
                <a16:creationId xmlns:a16="http://schemas.microsoft.com/office/drawing/2014/main" id="{2E3249C3-9FFB-453F-AFDA-667CFBD3313A}"/>
              </a:ext>
            </a:extLst>
          </p:cNvPr>
          <p:cNvPicPr>
            <a:picLocks noChangeAspect="1"/>
          </p:cNvPicPr>
          <p:nvPr/>
        </p:nvPicPr>
        <p:blipFill>
          <a:blip r:embed="rId3"/>
          <a:stretch>
            <a:fillRect/>
          </a:stretch>
        </p:blipFill>
        <p:spPr>
          <a:xfrm>
            <a:off x="692852" y="1690688"/>
            <a:ext cx="6661901" cy="4149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02BC9DED-A8A1-484F-A985-45EA0DB6C6F3}"/>
              </a:ext>
            </a:extLst>
          </p:cNvPr>
          <p:cNvPicPr>
            <a:picLocks noChangeAspect="1"/>
          </p:cNvPicPr>
          <p:nvPr/>
        </p:nvPicPr>
        <p:blipFill>
          <a:blip r:embed="rId4"/>
          <a:stretch>
            <a:fillRect/>
          </a:stretch>
        </p:blipFill>
        <p:spPr>
          <a:xfrm>
            <a:off x="7858852" y="1690688"/>
            <a:ext cx="3076575" cy="1266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383C5B36-D151-44B0-93DF-DCD3C7604991}"/>
              </a:ext>
            </a:extLst>
          </p:cNvPr>
          <p:cNvPicPr>
            <a:picLocks noChangeAspect="1"/>
          </p:cNvPicPr>
          <p:nvPr/>
        </p:nvPicPr>
        <p:blipFill>
          <a:blip r:embed="rId5"/>
          <a:stretch>
            <a:fillRect/>
          </a:stretch>
        </p:blipFill>
        <p:spPr>
          <a:xfrm>
            <a:off x="7773126" y="3290888"/>
            <a:ext cx="3248025" cy="121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788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CB84D-1FCC-413F-84AB-1B80B92B3DBD}"/>
              </a:ext>
            </a:extLst>
          </p:cNvPr>
          <p:cNvSpPr>
            <a:spLocks noGrp="1"/>
          </p:cNvSpPr>
          <p:nvPr>
            <p:ph type="title"/>
          </p:nvPr>
        </p:nvSpPr>
        <p:spPr/>
        <p:txBody>
          <a:bodyPr/>
          <a:lstStyle/>
          <a:p>
            <a:r>
              <a:rPr lang="nl-BE" dirty="0"/>
              <a:t>How Middleware </a:t>
            </a:r>
            <a:r>
              <a:rPr lang="nl-BE" dirty="0" err="1"/>
              <a:t>works</a:t>
            </a:r>
            <a:endParaRPr lang="nl-BE" dirty="0"/>
          </a:p>
        </p:txBody>
      </p:sp>
      <p:pic>
        <p:nvPicPr>
          <p:cNvPr id="4" name="Tijdelijke aanduiding voor inhoud 3">
            <a:extLst>
              <a:ext uri="{FF2B5EF4-FFF2-40B4-BE49-F238E27FC236}">
                <a16:creationId xmlns:a16="http://schemas.microsoft.com/office/drawing/2014/main" id="{386F35E9-3A6A-4D3B-A42D-097639B70AD2}"/>
              </a:ext>
            </a:extLst>
          </p:cNvPr>
          <p:cNvPicPr>
            <a:picLocks noGrp="1" noChangeAspect="1"/>
          </p:cNvPicPr>
          <p:nvPr>
            <p:ph idx="1"/>
          </p:nvPr>
        </p:nvPicPr>
        <p:blipFill>
          <a:blip r:embed="rId3"/>
          <a:stretch>
            <a:fillRect/>
          </a:stretch>
        </p:blipFill>
        <p:spPr>
          <a:xfrm>
            <a:off x="1102470" y="1825625"/>
            <a:ext cx="9987060" cy="4351338"/>
          </a:xfrm>
          <a:prstGeom prst="rect">
            <a:avLst/>
          </a:prstGeom>
        </p:spPr>
      </p:pic>
    </p:spTree>
    <p:extLst>
      <p:ext uri="{BB962C8B-B14F-4D97-AF65-F5344CB8AC3E}">
        <p14:creationId xmlns:p14="http://schemas.microsoft.com/office/powerpoint/2010/main" val="3172428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E3FC0-41ED-488E-A7E7-16F00BFD2EFD}"/>
              </a:ext>
            </a:extLst>
          </p:cNvPr>
          <p:cNvSpPr>
            <a:spLocks noGrp="1"/>
          </p:cNvSpPr>
          <p:nvPr>
            <p:ph type="title"/>
          </p:nvPr>
        </p:nvSpPr>
        <p:spPr/>
        <p:txBody>
          <a:bodyPr/>
          <a:lstStyle/>
          <a:p>
            <a:r>
              <a:rPr lang="nl-BE" dirty="0" err="1"/>
              <a:t>Serving</a:t>
            </a:r>
            <a:r>
              <a:rPr lang="nl-BE" dirty="0"/>
              <a:t> Files</a:t>
            </a:r>
          </a:p>
        </p:txBody>
      </p:sp>
      <p:pic>
        <p:nvPicPr>
          <p:cNvPr id="8" name="Afbeelding 7">
            <a:extLst>
              <a:ext uri="{FF2B5EF4-FFF2-40B4-BE49-F238E27FC236}">
                <a16:creationId xmlns:a16="http://schemas.microsoft.com/office/drawing/2014/main" id="{A2DF8C3F-A47B-45D0-9BBC-D4219FA3945C}"/>
              </a:ext>
            </a:extLst>
          </p:cNvPr>
          <p:cNvPicPr>
            <a:picLocks noChangeAspect="1"/>
          </p:cNvPicPr>
          <p:nvPr/>
        </p:nvPicPr>
        <p:blipFill>
          <a:blip r:embed="rId3"/>
          <a:stretch>
            <a:fillRect/>
          </a:stretch>
        </p:blipFill>
        <p:spPr>
          <a:xfrm>
            <a:off x="838200" y="1690688"/>
            <a:ext cx="6862440" cy="43845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C981674F-872C-4E4E-A135-B833D6046DCC}"/>
              </a:ext>
            </a:extLst>
          </p:cNvPr>
          <p:cNvPicPr>
            <a:picLocks noChangeAspect="1"/>
          </p:cNvPicPr>
          <p:nvPr/>
        </p:nvPicPr>
        <p:blipFill>
          <a:blip r:embed="rId4"/>
          <a:stretch>
            <a:fillRect/>
          </a:stretch>
        </p:blipFill>
        <p:spPr>
          <a:xfrm>
            <a:off x="8429625" y="1690688"/>
            <a:ext cx="2924175"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3312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C16A7-B94F-4AB4-BB64-A1ECA3DEC391}"/>
              </a:ext>
            </a:extLst>
          </p:cNvPr>
          <p:cNvSpPr>
            <a:spLocks noGrp="1"/>
          </p:cNvSpPr>
          <p:nvPr>
            <p:ph type="title"/>
          </p:nvPr>
        </p:nvSpPr>
        <p:spPr/>
        <p:txBody>
          <a:bodyPr/>
          <a:lstStyle/>
          <a:p>
            <a:r>
              <a:rPr lang="nl-BE" dirty="0" err="1"/>
              <a:t>Serving</a:t>
            </a:r>
            <a:r>
              <a:rPr lang="nl-BE" dirty="0"/>
              <a:t> Files</a:t>
            </a:r>
          </a:p>
        </p:txBody>
      </p:sp>
      <p:pic>
        <p:nvPicPr>
          <p:cNvPr id="3" name="Afbeelding 2">
            <a:extLst>
              <a:ext uri="{FF2B5EF4-FFF2-40B4-BE49-F238E27FC236}">
                <a16:creationId xmlns:a16="http://schemas.microsoft.com/office/drawing/2014/main" id="{6A7672DF-B0AF-4337-B228-03C63752555C}"/>
              </a:ext>
            </a:extLst>
          </p:cNvPr>
          <p:cNvPicPr>
            <a:picLocks noChangeAspect="1"/>
          </p:cNvPicPr>
          <p:nvPr/>
        </p:nvPicPr>
        <p:blipFill>
          <a:blip r:embed="rId3"/>
          <a:stretch>
            <a:fillRect/>
          </a:stretch>
        </p:blipFill>
        <p:spPr>
          <a:xfrm>
            <a:off x="838200" y="1581150"/>
            <a:ext cx="6848959" cy="4443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EBA9BE93-216B-49A6-98C8-FA34527F6A5E}"/>
              </a:ext>
            </a:extLst>
          </p:cNvPr>
          <p:cNvPicPr>
            <a:picLocks noChangeAspect="1"/>
          </p:cNvPicPr>
          <p:nvPr/>
        </p:nvPicPr>
        <p:blipFill>
          <a:blip r:embed="rId4"/>
          <a:stretch>
            <a:fillRect/>
          </a:stretch>
        </p:blipFill>
        <p:spPr>
          <a:xfrm>
            <a:off x="8130313" y="1581150"/>
            <a:ext cx="3604245" cy="3007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7081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A917A-7FC1-47B4-BDCF-0E1D87445145}"/>
              </a:ext>
            </a:extLst>
          </p:cNvPr>
          <p:cNvSpPr>
            <a:spLocks noGrp="1"/>
          </p:cNvSpPr>
          <p:nvPr>
            <p:ph type="title"/>
          </p:nvPr>
        </p:nvSpPr>
        <p:spPr/>
        <p:txBody>
          <a:bodyPr/>
          <a:lstStyle/>
          <a:p>
            <a:r>
              <a:rPr lang="nl-BE" dirty="0" err="1"/>
              <a:t>Serving</a:t>
            </a:r>
            <a:r>
              <a:rPr lang="nl-BE" dirty="0"/>
              <a:t> Files</a:t>
            </a:r>
          </a:p>
        </p:txBody>
      </p:sp>
      <p:pic>
        <p:nvPicPr>
          <p:cNvPr id="3" name="Afbeelding 2">
            <a:extLst>
              <a:ext uri="{FF2B5EF4-FFF2-40B4-BE49-F238E27FC236}">
                <a16:creationId xmlns:a16="http://schemas.microsoft.com/office/drawing/2014/main" id="{EF604E8E-F54D-46CB-A3E0-6183AB93DC7A}"/>
              </a:ext>
            </a:extLst>
          </p:cNvPr>
          <p:cNvPicPr>
            <a:picLocks noChangeAspect="1"/>
          </p:cNvPicPr>
          <p:nvPr/>
        </p:nvPicPr>
        <p:blipFill>
          <a:blip r:embed="rId3"/>
          <a:stretch>
            <a:fillRect/>
          </a:stretch>
        </p:blipFill>
        <p:spPr>
          <a:xfrm>
            <a:off x="504497" y="1690688"/>
            <a:ext cx="7458152" cy="45616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C7C56423-3FDB-407D-8E39-52B7ACB091D6}"/>
              </a:ext>
            </a:extLst>
          </p:cNvPr>
          <p:cNvPicPr>
            <a:picLocks noChangeAspect="1"/>
          </p:cNvPicPr>
          <p:nvPr/>
        </p:nvPicPr>
        <p:blipFill>
          <a:blip r:embed="rId4"/>
          <a:stretch>
            <a:fillRect/>
          </a:stretch>
        </p:blipFill>
        <p:spPr>
          <a:xfrm>
            <a:off x="8429625" y="1690688"/>
            <a:ext cx="2924175"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85674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6CC586-3396-481B-A3BD-7C3F669F7621}"/>
              </a:ext>
            </a:extLst>
          </p:cNvPr>
          <p:cNvSpPr>
            <a:spLocks noGrp="1"/>
          </p:cNvSpPr>
          <p:nvPr>
            <p:ph type="title"/>
          </p:nvPr>
        </p:nvSpPr>
        <p:spPr/>
        <p:txBody>
          <a:bodyPr/>
          <a:lstStyle/>
          <a:p>
            <a:r>
              <a:rPr lang="nl-BE" dirty="0"/>
              <a:t>Setting up ASP.NET MVC Middleware</a:t>
            </a:r>
          </a:p>
        </p:txBody>
      </p:sp>
      <p:pic>
        <p:nvPicPr>
          <p:cNvPr id="3" name="Afbeelding 2">
            <a:extLst>
              <a:ext uri="{FF2B5EF4-FFF2-40B4-BE49-F238E27FC236}">
                <a16:creationId xmlns:a16="http://schemas.microsoft.com/office/drawing/2014/main" id="{8B316DFD-F1B4-438C-8653-103F4901F4A4}"/>
              </a:ext>
            </a:extLst>
          </p:cNvPr>
          <p:cNvPicPr>
            <a:picLocks noChangeAspect="1"/>
          </p:cNvPicPr>
          <p:nvPr/>
        </p:nvPicPr>
        <p:blipFill>
          <a:blip r:embed="rId3"/>
          <a:stretch>
            <a:fillRect/>
          </a:stretch>
        </p:blipFill>
        <p:spPr>
          <a:xfrm>
            <a:off x="1034882" y="1458214"/>
            <a:ext cx="4550453" cy="5167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Afbeelding 8">
            <a:extLst>
              <a:ext uri="{FF2B5EF4-FFF2-40B4-BE49-F238E27FC236}">
                <a16:creationId xmlns:a16="http://schemas.microsoft.com/office/drawing/2014/main" id="{5BF84BA4-5F79-4A95-9B81-94E19F2B2008}"/>
              </a:ext>
            </a:extLst>
          </p:cNvPr>
          <p:cNvPicPr>
            <a:picLocks noChangeAspect="1"/>
          </p:cNvPicPr>
          <p:nvPr/>
        </p:nvPicPr>
        <p:blipFill>
          <a:blip r:embed="rId4"/>
          <a:stretch>
            <a:fillRect/>
          </a:stretch>
        </p:blipFill>
        <p:spPr>
          <a:xfrm>
            <a:off x="6415283" y="1458214"/>
            <a:ext cx="5067300" cy="4219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2256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B9A4E-0FE9-43DA-AB0A-78D31EA88CF5}"/>
              </a:ext>
            </a:extLst>
          </p:cNvPr>
          <p:cNvSpPr>
            <a:spLocks noGrp="1"/>
          </p:cNvSpPr>
          <p:nvPr>
            <p:ph type="title"/>
          </p:nvPr>
        </p:nvSpPr>
        <p:spPr/>
        <p:txBody>
          <a:bodyPr/>
          <a:lstStyle/>
          <a:p>
            <a:r>
              <a:rPr lang="nl-BE" dirty="0"/>
              <a:t>Setting up ASP.NET MVC Middleware</a:t>
            </a:r>
          </a:p>
        </p:txBody>
      </p:sp>
      <p:pic>
        <p:nvPicPr>
          <p:cNvPr id="8" name="Afbeelding 7">
            <a:extLst>
              <a:ext uri="{FF2B5EF4-FFF2-40B4-BE49-F238E27FC236}">
                <a16:creationId xmlns:a16="http://schemas.microsoft.com/office/drawing/2014/main" id="{CED103E4-5FF0-42F6-8E05-A894190F5733}"/>
              </a:ext>
            </a:extLst>
          </p:cNvPr>
          <p:cNvPicPr>
            <a:picLocks noChangeAspect="1"/>
          </p:cNvPicPr>
          <p:nvPr/>
        </p:nvPicPr>
        <p:blipFill>
          <a:blip r:embed="rId3"/>
          <a:stretch>
            <a:fillRect/>
          </a:stretch>
        </p:blipFill>
        <p:spPr>
          <a:xfrm>
            <a:off x="2023429" y="2530946"/>
            <a:ext cx="8145141" cy="17961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37193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0D76D8-9D16-40CF-AE6D-48802E53ECD6}"/>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D3F367AC-26E9-4563-A8B3-0CFAFF64222E}"/>
              </a:ext>
            </a:extLst>
          </p:cNvPr>
          <p:cNvPicPr>
            <a:picLocks noGrp="1" noChangeAspect="1"/>
          </p:cNvPicPr>
          <p:nvPr>
            <p:ph idx="1"/>
          </p:nvPr>
        </p:nvPicPr>
        <p:blipFill>
          <a:blip r:embed="rId3"/>
          <a:stretch>
            <a:fillRect/>
          </a:stretch>
        </p:blipFill>
        <p:spPr>
          <a:xfrm>
            <a:off x="1898572" y="1800573"/>
            <a:ext cx="7793606" cy="4351338"/>
          </a:xfrm>
          <a:prstGeom prst="rect">
            <a:avLst/>
          </a:prstGeom>
        </p:spPr>
      </p:pic>
      <p:sp>
        <p:nvSpPr>
          <p:cNvPr id="5" name="Tekstvak 4">
            <a:extLst>
              <a:ext uri="{FF2B5EF4-FFF2-40B4-BE49-F238E27FC236}">
                <a16:creationId xmlns:a16="http://schemas.microsoft.com/office/drawing/2014/main" id="{5267EA3A-2AB6-4363-9069-4085822C6406}"/>
              </a:ext>
            </a:extLst>
          </p:cNvPr>
          <p:cNvSpPr txBox="1"/>
          <p:nvPr/>
        </p:nvSpPr>
        <p:spPr>
          <a:xfrm>
            <a:off x="7127310" y="1321356"/>
            <a:ext cx="3590085" cy="369332"/>
          </a:xfrm>
          <a:prstGeom prst="rect">
            <a:avLst/>
          </a:prstGeom>
          <a:noFill/>
        </p:spPr>
        <p:txBody>
          <a:bodyPr wrap="none" rtlCol="0">
            <a:spAutoFit/>
          </a:bodyPr>
          <a:lstStyle/>
          <a:p>
            <a:r>
              <a:rPr lang="nl-BE" dirty="0"/>
              <a:t>Right-click </a:t>
            </a:r>
            <a:r>
              <a:rPr lang="nl-BE" dirty="0">
                <a:sym typeface="Wingdings" panose="05000000000000000000" pitchFamily="2" charset="2"/>
              </a:rPr>
              <a:t> </a:t>
            </a:r>
            <a:r>
              <a:rPr lang="nl-BE" dirty="0" err="1">
                <a:sym typeface="Wingdings" panose="05000000000000000000" pitchFamily="2" charset="2"/>
              </a:rPr>
              <a:t>Add</a:t>
            </a:r>
            <a:r>
              <a:rPr lang="nl-BE" dirty="0">
                <a:sym typeface="Wingdings" panose="05000000000000000000" pitchFamily="2" charset="2"/>
              </a:rPr>
              <a:t> new Item  Class</a:t>
            </a:r>
            <a:endParaRPr lang="nl-BE" dirty="0"/>
          </a:p>
        </p:txBody>
      </p:sp>
    </p:spTree>
    <p:extLst>
      <p:ext uri="{BB962C8B-B14F-4D97-AF65-F5344CB8AC3E}">
        <p14:creationId xmlns:p14="http://schemas.microsoft.com/office/powerpoint/2010/main" val="1715957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B8B50D-C07F-4A33-AA2D-B988FB093224}"/>
              </a:ext>
            </a:extLst>
          </p:cNvPr>
          <p:cNvSpPr>
            <a:spLocks noGrp="1"/>
          </p:cNvSpPr>
          <p:nvPr>
            <p:ph type="title"/>
          </p:nvPr>
        </p:nvSpPr>
        <p:spPr/>
        <p:txBody>
          <a:bodyPr/>
          <a:lstStyle/>
          <a:p>
            <a:r>
              <a:rPr lang="nl-BE" dirty="0"/>
              <a:t>Setting up ASP.NET MVC Middleware</a:t>
            </a:r>
          </a:p>
        </p:txBody>
      </p:sp>
      <p:pic>
        <p:nvPicPr>
          <p:cNvPr id="4" name="Tijdelijke aanduiding voor inhoud 3">
            <a:extLst>
              <a:ext uri="{FF2B5EF4-FFF2-40B4-BE49-F238E27FC236}">
                <a16:creationId xmlns:a16="http://schemas.microsoft.com/office/drawing/2014/main" id="{2797C8AC-91B3-46CE-AA18-988DDE137D43}"/>
              </a:ext>
            </a:extLst>
          </p:cNvPr>
          <p:cNvPicPr>
            <a:picLocks noGrp="1" noChangeAspect="1"/>
          </p:cNvPicPr>
          <p:nvPr>
            <p:ph idx="1"/>
          </p:nvPr>
        </p:nvPicPr>
        <p:blipFill>
          <a:blip r:embed="rId3"/>
          <a:stretch>
            <a:fillRect/>
          </a:stretch>
        </p:blipFill>
        <p:spPr>
          <a:xfrm>
            <a:off x="340376" y="1725135"/>
            <a:ext cx="742776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Afbeelding 2">
            <a:extLst>
              <a:ext uri="{FF2B5EF4-FFF2-40B4-BE49-F238E27FC236}">
                <a16:creationId xmlns:a16="http://schemas.microsoft.com/office/drawing/2014/main" id="{CF7BE0CC-D241-458C-AECE-E7311BDAB095}"/>
              </a:ext>
            </a:extLst>
          </p:cNvPr>
          <p:cNvPicPr>
            <a:picLocks noChangeAspect="1"/>
          </p:cNvPicPr>
          <p:nvPr/>
        </p:nvPicPr>
        <p:blipFill>
          <a:blip r:embed="rId4"/>
          <a:stretch>
            <a:fillRect/>
          </a:stretch>
        </p:blipFill>
        <p:spPr>
          <a:xfrm>
            <a:off x="8041946" y="3429000"/>
            <a:ext cx="3690270" cy="16372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678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A7E7A-B2F9-49DF-899E-66C62BA18133}"/>
              </a:ext>
            </a:extLst>
          </p:cNvPr>
          <p:cNvSpPr>
            <a:spLocks noGrp="1"/>
          </p:cNvSpPr>
          <p:nvPr>
            <p:ph type="title"/>
          </p:nvPr>
        </p:nvSpPr>
        <p:spPr/>
        <p:txBody>
          <a:bodyPr/>
          <a:lstStyle/>
          <a:p>
            <a:r>
              <a:rPr lang="nl-BE" dirty="0"/>
              <a:t>Using </a:t>
            </a:r>
            <a:r>
              <a:rPr lang="nl-BE" dirty="0" err="1"/>
              <a:t>IApplicationBuilder</a:t>
            </a:r>
            <a:endParaRPr lang="nl-BE" dirty="0"/>
          </a:p>
        </p:txBody>
      </p:sp>
      <p:sp>
        <p:nvSpPr>
          <p:cNvPr id="5" name="Tekstvak 4">
            <a:extLst>
              <a:ext uri="{FF2B5EF4-FFF2-40B4-BE49-F238E27FC236}">
                <a16:creationId xmlns:a16="http://schemas.microsoft.com/office/drawing/2014/main" id="{DF502625-48DA-4463-B151-BF8CBF33E9A4}"/>
              </a:ext>
            </a:extLst>
          </p:cNvPr>
          <p:cNvSpPr txBox="1"/>
          <p:nvPr/>
        </p:nvSpPr>
        <p:spPr>
          <a:xfrm>
            <a:off x="2643187" y="1734626"/>
            <a:ext cx="1226170" cy="369332"/>
          </a:xfrm>
          <a:prstGeom prst="rect">
            <a:avLst/>
          </a:prstGeom>
          <a:noFill/>
        </p:spPr>
        <p:txBody>
          <a:bodyPr wrap="none" rtlCol="0">
            <a:spAutoFit/>
          </a:bodyPr>
          <a:lstStyle/>
          <a:p>
            <a:r>
              <a:rPr lang="nl-BE" dirty="0" err="1"/>
              <a:t>Program.cs</a:t>
            </a:r>
            <a:endParaRPr lang="nl-BE" dirty="0"/>
          </a:p>
        </p:txBody>
      </p:sp>
      <p:pic>
        <p:nvPicPr>
          <p:cNvPr id="7" name="Afbeelding 6">
            <a:extLst>
              <a:ext uri="{FF2B5EF4-FFF2-40B4-BE49-F238E27FC236}">
                <a16:creationId xmlns:a16="http://schemas.microsoft.com/office/drawing/2014/main" id="{5DDAA960-E130-456C-8380-302EC612528C}"/>
              </a:ext>
            </a:extLst>
          </p:cNvPr>
          <p:cNvPicPr>
            <a:picLocks noChangeAspect="1"/>
          </p:cNvPicPr>
          <p:nvPr/>
        </p:nvPicPr>
        <p:blipFill>
          <a:blip r:embed="rId3"/>
          <a:stretch>
            <a:fillRect/>
          </a:stretch>
        </p:blipFill>
        <p:spPr>
          <a:xfrm>
            <a:off x="2643187" y="2158088"/>
            <a:ext cx="6905625" cy="3848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9412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084826-D8EE-4CE7-924D-CA146283FA8C}"/>
              </a:ext>
            </a:extLst>
          </p:cNvPr>
          <p:cNvSpPr>
            <a:spLocks noGrp="1"/>
          </p:cNvSpPr>
          <p:nvPr>
            <p:ph type="title"/>
          </p:nvPr>
        </p:nvSpPr>
        <p:spPr/>
        <p:txBody>
          <a:bodyPr/>
          <a:lstStyle/>
          <a:p>
            <a:r>
              <a:rPr lang="nl-BE" dirty="0"/>
              <a:t>Using </a:t>
            </a:r>
            <a:r>
              <a:rPr lang="nl-BE" dirty="0" err="1"/>
              <a:t>IApplicationBuilder</a:t>
            </a:r>
            <a:endParaRPr lang="nl-BE" dirty="0"/>
          </a:p>
        </p:txBody>
      </p:sp>
      <p:pic>
        <p:nvPicPr>
          <p:cNvPr id="8" name="Afbeelding 7">
            <a:extLst>
              <a:ext uri="{FF2B5EF4-FFF2-40B4-BE49-F238E27FC236}">
                <a16:creationId xmlns:a16="http://schemas.microsoft.com/office/drawing/2014/main" id="{3A1B2C93-410C-4F39-A8F3-60E8375E1E5B}"/>
              </a:ext>
            </a:extLst>
          </p:cNvPr>
          <p:cNvPicPr>
            <a:picLocks noChangeAspect="1"/>
          </p:cNvPicPr>
          <p:nvPr/>
        </p:nvPicPr>
        <p:blipFill>
          <a:blip r:embed="rId3"/>
          <a:stretch>
            <a:fillRect/>
          </a:stretch>
        </p:blipFill>
        <p:spPr>
          <a:xfrm>
            <a:off x="2228850" y="1601562"/>
            <a:ext cx="7734299" cy="47551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146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9C4621-902C-4154-9B6E-7FA54583FB9C}"/>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6" name="Afbeelding 5">
            <a:extLst>
              <a:ext uri="{FF2B5EF4-FFF2-40B4-BE49-F238E27FC236}">
                <a16:creationId xmlns:a16="http://schemas.microsoft.com/office/drawing/2014/main" id="{BB6FAA70-511A-467B-A4F4-B33F1BEBA728}"/>
              </a:ext>
            </a:extLst>
          </p:cNvPr>
          <p:cNvPicPr>
            <a:picLocks noChangeAspect="1"/>
          </p:cNvPicPr>
          <p:nvPr/>
        </p:nvPicPr>
        <p:blipFill>
          <a:blip r:embed="rId3"/>
          <a:stretch>
            <a:fillRect/>
          </a:stretch>
        </p:blipFill>
        <p:spPr>
          <a:xfrm>
            <a:off x="1982560" y="1690688"/>
            <a:ext cx="8226879" cy="4503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723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40784-922D-4C5D-BB43-7601CE77AA10}"/>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5" name="Afbeelding 4">
            <a:extLst>
              <a:ext uri="{FF2B5EF4-FFF2-40B4-BE49-F238E27FC236}">
                <a16:creationId xmlns:a16="http://schemas.microsoft.com/office/drawing/2014/main" id="{9A2416B0-4EE4-4CE4-BBC0-26FBF9EBD52D}"/>
              </a:ext>
            </a:extLst>
          </p:cNvPr>
          <p:cNvPicPr>
            <a:picLocks noChangeAspect="1"/>
          </p:cNvPicPr>
          <p:nvPr/>
        </p:nvPicPr>
        <p:blipFill>
          <a:blip r:embed="rId3"/>
          <a:stretch>
            <a:fillRect/>
          </a:stretch>
        </p:blipFill>
        <p:spPr>
          <a:xfrm>
            <a:off x="7285877" y="2630465"/>
            <a:ext cx="4405081" cy="2325032"/>
          </a:xfrm>
          <a:prstGeom prst="rect">
            <a:avLst/>
          </a:prstGeom>
        </p:spPr>
      </p:pic>
      <p:sp>
        <p:nvSpPr>
          <p:cNvPr id="6" name="Tekstvak 5">
            <a:extLst>
              <a:ext uri="{FF2B5EF4-FFF2-40B4-BE49-F238E27FC236}">
                <a16:creationId xmlns:a16="http://schemas.microsoft.com/office/drawing/2014/main" id="{D6A4C08A-8A10-4691-ADA5-6E40689BE3ED}"/>
              </a:ext>
            </a:extLst>
          </p:cNvPr>
          <p:cNvSpPr txBox="1"/>
          <p:nvPr/>
        </p:nvSpPr>
        <p:spPr>
          <a:xfrm>
            <a:off x="7285877" y="1690688"/>
            <a:ext cx="3587970" cy="923330"/>
          </a:xfrm>
          <a:prstGeom prst="rect">
            <a:avLst/>
          </a:prstGeom>
          <a:noFill/>
        </p:spPr>
        <p:txBody>
          <a:bodyPr wrap="none" rtlCol="0">
            <a:spAutoFit/>
          </a:bodyPr>
          <a:lstStyle/>
          <a:p>
            <a:r>
              <a:rPr lang="nl-BE" dirty="0"/>
              <a:t>https://localhost:&lt;portnumber&gt;</a:t>
            </a:r>
          </a:p>
          <a:p>
            <a:r>
              <a:rPr lang="nl-BE" dirty="0"/>
              <a:t>https://localhost:&lt;portnumber&gt;/foo</a:t>
            </a:r>
          </a:p>
          <a:p>
            <a:r>
              <a:rPr lang="nl-BE" dirty="0"/>
              <a:t>hpps://localhost:&lt;portnumber&gt;/bar</a:t>
            </a:r>
          </a:p>
        </p:txBody>
      </p:sp>
      <p:pic>
        <p:nvPicPr>
          <p:cNvPr id="8" name="Afbeelding 7">
            <a:extLst>
              <a:ext uri="{FF2B5EF4-FFF2-40B4-BE49-F238E27FC236}">
                <a16:creationId xmlns:a16="http://schemas.microsoft.com/office/drawing/2014/main" id="{C6CCE70E-32B8-46DF-AF4B-6FC9DC36835F}"/>
              </a:ext>
            </a:extLst>
          </p:cNvPr>
          <p:cNvPicPr>
            <a:picLocks noChangeAspect="1"/>
          </p:cNvPicPr>
          <p:nvPr/>
        </p:nvPicPr>
        <p:blipFill>
          <a:blip r:embed="rId4"/>
          <a:stretch>
            <a:fillRect/>
          </a:stretch>
        </p:blipFill>
        <p:spPr>
          <a:xfrm>
            <a:off x="599327" y="1690688"/>
            <a:ext cx="5467350" cy="476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70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7ECB71-A21E-44EF-8166-B66753F38EFA}"/>
              </a:ext>
            </a:extLst>
          </p:cNvPr>
          <p:cNvSpPr>
            <a:spLocks noGrp="1"/>
          </p:cNvSpPr>
          <p:nvPr>
            <p:ph type="title"/>
          </p:nvPr>
        </p:nvSpPr>
        <p:spPr/>
        <p:txBody>
          <a:bodyPr/>
          <a:lstStyle/>
          <a:p>
            <a:r>
              <a:rPr lang="nl-BE" dirty="0" err="1"/>
              <a:t>Use</a:t>
            </a:r>
            <a:r>
              <a:rPr lang="nl-BE" dirty="0"/>
              <a:t> </a:t>
            </a:r>
            <a:r>
              <a:rPr lang="nl-BE" dirty="0" err="1"/>
              <a:t>IApplicationBuilder</a:t>
            </a:r>
            <a:endParaRPr lang="nl-BE" dirty="0"/>
          </a:p>
        </p:txBody>
      </p:sp>
      <p:pic>
        <p:nvPicPr>
          <p:cNvPr id="3" name="Afbeelding 2">
            <a:extLst>
              <a:ext uri="{FF2B5EF4-FFF2-40B4-BE49-F238E27FC236}">
                <a16:creationId xmlns:a16="http://schemas.microsoft.com/office/drawing/2014/main" id="{8BAC1931-B8D9-4DC6-8BC0-97A46BB15D23}"/>
              </a:ext>
            </a:extLst>
          </p:cNvPr>
          <p:cNvPicPr>
            <a:picLocks noChangeAspect="1"/>
          </p:cNvPicPr>
          <p:nvPr/>
        </p:nvPicPr>
        <p:blipFill>
          <a:blip r:embed="rId3"/>
          <a:stretch>
            <a:fillRect/>
          </a:stretch>
        </p:blipFill>
        <p:spPr>
          <a:xfrm>
            <a:off x="7133840" y="1571919"/>
            <a:ext cx="3587085" cy="2537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Afbeelding 9">
            <a:extLst>
              <a:ext uri="{FF2B5EF4-FFF2-40B4-BE49-F238E27FC236}">
                <a16:creationId xmlns:a16="http://schemas.microsoft.com/office/drawing/2014/main" id="{3C9988D7-549B-40BB-930B-861F97E40CA8}"/>
              </a:ext>
            </a:extLst>
          </p:cNvPr>
          <p:cNvPicPr>
            <a:picLocks noChangeAspect="1"/>
          </p:cNvPicPr>
          <p:nvPr/>
        </p:nvPicPr>
        <p:blipFill>
          <a:blip r:embed="rId4"/>
          <a:stretch>
            <a:fillRect/>
          </a:stretch>
        </p:blipFill>
        <p:spPr>
          <a:xfrm>
            <a:off x="7133840" y="4490637"/>
            <a:ext cx="3790950" cy="14192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Afbeelding 10">
            <a:extLst>
              <a:ext uri="{FF2B5EF4-FFF2-40B4-BE49-F238E27FC236}">
                <a16:creationId xmlns:a16="http://schemas.microsoft.com/office/drawing/2014/main" id="{DD4F2707-6157-4472-8A3A-BA1018ED213C}"/>
              </a:ext>
            </a:extLst>
          </p:cNvPr>
          <p:cNvPicPr>
            <a:picLocks noChangeAspect="1"/>
          </p:cNvPicPr>
          <p:nvPr/>
        </p:nvPicPr>
        <p:blipFill>
          <a:blip r:embed="rId5"/>
          <a:stretch>
            <a:fillRect/>
          </a:stretch>
        </p:blipFill>
        <p:spPr>
          <a:xfrm>
            <a:off x="838200" y="1563461"/>
            <a:ext cx="5015593" cy="49294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59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a:t>Async</a:t>
            </a:r>
            <a:r>
              <a:rPr lang="nl-BE" dirty="0"/>
              <a:t> / </a:t>
            </a:r>
            <a:r>
              <a:rPr lang="nl-BE" dirty="0" err="1"/>
              <a:t>Await</a:t>
            </a:r>
            <a:endParaRPr lang="nl-BE" dirty="0"/>
          </a:p>
        </p:txBody>
      </p:sp>
      <p:sp>
        <p:nvSpPr>
          <p:cNvPr id="3" name="Tijdelijke aanduiding voor inhoud 2"/>
          <p:cNvSpPr>
            <a:spLocks noGrp="1"/>
          </p:cNvSpPr>
          <p:nvPr>
            <p:ph idx="1"/>
          </p:nvPr>
        </p:nvSpPr>
        <p:spPr>
          <a:xfrm>
            <a:off x="1981200" y="1417639"/>
            <a:ext cx="8229600" cy="4525963"/>
          </a:xfrm>
        </p:spPr>
        <p:txBody>
          <a:bodyPr/>
          <a:lstStyle/>
          <a:p>
            <a:r>
              <a:rPr lang="nl-BE" dirty="0" err="1"/>
              <a:t>Avoid</a:t>
            </a:r>
            <a:r>
              <a:rPr lang="nl-BE" dirty="0"/>
              <a:t> performance bottlenecks</a:t>
            </a:r>
          </a:p>
          <a:p>
            <a:r>
              <a:rPr lang="nl-BE" dirty="0" err="1"/>
              <a:t>Enhance</a:t>
            </a:r>
            <a:r>
              <a:rPr lang="nl-BE" dirty="0"/>
              <a:t> the overall </a:t>
            </a:r>
            <a:r>
              <a:rPr lang="nl-BE" dirty="0" err="1"/>
              <a:t>responsiveness</a:t>
            </a:r>
            <a:r>
              <a:rPr lang="nl-BE" dirty="0"/>
              <a:t> of </a:t>
            </a:r>
            <a:r>
              <a:rPr lang="nl-BE" dirty="0" err="1"/>
              <a:t>your</a:t>
            </a:r>
            <a:r>
              <a:rPr lang="nl-BE" dirty="0"/>
              <a:t> </a:t>
            </a:r>
            <a:r>
              <a:rPr lang="nl-BE" dirty="0" err="1"/>
              <a:t>application</a:t>
            </a:r>
            <a:endParaRPr lang="nl-BE" dirty="0"/>
          </a:p>
          <a:p>
            <a:r>
              <a:rPr lang="nl-BE" dirty="0"/>
              <a:t>For </a:t>
            </a:r>
            <a:r>
              <a:rPr lang="nl-BE" dirty="0" err="1"/>
              <a:t>activities</a:t>
            </a:r>
            <a:r>
              <a:rPr lang="nl-BE" dirty="0"/>
              <a:t> </a:t>
            </a:r>
            <a:r>
              <a:rPr lang="nl-BE" dirty="0" err="1"/>
              <a:t>that</a:t>
            </a:r>
            <a:r>
              <a:rPr lang="nl-BE" dirty="0"/>
              <a:t> are </a:t>
            </a:r>
            <a:r>
              <a:rPr lang="nl-BE" dirty="0" err="1"/>
              <a:t>potentially</a:t>
            </a:r>
            <a:r>
              <a:rPr lang="nl-BE" dirty="0"/>
              <a:t> </a:t>
            </a:r>
            <a:r>
              <a:rPr lang="nl-BE" dirty="0" err="1"/>
              <a:t>blocking</a:t>
            </a:r>
            <a:r>
              <a:rPr lang="nl-BE" dirty="0"/>
              <a:t> (e.g. Web call) </a:t>
            </a:r>
            <a:r>
              <a:rPr lang="nl-BE" dirty="0">
                <a:sym typeface="Wingdings" panose="05000000000000000000" pitchFamily="2" charset="2"/>
              </a:rPr>
              <a:t> </a:t>
            </a:r>
            <a:r>
              <a:rPr lang="nl-BE" dirty="0" err="1">
                <a:sym typeface="Wingdings" panose="05000000000000000000" pitchFamily="2" charset="2"/>
              </a:rPr>
              <a:t>not</a:t>
            </a:r>
            <a:r>
              <a:rPr lang="nl-BE" dirty="0">
                <a:sym typeface="Wingdings" panose="05000000000000000000" pitchFamily="2" charset="2"/>
              </a:rPr>
              <a:t> </a:t>
            </a:r>
            <a:r>
              <a:rPr lang="nl-BE" dirty="0" err="1">
                <a:sym typeface="Wingdings" panose="05000000000000000000" pitchFamily="2" charset="2"/>
              </a:rPr>
              <a:t>entire</a:t>
            </a:r>
            <a:r>
              <a:rPr lang="nl-BE" dirty="0">
                <a:sym typeface="Wingdings" panose="05000000000000000000" pitchFamily="2" charset="2"/>
              </a:rPr>
              <a:t> </a:t>
            </a:r>
            <a:r>
              <a:rPr lang="nl-BE" dirty="0" err="1">
                <a:sym typeface="Wingdings" panose="05000000000000000000" pitchFamily="2" charset="2"/>
              </a:rPr>
              <a:t>application</a:t>
            </a:r>
            <a:r>
              <a:rPr lang="nl-BE" dirty="0">
                <a:sym typeface="Wingdings" panose="05000000000000000000" pitchFamily="2" charset="2"/>
              </a:rPr>
              <a:t> must </a:t>
            </a:r>
            <a:r>
              <a:rPr lang="nl-BE" dirty="0" err="1">
                <a:sym typeface="Wingdings" panose="05000000000000000000" pitchFamily="2" charset="2"/>
              </a:rPr>
              <a:t>wait</a:t>
            </a:r>
            <a:r>
              <a:rPr lang="nl-BE" dirty="0">
                <a:sym typeface="Wingdings" panose="05000000000000000000" pitchFamily="2" charset="2"/>
              </a:rPr>
              <a:t>  </a:t>
            </a:r>
            <a:r>
              <a:rPr lang="nl-BE" dirty="0" err="1">
                <a:sym typeface="Wingdings" panose="05000000000000000000" pitchFamily="2" charset="2"/>
              </a:rPr>
              <a:t>application</a:t>
            </a:r>
            <a:r>
              <a:rPr lang="nl-BE" dirty="0">
                <a:sym typeface="Wingdings" panose="05000000000000000000" pitchFamily="2" charset="2"/>
              </a:rPr>
              <a:t> </a:t>
            </a:r>
            <a:r>
              <a:rPr lang="nl-BE" dirty="0" err="1">
                <a:sym typeface="Wingdings" panose="05000000000000000000" pitchFamily="2" charset="2"/>
              </a:rPr>
              <a:t>can</a:t>
            </a:r>
            <a:r>
              <a:rPr lang="nl-BE" dirty="0">
                <a:sym typeface="Wingdings" panose="05000000000000000000" pitchFamily="2" charset="2"/>
              </a:rPr>
              <a:t> continue </a:t>
            </a:r>
            <a:r>
              <a:rPr lang="nl-BE" dirty="0" err="1">
                <a:sym typeface="Wingdings" panose="05000000000000000000" pitchFamily="2" charset="2"/>
              </a:rPr>
              <a:t>until</a:t>
            </a:r>
            <a:r>
              <a:rPr lang="nl-BE" dirty="0">
                <a:sym typeface="Wingdings" panose="05000000000000000000" pitchFamily="2" charset="2"/>
              </a:rPr>
              <a:t> the </a:t>
            </a:r>
            <a:r>
              <a:rPr lang="nl-BE" dirty="0" err="1">
                <a:sym typeface="Wingdings" panose="05000000000000000000" pitchFamily="2" charset="2"/>
              </a:rPr>
              <a:t>blocking</a:t>
            </a:r>
            <a:r>
              <a:rPr lang="nl-BE" dirty="0">
                <a:sym typeface="Wingdings" panose="05000000000000000000" pitchFamily="2" charset="2"/>
              </a:rPr>
              <a:t> </a:t>
            </a:r>
            <a:r>
              <a:rPr lang="nl-BE" dirty="0" err="1">
                <a:sym typeface="Wingdings" panose="05000000000000000000" pitchFamily="2" charset="2"/>
              </a:rPr>
              <a:t>task</a:t>
            </a:r>
            <a:r>
              <a:rPr lang="nl-BE" dirty="0">
                <a:sym typeface="Wingdings" panose="05000000000000000000" pitchFamily="2" charset="2"/>
              </a:rPr>
              <a:t> finishes</a:t>
            </a:r>
          </a:p>
          <a:p>
            <a:r>
              <a:rPr lang="en-US" dirty="0"/>
              <a:t>do potentially long-running work without blocking the caller’s thread</a:t>
            </a:r>
            <a:endParaRPr lang="nl-BE" dirty="0"/>
          </a:p>
        </p:txBody>
      </p:sp>
      <p:sp>
        <p:nvSpPr>
          <p:cNvPr id="4" name="Tijdelijke aanduiding voor dianummer 3"/>
          <p:cNvSpPr>
            <a:spLocks noGrp="1"/>
          </p:cNvSpPr>
          <p:nvPr>
            <p:ph type="sldNum" sz="quarter" idx="12"/>
          </p:nvPr>
        </p:nvSpPr>
        <p:spPr/>
        <p:txBody>
          <a:bodyPr/>
          <a:lstStyle/>
          <a:p>
            <a:fld id="{BB1F6A77-C74B-4AE6-948A-7F70CF80FD7E}" type="slidenum">
              <a:rPr lang="nl-NL" smtClean="0"/>
              <a:pPr/>
              <a:t>9</a:t>
            </a:fld>
            <a:endParaRPr lang="nl-NL"/>
          </a:p>
        </p:txBody>
      </p:sp>
    </p:spTree>
    <p:extLst>
      <p:ext uri="{BB962C8B-B14F-4D97-AF65-F5344CB8AC3E}">
        <p14:creationId xmlns:p14="http://schemas.microsoft.com/office/powerpoint/2010/main" val="1438080423"/>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F0E765827BE459D2E2F10D4AE71B1" ma:contentTypeVersion="" ma:contentTypeDescription="Een nieuw document maken." ma:contentTypeScope="" ma:versionID="2f46e66c7a6ec4a1edea36aaab90ab9d">
  <xsd:schema xmlns:xsd="http://www.w3.org/2001/XMLSchema" xmlns:xs="http://www.w3.org/2001/XMLSchema" xmlns:p="http://schemas.microsoft.com/office/2006/metadata/properties" xmlns:ns2="1e37ab7a-2f9d-4b11-8a70-b8adeec1f2f3" xmlns:ns3="2dc40555-4930-49f9-9de7-282035349440" xmlns:ns4="3b189b6c-2ec9-404f-8344-cfe33c8ec286" targetNamespace="http://schemas.microsoft.com/office/2006/metadata/properties" ma:root="true" ma:fieldsID="dc1186d27f3c290209c5efceca3a01c8" ns2:_="" ns3:_="" ns4:_="">
    <xsd:import namespace="1e37ab7a-2f9d-4b11-8a70-b8adeec1f2f3"/>
    <xsd:import namespace="2dc40555-4930-49f9-9de7-282035349440"/>
    <xsd:import namespace="3b189b6c-2ec9-404f-8344-cfe33c8ec286"/>
    <xsd:element name="properties">
      <xsd:complexType>
        <xsd:sequence>
          <xsd:element name="documentManagement">
            <xsd:complexType>
              <xsd:all>
                <xsd:element ref="ns2:SharedWithUsers" minOccurs="0"/>
                <xsd:element ref="ns2:SharingHintHash" minOccurs="0"/>
                <xsd:element ref="ns2: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b7a-2f9d-4b11-8a70-b8adeec1f2f3"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40555-4930-49f9-9de7-282035349440" elementFormDefault="qualified">
    <xsd:import namespace="http://schemas.microsoft.com/office/2006/documentManagement/types"/>
    <xsd:import namespace="http://schemas.microsoft.com/office/infopath/2007/PartnerControls"/>
    <xsd:element name="LastSharedByUser" ma:index="11" nillable="true" ma:displayName="Laatst gedeeld, per gebruiker" ma:description="" ma:internalName="LastSharedByUser" ma:readOnly="true">
      <xsd:simpleType>
        <xsd:restriction base="dms:Note">
          <xsd:maxLength value="255"/>
        </xsd:restriction>
      </xsd:simpleType>
    </xsd:element>
    <xsd:element name="LastSharedByTime" ma:index="12" nillable="true" ma:displayName="Laatst gedeeld, per tijdstip"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b189b6c-2ec9-404f-8344-cfe33c8ec28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e37ab7a-2f9d-4b11-8a70-b8adeec1f2f3">
      <UserInfo>
        <DisplayName>Veerle Asaert</DisplayName>
        <AccountId>904</AccountId>
        <AccountType/>
      </UserInfo>
      <UserInfo>
        <DisplayName>Tristan Fransen</DisplayName>
        <AccountId>157</AccountId>
        <AccountType/>
      </UserInfo>
    </SharedWithUsers>
  </documentManagement>
</p:properties>
</file>

<file path=customXml/itemProps1.xml><?xml version="1.0" encoding="utf-8"?>
<ds:datastoreItem xmlns:ds="http://schemas.openxmlformats.org/officeDocument/2006/customXml" ds:itemID="{C7FB9B1D-9A8F-4396-9541-A1E9E30445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b7a-2f9d-4b11-8a70-b8adeec1f2f3"/>
    <ds:schemaRef ds:uri="2dc40555-4930-49f9-9de7-282035349440"/>
    <ds:schemaRef ds:uri="3b189b6c-2ec9-404f-8344-cfe33c8ec2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1D9E19-D54E-45B2-A90B-81CCF0C261D8}">
  <ds:schemaRefs>
    <ds:schemaRef ds:uri="http://schemas.microsoft.com/sharepoint/v3/contenttype/forms"/>
  </ds:schemaRefs>
</ds:datastoreItem>
</file>

<file path=customXml/itemProps3.xml><?xml version="1.0" encoding="utf-8"?>
<ds:datastoreItem xmlns:ds="http://schemas.openxmlformats.org/officeDocument/2006/customXml" ds:itemID="{9CA3E96F-7133-41F5-80DF-B5FE2ECD7683}">
  <ds:schemaRefs>
    <ds:schemaRef ds:uri="3b189b6c-2ec9-404f-8344-cfe33c8ec286"/>
    <ds:schemaRef ds:uri="http://schemas.microsoft.com/office/2006/documentManagement/types"/>
    <ds:schemaRef ds:uri="http://schemas.microsoft.com/office/2006/metadata/properties"/>
    <ds:schemaRef ds:uri="2dc40555-4930-49f9-9de7-282035349440"/>
    <ds:schemaRef ds:uri="http://schemas.openxmlformats.org/package/2006/metadata/core-properties"/>
    <ds:schemaRef ds:uri="http://purl.org/dc/terms/"/>
    <ds:schemaRef ds:uri="http://schemas.microsoft.com/office/infopath/2007/PartnerControls"/>
    <ds:schemaRef ds:uri="http://purl.org/dc/dcmitype/"/>
    <ds:schemaRef ds:uri="1e37ab7a-2f9d-4b11-8a70-b8adeec1f2f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5602</TotalTime>
  <Words>6738</Words>
  <Application>Microsoft Office PowerPoint</Application>
  <PresentationFormat>Breedbeeld</PresentationFormat>
  <Paragraphs>480</Paragraphs>
  <Slides>36</Slides>
  <Notes>35</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36</vt:i4>
      </vt:variant>
    </vt:vector>
  </HeadingPairs>
  <TitlesOfParts>
    <vt:vector size="39" baseType="lpstr">
      <vt:lpstr>Arial</vt:lpstr>
      <vt:lpstr>Calibri</vt:lpstr>
      <vt:lpstr>Kantoorthema</vt:lpstr>
      <vt:lpstr>ASP.NET Core</vt:lpstr>
      <vt:lpstr>ASP.NET Core Fundamentals</vt:lpstr>
      <vt:lpstr>How Middleware works</vt:lpstr>
      <vt:lpstr>Using IApplicationBuilder</vt:lpstr>
      <vt:lpstr>Using IApplicationBuilder</vt:lpstr>
      <vt:lpstr>Use IApplicationBuilder</vt:lpstr>
      <vt:lpstr>Use IApplicationBuilder</vt:lpstr>
      <vt:lpstr>Use IApplicationBuilder</vt:lpstr>
      <vt:lpstr>Async / Await</vt:lpstr>
      <vt:lpstr>Async / Await</vt:lpstr>
      <vt:lpstr>Async / Await</vt:lpstr>
      <vt:lpstr>Use IApplicationBuilder</vt:lpstr>
      <vt:lpstr>Use IApplicationBuilder</vt:lpstr>
      <vt:lpstr>Use IApplicationBuilder</vt:lpstr>
      <vt:lpstr>Use IApplicationBuilder</vt:lpstr>
      <vt:lpstr>Showing Exception Details</vt:lpstr>
      <vt:lpstr>Showing Exception Details</vt:lpstr>
      <vt:lpstr>Middleware to match the environment</vt:lpstr>
      <vt:lpstr>Middleware to match the environment</vt:lpstr>
      <vt:lpstr>Middleware to match the environment</vt:lpstr>
      <vt:lpstr>Middleware to match the environment </vt:lpstr>
      <vt:lpstr>Middleware to match the environment</vt:lpstr>
      <vt:lpstr>Middleware to match the environment</vt:lpstr>
      <vt:lpstr>Middleware to match the environment</vt:lpstr>
      <vt:lpstr>Middleware to match the environment</vt:lpstr>
      <vt:lpstr>Middleware to match the environment</vt:lpstr>
      <vt:lpstr>Middleware to match the environment</vt:lpstr>
      <vt:lpstr>Serving Files</vt:lpstr>
      <vt:lpstr>Serving Files</vt:lpstr>
      <vt:lpstr>Serving Files</vt:lpstr>
      <vt:lpstr>Serving Files</vt:lpstr>
      <vt:lpstr>Serving Files</vt:lpstr>
      <vt:lpstr>Setting up ASP.NET MVC Middleware</vt:lpstr>
      <vt:lpstr>Setting up ASP.NET MVC Middleware</vt:lpstr>
      <vt:lpstr>Setting up ASP.NET MVC Middleware</vt:lpstr>
      <vt:lpstr>Setting up ASP.NET MVC Middleware</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Marijke Willems</cp:lastModifiedBy>
  <cp:revision>487</cp:revision>
  <dcterms:created xsi:type="dcterms:W3CDTF">2016-06-13T13:38:04Z</dcterms:created>
  <dcterms:modified xsi:type="dcterms:W3CDTF">2020-02-16T13:03:48Z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0x010100478F0E765827BE459D2E2F10D4AE71B1</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20002650@PXL.BE</vt:lpwstr>
  </property>
  <property fmtid="{D5CDD505-2E9C-101B-9397-08002B2CF9AE}" pid="6" name="MSIP_Label_f95379a6-efcb-4855-97e0-03c6be785496_SetDate">
    <vt:lpwstr>2020-02-15T15:09:49.1069290Z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264b61bf-4739-48f1-9ed2-7849c997de3f</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