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17"/>
  </p:notesMasterIdLst>
  <p:sldIdLst>
    <p:sldId id="256" r:id="rId5"/>
    <p:sldId id="257" r:id="rId6"/>
    <p:sldId id="349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A4C46-A825-435B-9D97-3BBF49BEBC23}" v="53" dt="2019-02-13T02:42:47.341"/>
    <p1510:client id="{EDB7F54C-6DEA-375E-55F9-EFA182D4C486}" v="38" dt="2020-02-10T21:30:2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5" autoAdjust="0"/>
    <p:restoredTop sz="90945" autoAdjust="0"/>
  </p:normalViewPr>
  <p:slideViewPr>
    <p:cSldViewPr snapToGrid="0">
      <p:cViewPr varScale="1">
        <p:scale>
          <a:sx n="114" d="100"/>
          <a:sy n="114" d="100"/>
        </p:scale>
        <p:origin x="16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99A1-99AB-4AE3-A7DA-7E2EC8575E99}" type="datetimeFigureOut">
              <a:rPr lang="nl-BE" smtClean="0"/>
              <a:t>13/02/2020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4DB23-39E6-4041-AC7C-BA0A2261E61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8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6494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BE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nl-NL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89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BE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nl-NL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47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BE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nl-NL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82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BE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NL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60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BE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nl-NL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02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BE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l-NL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45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BE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nl-NL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4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BE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nl-NL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777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BE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nl-NL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18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nl-BE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nl-NL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61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996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13/02/2020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049" y="3994409"/>
            <a:ext cx="3152298" cy="2863591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7208" y="6356351"/>
            <a:ext cx="2186684" cy="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3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13/02/2020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BE6DB4B-0321-2343-9314-5927282225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7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13/02/2020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4D57C0-5F5D-1C43-ACEC-2AD1E7303B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5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13/02/2020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694E62F-B29F-7242-9A9B-9CE3431686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13/02/2020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13/02/2020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FC5F2A5-4AAA-1E47-AF71-A12B6EA38F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5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13/02/2020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137C2BC-4A6E-8A4D-B3D8-D2E9746E90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1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13/02/2020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91DA2E90-B5AC-C847-8C9C-362B30F991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6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13/02/2020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E485826-003D-F244-8FF2-13E832FC09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13/02/2020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5ABE75C-6997-4D4A-A8DA-3C328C75A4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6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13/02/2020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E7FD66B-6A5A-B742-9456-41C12D38E0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13/02/2020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45E8C06-05B1-2049-89FE-25927AACA3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405" y="6325056"/>
            <a:ext cx="2235945" cy="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13/02/2020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53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Projectweek</a:t>
            </a:r>
            <a:br>
              <a:rPr lang="nl-BE" dirty="0"/>
            </a:br>
            <a:r>
              <a:rPr lang="nl-BE" dirty="0"/>
              <a:t>-</a:t>
            </a:r>
            <a:br>
              <a:rPr lang="nl-BE" dirty="0"/>
            </a:br>
            <a:r>
              <a:rPr lang="nl-BE" dirty="0"/>
              <a:t>uitwerking casus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dinsdag 11/02/2020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A618"/>
              </a:buClr>
              <a:buSzPct val="25000"/>
              <a:buFont typeface="Calibri"/>
              <a:buNone/>
            </a:pPr>
            <a:r>
              <a:rPr lang="nl-NL" sz="4400" dirty="0">
                <a:latin typeface="Calibri Light"/>
                <a:ea typeface="Calibri"/>
                <a:cs typeface="Calibri"/>
                <a:sym typeface="Calibri"/>
              </a:rPr>
              <a:t>Projectkenmerken</a:t>
            </a:r>
            <a:endParaRPr lang="nl-NL" sz="44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2869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BE" sz="2400" i="1" dirty="0"/>
              <a:t>Looptijd: … maanden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BE" sz="2400" i="1" dirty="0"/>
              <a:t>Vermeld welke middelen je vraagt voor dit project. Dit moet opgesplitst worden in personeelskosten en werkingskosten. Bij de personeelskosten kan je uitgaan van een kost van 70 000 EUR / jaar. Denk aan de verschillende types personeel die je nodig hebt om dit project tot een goed einde te brengen. Vermeld in een tabel een samenvatting van de projectkosten. </a:t>
            </a:r>
            <a:r>
              <a:rPr lang="nl-BE" sz="2400" dirty="0"/>
              <a:t> 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BE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Personeelskosten: </a:t>
            </a:r>
            <a:r>
              <a:rPr lang="nl-BE" sz="2000" dirty="0">
                <a:solidFill>
                  <a:schemeClr val="dk1"/>
                </a:solidFill>
                <a:ea typeface="Calibri"/>
                <a:cs typeface="Calibri"/>
              </a:rPr>
              <a:t>12345,67 EUR</a:t>
            </a:r>
            <a:endParaRPr lang="nl-BE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BE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Benodigde profielen: …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BE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Werkingskosten: </a:t>
            </a:r>
            <a:r>
              <a:rPr lang="nl-BE" sz="2000" dirty="0">
                <a:solidFill>
                  <a:schemeClr val="dk1"/>
                </a:solidFill>
                <a:ea typeface="Calibri"/>
                <a:cs typeface="Calibri"/>
              </a:rPr>
              <a:t>12345,67 </a:t>
            </a:r>
            <a:r>
              <a:rPr lang="nl-BE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EUR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BE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Benodigde werkingsmiddelen: …</a:t>
            </a:r>
            <a:endParaRPr lang="nl-NL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70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A618"/>
              </a:buClr>
              <a:buSzPct val="25000"/>
              <a:buFont typeface="Calibri"/>
              <a:buNone/>
            </a:pPr>
            <a:r>
              <a:rPr lang="nl-NL" sz="4400" dirty="0">
                <a:latin typeface="Calibri Light"/>
                <a:ea typeface="Calibri"/>
                <a:cs typeface="Calibri"/>
                <a:sym typeface="Calibri"/>
              </a:rPr>
              <a:t>Projecteigenschappen</a:t>
            </a:r>
            <a:endParaRPr lang="nl-NL" sz="44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2869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Personeelskosten</a:t>
            </a:r>
            <a:r>
              <a:rPr lang="nl-NL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per personeelslid vermelden: benodigd aantal mensmaanden per jaar, projectkost, profiel 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Werkingkosten</a:t>
            </a:r>
            <a:r>
              <a:rPr lang="nl-N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nl-BE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nl-BE" sz="2400" i="1" dirty="0"/>
              <a:t>enk aan hardware, licenties software, reiskosten, inschrijvingskosten, machines, catering, </a:t>
            </a:r>
            <a:endParaRPr lang="nl-NL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endParaRPr lang="nl-NL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6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A618"/>
              </a:buClr>
              <a:buSzPct val="25000"/>
              <a:buFont typeface="Calibri"/>
              <a:buNone/>
            </a:pPr>
            <a:r>
              <a:rPr lang="nl-NL" sz="4400" dirty="0">
                <a:latin typeface="Calibri Light"/>
                <a:ea typeface="Calibri"/>
                <a:cs typeface="Calibri"/>
                <a:sym typeface="Calibri"/>
              </a:rPr>
              <a:t>Bronnen</a:t>
            </a:r>
            <a:endParaRPr lang="nl-NL" sz="44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2869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BE" i="1" dirty="0"/>
              <a:t>Welke bronnen heb je gebruikt voor de totstandkoming van dit projectidee?</a:t>
            </a:r>
            <a:endParaRPr lang="nl-NL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2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 idx="4294967295"/>
          </p:nvPr>
        </p:nvSpPr>
        <p:spPr>
          <a:xfrm>
            <a:off x="0" y="1270073"/>
            <a:ext cx="9144000" cy="4029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</a:pPr>
            <a:r>
              <a:rPr lang="nl-NL" sz="4400" b="1" i="0" u="none" strike="noStrike" cap="none" baseline="0" dirty="0">
                <a:latin typeface="Calibri Light"/>
                <a:ea typeface="Calibri"/>
                <a:cs typeface="Calibri"/>
                <a:sym typeface="Calibri"/>
              </a:rPr>
              <a:t>OPDRACHT:</a:t>
            </a:r>
            <a:br>
              <a:rPr lang="nl-NL" sz="4400" b="1" i="0" u="none" strike="noStrike" cap="none" baseline="0" dirty="0">
                <a:latin typeface="Calibri Light"/>
                <a:ea typeface="Calibri"/>
                <a:cs typeface="Calibri"/>
              </a:rPr>
            </a:br>
            <a:br>
              <a:rPr lang="nl-NL" dirty="0">
                <a:latin typeface="Calibri Light"/>
                <a:ea typeface="Calibri"/>
                <a:cs typeface="Calibri"/>
                <a:sym typeface="Calibri"/>
              </a:rPr>
            </a:br>
            <a:r>
              <a:rPr lang="nl-NL" sz="4400" i="0" u="none" strike="noStrike" cap="none" baseline="0" dirty="0">
                <a:latin typeface="Calibri Light"/>
                <a:ea typeface="Calibri"/>
                <a:cs typeface="Calibri"/>
                <a:sym typeface="Calibri"/>
              </a:rPr>
              <a:t>Werk aan eigen casus voor een onderzoeksproject</a:t>
            </a:r>
            <a:br>
              <a:rPr lang="nl-NL" sz="4400" i="0" u="none" strike="noStrike" cap="none" baseline="0" dirty="0">
                <a:latin typeface="Calibri Light"/>
                <a:ea typeface="Calibri"/>
                <a:cs typeface="Calibri"/>
                <a:sym typeface="Calibri"/>
              </a:rPr>
            </a:br>
            <a:br>
              <a:rPr lang="nl-NL" sz="4400" i="0" u="none" strike="noStrike" cap="none" baseline="0" dirty="0">
                <a:latin typeface="Calibri Light"/>
                <a:ea typeface="Calibri"/>
                <a:cs typeface="Calibri"/>
                <a:sym typeface="Calibri"/>
              </a:rPr>
            </a:br>
            <a:r>
              <a:rPr lang="nl-NL" sz="4400" i="0" u="none" strike="noStrike" cap="none" baseline="0" dirty="0">
                <a:solidFill>
                  <a:srgbClr val="FF0000"/>
                </a:solidFill>
                <a:latin typeface="Calibri Light"/>
                <a:ea typeface="Calibri"/>
                <a:cs typeface="Calibri"/>
                <a:sym typeface="Calibri"/>
              </a:rPr>
              <a:t>Let op: deze dient ook opgenomen te worden in jullie portfolio!</a:t>
            </a:r>
            <a:endParaRPr lang="nl-NL" sz="4400" i="0" u="none" strike="noStrike" cap="none" baseline="0" dirty="0">
              <a:solidFill>
                <a:srgbClr val="FF0000"/>
              </a:solidFill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2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A618"/>
              </a:buClr>
              <a:buSzPct val="25000"/>
              <a:buFont typeface="Calibri"/>
              <a:buNone/>
            </a:pPr>
            <a:r>
              <a:rPr lang="nl-NL" sz="4400" dirty="0">
                <a:latin typeface="Calibri Light"/>
                <a:ea typeface="Calibri"/>
                <a:cs typeface="Calibri"/>
                <a:sym typeface="Calibri"/>
              </a:rPr>
              <a:t>Thema project</a:t>
            </a:r>
            <a:endParaRPr lang="nl-NL" sz="4400">
              <a:latin typeface="Calibri Light"/>
              <a:ea typeface="Calibri"/>
              <a:cs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2869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Kies een thema uit onderstaande lijst en werk daarrond een voorstel uit</a:t>
            </a:r>
          </a:p>
          <a:p>
            <a:pPr indent="0"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endParaRPr lang="nl-NL" sz="2400" i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Artificiële Intelligentie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</a:t>
            </a:r>
            <a:r>
              <a:rPr lang="nl-NL" sz="2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Cities</a:t>
            </a:r>
            <a:r>
              <a:rPr lang="nl-NL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Smart Campus (</a:t>
            </a:r>
            <a:r>
              <a:rPr lang="nl-NL" sz="2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nl-NL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VR/AR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i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300946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A618"/>
              </a:buClr>
              <a:buSzPct val="25000"/>
              <a:buFont typeface="Calibri"/>
              <a:buNone/>
            </a:pPr>
            <a:r>
              <a:rPr lang="nl-NL" sz="4400" dirty="0">
                <a:latin typeface="Calibri Light"/>
                <a:ea typeface="Calibri"/>
                <a:cs typeface="Calibri"/>
                <a:sym typeface="Calibri"/>
              </a:rPr>
              <a:t>Titel project</a:t>
            </a:r>
            <a:endParaRPr lang="nl-NL" sz="44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2869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Geef je project een betekenisvolle titel:</a:t>
            </a:r>
          </a:p>
          <a:p>
            <a:pPr marL="1028700" lvl="1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0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…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Denk na over een acroniem:</a:t>
            </a:r>
          </a:p>
          <a:p>
            <a:pPr marL="1028700" lvl="1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nl-NL" sz="2000" i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8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A618"/>
              </a:buClr>
              <a:buSzPct val="25000"/>
              <a:buFont typeface="Calibri"/>
              <a:buNone/>
            </a:pPr>
            <a:r>
              <a:rPr lang="nl-NL" sz="4400" dirty="0">
                <a:latin typeface="Calibri Light"/>
                <a:ea typeface="Calibri"/>
                <a:cs typeface="Calibri"/>
                <a:sym typeface="Calibri"/>
              </a:rPr>
              <a:t>Projectindieners</a:t>
            </a:r>
            <a:endParaRPr lang="nl-NL" sz="44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2869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Naam groep: </a:t>
            </a:r>
          </a:p>
          <a:p>
            <a:pPr marL="1028700" lvl="1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0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…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Namen teamleden:</a:t>
            </a:r>
          </a:p>
          <a:p>
            <a:pPr marL="1028700" lvl="1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Naam 1</a:t>
            </a:r>
          </a:p>
          <a:p>
            <a:pPr marL="1028700" lvl="1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Naam 2</a:t>
            </a:r>
          </a:p>
          <a:p>
            <a:pPr marL="1028700" lvl="1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1" indent="0"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endParaRPr lang="nl-NL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5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A618"/>
              </a:buClr>
              <a:buSzPct val="25000"/>
              <a:buFont typeface="Calibri"/>
              <a:buNone/>
            </a:pPr>
            <a:r>
              <a:rPr lang="nl-NL" sz="4400" dirty="0">
                <a:latin typeface="Calibri Light"/>
                <a:ea typeface="Calibri"/>
                <a:cs typeface="Calibri"/>
                <a:sym typeface="Calibri"/>
              </a:rPr>
              <a:t>Probleemstelling</a:t>
            </a:r>
            <a:endParaRPr lang="nl-NL" sz="44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41341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NL" sz="2400" i="1" dirty="0">
                <a:solidFill>
                  <a:schemeClr val="dk1"/>
                </a:solidFill>
                <a:ea typeface="Calibri"/>
                <a:cs typeface="Calibri"/>
              </a:rPr>
              <a:t>Beschrijf beknopt de aanleiding en de probleemstelling van dit project. Verwijs hierbij bijvoorbeeld naar een probleem binnen de sector, een opportuniteit, ...</a:t>
            </a:r>
          </a:p>
        </p:txBody>
      </p:sp>
    </p:spTree>
    <p:extLst>
      <p:ext uri="{BB962C8B-B14F-4D97-AF65-F5344CB8AC3E}">
        <p14:creationId xmlns:p14="http://schemas.microsoft.com/office/powerpoint/2010/main" val="381253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A618"/>
              </a:buClr>
              <a:buSzPct val="25000"/>
              <a:buFont typeface="Calibri"/>
              <a:buNone/>
            </a:pPr>
            <a:r>
              <a:rPr lang="nl-NL" sz="4400" dirty="0">
                <a:latin typeface="Calibri Light"/>
                <a:ea typeface="Calibri"/>
                <a:cs typeface="Calibri"/>
                <a:sym typeface="Calibri"/>
              </a:rPr>
              <a:t>Doelstelling/resultaten/hypothese</a:t>
            </a:r>
            <a:endParaRPr lang="nl-NL" sz="4400">
              <a:latin typeface="Calibri Light"/>
              <a:ea typeface="Calibri"/>
              <a:cs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2869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r>
              <a:rPr lang="nl-BE" i="1" dirty="0"/>
              <a:t>Beschrijf welke resultaten je kan verwachten na afloop van je project, … Zorg er voor dat de vermelde resultaten concreet en meetbaar zijn: een tool om …, een applicatie die toelaat om…, een methodologie om...</a:t>
            </a:r>
            <a:r>
              <a:rPr lang="nl-BE" dirty="0"/>
              <a:t> </a:t>
            </a:r>
            <a:endParaRPr lang="nl-NL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A618"/>
              </a:buClr>
              <a:buSzPct val="25000"/>
              <a:buFont typeface="Calibri"/>
              <a:buNone/>
            </a:pPr>
            <a:r>
              <a:rPr lang="nl-NL" sz="4400" dirty="0" err="1">
                <a:latin typeface="Calibri Light"/>
                <a:ea typeface="Calibri"/>
                <a:cs typeface="Calibri"/>
                <a:sym typeface="Calibri"/>
              </a:rPr>
              <a:t>Onderzoeksontwerp</a:t>
            </a:r>
            <a:r>
              <a:rPr lang="nl-NL" sz="4400" dirty="0">
                <a:latin typeface="Calibri Light"/>
                <a:ea typeface="Calibri"/>
                <a:cs typeface="Calibri"/>
                <a:sym typeface="Calibri"/>
              </a:rPr>
              <a:t> en verantwoording</a:t>
            </a:r>
            <a:endParaRPr lang="nl-NL" sz="4400">
              <a:latin typeface="Calibri Light"/>
              <a:ea typeface="Calibri"/>
              <a:cs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2869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/>
            <a:r>
              <a:rPr lang="nl-BE" i="1" dirty="0"/>
              <a:t>Beschrijf de methode die je kiest om de centrale vraag en deelvragen te beantwoorden en waarom. Hoe ga je je onderzoek/project inrichten?</a:t>
            </a:r>
            <a:r>
              <a:rPr lang="nl-BE" dirty="0"/>
              <a:t> </a:t>
            </a:r>
          </a:p>
          <a:p>
            <a:pPr fontAlgn="base"/>
            <a:r>
              <a:rPr lang="nl-BE" i="1" dirty="0"/>
              <a:t>Checkvragen: </a:t>
            </a:r>
            <a:r>
              <a:rPr lang="nl-BE" dirty="0"/>
              <a:t> </a:t>
            </a:r>
          </a:p>
          <a:p>
            <a:pPr lvl="1" fontAlgn="base"/>
            <a:r>
              <a:rPr lang="nl-BE" i="1" dirty="0"/>
              <a:t>Is het ontwerp voldoende beargumenteerd?</a:t>
            </a:r>
            <a:r>
              <a:rPr lang="nl-BE" dirty="0"/>
              <a:t> </a:t>
            </a:r>
          </a:p>
          <a:p>
            <a:pPr lvl="1" fontAlgn="base"/>
            <a:r>
              <a:rPr lang="nl-BE" i="1" dirty="0"/>
              <a:t>Is de populatie goed beschreven?</a:t>
            </a:r>
            <a:r>
              <a:rPr lang="nl-BE" dirty="0"/>
              <a:t> </a:t>
            </a:r>
          </a:p>
          <a:p>
            <a:pPr lvl="1" fontAlgn="base"/>
            <a:r>
              <a:rPr lang="nl-BE" dirty="0"/>
              <a:t>…</a:t>
            </a:r>
          </a:p>
          <a:p>
            <a:pPr marL="571500" indent="-342900">
              <a:spcBef>
                <a:spcPts val="480"/>
              </a:spcBef>
              <a:buClr>
                <a:schemeClr val="dk1"/>
              </a:buClr>
              <a:buSzPct val="100000"/>
            </a:pPr>
            <a:endParaRPr lang="nl-NL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91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58A618"/>
              </a:buClr>
              <a:buSzPct val="25000"/>
              <a:buFont typeface="Calibri"/>
              <a:buNone/>
            </a:pPr>
            <a:r>
              <a:rPr lang="nl-NL" sz="4400" dirty="0">
                <a:latin typeface="Calibri Light"/>
                <a:ea typeface="Calibri"/>
                <a:cs typeface="Calibri"/>
                <a:sym typeface="Calibri"/>
              </a:rPr>
              <a:t>Samenwerking</a:t>
            </a:r>
            <a:endParaRPr lang="nl-NL" sz="4400" dirty="0">
              <a:latin typeface="Calibri Light"/>
              <a:ea typeface="Calibri"/>
              <a:cs typeface="Calibri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2869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/>
            <a:r>
              <a:rPr lang="nl-BE" i="1" dirty="0"/>
              <a:t>Binnen dit project is multidisciplinaire samenwerking belangrijk. Beschrijf met wie je in dit project zal samenwerken en hoe de samenwerking er concreet uit zal zien.</a:t>
            </a:r>
            <a:r>
              <a:rPr lang="nl-BE" dirty="0"/>
              <a:t> </a:t>
            </a:r>
          </a:p>
          <a:p>
            <a:pPr fontAlgn="base"/>
            <a:r>
              <a:rPr lang="nl-BE" i="1" dirty="0"/>
              <a:t>Indien je ook samenwerking nodig hebt buiten de Hogeschool PXL (bijvoorbeeld met een sectororganisatie) dien je dit ook te vermelden.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1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dc40555-4930-49f9-9de7-282035349440">
      <UserInfo>
        <DisplayName>Steven Palmaers</DisplayName>
        <AccountId>100</AccountId>
        <AccountType/>
      </UserInfo>
      <UserInfo>
        <DisplayName>Roel Bosmans</DisplayName>
        <AccountId>107</AccountId>
        <AccountType/>
      </UserInfo>
      <UserInfo>
        <DisplayName>Hermien Raedts</DisplayName>
        <AccountId>6028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ADEC6D74FD1944A4EF9E273B380A3A" ma:contentTypeVersion="9" ma:contentTypeDescription="Een nieuw document maken." ma:contentTypeScope="" ma:versionID="5d2cbb2b158fa897558464f698e42b98">
  <xsd:schema xmlns:xsd="http://www.w3.org/2001/XMLSchema" xmlns:xs="http://www.w3.org/2001/XMLSchema" xmlns:p="http://schemas.microsoft.com/office/2006/metadata/properties" xmlns:ns2="2dc40555-4930-49f9-9de7-282035349440" xmlns:ns3="cda65b37-b972-4c82-a7f9-c8cd1c3d3683" targetNamespace="http://schemas.microsoft.com/office/2006/metadata/properties" ma:root="true" ma:fieldsID="dec0271dc68e6b51aea340784ddb877d" ns2:_="" ns3:_="">
    <xsd:import namespace="2dc40555-4930-49f9-9de7-282035349440"/>
    <xsd:import namespace="cda65b37-b972-4c82-a7f9-c8cd1c3d368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40555-4930-49f9-9de7-2820353494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65b37-b972-4c82-a7f9-c8cd1c3d36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E43C06-8FC2-44DF-84F9-FAB38434B93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dc40555-4930-49f9-9de7-282035349440"/>
    <ds:schemaRef ds:uri="http://purl.org/dc/terms/"/>
    <ds:schemaRef ds:uri="http://schemas.openxmlformats.org/package/2006/metadata/core-properties"/>
    <ds:schemaRef ds:uri="cda65b37-b972-4c82-a7f9-c8cd1c3d3683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2B6F7B-A5C2-45BB-A0A9-2E58DD2F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c40555-4930-49f9-9de7-282035349440"/>
    <ds:schemaRef ds:uri="cda65b37-b972-4c82-a7f9-c8cd1c3d36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F7100F-0091-4850-A533-DBE51305B2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408</Words>
  <Application>Microsoft Office PowerPoint</Application>
  <PresentationFormat>Diavoorstelling (4:3)</PresentationFormat>
  <Paragraphs>67</Paragraphs>
  <Slides>12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Projectweek - uitwerking casus</vt:lpstr>
      <vt:lpstr>OPDRACHT:  Werk aan eigen casus voor een onderzoeksproject  Let op: deze dient ook opgenomen te worden in jullie portfolio!</vt:lpstr>
      <vt:lpstr>Thema project</vt:lpstr>
      <vt:lpstr>Titel project</vt:lpstr>
      <vt:lpstr>Projectindieners</vt:lpstr>
      <vt:lpstr>Probleemstelling</vt:lpstr>
      <vt:lpstr>Doelstelling/resultaten/hypothese</vt:lpstr>
      <vt:lpstr>Onderzoeksontwerp en verantwoording</vt:lpstr>
      <vt:lpstr>Samenwerking</vt:lpstr>
      <vt:lpstr>Projectkenmerken</vt:lpstr>
      <vt:lpstr>Projecteigenschappen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Projectweek - onderzoek</dc:title>
  <dc:creator>Nathalie Fuchs</dc:creator>
  <cp:lastModifiedBy>Milosz Boghe</cp:lastModifiedBy>
  <cp:revision>30</cp:revision>
  <dcterms:created xsi:type="dcterms:W3CDTF">2019-02-13T01:49:36Z</dcterms:created>
  <dcterms:modified xsi:type="dcterms:W3CDTF">2020-02-13T12:22:21Z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0x0101000DADEC6D74FD1944A4EF9E273B380A3A</vt:lpwstr>
  </property>
</Properties>
</file>