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7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7" r:id="rId26"/>
    <p:sldId id="318" r:id="rId27"/>
    <p:sldId id="319" r:id="rId28"/>
    <p:sldId id="320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9/12/2017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9/12/2017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9/12/2017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github.com/search/repositories?q=android&amp;sort=sta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Connect to the internet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 err="1"/>
              <a:t>Bron</a:t>
            </a:r>
            <a:r>
              <a:rPr lang="en-US" dirty="0"/>
              <a:t>: Udacity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11CB5-B99A-48FC-A001-529207F3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E17AFF-7826-45BB-A6EA-26334B36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7: Add a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Udacity: </a:t>
            </a:r>
            <a:r>
              <a:rPr lang="nl-BE" dirty="0"/>
              <a:t>https://goo.gl/ni25EE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FD2BD14-30D0-4102-BE10-EEB71375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824" y="365125"/>
            <a:ext cx="3087796" cy="57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9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60528-9F4E-400B-9E1F-62A1BE3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048"/>
            <a:ext cx="10515600" cy="1325563"/>
          </a:xfrm>
        </p:spPr>
        <p:txBody>
          <a:bodyPr/>
          <a:lstStyle/>
          <a:p>
            <a:r>
              <a:rPr lang="en-US" dirty="0"/>
              <a:t>URL / URI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B09E52-7DAB-4514-9F74-46BFDBD5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: Uniform Resource Identifier			</a:t>
            </a:r>
          </a:p>
          <a:p>
            <a:pPr lvl="1"/>
            <a:r>
              <a:rPr lang="en-US" dirty="0"/>
              <a:t>URL: Uniform Resource Locator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AAAB195-CC56-4314-ACB2-2D0460F94D05}"/>
              </a:ext>
            </a:extLst>
          </p:cNvPr>
          <p:cNvSpPr/>
          <p:nvPr/>
        </p:nvSpPr>
        <p:spPr>
          <a:xfrm>
            <a:off x="657137" y="6051128"/>
            <a:ext cx="813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https://www.youtube.com/watch?v=if0pzXWZOfY</a:t>
            </a:r>
            <a:endParaRPr lang="nl-BE" dirty="0"/>
          </a:p>
          <a:p>
            <a:r>
              <a:rPr lang="nl-BE" dirty="0"/>
              <a:t>* https://www.w3.org/TR/2004/REC-webarch-20041215/#identification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69E3DD-6E51-4CAE-BB2F-9F38CFF0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" y="2891476"/>
            <a:ext cx="7373379" cy="221963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03B7004-A7DD-4889-BF01-2164D16B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018" y="2728533"/>
            <a:ext cx="4134427" cy="2419688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53C2E57-14B0-45C9-B536-B919A69F6B31}"/>
              </a:ext>
            </a:extLst>
          </p:cNvPr>
          <p:cNvSpPr txBox="1"/>
          <p:nvPr/>
        </p:nvSpPr>
        <p:spPr>
          <a:xfrm>
            <a:off x="8940480" y="2891476"/>
            <a:ext cx="170750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Identifier:</a:t>
            </a:r>
            <a:br>
              <a:rPr lang="en-US" dirty="0"/>
            </a:br>
            <a:r>
              <a:rPr lang="en-US" sz="1400" dirty="0"/>
              <a:t>‘Niek Vandael’</a:t>
            </a:r>
            <a:endParaRPr lang="nl-BE" sz="14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B706F0D5-6CE7-4CE1-B35C-32C3CF3953DD}"/>
              </a:ext>
            </a:extLst>
          </p:cNvPr>
          <p:cNvSpPr txBox="1"/>
          <p:nvPr/>
        </p:nvSpPr>
        <p:spPr>
          <a:xfrm>
            <a:off x="7848798" y="4154658"/>
            <a:ext cx="1707502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Unieke</a:t>
            </a:r>
            <a:r>
              <a:rPr lang="en-US" dirty="0"/>
              <a:t> </a:t>
            </a:r>
            <a:r>
              <a:rPr lang="en-US" dirty="0" err="1"/>
              <a:t>naam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87.10.20.200.1</a:t>
            </a:r>
            <a:endParaRPr lang="nl-BE" sz="14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8F9DD248-27E8-412A-B3FC-FB3655B19981}"/>
              </a:ext>
            </a:extLst>
          </p:cNvPr>
          <p:cNvSpPr txBox="1"/>
          <p:nvPr/>
        </p:nvSpPr>
        <p:spPr>
          <a:xfrm>
            <a:off x="10032161" y="4208141"/>
            <a:ext cx="1707502" cy="8002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Locator:</a:t>
            </a:r>
          </a:p>
          <a:p>
            <a:r>
              <a:rPr lang="en-US" sz="1400" dirty="0" err="1"/>
              <a:t>Elfde</a:t>
            </a:r>
            <a:r>
              <a:rPr lang="en-US" sz="1400" dirty="0"/>
              <a:t> </a:t>
            </a:r>
            <a:r>
              <a:rPr lang="en-US" sz="1400" dirty="0" err="1"/>
              <a:t>liniestraat</a:t>
            </a:r>
            <a:r>
              <a:rPr lang="en-US" sz="1400" dirty="0"/>
              <a:t> 1</a:t>
            </a:r>
          </a:p>
          <a:p>
            <a:r>
              <a:rPr lang="en-US" sz="1400" dirty="0"/>
              <a:t>3500 Hasselt</a:t>
            </a:r>
            <a:endParaRPr lang="nl-BE" sz="1400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EE193B31-6665-42F2-98CB-342F2CA5C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776" y="5415838"/>
            <a:ext cx="6456447" cy="4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BBB59-AA8B-42DD-910D-483BFFD1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/ URL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BCB378-64FC-4435-8C90-A6092D63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9629" cy="4351338"/>
          </a:xfrm>
        </p:spPr>
        <p:txBody>
          <a:bodyPr/>
          <a:lstStyle/>
          <a:p>
            <a:r>
              <a:rPr lang="en-US" dirty="0"/>
              <a:t>Uri class : om </a:t>
            </a:r>
            <a:r>
              <a:rPr lang="en-US" dirty="0" err="1"/>
              <a:t>een</a:t>
            </a:r>
            <a:r>
              <a:rPr lang="en-US" dirty="0"/>
              <a:t> URI </a:t>
            </a:r>
            <a:r>
              <a:rPr lang="en-US" dirty="0" err="1"/>
              <a:t>samen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stellen</a:t>
            </a:r>
            <a:br>
              <a:rPr lang="en-US" dirty="0"/>
            </a:br>
            <a:r>
              <a:rPr lang="en-US" dirty="0"/>
              <a:t>(mag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URL </a:t>
            </a:r>
            <a:r>
              <a:rPr lang="en-US" dirty="0" err="1"/>
              <a:t>zijn</a:t>
            </a:r>
            <a:r>
              <a:rPr lang="en-US" dirty="0"/>
              <a:t>!)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.parse	: Parse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URI object</a:t>
            </a:r>
          </a:p>
          <a:p>
            <a:r>
              <a:rPr lang="en-US" dirty="0"/>
              <a:t>.</a:t>
            </a:r>
            <a:r>
              <a:rPr lang="en-US" dirty="0" err="1"/>
              <a:t>buildUpon</a:t>
            </a:r>
            <a:r>
              <a:rPr lang="en-US" dirty="0"/>
              <a:t>: Return </a:t>
            </a:r>
            <a:r>
              <a:rPr lang="en-US" dirty="0" err="1"/>
              <a:t>een</a:t>
            </a:r>
            <a:r>
              <a:rPr lang="en-US" dirty="0"/>
              <a:t> URI-builder (om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bouwen</a:t>
            </a:r>
            <a:r>
              <a:rPr lang="en-US" dirty="0"/>
              <a:t>)</a:t>
            </a:r>
          </a:p>
          <a:p>
            <a:r>
              <a:rPr lang="en-US" dirty="0"/>
              <a:t>.</a:t>
            </a:r>
            <a:r>
              <a:rPr lang="en-US" dirty="0" err="1"/>
              <a:t>appendQueryParameter</a:t>
            </a:r>
            <a:r>
              <a:rPr lang="en-US" dirty="0"/>
              <a:t>: </a:t>
            </a:r>
            <a:r>
              <a:rPr lang="en-US" dirty="0" err="1"/>
              <a:t>voeg</a:t>
            </a:r>
            <a:r>
              <a:rPr lang="en-US" dirty="0"/>
              <a:t> key &amp; values toe (?key=val&amp;key2=val2)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270C66-11DB-414A-930F-282B055E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70" y="2839175"/>
            <a:ext cx="8240939" cy="11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E638B-F99F-4A09-BA72-310401A4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B2690E-71A0-4CA7-A144-8B9D5124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Exercise 8: Build our URL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nl-BE" dirty="0" err="1"/>
              <a:t>Udacity</a:t>
            </a:r>
            <a:r>
              <a:rPr lang="nl-BE" dirty="0"/>
              <a:t>: https://goo.gl/LqCZbo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8E3D661-77AD-41B7-8BD9-660F45E1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23" y="240669"/>
            <a:ext cx="2873477" cy="57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6471D-6AEE-4840-ABAA-F42CBF70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704C9C-7176-4C28-AC68-2583D3C2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7"/>
            <a:ext cx="109474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Elke APK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eigen Linux user id</a:t>
            </a:r>
          </a:p>
          <a:p>
            <a:r>
              <a:rPr lang="en-US" dirty="0"/>
              <a:t>Elke app </a:t>
            </a:r>
            <a:r>
              <a:rPr lang="en-US" dirty="0" err="1"/>
              <a:t>loopt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eigen runtime-instance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Elke app is </a:t>
            </a:r>
            <a:r>
              <a:rPr lang="en-US" dirty="0" err="1">
                <a:sym typeface="Wingdings" panose="05000000000000000000" pitchFamily="2" charset="2"/>
              </a:rPr>
              <a:t>volledig</a:t>
            </a:r>
            <a:r>
              <a:rPr lang="en-US" dirty="0">
                <a:sym typeface="Wingdings" panose="05000000000000000000" pitchFamily="2" charset="2"/>
              </a:rPr>
              <a:t> ‘sandboxed’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= Elke app </a:t>
            </a:r>
            <a:r>
              <a:rPr lang="en-US" dirty="0" err="1">
                <a:sym typeface="Wingdings" panose="05000000000000000000" pitchFamily="2" charset="2"/>
              </a:rPr>
              <a:t>heeft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enkel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toegang</a:t>
            </a:r>
            <a:r>
              <a:rPr lang="en-US" dirty="0">
                <a:sym typeface="Wingdings" panose="05000000000000000000" pitchFamily="2" charset="2"/>
              </a:rPr>
              <a:t> tot eigen </a:t>
            </a:r>
            <a:r>
              <a:rPr lang="en-US" dirty="0" err="1">
                <a:sym typeface="Wingdings" panose="05000000000000000000" pitchFamily="2" charset="2"/>
              </a:rPr>
              <a:t>gegevens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Om </a:t>
            </a:r>
            <a:r>
              <a:rPr lang="en-US" dirty="0" err="1">
                <a:sym typeface="Wingdings" panose="05000000000000000000" pitchFamily="2" charset="2"/>
              </a:rPr>
              <a:t>toch</a:t>
            </a:r>
            <a:r>
              <a:rPr lang="en-US" dirty="0">
                <a:sym typeface="Wingdings" panose="05000000000000000000" pitchFamily="2" charset="2"/>
              </a:rPr>
              <a:t> met </a:t>
            </a:r>
            <a:r>
              <a:rPr lang="en-US" dirty="0" err="1">
                <a:sym typeface="Wingdings" panose="05000000000000000000" pitchFamily="2" charset="2"/>
              </a:rPr>
              <a:t>informatie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werken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buiten</a:t>
            </a:r>
            <a:r>
              <a:rPr lang="en-US" dirty="0">
                <a:sym typeface="Wingdings" panose="05000000000000000000" pitchFamily="2" charset="2"/>
              </a:rPr>
              <a:t> de sandbox: permission </a:t>
            </a:r>
            <a:r>
              <a:rPr lang="en-US" dirty="0" err="1">
                <a:sym typeface="Wingdings" panose="05000000000000000000" pitchFamily="2" charset="2"/>
              </a:rPr>
              <a:t>vragen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(via manifest)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Best practice: zo </a:t>
            </a:r>
            <a:r>
              <a:rPr lang="en-US" b="1" dirty="0" err="1">
                <a:sym typeface="Wingdings" panose="05000000000000000000" pitchFamily="2" charset="2"/>
              </a:rPr>
              <a:t>weinig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mogelijk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permissies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vragen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226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9AE4-26EA-445A-869F-691F983C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permission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EE7BAC-19CB-4709-AB9F-C9DC30AF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2E17608-21E1-492B-BE74-C9F3FF8C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76" y="2683076"/>
            <a:ext cx="11076448" cy="263643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E7F895B-77B5-4068-A37C-F90976E264DC}"/>
              </a:ext>
            </a:extLst>
          </p:cNvPr>
          <p:cNvSpPr/>
          <p:nvPr/>
        </p:nvSpPr>
        <p:spPr>
          <a:xfrm>
            <a:off x="1843314" y="3875314"/>
            <a:ext cx="9790910" cy="682172"/>
          </a:xfrm>
          <a:prstGeom prst="rect">
            <a:avLst/>
          </a:prstGeom>
          <a:noFill/>
          <a:ln w="508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422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D96EB-C158-469B-B132-2E1979ED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7255C3-0847-459D-9A47-A66FE84F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Exercise 12: Connect to the internet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l-BE" dirty="0"/>
              <a:t>https://goo.gl/HPTr5c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77EDC8F-1A24-4380-A33F-9E5A4F69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7" y="2944504"/>
            <a:ext cx="8234042" cy="161716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44EBC14-4A98-475A-9380-94E569AE3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89" y="365125"/>
            <a:ext cx="2847482" cy="57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2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32575-75BA-4688-938C-9026D3DA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5DE4C2-6DE6-4960-A97E-1C1CCC46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Multitasking = </a:t>
            </a:r>
            <a:r>
              <a:rPr lang="en-US" dirty="0" err="1"/>
              <a:t>meerdere</a:t>
            </a:r>
            <a:r>
              <a:rPr lang="en-US" dirty="0"/>
              <a:t> taken </a:t>
            </a:r>
            <a:r>
              <a:rPr lang="en-US" dirty="0" err="1"/>
              <a:t>tegelijkertijd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  <a:p>
            <a:pPr lvl="1"/>
            <a:r>
              <a:rPr lang="en-US" dirty="0"/>
              <a:t>1 UI thread  (</a:t>
            </a:r>
            <a:r>
              <a:rPr lang="en-US" dirty="0" err="1"/>
              <a:t>tekenen</a:t>
            </a:r>
            <a:r>
              <a:rPr lang="en-US" dirty="0"/>
              <a:t> van het scherm)</a:t>
            </a:r>
          </a:p>
          <a:p>
            <a:pPr lvl="1"/>
            <a:r>
              <a:rPr lang="en-US" dirty="0" err="1"/>
              <a:t>Andere</a:t>
            </a:r>
            <a:r>
              <a:rPr lang="en-US" dirty="0"/>
              <a:t> threads om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taken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lossen</a:t>
            </a:r>
            <a:br>
              <a:rPr lang="en-US" dirty="0"/>
            </a:br>
            <a:r>
              <a:rPr lang="en-US" dirty="0"/>
              <a:t>vb. </a:t>
            </a:r>
            <a:r>
              <a:rPr lang="en-US" dirty="0" err="1"/>
              <a:t>netwerktaken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3E90957-5F6D-4B2C-BD52-63594EB7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843795"/>
            <a:ext cx="2467235" cy="434385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75BE6BF-8594-45DA-81C5-F52F8406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84" y="3669882"/>
            <a:ext cx="6905708" cy="28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2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FDA58-2828-49AE-BB34-A80858EB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AsyncTask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52A511-E4B9-41B1-8882-0DE52A9A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Allows you to run a task on a background thread, while publishing results to the UI thread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FA71023-692A-44F4-9723-379D0B08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7" y="2688218"/>
            <a:ext cx="6870842" cy="39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8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CA2D1-62AF-4BDA-AE39-ED8C374E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ASyncTask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DBD48C3-967A-4902-98DA-464603CD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09" y="365125"/>
            <a:ext cx="9959153" cy="6127750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0F8A593F-21BB-4F03-8C83-84EFEC0E80A4}"/>
              </a:ext>
            </a:extLst>
          </p:cNvPr>
          <p:cNvSpPr/>
          <p:nvPr/>
        </p:nvSpPr>
        <p:spPr>
          <a:xfrm>
            <a:off x="5109029" y="2061029"/>
            <a:ext cx="7387772" cy="4431846"/>
          </a:xfrm>
          <a:prstGeom prst="rect">
            <a:avLst/>
          </a:prstGeom>
          <a:noFill/>
          <a:ln w="508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E476AB7-BA19-4A89-9A25-030B7086F243}"/>
              </a:ext>
            </a:extLst>
          </p:cNvPr>
          <p:cNvSpPr/>
          <p:nvPr/>
        </p:nvSpPr>
        <p:spPr>
          <a:xfrm>
            <a:off x="5109029" y="537029"/>
            <a:ext cx="7387772" cy="304800"/>
          </a:xfrm>
          <a:prstGeom prst="rect">
            <a:avLst/>
          </a:prstGeom>
          <a:noFill/>
          <a:ln w="508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35F691E-3BF5-4077-80D7-2E6A56C3466B}"/>
              </a:ext>
            </a:extLst>
          </p:cNvPr>
          <p:cNvSpPr/>
          <p:nvPr/>
        </p:nvSpPr>
        <p:spPr>
          <a:xfrm>
            <a:off x="5370285" y="2485459"/>
            <a:ext cx="6821715" cy="2391341"/>
          </a:xfrm>
          <a:prstGeom prst="rect">
            <a:avLst/>
          </a:prstGeom>
          <a:noFill/>
          <a:ln w="508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CDE548C-5023-4594-9874-584445783AA2}"/>
              </a:ext>
            </a:extLst>
          </p:cNvPr>
          <p:cNvSpPr/>
          <p:nvPr/>
        </p:nvSpPr>
        <p:spPr>
          <a:xfrm>
            <a:off x="5392057" y="5004823"/>
            <a:ext cx="6821715" cy="1307078"/>
          </a:xfrm>
          <a:prstGeom prst="rect">
            <a:avLst/>
          </a:prstGeom>
          <a:noFill/>
          <a:ln w="508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3CB7715-DF64-404E-B17A-44BF1A6D3943}"/>
              </a:ext>
            </a:extLst>
          </p:cNvPr>
          <p:cNvSpPr txBox="1"/>
          <p:nvPr/>
        </p:nvSpPr>
        <p:spPr>
          <a:xfrm>
            <a:off x="522515" y="1690688"/>
            <a:ext cx="3033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58A618"/>
                </a:solidFill>
              </a:rPr>
              <a:t>achtergrondtaak</a:t>
            </a:r>
            <a:r>
              <a:rPr lang="en-US" sz="2000" b="1" dirty="0">
                <a:solidFill>
                  <a:srgbClr val="58A618"/>
                </a:solidFill>
              </a:rPr>
              <a:t> </a:t>
            </a:r>
            <a:r>
              <a:rPr lang="en-US" sz="2000" b="1" dirty="0" err="1">
                <a:solidFill>
                  <a:srgbClr val="58A618"/>
                </a:solidFill>
              </a:rPr>
              <a:t>uitvoeren</a:t>
            </a:r>
            <a:endParaRPr lang="nl-BE" sz="2000" b="1" dirty="0">
              <a:solidFill>
                <a:srgbClr val="58A618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1670899-182B-4474-8BEB-E57DCCB7B14B}"/>
              </a:ext>
            </a:extLst>
          </p:cNvPr>
          <p:cNvSpPr txBox="1"/>
          <p:nvPr/>
        </p:nvSpPr>
        <p:spPr>
          <a:xfrm>
            <a:off x="522515" y="2485459"/>
            <a:ext cx="3964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58A618"/>
                </a:solidFill>
              </a:rPr>
              <a:t>nested Class: outer-class </a:t>
            </a:r>
            <a:r>
              <a:rPr lang="en-US" sz="2000" b="1" dirty="0" err="1">
                <a:solidFill>
                  <a:srgbClr val="58A618"/>
                </a:solidFill>
              </a:rPr>
              <a:t>variabelen</a:t>
            </a:r>
            <a:endParaRPr lang="en-US" sz="2000" b="1" dirty="0">
              <a:solidFill>
                <a:srgbClr val="58A618"/>
              </a:solidFill>
            </a:endParaRPr>
          </a:p>
          <a:p>
            <a:r>
              <a:rPr lang="en-US" sz="2000" b="1" dirty="0" err="1">
                <a:solidFill>
                  <a:srgbClr val="58A618"/>
                </a:solidFill>
              </a:rPr>
              <a:t>zijn</a:t>
            </a:r>
            <a:r>
              <a:rPr lang="en-US" sz="2000" b="1" dirty="0">
                <a:solidFill>
                  <a:srgbClr val="58A618"/>
                </a:solidFill>
              </a:rPr>
              <a:t> </a:t>
            </a:r>
            <a:r>
              <a:rPr lang="en-US" sz="2000" b="1" dirty="0" err="1">
                <a:solidFill>
                  <a:srgbClr val="58A618"/>
                </a:solidFill>
              </a:rPr>
              <a:t>beschikbaar</a:t>
            </a:r>
            <a:r>
              <a:rPr lang="en-US" sz="2000" b="1" dirty="0">
                <a:solidFill>
                  <a:srgbClr val="58A618"/>
                </a:solidFill>
              </a:rPr>
              <a:t>!!</a:t>
            </a:r>
            <a:endParaRPr lang="nl-BE" sz="2000" b="1" dirty="0">
              <a:solidFill>
                <a:srgbClr val="58A618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5678741-0B8B-4F55-B751-0889A36554C6}"/>
              </a:ext>
            </a:extLst>
          </p:cNvPr>
          <p:cNvSpPr txBox="1"/>
          <p:nvPr/>
        </p:nvSpPr>
        <p:spPr>
          <a:xfrm>
            <a:off x="488403" y="3755596"/>
            <a:ext cx="3440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58A618"/>
                </a:solidFill>
              </a:rPr>
              <a:t>Deze</a:t>
            </a:r>
            <a:r>
              <a:rPr lang="en-US" sz="2000" b="1" dirty="0">
                <a:solidFill>
                  <a:srgbClr val="58A618"/>
                </a:solidFill>
              </a:rPr>
              <a:t> taken </a:t>
            </a:r>
            <a:r>
              <a:rPr lang="en-US" sz="2000" b="1" dirty="0" err="1">
                <a:solidFill>
                  <a:srgbClr val="58A618"/>
                </a:solidFill>
              </a:rPr>
              <a:t>worden</a:t>
            </a:r>
            <a:r>
              <a:rPr lang="en-US" sz="2000" b="1" dirty="0">
                <a:solidFill>
                  <a:srgbClr val="58A618"/>
                </a:solidFill>
              </a:rPr>
              <a:t> </a:t>
            </a:r>
            <a:r>
              <a:rPr lang="en-US" sz="2000" b="1" dirty="0" err="1">
                <a:solidFill>
                  <a:srgbClr val="58A618"/>
                </a:solidFill>
              </a:rPr>
              <a:t>uitgevoerd</a:t>
            </a:r>
            <a:br>
              <a:rPr lang="en-US" sz="2000" b="1" dirty="0">
                <a:solidFill>
                  <a:srgbClr val="58A618"/>
                </a:solidFill>
              </a:rPr>
            </a:br>
            <a:r>
              <a:rPr lang="en-US" sz="2000" b="1" dirty="0">
                <a:solidFill>
                  <a:srgbClr val="58A618"/>
                </a:solidFill>
              </a:rPr>
              <a:t>op de </a:t>
            </a:r>
            <a:r>
              <a:rPr lang="en-US" sz="2000" b="1" dirty="0" err="1">
                <a:solidFill>
                  <a:srgbClr val="58A618"/>
                </a:solidFill>
              </a:rPr>
              <a:t>achtergrond</a:t>
            </a:r>
            <a:endParaRPr lang="nl-BE" sz="2000" b="1" dirty="0">
              <a:solidFill>
                <a:srgbClr val="58A618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28CFF5F4-35A7-4FC9-8D2C-67690216BDE9}"/>
              </a:ext>
            </a:extLst>
          </p:cNvPr>
          <p:cNvSpPr txBox="1"/>
          <p:nvPr/>
        </p:nvSpPr>
        <p:spPr>
          <a:xfrm>
            <a:off x="522515" y="5258253"/>
            <a:ext cx="3452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58A618"/>
                </a:solidFill>
              </a:rPr>
              <a:t>Geef</a:t>
            </a:r>
            <a:r>
              <a:rPr lang="en-US" sz="2000" b="1" dirty="0">
                <a:solidFill>
                  <a:srgbClr val="58A618"/>
                </a:solidFill>
              </a:rPr>
              <a:t> </a:t>
            </a:r>
            <a:r>
              <a:rPr lang="en-US" sz="2000" b="1" dirty="0" err="1">
                <a:solidFill>
                  <a:srgbClr val="58A618"/>
                </a:solidFill>
              </a:rPr>
              <a:t>resultaten</a:t>
            </a:r>
            <a:r>
              <a:rPr lang="en-US" sz="2000" b="1" dirty="0">
                <a:solidFill>
                  <a:srgbClr val="58A618"/>
                </a:solidFill>
              </a:rPr>
              <a:t> </a:t>
            </a:r>
            <a:r>
              <a:rPr lang="en-US" sz="2000" b="1" dirty="0" err="1">
                <a:solidFill>
                  <a:srgbClr val="58A618"/>
                </a:solidFill>
              </a:rPr>
              <a:t>terug</a:t>
            </a:r>
            <a:r>
              <a:rPr lang="en-US" sz="2000" b="1" dirty="0">
                <a:solidFill>
                  <a:srgbClr val="58A618"/>
                </a:solidFill>
              </a:rPr>
              <a:t> </a:t>
            </a:r>
            <a:r>
              <a:rPr lang="en-US" sz="2000" b="1" dirty="0" err="1">
                <a:solidFill>
                  <a:srgbClr val="58A618"/>
                </a:solidFill>
              </a:rPr>
              <a:t>wanneer</a:t>
            </a:r>
            <a:br>
              <a:rPr lang="en-US" sz="2000" b="1" dirty="0">
                <a:solidFill>
                  <a:srgbClr val="58A618"/>
                </a:solidFill>
              </a:rPr>
            </a:br>
            <a:r>
              <a:rPr lang="en-US" sz="2000" b="1" dirty="0">
                <a:solidFill>
                  <a:srgbClr val="58A618"/>
                </a:solidFill>
              </a:rPr>
              <a:t>de thread </a:t>
            </a:r>
            <a:r>
              <a:rPr lang="en-US" sz="2000" b="1" dirty="0" err="1">
                <a:solidFill>
                  <a:srgbClr val="58A618"/>
                </a:solidFill>
              </a:rPr>
              <a:t>klaar</a:t>
            </a:r>
            <a:r>
              <a:rPr lang="en-US" sz="2000" b="1" dirty="0">
                <a:solidFill>
                  <a:srgbClr val="58A618"/>
                </a:solidFill>
              </a:rPr>
              <a:t> is</a:t>
            </a:r>
            <a:endParaRPr lang="nl-BE" sz="2000" b="1" dirty="0">
              <a:solidFill>
                <a:srgbClr val="58A618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D2D0E9D-1960-4332-B448-D7931891D948}"/>
              </a:ext>
            </a:extLst>
          </p:cNvPr>
          <p:cNvSpPr txBox="1"/>
          <p:nvPr/>
        </p:nvSpPr>
        <p:spPr>
          <a:xfrm>
            <a:off x="25826" y="6432666"/>
            <a:ext cx="632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https://docs.oracle.com/javase/tutorial/java/javaOO/nested.html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04E7EA0-73E7-4FCD-9AEB-EE2A4CE39422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>
            <a:off x="3555525" y="689429"/>
            <a:ext cx="1553504" cy="1201314"/>
          </a:xfrm>
          <a:prstGeom prst="straightConnector1">
            <a:avLst/>
          </a:prstGeom>
          <a:ln w="762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613738C5-6077-4049-B1D9-781E548DFFD6}"/>
              </a:ext>
            </a:extLst>
          </p:cNvPr>
          <p:cNvCxnSpPr>
            <a:cxnSpLocks/>
          </p:cNvCxnSpPr>
          <p:nvPr/>
        </p:nvCxnSpPr>
        <p:spPr>
          <a:xfrm flipH="1" flipV="1">
            <a:off x="3015707" y="2995639"/>
            <a:ext cx="2049778" cy="250915"/>
          </a:xfrm>
          <a:prstGeom prst="straightConnector1">
            <a:avLst/>
          </a:prstGeom>
          <a:ln w="762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1AF455EC-D6D5-4448-86E2-3115DC6C706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571055" y="3681130"/>
            <a:ext cx="1799230" cy="572924"/>
          </a:xfrm>
          <a:prstGeom prst="straightConnector1">
            <a:avLst/>
          </a:prstGeom>
          <a:ln w="762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B485C54E-C5C6-417E-B01D-30C14BE4930E}"/>
              </a:ext>
            </a:extLst>
          </p:cNvPr>
          <p:cNvCxnSpPr>
            <a:cxnSpLocks/>
          </p:cNvCxnSpPr>
          <p:nvPr/>
        </p:nvCxnSpPr>
        <p:spPr>
          <a:xfrm flipH="1">
            <a:off x="3739402" y="5646839"/>
            <a:ext cx="1611184" cy="88114"/>
          </a:xfrm>
          <a:prstGeom prst="straightConnector1">
            <a:avLst/>
          </a:prstGeom>
          <a:ln w="762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Logging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8C7B7-AEC2-4878-9989-323D2CAC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AsyncTask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35778C-FF3A-4F46-B68D-950F1856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Exercise 16: Create </a:t>
            </a:r>
            <a:r>
              <a:rPr lang="en-US" dirty="0" err="1"/>
              <a:t>AsyncTask</a:t>
            </a:r>
            <a:endParaRPr lang="en-US" dirty="0"/>
          </a:p>
          <a:p>
            <a:r>
              <a:rPr lang="en-US" dirty="0"/>
              <a:t>Exercise 17: Missing Permissions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we de permission </a:t>
            </a:r>
            <a:r>
              <a:rPr lang="en-US" dirty="0" err="1"/>
              <a:t>vergeten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nl-BE" dirty="0" err="1"/>
              <a:t>Udacity</a:t>
            </a:r>
            <a:r>
              <a:rPr lang="nl-BE" dirty="0"/>
              <a:t>: https://goo.gl/GrT2ez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FE089DF-24FB-40B8-A15F-34AA05EC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25" y="635681"/>
            <a:ext cx="3006926" cy="55866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95885F0-E9D1-4C58-8343-DD5D6A78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29" y="3227863"/>
            <a:ext cx="7059099" cy="7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AD99E-D692-48CD-985E-F55A7213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Polish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5330F1-B6FF-4FD8-90CC-0EA10F17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18: Add Polish</a:t>
            </a:r>
          </a:p>
          <a:p>
            <a:pPr lvl="1"/>
            <a:r>
              <a:rPr lang="en-US" dirty="0" err="1"/>
              <a:t>NetworkException</a:t>
            </a:r>
            <a:r>
              <a:rPr lang="en-US" dirty="0"/>
              <a:t> handling</a:t>
            </a:r>
          </a:p>
          <a:p>
            <a:pPr lvl="1"/>
            <a:r>
              <a:rPr lang="en-US" dirty="0" err="1"/>
              <a:t>ProgressBar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Udacity: </a:t>
            </a:r>
            <a:r>
              <a:rPr lang="nl-BE" dirty="0"/>
              <a:t>https://goo.gl/n86g5h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C5F3F0-A2C7-4D3C-BCE5-83461DC2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558" y="365125"/>
            <a:ext cx="2874479" cy="58118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48A35D4-4BCB-401D-A0A1-6191235B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965" y="365125"/>
            <a:ext cx="28575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29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44F4D-934D-4E59-A276-150F9142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2BF720-CB68-4BD5-9052-FA0C90EC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13B7108-12AC-4C2C-A85B-529EBB9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7" y="1825625"/>
            <a:ext cx="7709027" cy="35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9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F9110-9D7D-414F-9804-F0C4FE47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F57BBA-40A0-444E-BE71-4505A0DA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readable</a:t>
            </a:r>
          </a:p>
          <a:p>
            <a:r>
              <a:rPr lang="en-US" dirty="0"/>
              <a:t>Compact</a:t>
            </a:r>
          </a:p>
          <a:p>
            <a:r>
              <a:rPr lang="en-US" dirty="0"/>
              <a:t>Easy to write</a:t>
            </a:r>
          </a:p>
          <a:p>
            <a:r>
              <a:rPr lang="en-US" dirty="0"/>
              <a:t>Array-</a:t>
            </a:r>
            <a:r>
              <a:rPr lang="en-US" dirty="0" err="1"/>
              <a:t>ondersteuning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7CC84A-E647-4392-9F4C-A19271E5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008" y="808604"/>
            <a:ext cx="6606813" cy="52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5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192DB-826F-4A05-9572-F78D6EEB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Reading JSON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52654A-450F-43D1-9B2F-5104B473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JSONObject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getJSONObject</a:t>
            </a:r>
            <a:r>
              <a:rPr lang="en-US" dirty="0"/>
              <a:t>	: JSON </a:t>
            </a:r>
            <a:r>
              <a:rPr lang="en-US" dirty="0" err="1"/>
              <a:t>casten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</a:t>
            </a:r>
          </a:p>
          <a:p>
            <a:pPr marL="457200" lvl="1" indent="0">
              <a:buNone/>
            </a:pPr>
            <a:r>
              <a:rPr lang="en-US" dirty="0"/>
              <a:t>.</a:t>
            </a:r>
            <a:r>
              <a:rPr lang="en-US" dirty="0" err="1"/>
              <a:t>getString</a:t>
            </a:r>
            <a:r>
              <a:rPr lang="en-US" dirty="0"/>
              <a:t>		: String </a:t>
            </a:r>
            <a:r>
              <a:rPr lang="en-US" dirty="0" err="1"/>
              <a:t>halen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JSON-object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5D25A1E-C5CC-448A-A612-DDE31A3F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9464"/>
            <a:ext cx="10490134" cy="2367499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B84532F-085F-42AD-B033-4B69CBCF7CB5}"/>
              </a:ext>
            </a:extLst>
          </p:cNvPr>
          <p:cNvSpPr/>
          <p:nvPr/>
        </p:nvSpPr>
        <p:spPr>
          <a:xfrm>
            <a:off x="5109029" y="4742991"/>
            <a:ext cx="6008914" cy="500444"/>
          </a:xfrm>
          <a:prstGeom prst="rect">
            <a:avLst/>
          </a:prstGeom>
          <a:noFill/>
          <a:ln w="508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2596B01-6F00-45A0-85A7-D67E5818F83D}"/>
              </a:ext>
            </a:extLst>
          </p:cNvPr>
          <p:cNvSpPr/>
          <p:nvPr/>
        </p:nvSpPr>
        <p:spPr>
          <a:xfrm>
            <a:off x="2757715" y="5316005"/>
            <a:ext cx="5544456" cy="430479"/>
          </a:xfrm>
          <a:prstGeom prst="rect">
            <a:avLst/>
          </a:prstGeom>
          <a:noFill/>
          <a:ln w="508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E31608A-A7AB-492E-ABB2-92A9A1FE8E19}"/>
              </a:ext>
            </a:extLst>
          </p:cNvPr>
          <p:cNvCxnSpPr>
            <a:cxnSpLocks/>
          </p:cNvCxnSpPr>
          <p:nvPr/>
        </p:nvCxnSpPr>
        <p:spPr>
          <a:xfrm>
            <a:off x="2993637" y="2757714"/>
            <a:ext cx="2089926" cy="1985277"/>
          </a:xfrm>
          <a:prstGeom prst="straightConnector1">
            <a:avLst/>
          </a:prstGeom>
          <a:ln w="762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51CA961E-0A17-497A-AE45-8B0397CB534B}"/>
              </a:ext>
            </a:extLst>
          </p:cNvPr>
          <p:cNvCxnSpPr>
            <a:cxnSpLocks/>
          </p:cNvCxnSpPr>
          <p:nvPr/>
        </p:nvCxnSpPr>
        <p:spPr>
          <a:xfrm>
            <a:off x="1778066" y="3084286"/>
            <a:ext cx="2750391" cy="2144934"/>
          </a:xfrm>
          <a:prstGeom prst="straightConnector1">
            <a:avLst/>
          </a:prstGeom>
          <a:ln w="76200">
            <a:solidFill>
              <a:srgbClr val="58A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FFA8D9FB-E07C-4648-A13E-7B69FC47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680" y="0"/>
            <a:ext cx="282932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E638B-F99F-4A09-BA72-310401A4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B2690E-71A0-4CA7-A144-8B9D5124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Exercise 22: Networking (Sunshine)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en-US" dirty="0" err="1"/>
              <a:t>bestaande</a:t>
            </a:r>
            <a:r>
              <a:rPr lang="en-US" dirty="0"/>
              <a:t> classes!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nl-BE" dirty="0"/>
              <a:t>https://goo.gl/ZXuopq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68B8CFD-5D1F-4410-89C3-E7D544BA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987" y="102344"/>
            <a:ext cx="3038899" cy="6049219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C9938431-075B-483D-8500-508DA5DCBB8E}"/>
              </a:ext>
            </a:extLst>
          </p:cNvPr>
          <p:cNvSpPr/>
          <p:nvPr/>
        </p:nvSpPr>
        <p:spPr>
          <a:xfrm>
            <a:off x="838200" y="4001294"/>
            <a:ext cx="7476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String[] </a:t>
            </a:r>
            <a:r>
              <a:rPr lang="nl-BE" dirty="0" err="1"/>
              <a:t>simpleJsonWeatherData</a:t>
            </a:r>
            <a:r>
              <a:rPr lang="nl-BE" dirty="0"/>
              <a:t> = </a:t>
            </a:r>
            <a:r>
              <a:rPr lang="nl-BE" b="1" dirty="0" err="1"/>
              <a:t>OpenWeatherJsonUtils</a:t>
            </a:r>
            <a:r>
              <a:rPr lang="nl-BE" dirty="0" err="1"/>
              <a:t>.</a:t>
            </a:r>
            <a:r>
              <a:rPr lang="nl-BE" b="1" dirty="0" err="1"/>
              <a:t>getSimpleWeatherStringsFromJson</a:t>
            </a:r>
            <a:r>
              <a:rPr lang="nl-BE" dirty="0"/>
              <a:t>(</a:t>
            </a:r>
            <a:r>
              <a:rPr lang="nl-BE" dirty="0" err="1"/>
              <a:t>MainActivity.this</a:t>
            </a:r>
            <a:r>
              <a:rPr lang="nl-BE" dirty="0"/>
              <a:t>, </a:t>
            </a:r>
            <a:r>
              <a:rPr lang="nl-BE" dirty="0" err="1"/>
              <a:t>jsonWeatherResponse</a:t>
            </a:r>
            <a:r>
              <a:rPr lang="nl-B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6208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0133-EC1E-43B2-9113-C0B33CDB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BA02DB-C0DC-44F4-AEE5-59660E15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Exercise 23: Menus (Sunshine)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Tip: inflate het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nl-BE" dirty="0"/>
              <a:t>https://goo.gl/PFo3JF</a:t>
            </a:r>
            <a:endParaRPr lang="en-US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7CBA1B6-DE00-4AE9-A1AC-8C34B6D7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226" y="334010"/>
            <a:ext cx="2912375" cy="584295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D187A47-5F6E-43C0-8B7E-16919C111C1D}"/>
              </a:ext>
            </a:extLst>
          </p:cNvPr>
          <p:cNvSpPr/>
          <p:nvPr/>
        </p:nvSpPr>
        <p:spPr>
          <a:xfrm>
            <a:off x="10929257" y="1116348"/>
            <a:ext cx="740229" cy="233481"/>
          </a:xfrm>
          <a:prstGeom prst="rect">
            <a:avLst/>
          </a:prstGeom>
          <a:noFill/>
          <a:ln w="508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E5E5C5-5FC5-4B33-BAD0-C9BD1A21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5486"/>
            <a:ext cx="7010197" cy="17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ECF0E-45E4-432B-81EB-103E7679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Polish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94E636-9A8F-48A0-AC43-A1BEE43E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error message </a:t>
            </a:r>
            <a:br>
              <a:rPr lang="en-US" dirty="0"/>
            </a:br>
            <a:r>
              <a:rPr lang="en-US" dirty="0"/>
              <a:t>on data load failure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progress bar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5ED3007-483A-40D7-BE02-8ACFFEAB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890" y="-105238"/>
            <a:ext cx="3115110" cy="616353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2E5E2DF-DD01-41E3-BBDC-6C9F1341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86" y="3553669"/>
            <a:ext cx="2714625" cy="49911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7E0C649-91C6-4F87-9920-2C40B439C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91" y="-23592"/>
            <a:ext cx="3038899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21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51790-D9DB-44A0-89A7-C84C1E36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= bad!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16295-ECE0-4BC7-A332-D63CCEB4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</a:t>
            </a:r>
            <a:r>
              <a:rPr lang="en-US" dirty="0" err="1"/>
              <a:t>zou</a:t>
            </a:r>
            <a:r>
              <a:rPr lang="en-US" dirty="0"/>
              <a:t> steeds met de cloud in sync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r>
              <a:rPr lang="en-US" dirty="0"/>
              <a:t>Apps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intuïtief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: </a:t>
            </a:r>
            <a:r>
              <a:rPr lang="en-US" dirty="0" err="1"/>
              <a:t>een</a:t>
            </a:r>
            <a:r>
              <a:rPr lang="en-US" dirty="0"/>
              <a:t> refresh-knop is </a:t>
            </a:r>
            <a:r>
              <a:rPr lang="en-US" b="1" dirty="0"/>
              <a:t>NIET</a:t>
            </a:r>
            <a:r>
              <a:rPr lang="en-US" dirty="0"/>
              <a:t> </a:t>
            </a:r>
            <a:r>
              <a:rPr lang="en-US" dirty="0" err="1"/>
              <a:t>intuïtief</a:t>
            </a:r>
            <a:r>
              <a:rPr lang="en-US" dirty="0"/>
              <a:t> !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een</a:t>
            </a:r>
            <a:r>
              <a:rPr lang="en-US" dirty="0"/>
              <a:t> REFRESH knop is ENKEL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b="1" dirty="0"/>
              <a:t>DEBUGGING</a:t>
            </a:r>
            <a:r>
              <a:rPr lang="en-US" dirty="0"/>
              <a:t> !!!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236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4CADA-4EEA-418B-83BF-EF3216FF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EEBBAF-0C8F-40C0-B805-624BE5B4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Fouten</a:t>
            </a:r>
            <a:r>
              <a:rPr lang="en-US" dirty="0"/>
              <a:t> &amp; Crashes </a:t>
            </a:r>
            <a:r>
              <a:rPr lang="en-US" dirty="0" err="1"/>
              <a:t>terugvinden</a:t>
            </a:r>
            <a:endParaRPr lang="en-US" dirty="0"/>
          </a:p>
          <a:p>
            <a:r>
              <a:rPr lang="en-US" dirty="0"/>
              <a:t>Logging </a:t>
            </a:r>
            <a:r>
              <a:rPr lang="en-US" dirty="0" err="1"/>
              <a:t>ivm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runtime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342E002-45E8-4A81-80E2-8B9C5CF1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2" y="3271135"/>
            <a:ext cx="10761338" cy="29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0690D-6701-4604-B2B5-F69ABF79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4DC93C-2394-4A0D-8D9F-C308FBD6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979767-6759-42B5-9960-FC884D82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60" y="1690688"/>
            <a:ext cx="8132860" cy="435133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F4D769-56FE-4E3A-A8B2-8DE016AA9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484" y="4306368"/>
            <a:ext cx="4357072" cy="172188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A586737-A7F3-4BBC-92DB-CBB83DE6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412" y="907568"/>
            <a:ext cx="3442508" cy="7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6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repo search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74D81-4BB3-4E0F-A499-6279D2B6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search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5ABE91-8495-4384-BF8D-FCC63B11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https://api.github.com/search/</a:t>
            </a:r>
            <a:br>
              <a:rPr lang="nl-BE" dirty="0">
                <a:hlinkClick r:id="rId2"/>
              </a:rPr>
            </a:br>
            <a:r>
              <a:rPr lang="nl-BE" dirty="0" err="1">
                <a:hlinkClick r:id="rId2"/>
              </a:rPr>
              <a:t>repositories?q</a:t>
            </a:r>
            <a:r>
              <a:rPr lang="nl-BE" dirty="0">
                <a:hlinkClick r:id="rId2"/>
              </a:rPr>
              <a:t>=android&amp;sort=stars</a:t>
            </a:r>
            <a:endParaRPr lang="nl-BE" dirty="0"/>
          </a:p>
          <a:p>
            <a:pPr marL="0" indent="0">
              <a:buNone/>
            </a:pPr>
            <a:r>
              <a:rPr lang="en-US" dirty="0"/>
              <a:t>= L</a:t>
            </a:r>
            <a:r>
              <a:rPr lang="nl-BE" dirty="0"/>
              <a:t>ijst van </a:t>
            </a:r>
            <a:r>
              <a:rPr lang="nl-BE" dirty="0" err="1"/>
              <a:t>Github</a:t>
            </a:r>
            <a:r>
              <a:rPr lang="nl-BE" dirty="0"/>
              <a:t> </a:t>
            </a:r>
            <a:r>
              <a:rPr lang="nl-BE" dirty="0" err="1"/>
              <a:t>repo’s</a:t>
            </a:r>
            <a:r>
              <a:rPr lang="nl-BE" dirty="0"/>
              <a:t> met </a:t>
            </a:r>
            <a:br>
              <a:rPr lang="nl-BE" dirty="0"/>
            </a:br>
            <a:r>
              <a:rPr lang="nl-BE" dirty="0"/>
              <a:t>het woord ‘</a:t>
            </a:r>
            <a:r>
              <a:rPr lang="nl-BE" dirty="0" err="1"/>
              <a:t>android</a:t>
            </a:r>
            <a:r>
              <a:rPr lang="nl-BE" dirty="0"/>
              <a:t>’, gesorteerd op # stars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A0053DF-D2CB-4E93-8E98-ABFEB4E4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281" y="867747"/>
            <a:ext cx="5769575" cy="49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F19FF-31BA-4675-B221-65375DD4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layout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BF7F07-CCDB-4F8E-A1D5-0D0BFDA4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4: Create a layout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Udacity: </a:t>
            </a:r>
            <a:r>
              <a:rPr lang="nl-BE" dirty="0"/>
              <a:t>https://goo.gl/uasXcY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F993AC5-A28F-40CD-AC0A-0466E232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415" y="1739425"/>
            <a:ext cx="2683385" cy="44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6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E0771-6E98-4DD7-8ED1-3455C75E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C03084-9388-4494-8357-9633A66F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 directory: images, strings, layouts</a:t>
            </a:r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dirty="0" err="1"/>
              <a:t>centrale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om resources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slaan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onderhoudbaarheid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stijlveranderingen</a:t>
            </a:r>
            <a:r>
              <a:rPr lang="en-US" dirty="0"/>
              <a:t>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doorvoeren</a:t>
            </a:r>
            <a:endParaRPr lang="en-US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E32CD3C-05B3-46BC-8D14-FB9AF3A1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007" y="244000"/>
            <a:ext cx="3501218" cy="189065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9A9299D-1C6F-4D64-A524-56FCA1C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0" y="4335041"/>
            <a:ext cx="7639217" cy="19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4B677-0D45-46F6-8415-37D06424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83767E-3FF8-41B8-8242-C9C272B6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orderInCategory</a:t>
            </a:r>
            <a:r>
              <a:rPr lang="en-US" dirty="0"/>
              <a:t>: </a:t>
            </a:r>
            <a:r>
              <a:rPr lang="en-US" dirty="0" err="1"/>
              <a:t>relatieve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tov </a:t>
            </a:r>
            <a:r>
              <a:rPr lang="en-US" dirty="0" err="1"/>
              <a:t>andere</a:t>
            </a:r>
            <a:r>
              <a:rPr lang="en-US" dirty="0"/>
              <a:t> items</a:t>
            </a:r>
          </a:p>
          <a:p>
            <a:r>
              <a:rPr lang="en-US" dirty="0" err="1"/>
              <a:t>showAsAction</a:t>
            </a:r>
            <a:r>
              <a:rPr lang="en-US" dirty="0"/>
              <a:t>: Toon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in de </a:t>
            </a:r>
            <a:r>
              <a:rPr lang="en-US" dirty="0" err="1"/>
              <a:t>menubar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C2F9B5-6665-4628-A83A-1EB244864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962516" cy="167041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BE65877-5C75-4F3E-9948-B69C12EA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02" y="3419292"/>
            <a:ext cx="7606212" cy="23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338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484</Words>
  <Application>Microsoft Office PowerPoint</Application>
  <PresentationFormat>Breedbeeld</PresentationFormat>
  <Paragraphs>167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Kantoorthema</vt:lpstr>
      <vt:lpstr>Android Connect to the internet</vt:lpstr>
      <vt:lpstr>Logging</vt:lpstr>
      <vt:lpstr>Logging</vt:lpstr>
      <vt:lpstr>Logging</vt:lpstr>
      <vt:lpstr>Github repo search</vt:lpstr>
      <vt:lpstr>Github repo search</vt:lpstr>
      <vt:lpstr>Create a layout</vt:lpstr>
      <vt:lpstr>Resources</vt:lpstr>
      <vt:lpstr>Menu</vt:lpstr>
      <vt:lpstr>Menu</vt:lpstr>
      <vt:lpstr>URL / URI</vt:lpstr>
      <vt:lpstr>URI / URL</vt:lpstr>
      <vt:lpstr>URL</vt:lpstr>
      <vt:lpstr>Permissions</vt:lpstr>
      <vt:lpstr>Internet permission</vt:lpstr>
      <vt:lpstr>Permissions</vt:lpstr>
      <vt:lpstr>Thread basics</vt:lpstr>
      <vt:lpstr>AsyncTask</vt:lpstr>
      <vt:lpstr>ASyncTask</vt:lpstr>
      <vt:lpstr>AsyncTask</vt:lpstr>
      <vt:lpstr>Add Polish</vt:lpstr>
      <vt:lpstr>JSON</vt:lpstr>
      <vt:lpstr>JSON</vt:lpstr>
      <vt:lpstr>Reading JSON</vt:lpstr>
      <vt:lpstr>JSON</vt:lpstr>
      <vt:lpstr>Menu</vt:lpstr>
      <vt:lpstr>Loading Polish</vt:lpstr>
      <vt:lpstr>Refresh = bad!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353</cp:revision>
  <dcterms:created xsi:type="dcterms:W3CDTF">2016-06-13T13:38:04Z</dcterms:created>
  <dcterms:modified xsi:type="dcterms:W3CDTF">2017-12-09T17:31:43Z</dcterms:modified>
</cp:coreProperties>
</file>