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3" r:id="rId30"/>
    <p:sldId id="320" r:id="rId31"/>
    <p:sldId id="321" r:id="rId32"/>
    <p:sldId id="322" r:id="rId33"/>
    <p:sldId id="324" r:id="rId34"/>
    <p:sldId id="327" r:id="rId35"/>
    <p:sldId id="325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3"/>
            <p14:sldId id="320"/>
            <p14:sldId id="321"/>
            <p14:sldId id="322"/>
            <p14:sldId id="324"/>
            <p14:sldId id="327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8143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3EA8-83DA-46C8-A563-769B49D4E6B4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BC7-F825-45D7-8119-9A6FABDEBE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onCreateOptionsMenu</a:t>
            </a:r>
            <a:r>
              <a:rPr lang="nl-BE" dirty="0"/>
              <a:t>(Menu menu) {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 err="1"/>
              <a:t>MenuInflater</a:t>
            </a:r>
            <a:r>
              <a:rPr lang="nl-BE" dirty="0"/>
              <a:t> </a:t>
            </a:r>
            <a:r>
              <a:rPr lang="nl-BE" dirty="0" err="1"/>
              <a:t>inflater</a:t>
            </a:r>
            <a:r>
              <a:rPr lang="nl-BE" dirty="0"/>
              <a:t> = </a:t>
            </a:r>
            <a:r>
              <a:rPr lang="nl-BE" dirty="0" err="1"/>
              <a:t>getMenuInflater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 err="1"/>
              <a:t>inflater.inflate</a:t>
            </a:r>
            <a:r>
              <a:rPr lang="nl-BE" dirty="0"/>
              <a:t>(</a:t>
            </a:r>
            <a:r>
              <a:rPr lang="nl-BE" dirty="0" err="1"/>
              <a:t>R.menu.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nl-BE" dirty="0"/>
              <a:t>, menu);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}</a:t>
            </a:r>
          </a:p>
          <a:p>
            <a:endParaRPr lang="en-US" dirty="0"/>
          </a:p>
          <a:p>
            <a:r>
              <a:rPr lang="nl-BE" i="1" dirty="0">
                <a:effectLst/>
              </a:rPr>
              <a:t>&lt;?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="1.0"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="utf-8"</a:t>
            </a:r>
            <a:r>
              <a:rPr lang="nl-BE" i="1" dirty="0">
                <a:effectLst/>
              </a:rPr>
              <a:t>?&gt;</a:t>
            </a:r>
            <a:br>
              <a:rPr lang="nl-BE" i="1" dirty="0">
                <a:effectLst/>
              </a:rPr>
            </a:br>
            <a:r>
              <a:rPr lang="nl-BE" dirty="0"/>
              <a:t>&lt;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="http://schemas.android.com/apk/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xmlns:app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="http://schemas.android.com/apk/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-auto"</a:t>
            </a:r>
            <a:r>
              <a:rPr lang="nl-BE" dirty="0"/>
              <a:t>&gt;</a:t>
            </a: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action_settings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android:orderInCategory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="100"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android:title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="@string/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action_settings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app:showAsAction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="never"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/>
              <a:t>/&gt;</a:t>
            </a:r>
            <a:br>
              <a:rPr lang="nl-BE" dirty="0"/>
            </a:br>
            <a:r>
              <a:rPr lang="nl-BE" dirty="0"/>
              <a:t>&lt;/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nl-BE" dirty="0"/>
              <a:t>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2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2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966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18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7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37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949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138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830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708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24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048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1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430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16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948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: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screen-rotation of </a:t>
            </a:r>
            <a:r>
              <a:rPr lang="en-US" dirty="0" err="1"/>
              <a:t>herstarten</a:t>
            </a:r>
            <a:r>
              <a:rPr lang="en-US" dirty="0"/>
              <a:t> v/d app</a:t>
            </a:r>
          </a:p>
          <a:p>
            <a:r>
              <a:rPr lang="en-US" dirty="0">
                <a:sym typeface="Wingdings" panose="05000000000000000000" pitchFamily="2" charset="2"/>
              </a:rPr>
              <a:t> Preferences </a:t>
            </a:r>
            <a:r>
              <a:rPr lang="en-US" dirty="0" err="1">
                <a:sym typeface="Wingdings" panose="05000000000000000000" pitchFamily="2" charset="2"/>
              </a:rPr>
              <a:t>worden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direct </a:t>
            </a:r>
            <a:r>
              <a:rPr lang="en-US" dirty="0" err="1">
                <a:sym typeface="Wingdings" panose="05000000000000000000" pitchFamily="2" charset="2"/>
              </a:rPr>
              <a:t>getoond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645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36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4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7/03/2018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Preferences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546EF-5A68-4A08-BDD7-BF10DC1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C75CA2-7317-4407-8955-F397A853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BD8ACD5-D1D9-472A-ABB1-1792E412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1" y="1825625"/>
            <a:ext cx="9126840" cy="43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Preferences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E12C-503B-40A1-BA3F-927D5F4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SharedPreferences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F48428-A3BF-44F5-BBAF-EB9C7F5A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SharedPreferencesFragment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839D1BE-D8E8-4C8C-B622-CD8D805F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19" y="1527788"/>
            <a:ext cx="4681586" cy="40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BA7B-2631-4BA0-BD77-8375147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490299-C6CA-4257-8B3E-8D802A9D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 </a:t>
            </a:r>
            <a:r>
              <a:rPr lang="en-US" dirty="0" err="1"/>
              <a:t>een</a:t>
            </a:r>
            <a:r>
              <a:rPr lang="en-US" dirty="0"/>
              <a:t> tablet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smartphone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detailweergeve</a:t>
            </a:r>
            <a:r>
              <a:rPr lang="en-US" dirty="0"/>
              <a:t> </a:t>
            </a:r>
            <a:r>
              <a:rPr lang="en-US" dirty="0" err="1"/>
              <a:t>naast</a:t>
            </a:r>
            <a:r>
              <a:rPr lang="en-US" dirty="0"/>
              <a:t> de </a:t>
            </a:r>
            <a:r>
              <a:rPr lang="en-US" dirty="0" err="1"/>
              <a:t>lijstweergave</a:t>
            </a:r>
            <a:r>
              <a:rPr lang="en-US" dirty="0"/>
              <a:t> </a:t>
            </a:r>
            <a:r>
              <a:rPr lang="en-US" dirty="0" err="1"/>
              <a:t>tonen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gebeurt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aan</a:t>
            </a:r>
            <a:r>
              <a:rPr lang="en-US" dirty="0">
                <a:sym typeface="Wingdings" panose="05000000000000000000" pitchFamily="2" charset="2"/>
              </a:rPr>
              <a:t> de hand van ‘fragments’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A2E410-17DB-4688-892C-B984FB59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9" y="3340357"/>
            <a:ext cx="9563275" cy="30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0F4C8-F730-457A-8552-D479694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F695A3-6DD5-41FA-A68A-B3C4EE9B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E36FB2-3C8B-408C-BDA8-CCA7EBCD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3" y="1825625"/>
            <a:ext cx="9963743" cy="44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9B35-425A-4EDA-AE88-8D8A558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Preferences: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zichtbaar</a:t>
            </a:r>
            <a:r>
              <a:rPr lang="en-US" dirty="0"/>
              <a:t> in settings!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3F66CE-C5F1-4366-80CE-0DA5C5B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van</a:t>
            </a:r>
          </a:p>
          <a:p>
            <a:pPr marL="0" indent="0">
              <a:buNone/>
            </a:pPr>
            <a:r>
              <a:rPr lang="en-US" dirty="0"/>
              <a:t>   ‘</a:t>
            </a:r>
            <a:r>
              <a:rPr lang="en-US" dirty="0" err="1"/>
              <a:t>PreferenceFragment</a:t>
            </a:r>
            <a:r>
              <a:rPr lang="en-US" dirty="0"/>
              <a:t>’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6CC57AD-813C-451A-8903-C6DCEF2B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64" y="1825625"/>
            <a:ext cx="330563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B93A6-9453-45A1-BED2-541C186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3D83-BFD1-42D5-9E1B-FAD51A90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1" y="1621026"/>
            <a:ext cx="10515600" cy="4351338"/>
          </a:xfrm>
        </p:spPr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activity </a:t>
            </a:r>
            <a:r>
              <a:rPr lang="en-US" dirty="0" err="1"/>
              <a:t>genaamd</a:t>
            </a:r>
            <a:r>
              <a:rPr lang="en-US" dirty="0"/>
              <a:t> </a:t>
            </a:r>
            <a:r>
              <a:rPr lang="en-US" b="1" dirty="0" err="1"/>
              <a:t>SettingsActivity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menu </a:t>
            </a:r>
            <a:r>
              <a:rPr lang="en-US" dirty="0" err="1"/>
              <a:t>aan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menu-item </a:t>
            </a:r>
            <a:r>
              <a:rPr lang="en-US" dirty="0" err="1"/>
              <a:t>genaamd</a:t>
            </a:r>
            <a:r>
              <a:rPr lang="en-US" dirty="0"/>
              <a:t> ‘settings’</a:t>
            </a:r>
          </a:p>
          <a:p>
            <a:pPr lvl="1"/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resource-file </a:t>
            </a:r>
            <a:r>
              <a:rPr lang="en-US" dirty="0" err="1"/>
              <a:t>aan</a:t>
            </a:r>
            <a:r>
              <a:rPr lang="en-US" dirty="0"/>
              <a:t> (</a:t>
            </a:r>
            <a:r>
              <a:rPr lang="en-US" dirty="0" err="1"/>
              <a:t>naam</a:t>
            </a:r>
            <a:r>
              <a:rPr lang="en-US" dirty="0"/>
              <a:t>: menu, type: menu)</a:t>
            </a:r>
          </a:p>
          <a:p>
            <a:pPr lvl="1"/>
            <a:r>
              <a:rPr lang="en-US" dirty="0" err="1"/>
              <a:t>Maak</a:t>
            </a:r>
            <a:r>
              <a:rPr lang="en-US" dirty="0"/>
              <a:t> het </a:t>
            </a:r>
            <a:r>
              <a:rPr lang="en-US" dirty="0" err="1"/>
              <a:t>menuItem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</a:t>
            </a:r>
            <a:r>
              <a:rPr lang="en-US" dirty="0" err="1"/>
              <a:t>tekst</a:t>
            </a:r>
            <a:r>
              <a:rPr lang="en-US" dirty="0"/>
              <a:t> in strings.xml</a:t>
            </a:r>
          </a:p>
          <a:p>
            <a:pPr lvl="1"/>
            <a:r>
              <a:rPr lang="en-US" dirty="0"/>
              <a:t>Inflate het menu (</a:t>
            </a:r>
            <a:r>
              <a:rPr lang="en-US" dirty="0" err="1"/>
              <a:t>onCreateOptionsMenu</a:t>
            </a:r>
            <a:r>
              <a:rPr lang="en-US" dirty="0"/>
              <a:t>)</a:t>
            </a:r>
            <a:endParaRPr lang="nl-BE" dirty="0"/>
          </a:p>
          <a:p>
            <a:pPr lvl="1"/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209F59-7392-429A-B7A2-7FB20F09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30" y="365125"/>
            <a:ext cx="2451059" cy="50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81735-0D01-4E7E-9AFE-58569645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8CD0E7-C6D1-4D1A-970D-3BDFAA68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klikken</a:t>
            </a:r>
            <a:r>
              <a:rPr lang="en-US" dirty="0"/>
              <a:t> de </a:t>
            </a:r>
            <a:r>
              <a:rPr lang="en-US" dirty="0" err="1"/>
              <a:t>settingsActivity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geopend</a:t>
            </a:r>
            <a:endParaRPr lang="en-US" dirty="0"/>
          </a:p>
          <a:p>
            <a:pPr lvl="1"/>
            <a:r>
              <a:rPr lang="en-US" dirty="0"/>
              <a:t>Overwrite </a:t>
            </a:r>
            <a:r>
              <a:rPr lang="en-US" dirty="0" err="1"/>
              <a:t>OnOptionsItemSelected</a:t>
            </a:r>
            <a:endParaRPr lang="en-US" dirty="0"/>
          </a:p>
          <a:p>
            <a:pPr lvl="1"/>
            <a:r>
              <a:rPr lang="en-US" dirty="0" err="1"/>
              <a:t>Indien</a:t>
            </a:r>
            <a:r>
              <a:rPr lang="en-US" dirty="0"/>
              <a:t> op de knop ‘Settings’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geklikt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gebeuren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Creer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explicit-intent om de Activity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openen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68A1-467F-417A-A67A-B8A7A0C8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2"/>
            <a:ext cx="10515600" cy="1325563"/>
          </a:xfrm>
        </p:spPr>
        <p:txBody>
          <a:bodyPr/>
          <a:lstStyle/>
          <a:p>
            <a:r>
              <a:rPr lang="en-US" dirty="0" err="1"/>
              <a:t>PreferencesFragment</a:t>
            </a:r>
            <a:r>
              <a:rPr lang="en-US" dirty="0"/>
              <a:t>: support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74B859-8E49-4B7B-BCF9-37EF91D1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2"/>
            <a:ext cx="10515600" cy="4351338"/>
          </a:xfrm>
        </p:spPr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preferences support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gradle.build</a:t>
            </a:r>
            <a:r>
              <a:rPr lang="en-US" dirty="0"/>
              <a:t> </a:t>
            </a:r>
            <a:r>
              <a:rPr lang="en-US" dirty="0" err="1"/>
              <a:t>omwille</a:t>
            </a:r>
            <a:r>
              <a:rPr lang="en-US" dirty="0"/>
              <a:t> van </a:t>
            </a:r>
            <a:r>
              <a:rPr lang="en-US" dirty="0" err="1"/>
              <a:t>compatibiliteit</a:t>
            </a:r>
            <a:r>
              <a:rPr lang="en-US" dirty="0"/>
              <a:t> met API level 9 (&amp; sync)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met de </a:t>
            </a:r>
            <a:r>
              <a:rPr lang="en-US" dirty="0" err="1"/>
              <a:t>naam</a:t>
            </a:r>
            <a:r>
              <a:rPr lang="en-US" dirty="0"/>
              <a:t> ‘</a:t>
            </a:r>
            <a:r>
              <a:rPr lang="en-US" dirty="0" err="1"/>
              <a:t>SettingsFragment</a:t>
            </a:r>
            <a:r>
              <a:rPr lang="en-US" dirty="0"/>
              <a:t>’</a:t>
            </a:r>
            <a:br>
              <a:rPr lang="en-US" dirty="0"/>
            </a:br>
            <a:r>
              <a:rPr lang="en-US" sz="1800" dirty="0"/>
              <a:t>(</a:t>
            </a:r>
            <a:r>
              <a:rPr lang="en-US" sz="1800" dirty="0" err="1"/>
              <a:t>rechts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op het package &gt; new &gt; class)</a:t>
            </a:r>
            <a:br>
              <a:rPr lang="en-US" dirty="0"/>
            </a:b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06C2E4-A028-4194-B9B7-07C29DE4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35" y="2370929"/>
            <a:ext cx="8933138" cy="132556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573D2B7-8562-4B50-8F7D-4966612819AE}"/>
              </a:ext>
            </a:extLst>
          </p:cNvPr>
          <p:cNvSpPr/>
          <p:nvPr/>
        </p:nvSpPr>
        <p:spPr>
          <a:xfrm>
            <a:off x="2173045" y="3385072"/>
            <a:ext cx="5475642" cy="33293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70649E-F6F1-4E44-85CA-D536AE06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98" y="4738243"/>
            <a:ext cx="502990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2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01B3B-E6DA-470D-8D7D-B76FFB08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PreferenceFragment</a:t>
            </a:r>
            <a:r>
              <a:rPr lang="en-US" dirty="0"/>
              <a:t>: het fragment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4F22AC-E74C-439C-A43A-10F8FE93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van </a:t>
            </a:r>
            <a:r>
              <a:rPr lang="en-US" dirty="0" err="1"/>
              <a:t>PreferenceFragmentCompat</a:t>
            </a:r>
            <a:endParaRPr lang="en-US" dirty="0"/>
          </a:p>
          <a:p>
            <a:r>
              <a:rPr lang="en-US" dirty="0" err="1"/>
              <a:t>Overschrijf</a:t>
            </a:r>
            <a:r>
              <a:rPr lang="en-US" dirty="0"/>
              <a:t> </a:t>
            </a:r>
            <a:r>
              <a:rPr lang="en-US" dirty="0" err="1"/>
              <a:t>onCreatePreferences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63C5720-8E07-449C-845F-8227F327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26" y="3059289"/>
            <a:ext cx="6345266" cy="311767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4A10344-EEA4-462A-93C4-64EFE7DC1D79}"/>
              </a:ext>
            </a:extLst>
          </p:cNvPr>
          <p:cNvSpPr/>
          <p:nvPr/>
        </p:nvSpPr>
        <p:spPr>
          <a:xfrm>
            <a:off x="5531175" y="4705872"/>
            <a:ext cx="6345266" cy="33293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FC02543-E355-49E0-9823-940FC8C25DE2}"/>
              </a:ext>
            </a:extLst>
          </p:cNvPr>
          <p:cNvSpPr/>
          <p:nvPr/>
        </p:nvSpPr>
        <p:spPr>
          <a:xfrm>
            <a:off x="5531176" y="5108480"/>
            <a:ext cx="6345266" cy="67913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8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persistence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63FB-CC49-464A-B9CF-AD388C1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PreferenceFragment</a:t>
            </a:r>
            <a:r>
              <a:rPr lang="en-US" dirty="0"/>
              <a:t>: XML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73B812-0566-4D0C-994B-071B43E8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folder </a:t>
            </a:r>
            <a:r>
              <a:rPr lang="en-US" dirty="0" err="1"/>
              <a:t>aan</a:t>
            </a:r>
            <a:r>
              <a:rPr lang="en-US" dirty="0"/>
              <a:t> ‘xml’</a:t>
            </a:r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XML resource file</a:t>
            </a:r>
          </a:p>
          <a:p>
            <a:pPr lvl="1"/>
            <a:r>
              <a:rPr lang="en-US" dirty="0" err="1"/>
              <a:t>PreferenceScreen</a:t>
            </a:r>
            <a:r>
              <a:rPr lang="en-US" dirty="0"/>
              <a:t>: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in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nesten</a:t>
            </a:r>
            <a:br>
              <a:rPr lang="en-US" dirty="0"/>
            </a:br>
            <a:r>
              <a:rPr lang="en-US" dirty="0"/>
              <a:t>(=preferences-depth)</a:t>
            </a:r>
          </a:p>
          <a:p>
            <a:pPr lvl="1"/>
            <a:r>
              <a:rPr lang="en-US" dirty="0" err="1"/>
              <a:t>defaultValue</a:t>
            </a:r>
            <a:r>
              <a:rPr lang="en-US" dirty="0"/>
              <a:t> 	=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endParaRPr lang="en-US" dirty="0"/>
          </a:p>
          <a:p>
            <a:pPr lvl="1"/>
            <a:r>
              <a:rPr lang="en-US" dirty="0"/>
              <a:t>Key		=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sleutel</a:t>
            </a:r>
            <a:endParaRPr lang="en-US" dirty="0"/>
          </a:p>
          <a:p>
            <a:pPr lvl="1"/>
            <a:r>
              <a:rPr lang="en-US" dirty="0"/>
              <a:t>Summary	=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/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FB10A97-ED3E-47AB-91DD-717C727D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34" y="1027906"/>
            <a:ext cx="2457793" cy="24006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D7DC143-37DF-408A-B30E-9FF33E8E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06" y="3792431"/>
            <a:ext cx="4361628" cy="2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5924-C952-4BF3-B22A-A9247353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PreferenceFragment</a:t>
            </a:r>
            <a:r>
              <a:rPr lang="en-US" dirty="0"/>
              <a:t>: XML </a:t>
            </a:r>
            <a:r>
              <a:rPr lang="en-US" dirty="0">
                <a:sym typeface="Wingdings" panose="05000000000000000000" pitchFamily="2" charset="2"/>
              </a:rPr>
              <a:t>inflating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64ABE-7A1F-430C-BDB6-3C9B0045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 preference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preferences van </a:t>
            </a:r>
            <a:r>
              <a:rPr lang="en-US" dirty="0" err="1"/>
              <a:t>je</a:t>
            </a:r>
            <a:r>
              <a:rPr lang="en-US" dirty="0"/>
              <a:t>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preference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app: include fragment in activity_settings.xml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4C2290-93F6-4225-A943-C120699C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18" y="2443218"/>
            <a:ext cx="7454190" cy="985782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23CC9F06-3C1E-4113-98E8-0FD467B51E28}"/>
              </a:ext>
            </a:extLst>
          </p:cNvPr>
          <p:cNvSpPr/>
          <p:nvPr/>
        </p:nvSpPr>
        <p:spPr>
          <a:xfrm>
            <a:off x="926017" y="2818504"/>
            <a:ext cx="7793046" cy="20439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31D0CA-09B9-4F53-B128-7B670839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17" y="4908503"/>
            <a:ext cx="7793046" cy="158437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19DBCAF3-5266-449A-99E3-85C494F575A0}"/>
              </a:ext>
            </a:extLst>
          </p:cNvPr>
          <p:cNvSpPr/>
          <p:nvPr/>
        </p:nvSpPr>
        <p:spPr>
          <a:xfrm>
            <a:off x="976745" y="5189171"/>
            <a:ext cx="7742318" cy="130370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454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176E-F2ED-482A-ABDD-DD9342EC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theme </a:t>
            </a:r>
            <a:r>
              <a:rPr lang="en-US" dirty="0" err="1"/>
              <a:t>toevoegen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9FA95D-5B4B-478A-87D1-B94A3474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Preference fragments compact library: theme </a:t>
            </a:r>
            <a:r>
              <a:rPr lang="en-US" dirty="0" err="1"/>
              <a:t>toevoegen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0AB06D-8130-4D46-BF12-9E79F873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844" y="3827271"/>
            <a:ext cx="3267531" cy="19528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94F723C-AA39-46E6-92D2-73CE55AA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22" y="2924887"/>
            <a:ext cx="6875984" cy="285528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86D88EA-3B93-48D5-A1DC-B6AAECD3BEF7}"/>
              </a:ext>
            </a:extLst>
          </p:cNvPr>
          <p:cNvSpPr/>
          <p:nvPr/>
        </p:nvSpPr>
        <p:spPr>
          <a:xfrm>
            <a:off x="1061822" y="4561242"/>
            <a:ext cx="7024447" cy="43030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04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CDD7-4A1D-4E5C-BD0A-115CACF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inlezen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DE351-862B-42D9-83A1-650E5305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dirty="0"/>
              <a:t>De default preferences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opgehaald</a:t>
            </a:r>
            <a:r>
              <a:rPr lang="en-US" dirty="0"/>
              <a:t> via de </a:t>
            </a:r>
            <a:r>
              <a:rPr lang="en-US" dirty="0" err="1"/>
              <a:t>preferenceManager</a:t>
            </a:r>
            <a:endParaRPr lang="en-US" dirty="0"/>
          </a:p>
          <a:p>
            <a:r>
              <a:rPr lang="en-US" dirty="0"/>
              <a:t>Elk type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: let op: </a:t>
            </a:r>
            <a:r>
              <a:rPr lang="en-US" dirty="0" err="1"/>
              <a:t>geen</a:t>
            </a:r>
            <a:r>
              <a:rPr lang="en-US" dirty="0"/>
              <a:t> type checking!</a:t>
            </a:r>
            <a:br>
              <a:rPr lang="en-US" dirty="0"/>
            </a:br>
            <a:r>
              <a:rPr lang="en-US" dirty="0"/>
              <a:t>(vb. </a:t>
            </a:r>
            <a:r>
              <a:rPr lang="en-US" dirty="0" err="1"/>
              <a:t>getBoolean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getBoolean</a:t>
            </a:r>
            <a:r>
              <a:rPr lang="en-US" dirty="0"/>
              <a:t>(&lt;key&gt;,&lt;</a:t>
            </a:r>
            <a:r>
              <a:rPr lang="en-US" dirty="0" err="1"/>
              <a:t>defaultValue</a:t>
            </a:r>
            <a:r>
              <a:rPr lang="en-US" dirty="0"/>
              <a:t>&gt;) </a:t>
            </a:r>
            <a:r>
              <a:rPr lang="en-US" dirty="0">
                <a:sym typeface="Wingdings" panose="05000000000000000000" pitchFamily="2" charset="2"/>
              </a:rPr>
              <a:t> default </a:t>
            </a:r>
            <a:r>
              <a:rPr lang="en-US" dirty="0" err="1">
                <a:sym typeface="Wingdings" panose="05000000000000000000" pitchFamily="2" charset="2"/>
              </a:rPr>
              <a:t>indien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geen</a:t>
            </a:r>
            <a:r>
              <a:rPr lang="en-US" dirty="0">
                <a:sym typeface="Wingdings" panose="05000000000000000000" pitchFamily="2" charset="2"/>
              </a:rPr>
              <a:t> pref. </a:t>
            </a:r>
            <a:r>
              <a:rPr lang="en-US" dirty="0" err="1">
                <a:sym typeface="Wingdings" panose="05000000000000000000" pitchFamily="2" charset="2"/>
              </a:rPr>
              <a:t>gevonden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Waar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inlezen</a:t>
            </a:r>
            <a:r>
              <a:rPr lang="en-US" dirty="0">
                <a:sym typeface="Wingdings" panose="05000000000000000000" pitchFamily="2" charset="2"/>
              </a:rPr>
              <a:t>?: </a:t>
            </a:r>
            <a:r>
              <a:rPr lang="en-US" dirty="0" err="1">
                <a:sym typeface="Wingdings" panose="05000000000000000000" pitchFamily="2" charset="2"/>
              </a:rPr>
              <a:t>onCreate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7032E8-313A-4F67-B52F-F0096FBE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09" y="4850643"/>
            <a:ext cx="10603261" cy="97442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4BA04C37-17BD-4968-BC62-9A2E22760A72}"/>
              </a:ext>
            </a:extLst>
          </p:cNvPr>
          <p:cNvSpPr/>
          <p:nvPr/>
        </p:nvSpPr>
        <p:spPr>
          <a:xfrm>
            <a:off x="2281022" y="5100123"/>
            <a:ext cx="8988969" cy="43030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82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FA91-7BAE-4CC6-A6C9-9BB8AC5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4E7442-6E51-46D5-9A6E-85B48AB4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Gebruik</a:t>
            </a:r>
            <a:r>
              <a:rPr lang="en-US" dirty="0"/>
              <a:t> strings.xml om </a:t>
            </a:r>
            <a:r>
              <a:rPr lang="en-US" dirty="0" err="1"/>
              <a:t>je</a:t>
            </a:r>
            <a:r>
              <a:rPr lang="en-US" dirty="0"/>
              <a:t> keys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&amp;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</a:t>
            </a:r>
            <a:br>
              <a:rPr lang="en-US" dirty="0"/>
            </a:br>
            <a:r>
              <a:rPr lang="en-US" dirty="0"/>
              <a:t>(translatable = false </a:t>
            </a:r>
            <a:r>
              <a:rPr lang="en-US" dirty="0" err="1"/>
              <a:t>voor</a:t>
            </a:r>
            <a:r>
              <a:rPr lang="en-US" dirty="0"/>
              <a:t> preference keys)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E8B07F-03F6-4AA3-B46C-34CFE4BB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0372"/>
            <a:ext cx="5605632" cy="3817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EF10DCE-D01C-4FB4-857E-07B2F3BB7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211" y="2760372"/>
            <a:ext cx="4534533" cy="120984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01CFCE4-6AD4-47A6-B708-E09FC81A8CC4}"/>
              </a:ext>
            </a:extLst>
          </p:cNvPr>
          <p:cNvSpPr/>
          <p:nvPr/>
        </p:nvSpPr>
        <p:spPr>
          <a:xfrm>
            <a:off x="838201" y="2947595"/>
            <a:ext cx="5745480" cy="19455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B75B455-5280-4FF8-B352-8946D5D9DC19}"/>
              </a:ext>
            </a:extLst>
          </p:cNvPr>
          <p:cNvSpPr/>
          <p:nvPr/>
        </p:nvSpPr>
        <p:spPr>
          <a:xfrm>
            <a:off x="7314211" y="3170738"/>
            <a:ext cx="4250260" cy="1533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4F990E-11B4-40E9-86B3-7A6587B14BC9}"/>
              </a:ext>
            </a:extLst>
          </p:cNvPr>
          <p:cNvSpPr/>
          <p:nvPr/>
        </p:nvSpPr>
        <p:spPr>
          <a:xfrm>
            <a:off x="7314211" y="3657791"/>
            <a:ext cx="4250260" cy="1533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01CED50-4E86-4CFB-953D-EA72CE9A6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039491"/>
            <a:ext cx="8383170" cy="80973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314DCA5-3B13-418B-8DDB-22E7E63355DE}"/>
              </a:ext>
            </a:extLst>
          </p:cNvPr>
          <p:cNvSpPr/>
          <p:nvPr/>
        </p:nvSpPr>
        <p:spPr>
          <a:xfrm>
            <a:off x="5798371" y="4655590"/>
            <a:ext cx="2700169" cy="21196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58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B35DB-A496-455D-A508-48EF891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22" y="-230239"/>
            <a:ext cx="10515600" cy="1325563"/>
          </a:xfrm>
        </p:spPr>
        <p:txBody>
          <a:bodyPr/>
          <a:lstStyle/>
          <a:p>
            <a:r>
              <a:rPr lang="en-US" dirty="0"/>
              <a:t>Best Practices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01DE33-EA22-48A9-845C-1CEC8927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30"/>
            <a:ext cx="10515600" cy="4351338"/>
          </a:xfrm>
        </p:spPr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bools.xml resource file </a:t>
            </a:r>
            <a:r>
              <a:rPr lang="en-US" dirty="0" err="1"/>
              <a:t>aan</a:t>
            </a:r>
            <a:r>
              <a:rPr lang="en-US" dirty="0"/>
              <a:t> &amp; </a:t>
            </a:r>
            <a:r>
              <a:rPr lang="en-US" dirty="0" err="1"/>
              <a:t>definieer</a:t>
            </a:r>
            <a:r>
              <a:rPr lang="en-US" dirty="0"/>
              <a:t> de constant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pref_show_bass_default</a:t>
            </a:r>
            <a:r>
              <a:rPr lang="en-US" dirty="0"/>
              <a:t>’ met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om de </a:t>
            </a:r>
            <a:r>
              <a:rPr lang="en-US" dirty="0" err="1"/>
              <a:t>defaultValue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AE68DE-9680-4AAC-B401-CAFA695F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729" y="521521"/>
            <a:ext cx="1771897" cy="323895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7524244-B974-4C90-AF2C-888167D16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51" y="2140997"/>
            <a:ext cx="6066831" cy="104841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E7A85C8-5AF6-4A96-B1F8-5AD65F37E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251" y="4114036"/>
            <a:ext cx="5577794" cy="1290827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40330FA3-43FE-48B1-8A50-9F3CA92B0D56}"/>
              </a:ext>
            </a:extLst>
          </p:cNvPr>
          <p:cNvSpPr/>
          <p:nvPr/>
        </p:nvSpPr>
        <p:spPr>
          <a:xfrm>
            <a:off x="2248347" y="2665205"/>
            <a:ext cx="4770892" cy="19632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170F940-2A6B-4710-8CE4-A88A48149306}"/>
              </a:ext>
            </a:extLst>
          </p:cNvPr>
          <p:cNvSpPr/>
          <p:nvPr/>
        </p:nvSpPr>
        <p:spPr>
          <a:xfrm>
            <a:off x="2248347" y="4287406"/>
            <a:ext cx="4770892" cy="24156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1F6CFD9-127B-47BA-84E6-7088CD972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251" y="5641688"/>
            <a:ext cx="8220142" cy="106354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4C192035-7256-4D71-8A70-24BA30968F1A}"/>
              </a:ext>
            </a:extLst>
          </p:cNvPr>
          <p:cNvSpPr/>
          <p:nvPr/>
        </p:nvSpPr>
        <p:spPr>
          <a:xfrm>
            <a:off x="2646380" y="6458841"/>
            <a:ext cx="4770892" cy="24156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78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71633-BF45-42FB-92DF-7C7854A5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Inlezen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9361E-4EDD-496E-9124-991B31CD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2939" cy="4351338"/>
          </a:xfrm>
        </p:spPr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herstarten</a:t>
            </a:r>
            <a:r>
              <a:rPr lang="en-US" dirty="0"/>
              <a:t>/</a:t>
            </a:r>
            <a:r>
              <a:rPr lang="en-US" dirty="0" err="1"/>
              <a:t>roteren</a:t>
            </a: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Geen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directe</a:t>
            </a:r>
            <a:r>
              <a:rPr lang="en-US" dirty="0">
                <a:sym typeface="Wingdings" panose="05000000000000000000" pitchFamily="2" charset="2"/>
              </a:rPr>
              <a:t> updates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Oplossing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onResume</a:t>
            </a:r>
            <a:r>
              <a:rPr lang="en-US" dirty="0">
                <a:sym typeface="Wingdings" panose="05000000000000000000" pitchFamily="2" charset="2"/>
              </a:rPr>
              <a:t> of (</a:t>
            </a:r>
            <a:r>
              <a:rPr lang="en-US" dirty="0" err="1">
                <a:sym typeface="Wingdings" panose="05000000000000000000" pitchFamily="2" charset="2"/>
              </a:rPr>
              <a:t>beter</a:t>
            </a:r>
            <a:r>
              <a:rPr lang="en-US" dirty="0">
                <a:sym typeface="Wingdings" panose="05000000000000000000" pitchFamily="2" charset="2"/>
              </a:rPr>
              <a:t>) : </a:t>
            </a:r>
            <a:r>
              <a:rPr lang="en-US" b="1" dirty="0" err="1">
                <a:sym typeface="Wingdings" panose="05000000000000000000" pitchFamily="2" charset="2"/>
              </a:rPr>
              <a:t>onSharedPreferencesChangeListener</a:t>
            </a:r>
            <a:endParaRPr lang="nl-BE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F5FFCE-E5D5-41F4-8B8D-0420B20F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6" y="3429000"/>
            <a:ext cx="7286985" cy="32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9D91-9691-4637-A648-BB1BC81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onSharedPreferencesChangeListener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817429-4AE1-46C7-9E22-17DC0F3F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Preference change triggers listener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5536314-5B61-4159-9F9A-09363D48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0011"/>
            <a:ext cx="10515600" cy="20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A8CAF-74E2-4D7F-9996-3C260230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3395" cy="1325563"/>
          </a:xfrm>
        </p:spPr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onSharedPreferencesChangeListener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941496-9787-43A2-891B-18F9A631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Implementeer</a:t>
            </a:r>
            <a:r>
              <a:rPr lang="en-US" dirty="0"/>
              <a:t> de interface ‘</a:t>
            </a:r>
            <a:r>
              <a:rPr lang="en-US" dirty="0" err="1"/>
              <a:t>OnSharedPreferencesChangeListener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‘</a:t>
            </a:r>
            <a:r>
              <a:rPr lang="en-US" dirty="0" err="1"/>
              <a:t>OnSharedPreferenceChanged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Register &amp; unregister de listener (</a:t>
            </a:r>
            <a:r>
              <a:rPr lang="en-US" dirty="0" err="1"/>
              <a:t>onCreate</a:t>
            </a:r>
            <a:r>
              <a:rPr lang="en-US" dirty="0"/>
              <a:t>/</a:t>
            </a:r>
            <a:r>
              <a:rPr lang="en-US" dirty="0" err="1"/>
              <a:t>onDestroy</a:t>
            </a:r>
            <a:r>
              <a:rPr lang="en-US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BF48CF-527F-4B01-B40E-BC8CAA9D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7" y="2406278"/>
            <a:ext cx="10441956" cy="28313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120B9AE-47FC-448B-B439-53A398B73928}"/>
              </a:ext>
            </a:extLst>
          </p:cNvPr>
          <p:cNvSpPr/>
          <p:nvPr/>
        </p:nvSpPr>
        <p:spPr>
          <a:xfrm>
            <a:off x="5709725" y="2449680"/>
            <a:ext cx="5220978" cy="23973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7CAFB4-9BB4-4D54-9240-DC3333A3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39" y="3366804"/>
            <a:ext cx="6623449" cy="126897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388548-FB9E-48B9-B338-A9C3D5F33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639" y="5394757"/>
            <a:ext cx="5211461" cy="19052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90F1BD-DCC0-426C-82B8-88DB6E9C0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592" y="5629857"/>
            <a:ext cx="5213437" cy="125401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1EB3687-40E5-4738-A5F0-8E47B56CCD76}"/>
              </a:ext>
            </a:extLst>
          </p:cNvPr>
          <p:cNvSpPr/>
          <p:nvPr/>
        </p:nvSpPr>
        <p:spPr>
          <a:xfrm>
            <a:off x="2549563" y="5358130"/>
            <a:ext cx="3720538" cy="27172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F875245-DB54-4D7A-942B-2D869F2A51F4}"/>
              </a:ext>
            </a:extLst>
          </p:cNvPr>
          <p:cNvSpPr/>
          <p:nvPr/>
        </p:nvSpPr>
        <p:spPr>
          <a:xfrm>
            <a:off x="2205319" y="6443494"/>
            <a:ext cx="4157710" cy="27172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3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 Preference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1ACED-64B0-4625-AD73-55DF6DCF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persistent </a:t>
            </a:r>
            <a:r>
              <a:rPr lang="en-US" dirty="0" err="1"/>
              <a:t>opslaan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81CBF2-A5C1-452C-98AF-8204B3E5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Lifecycle bundles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bewaard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herstarten</a:t>
            </a:r>
            <a:r>
              <a:rPr lang="en-US" dirty="0"/>
              <a:t> van de app</a:t>
            </a:r>
          </a:p>
          <a:p>
            <a:pPr marL="0" indent="0">
              <a:buNone/>
            </a:pPr>
            <a:r>
              <a:rPr lang="en-US" dirty="0" err="1"/>
              <a:t>Oplossing</a:t>
            </a:r>
            <a:r>
              <a:rPr lang="en-US" dirty="0"/>
              <a:t>: data </a:t>
            </a:r>
            <a:r>
              <a:rPr lang="en-US" dirty="0" err="1"/>
              <a:t>opslaan</a:t>
            </a:r>
            <a:r>
              <a:rPr lang="en-US" dirty="0"/>
              <a:t> in android-preferences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509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FC832-3654-4BAF-82EB-3D9675B7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ListPreferences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131E38-A5D3-4BEC-9C4A-AD6F6876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defaultValue</a:t>
            </a:r>
            <a:endParaRPr lang="en-US" dirty="0"/>
          </a:p>
          <a:p>
            <a:r>
              <a:rPr lang="en-US" b="1" dirty="0"/>
              <a:t>entries: </a:t>
            </a:r>
            <a:r>
              <a:rPr lang="en-US" b="1" dirty="0" err="1"/>
              <a:t>lijst</a:t>
            </a:r>
            <a:r>
              <a:rPr lang="en-US" b="1" dirty="0"/>
              <a:t> van labels</a:t>
            </a:r>
          </a:p>
          <a:p>
            <a:r>
              <a:rPr lang="en-US" b="1" dirty="0" err="1"/>
              <a:t>entryValues</a:t>
            </a:r>
            <a:r>
              <a:rPr lang="en-US" b="1" dirty="0"/>
              <a:t>: </a:t>
            </a:r>
            <a:r>
              <a:rPr lang="en-US" b="1" dirty="0" err="1"/>
              <a:t>lijst</a:t>
            </a:r>
            <a:r>
              <a:rPr lang="en-US" b="1" dirty="0"/>
              <a:t> keys</a:t>
            </a:r>
          </a:p>
          <a:p>
            <a:r>
              <a:rPr lang="en-US" dirty="0"/>
              <a:t>key</a:t>
            </a:r>
          </a:p>
          <a:p>
            <a:r>
              <a:rPr lang="en-US" dirty="0"/>
              <a:t>title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57CB49-2A3C-4B65-AE39-E04C2248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99" y="4900867"/>
            <a:ext cx="5675269" cy="127609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CB44D3D-C561-4A5F-B7CC-0D2932CF2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533" y="1115075"/>
            <a:ext cx="3168298" cy="23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4F647-0FC4-4A70-8CC4-B283B469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ListPreferences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6EB0B9-6ADA-4E3D-8443-0B13E013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labels &amp; keys </a:t>
            </a:r>
            <a:r>
              <a:rPr lang="en-US" dirty="0" err="1"/>
              <a:t>aan</a:t>
            </a:r>
            <a:r>
              <a:rPr lang="en-US" dirty="0"/>
              <a:t> (strings.xml)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arrays.xml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definieer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array </a:t>
            </a:r>
            <a:r>
              <a:rPr lang="en-US" dirty="0" err="1"/>
              <a:t>adhv</a:t>
            </a:r>
            <a:r>
              <a:rPr lang="en-US" dirty="0"/>
              <a:t> de strings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58CBA-3B3F-4829-BA3E-AA4E4B3C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" y="2244654"/>
            <a:ext cx="6553833" cy="95036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8EAE372-752F-4260-BD19-DDB8CC79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56" y="3795251"/>
            <a:ext cx="7198502" cy="306274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54215A4-3E70-4FBD-ABEB-B5FE49F50A77}"/>
              </a:ext>
            </a:extLst>
          </p:cNvPr>
          <p:cNvSpPr/>
          <p:nvPr/>
        </p:nvSpPr>
        <p:spPr>
          <a:xfrm>
            <a:off x="1463041" y="4722607"/>
            <a:ext cx="3614568" cy="94667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176B6E-F378-4EAD-980B-A1BFD38B1A24}"/>
              </a:ext>
            </a:extLst>
          </p:cNvPr>
          <p:cNvSpPr/>
          <p:nvPr/>
        </p:nvSpPr>
        <p:spPr>
          <a:xfrm>
            <a:off x="1463041" y="5796173"/>
            <a:ext cx="3614568" cy="94667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3ABB504-954B-4DBB-AB83-466C5D56BDD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77609" y="4744122"/>
            <a:ext cx="1211635" cy="451822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45180899-2A31-4DA5-926C-9A074870832F}"/>
              </a:ext>
            </a:extLst>
          </p:cNvPr>
          <p:cNvCxnSpPr>
            <a:cxnSpLocks/>
          </p:cNvCxnSpPr>
          <p:nvPr/>
        </p:nvCxnSpPr>
        <p:spPr>
          <a:xfrm>
            <a:off x="5077609" y="6000632"/>
            <a:ext cx="1211635" cy="176331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924BE4C2-61D9-4005-93BE-CD962D9EC928}"/>
              </a:ext>
            </a:extLst>
          </p:cNvPr>
          <p:cNvSpPr txBox="1"/>
          <p:nvPr/>
        </p:nvSpPr>
        <p:spPr>
          <a:xfrm>
            <a:off x="6226266" y="45790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CB52550-BEE1-48E4-AA93-98001B952E56}"/>
              </a:ext>
            </a:extLst>
          </p:cNvPr>
          <p:cNvSpPr txBox="1"/>
          <p:nvPr/>
        </p:nvSpPr>
        <p:spPr>
          <a:xfrm>
            <a:off x="6289244" y="59601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nl-BE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59C613A-58C9-4B6C-9434-53190526B11A}"/>
              </a:ext>
            </a:extLst>
          </p:cNvPr>
          <p:cNvSpPr txBox="1"/>
          <p:nvPr/>
        </p:nvSpPr>
        <p:spPr>
          <a:xfrm>
            <a:off x="6289244" y="5228956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tussen</a:t>
            </a:r>
            <a:r>
              <a:rPr lang="en-US" b="1" dirty="0"/>
              <a:t> keys/values </a:t>
            </a:r>
            <a:r>
              <a:rPr lang="en-US" b="1" dirty="0" err="1"/>
              <a:t>moet</a:t>
            </a:r>
            <a:r>
              <a:rPr lang="en-US" b="1" dirty="0"/>
              <a:t> </a:t>
            </a:r>
            <a:r>
              <a:rPr lang="en-US" b="1" dirty="0" err="1"/>
              <a:t>dezelfe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!</a:t>
            </a:r>
            <a:endParaRPr lang="nl-BE" b="1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2D4BBD6-7644-41D0-994D-841422AD67E5}"/>
              </a:ext>
            </a:extLst>
          </p:cNvPr>
          <p:cNvSpPr/>
          <p:nvPr/>
        </p:nvSpPr>
        <p:spPr>
          <a:xfrm>
            <a:off x="4015610" y="2900254"/>
            <a:ext cx="1836550" cy="29476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0B4F97F-721A-47D2-A59D-99A7D5AAC58D}"/>
              </a:ext>
            </a:extLst>
          </p:cNvPr>
          <p:cNvCxnSpPr>
            <a:cxnSpLocks/>
          </p:cNvCxnSpPr>
          <p:nvPr/>
        </p:nvCxnSpPr>
        <p:spPr>
          <a:xfrm>
            <a:off x="5077609" y="3195021"/>
            <a:ext cx="1211635" cy="1433705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92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2040F-DC6A-4FDA-832D-68E40F6C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ListPreference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2F9535-732F-45AF-8444-A0D994AE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entries: array </a:t>
            </a:r>
            <a:r>
              <a:rPr lang="en-US" b="1" dirty="0"/>
              <a:t>labels</a:t>
            </a:r>
          </a:p>
          <a:p>
            <a:r>
              <a:rPr lang="en-US" dirty="0" err="1"/>
              <a:t>entryValues</a:t>
            </a:r>
            <a:r>
              <a:rPr lang="en-US" dirty="0"/>
              <a:t>: array </a:t>
            </a:r>
            <a:r>
              <a:rPr lang="en-US" b="1" dirty="0"/>
              <a:t>keys</a:t>
            </a:r>
            <a:endParaRPr lang="nl-BE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4216FF9-FE19-4DA1-AEFA-ED5818178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9" y="3617278"/>
            <a:ext cx="5789956" cy="145422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61DE8AE-FABB-43E9-BC17-D3116E6FB039}"/>
              </a:ext>
            </a:extLst>
          </p:cNvPr>
          <p:cNvSpPr/>
          <p:nvPr/>
        </p:nvSpPr>
        <p:spPr>
          <a:xfrm>
            <a:off x="1143317" y="4049622"/>
            <a:ext cx="5318437" cy="45783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7A0C6E0-7BD5-4434-A2D8-C2832BB0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686" y="365125"/>
            <a:ext cx="2773231" cy="53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2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AC461-A401-4A0D-91D3-C7D019D8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Summary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21F55-4519-403F-BCC7-79F57B62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hoofdstuk</a:t>
            </a:r>
            <a:r>
              <a:rPr lang="en-US" dirty="0"/>
              <a:t> is </a:t>
            </a:r>
            <a:r>
              <a:rPr lang="en-US" dirty="0" err="1"/>
              <a:t>optioneel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60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2D38C-6947-4408-92DF-8E8471A5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Text Preference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77A0C3-D2D4-4903-8A26-727B5E5A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 op: type-checking relevant!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verkeerd</a:t>
            </a:r>
            <a:r>
              <a:rPr lang="en-US" dirty="0"/>
              <a:t> </a:t>
            </a:r>
            <a:r>
              <a:rPr lang="en-US" dirty="0" err="1"/>
              <a:t>invoertype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string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crashed de app!)</a:t>
            </a:r>
            <a:br>
              <a:rPr lang="en-US" dirty="0"/>
            </a:br>
            <a:r>
              <a:rPr lang="en-US" sz="1900" dirty="0">
                <a:sym typeface="Wingdings" panose="05000000000000000000" pitchFamily="2" charset="2"/>
              </a:rPr>
              <a:t> return false </a:t>
            </a:r>
            <a:r>
              <a:rPr lang="en-US" sz="1900" dirty="0" err="1">
                <a:sym typeface="Wingdings" panose="05000000000000000000" pitchFamily="2" charset="2"/>
              </a:rPr>
              <a:t>bij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een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verkeerde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invoer</a:t>
            </a:r>
            <a:endParaRPr lang="en-US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ym typeface="Wingdings" panose="05000000000000000000" pitchFamily="2" charset="2"/>
              </a:rPr>
              <a:t>https://classroom.udacity.com/courses/ud851/lessons/1392b674-18b6-4636-b36b-da7d37a319e3/concepts/7156d056-641e-491c-9b86-49f5310de0b0</a:t>
            </a:r>
          </a:p>
          <a:p>
            <a:pPr marL="0" indent="0">
              <a:buNone/>
            </a:pPr>
            <a:endParaRPr lang="nl-BE" sz="19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EB95A7-00D4-4539-98F0-0E4D7967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24" y="2333626"/>
            <a:ext cx="4785155" cy="990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6417260-E410-4846-A9C4-461332FF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899" y="619988"/>
            <a:ext cx="2645412" cy="54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2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85216-93EF-407D-8AF6-4BEEF7BE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wat </a:t>
            </a:r>
            <a:r>
              <a:rPr lang="en-US" dirty="0" err="1"/>
              <a:t>een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setting </a:t>
            </a:r>
            <a:r>
              <a:rPr lang="en-US" dirty="0" err="1"/>
              <a:t>maken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7D6D9B8-7D4F-4285-929D-125511E1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discussie</a:t>
            </a:r>
            <a:r>
              <a:rPr lang="en-US" dirty="0"/>
              <a:t> is </a:t>
            </a:r>
            <a:r>
              <a:rPr lang="en-US" dirty="0" err="1"/>
              <a:t>tussen</a:t>
            </a:r>
            <a:br>
              <a:rPr lang="en-US" dirty="0"/>
            </a:br>
            <a:r>
              <a:rPr lang="en-US" dirty="0" err="1"/>
              <a:t>ontwikkelaars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maak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setting van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Minder</a:t>
            </a:r>
            <a:r>
              <a:rPr lang="en-US" dirty="0">
                <a:sym typeface="Wingdings" panose="05000000000000000000" pitchFamily="2" charset="2"/>
              </a:rPr>
              <a:t> settings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 err="1">
                <a:sym typeface="Wingdings" panose="05000000000000000000" pitchFamily="2" charset="2"/>
              </a:rPr>
              <a:t>meer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gebruiksvriendelijkheid</a:t>
            </a:r>
            <a:endParaRPr lang="nl-BE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05A7BFCF-8E82-4922-B099-D60BB77C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467" y="104460"/>
            <a:ext cx="5403473" cy="66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2AD95-0900-4308-9935-182042A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persistence: </a:t>
            </a:r>
            <a:r>
              <a:rPr lang="en-US" dirty="0" err="1"/>
              <a:t>SavedInstanceState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3B81B7-A20A-4C87-ABF1-671934E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pairs: state van </a:t>
            </a:r>
            <a:r>
              <a:rPr lang="en-US" dirty="0" err="1"/>
              <a:t>een</a:t>
            </a:r>
            <a:r>
              <a:rPr lang="en-US" dirty="0"/>
              <a:t> view </a:t>
            </a:r>
            <a:r>
              <a:rPr lang="en-US" dirty="0" err="1"/>
              <a:t>opslaan</a:t>
            </a:r>
            <a:r>
              <a:rPr lang="en-US" dirty="0"/>
              <a:t> (app rotation)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1729F4-ED0A-4B38-93E9-FE4000D1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87" y="2669727"/>
            <a:ext cx="6263456" cy="38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0E5FF-7CE6-4712-A9A8-32660500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persistence: File system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B84C6C-B98A-47BC-9C95-0B1C1E7F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restarts / device on-off </a:t>
            </a:r>
          </a:p>
          <a:p>
            <a:r>
              <a:rPr lang="en-US" dirty="0"/>
              <a:t>3 </a:t>
            </a:r>
            <a:r>
              <a:rPr lang="en-US" dirty="0" err="1"/>
              <a:t>manieren</a:t>
            </a:r>
            <a:endParaRPr lang="en-US" dirty="0"/>
          </a:p>
          <a:p>
            <a:pPr lvl="1"/>
            <a:r>
              <a:rPr lang="en-US" dirty="0" err="1"/>
              <a:t>SharedPreferences</a:t>
            </a:r>
            <a:r>
              <a:rPr lang="en-US" dirty="0"/>
              <a:t> : simple key/value pairs</a:t>
            </a:r>
          </a:p>
          <a:p>
            <a:pPr lvl="1"/>
            <a:r>
              <a:rPr lang="en-US" dirty="0"/>
              <a:t>SQLite DB : </a:t>
            </a:r>
            <a:r>
              <a:rPr lang="en-US" dirty="0" err="1"/>
              <a:t>meer</a:t>
            </a:r>
            <a:r>
              <a:rPr lang="en-US" dirty="0"/>
              <a:t> data (vb.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boeken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Storage/Cloud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09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5755D-EC47-4936-A4BE-764AC571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SharedPreferences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C8BEF-2B5B-4AC4-B71F-387EB42B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  <a:p>
            <a:pPr lvl="1"/>
            <a:r>
              <a:rPr lang="en-US" dirty="0"/>
              <a:t>Key: string</a:t>
            </a:r>
          </a:p>
          <a:p>
            <a:pPr lvl="1"/>
            <a:r>
              <a:rPr lang="en-US" dirty="0"/>
              <a:t>Value: </a:t>
            </a:r>
            <a:r>
              <a:rPr lang="en-US" dirty="0" err="1"/>
              <a:t>primitief</a:t>
            </a:r>
            <a:r>
              <a:rPr lang="en-US" dirty="0"/>
              <a:t>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User </a:t>
            </a:r>
            <a:r>
              <a:rPr lang="en-US" dirty="0" err="1">
                <a:sym typeface="Wingdings" panose="05000000000000000000" pitchFamily="2" charset="2"/>
              </a:rPr>
              <a:t>informatie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Vb. </a:t>
            </a:r>
            <a:r>
              <a:rPr lang="en-US" dirty="0" err="1">
                <a:sym typeface="Wingdings" panose="05000000000000000000" pitchFamily="2" charset="2"/>
              </a:rPr>
              <a:t>Laatste</a:t>
            </a:r>
            <a:r>
              <a:rPr lang="en-US" dirty="0">
                <a:sym typeface="Wingdings" panose="05000000000000000000" pitchFamily="2" charset="2"/>
              </a:rPr>
              <a:t> data, </a:t>
            </a:r>
            <a:r>
              <a:rPr lang="en-US" dirty="0" err="1">
                <a:sym typeface="Wingdings" panose="05000000000000000000" pitchFamily="2" charset="2"/>
              </a:rPr>
              <a:t>naam</a:t>
            </a:r>
            <a:r>
              <a:rPr lang="en-US" dirty="0">
                <a:sym typeface="Wingdings" panose="05000000000000000000" pitchFamily="2" charset="2"/>
              </a:rPr>
              <a:t>,…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AF5D91F-B2D2-442B-B5C0-CE1C8FA3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76" y="2514865"/>
            <a:ext cx="6797421" cy="36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A6F30-2FE6-4907-8F62-7B1DAB51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14073E-B9E7-467E-B570-03F012EB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Veel</a:t>
            </a:r>
            <a:r>
              <a:rPr lang="en-US" dirty="0"/>
              <a:t> key/value pairs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B744BBF-BD0D-49E5-B59C-BD507F33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22" y="2388636"/>
            <a:ext cx="7734057" cy="3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40701-E0C7-4FA1-8844-435E157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033E4F-AE3B-44BB-A2B1-82281F88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Geluid</a:t>
            </a:r>
            <a:r>
              <a:rPr lang="en-US" dirty="0"/>
              <a:t>, </a:t>
            </a:r>
            <a:r>
              <a:rPr lang="en-US" dirty="0" err="1"/>
              <a:t>fotos</a:t>
            </a:r>
            <a:r>
              <a:rPr lang="en-US" dirty="0"/>
              <a:t>, videos,…</a:t>
            </a:r>
          </a:p>
          <a:p>
            <a:endParaRPr lang="en-US" dirty="0"/>
          </a:p>
          <a:p>
            <a:r>
              <a:rPr lang="en-US" dirty="0"/>
              <a:t>Internal </a:t>
            </a:r>
            <a:r>
              <a:rPr lang="en-US" dirty="0" err="1"/>
              <a:t>en</a:t>
            </a:r>
            <a:r>
              <a:rPr lang="en-US" dirty="0"/>
              <a:t> external storage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4855A4B-6FDE-470C-BDB7-DFA3C16D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52" y="244821"/>
            <a:ext cx="5088758" cy="19530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0380FDD-C093-4C6B-AD87-76ABA4E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3614655"/>
            <a:ext cx="9246761" cy="26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C0C78-FB43-4166-B1C0-5A520603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 access: cloud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FF60B9-013E-49BB-B085-9323B1D0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access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B24130-FCF9-4FA6-9981-33F36C30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75" y="2215107"/>
            <a:ext cx="333421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8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578</Words>
  <Application>Microsoft Office PowerPoint</Application>
  <PresentationFormat>Breedbeeld</PresentationFormat>
  <Paragraphs>166</Paragraphs>
  <Slides>35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Kantoorthema</vt:lpstr>
      <vt:lpstr>Android Preferences</vt:lpstr>
      <vt:lpstr>Data persistence</vt:lpstr>
      <vt:lpstr>Data persistent opslaan</vt:lpstr>
      <vt:lpstr>Data persistence: SavedInstanceState</vt:lpstr>
      <vt:lpstr>Data persistence: File system</vt:lpstr>
      <vt:lpstr>SharedPreferences</vt:lpstr>
      <vt:lpstr>SQLite</vt:lpstr>
      <vt:lpstr>Multimedia</vt:lpstr>
      <vt:lpstr>Multiple device access: cloud</vt:lpstr>
      <vt:lpstr>Recap</vt:lpstr>
      <vt:lpstr>Shared Preferences</vt:lpstr>
      <vt:lpstr>SharedPreferences</vt:lpstr>
      <vt:lpstr>Fragment</vt:lpstr>
      <vt:lpstr>Preferences</vt:lpstr>
      <vt:lpstr>Preferences: ook zichtbaar in settings!</vt:lpstr>
      <vt:lpstr>Hands-on</vt:lpstr>
      <vt:lpstr>Hands-on (2)</vt:lpstr>
      <vt:lpstr>PreferencesFragment: support</vt:lpstr>
      <vt:lpstr>PreferenceFragment: het fragment</vt:lpstr>
      <vt:lpstr>PreferenceFragment: XML</vt:lpstr>
      <vt:lpstr>PreferenceFragment: XML inflating</vt:lpstr>
      <vt:lpstr>Preference theme toevoegen</vt:lpstr>
      <vt:lpstr>SharedPreferences inlezen</vt:lpstr>
      <vt:lpstr>Best practices</vt:lpstr>
      <vt:lpstr>Best Practices (2)</vt:lpstr>
      <vt:lpstr>Inlezen bij onCreate…</vt:lpstr>
      <vt:lpstr>onSharedPreferencesChangeListener</vt:lpstr>
      <vt:lpstr>Hands-on onSharedPreferencesChangeListener</vt:lpstr>
      <vt:lpstr>List Preference</vt:lpstr>
      <vt:lpstr>ListPreferences</vt:lpstr>
      <vt:lpstr>ListPreferences</vt:lpstr>
      <vt:lpstr>De ListPreference</vt:lpstr>
      <vt:lpstr>Preference Summary</vt:lpstr>
      <vt:lpstr>Edit Text Preference</vt:lpstr>
      <vt:lpstr>Voor wat een  setting maken?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657</cp:revision>
  <dcterms:created xsi:type="dcterms:W3CDTF">2016-06-13T13:38:04Z</dcterms:created>
  <dcterms:modified xsi:type="dcterms:W3CDTF">2018-03-07T15:13:15Z</dcterms:modified>
</cp:coreProperties>
</file>