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3" r:id="rId3"/>
    <p:sldId id="294" r:id="rId4"/>
    <p:sldId id="295" r:id="rId5"/>
    <p:sldId id="300" r:id="rId6"/>
    <p:sldId id="296" r:id="rId7"/>
    <p:sldId id="297" r:id="rId8"/>
    <p:sldId id="301" r:id="rId9"/>
    <p:sldId id="298" r:id="rId10"/>
    <p:sldId id="299" r:id="rId11"/>
    <p:sldId id="303" r:id="rId12"/>
    <p:sldId id="304" r:id="rId13"/>
    <p:sldId id="302" r:id="rId14"/>
    <p:sldId id="305" r:id="rId15"/>
    <p:sldId id="306" r:id="rId16"/>
    <p:sldId id="307" r:id="rId17"/>
    <p:sldId id="310" r:id="rId18"/>
    <p:sldId id="308" r:id="rId19"/>
    <p:sldId id="309" r:id="rId20"/>
    <p:sldId id="311" r:id="rId21"/>
    <p:sldId id="312" r:id="rId22"/>
    <p:sldId id="314" r:id="rId23"/>
    <p:sldId id="315" r:id="rId24"/>
    <p:sldId id="316" r:id="rId25"/>
    <p:sldId id="318" r:id="rId26"/>
    <p:sldId id="317" r:id="rId27"/>
    <p:sldId id="313" r:id="rId28"/>
    <p:sldId id="322" r:id="rId29"/>
    <p:sldId id="319" r:id="rId30"/>
    <p:sldId id="320" r:id="rId31"/>
    <p:sldId id="321" r:id="rId3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104ADAF3-C8FA-4E59-B399-1CFE7AAA9B6F}">
          <p14:sldIdLst>
            <p14:sldId id="256"/>
            <p14:sldId id="293"/>
            <p14:sldId id="294"/>
            <p14:sldId id="295"/>
            <p14:sldId id="300"/>
            <p14:sldId id="296"/>
            <p14:sldId id="297"/>
            <p14:sldId id="301"/>
            <p14:sldId id="298"/>
            <p14:sldId id="299"/>
            <p14:sldId id="303"/>
            <p14:sldId id="304"/>
            <p14:sldId id="302"/>
            <p14:sldId id="305"/>
            <p14:sldId id="306"/>
            <p14:sldId id="307"/>
            <p14:sldId id="310"/>
            <p14:sldId id="308"/>
            <p14:sldId id="309"/>
            <p14:sldId id="311"/>
            <p14:sldId id="312"/>
            <p14:sldId id="314"/>
            <p14:sldId id="315"/>
            <p14:sldId id="316"/>
            <p14:sldId id="318"/>
            <p14:sldId id="317"/>
            <p14:sldId id="313"/>
            <p14:sldId id="322"/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78143" autoAdjust="0"/>
  </p:normalViewPr>
  <p:slideViewPr>
    <p:cSldViewPr snapToGrid="0">
      <p:cViewPr>
        <p:scale>
          <a:sx n="100" d="100"/>
          <a:sy n="100" d="100"/>
        </p:scale>
        <p:origin x="936" y="-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B3EA8-83DA-46C8-A563-769B49D4E6B4}" type="datetimeFigureOut">
              <a:rPr lang="nl-BE" smtClean="0"/>
              <a:t>22/12/2017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9BC7-F825-45D7-8119-9A6FABDEBE1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165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7478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1073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002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8991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768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4259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2196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307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59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2009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115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9276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8705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 err="1"/>
              <a:t>swapCursor</a:t>
            </a:r>
            <a:r>
              <a:rPr lang="nl-BE" dirty="0"/>
              <a:t>(Cursor </a:t>
            </a:r>
            <a:r>
              <a:rPr lang="nl-BE" dirty="0" err="1"/>
              <a:t>newCursor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mCursor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!=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mCursor</a:t>
            </a:r>
            <a:r>
              <a:rPr lang="nl-BE" dirty="0" err="1"/>
              <a:t>.close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mCursor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= </a:t>
            </a:r>
            <a:r>
              <a:rPr lang="nl-BE" dirty="0" err="1"/>
              <a:t>newCursor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</a:t>
            </a:r>
            <a:r>
              <a:rPr lang="nl-BE" dirty="0" err="1"/>
              <a:t>newCursor</a:t>
            </a:r>
            <a:r>
              <a:rPr lang="nl-BE" dirty="0"/>
              <a:t> !=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dirty="0" err="1"/>
              <a:t>.notifyDataSetChanged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r>
              <a:rPr lang="nl-BE" dirty="0"/>
              <a:t>}</a:t>
            </a:r>
            <a:br>
              <a:rPr lang="nl-BE" dirty="0"/>
            </a:b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6012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8314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08968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2338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3264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6447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2236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137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617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3848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9175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4995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660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113180"/>
            <a:ext cx="9144000" cy="2033637"/>
          </a:xfrm>
        </p:spPr>
        <p:txBody>
          <a:bodyPr anchor="b"/>
          <a:lstStyle>
            <a:lvl1pPr algn="ctr">
              <a:defRPr sz="6000"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697355" y="3322846"/>
            <a:ext cx="4797288" cy="216355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22/12/2017</a:t>
            </a:fld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1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22/12/2017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9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22/12/2017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1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22/12/2017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5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22/12/2017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1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22/12/2017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22/12/2017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8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2427890" y="6356350"/>
            <a:ext cx="1411014" cy="365125"/>
          </a:xfrm>
        </p:spPr>
        <p:txBody>
          <a:bodyPr/>
          <a:lstStyle/>
          <a:p>
            <a:fld id="{6D69ACB7-8DA7-4AF8-A474-46A1998EDF52}" type="datetimeFigureOut">
              <a:rPr lang="nl-BE" smtClean="0"/>
              <a:t>22/12/2017</a:t>
            </a:fld>
            <a:endParaRPr lang="nl-BE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411014" cy="365125"/>
          </a:xfrm>
        </p:spPr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22/12/2017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3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22/12/2017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22/12/2017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4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22/12/2017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0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42789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22/12/2017</a:t>
            </a:fld>
            <a:endParaRPr lang="nl-BE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</a:t>
            </a:r>
            <a:r>
              <a:rPr lang="nl-NL" dirty="0" err="1"/>
              <a:t>niveaua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094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8A61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</a:t>
            </a:r>
            <a:br>
              <a:rPr lang="en-US" dirty="0"/>
            </a:br>
            <a:r>
              <a:rPr lang="en-US" dirty="0"/>
              <a:t>SQLite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Niek Vandael</a:t>
            </a:r>
          </a:p>
          <a:p>
            <a:r>
              <a:rPr lang="en-US" dirty="0" err="1"/>
              <a:t>Bron</a:t>
            </a:r>
            <a:r>
              <a:rPr lang="en-US" dirty="0"/>
              <a:t>: Udacity</a:t>
            </a:r>
          </a:p>
        </p:txBody>
      </p:sp>
    </p:spTree>
    <p:extLst>
      <p:ext uri="{BB962C8B-B14F-4D97-AF65-F5344CB8AC3E}">
        <p14:creationId xmlns:p14="http://schemas.microsoft.com/office/powerpoint/2010/main" val="129685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91A25-4A12-42A8-8868-0C4CC06B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– </a:t>
            </a:r>
            <a:r>
              <a:rPr lang="en-US" dirty="0" err="1"/>
              <a:t>db</a:t>
            </a:r>
            <a:r>
              <a:rPr lang="en-US" dirty="0"/>
              <a:t> creation </a:t>
            </a:r>
            <a:r>
              <a:rPr lang="en-US" dirty="0" err="1"/>
              <a:t>implementatie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79272DE-EDA4-406F-865D-FD032CDEF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96" y="1868946"/>
            <a:ext cx="7573384" cy="4989054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D117787E-4BA0-4BD7-AE94-092ECD1463CC}"/>
              </a:ext>
            </a:extLst>
          </p:cNvPr>
          <p:cNvSpPr/>
          <p:nvPr/>
        </p:nvSpPr>
        <p:spPr>
          <a:xfrm>
            <a:off x="204396" y="1868946"/>
            <a:ext cx="5271246" cy="249840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EFED95DC-65F1-4626-B828-BDD315B01250}"/>
              </a:ext>
            </a:extLst>
          </p:cNvPr>
          <p:cNvSpPr/>
          <p:nvPr/>
        </p:nvSpPr>
        <p:spPr>
          <a:xfrm>
            <a:off x="204396" y="2172124"/>
            <a:ext cx="5271246" cy="249840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172DC77-7AEB-4B5E-8F6A-3F0BDCA755F0}"/>
              </a:ext>
            </a:extLst>
          </p:cNvPr>
          <p:cNvSpPr/>
          <p:nvPr/>
        </p:nvSpPr>
        <p:spPr>
          <a:xfrm>
            <a:off x="204396" y="2499715"/>
            <a:ext cx="5271246" cy="249840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8F6C7D3C-9791-4DE3-89C4-DC7EC9F41B23}"/>
              </a:ext>
            </a:extLst>
          </p:cNvPr>
          <p:cNvSpPr/>
          <p:nvPr/>
        </p:nvSpPr>
        <p:spPr>
          <a:xfrm>
            <a:off x="204396" y="2907701"/>
            <a:ext cx="5533464" cy="536647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AFA5600C-C5D5-4CAF-93A6-4373D44F614B}"/>
              </a:ext>
            </a:extLst>
          </p:cNvPr>
          <p:cNvSpPr/>
          <p:nvPr/>
        </p:nvSpPr>
        <p:spPr>
          <a:xfrm>
            <a:off x="204396" y="3576391"/>
            <a:ext cx="7573384" cy="2054789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BE00B60B-1328-43A3-97F0-4CB50953E60A}"/>
              </a:ext>
            </a:extLst>
          </p:cNvPr>
          <p:cNvSpPr/>
          <p:nvPr/>
        </p:nvSpPr>
        <p:spPr>
          <a:xfrm>
            <a:off x="204396" y="5763223"/>
            <a:ext cx="7573384" cy="1067718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984F51A3-CBD2-4F5E-A65B-CFBA68FD6033}"/>
              </a:ext>
            </a:extLst>
          </p:cNvPr>
          <p:cNvCxnSpPr/>
          <p:nvPr/>
        </p:nvCxnSpPr>
        <p:spPr>
          <a:xfrm>
            <a:off x="5475642" y="2294249"/>
            <a:ext cx="2630439" cy="0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BFB2A73D-BD14-43E0-B7BF-DA13F6719EA0}"/>
              </a:ext>
            </a:extLst>
          </p:cNvPr>
          <p:cNvCxnSpPr/>
          <p:nvPr/>
        </p:nvCxnSpPr>
        <p:spPr>
          <a:xfrm>
            <a:off x="5475642" y="1970399"/>
            <a:ext cx="2630439" cy="0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CB574AE4-0156-4EC5-9AAA-9A7067D1C29E}"/>
              </a:ext>
            </a:extLst>
          </p:cNvPr>
          <p:cNvCxnSpPr/>
          <p:nvPr/>
        </p:nvCxnSpPr>
        <p:spPr>
          <a:xfrm>
            <a:off x="5475642" y="2618099"/>
            <a:ext cx="2630439" cy="0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701FD56B-EA33-4B52-BFE2-BF6001DC8B19}"/>
              </a:ext>
            </a:extLst>
          </p:cNvPr>
          <p:cNvCxnSpPr>
            <a:cxnSpLocks/>
          </p:cNvCxnSpPr>
          <p:nvPr/>
        </p:nvCxnSpPr>
        <p:spPr>
          <a:xfrm>
            <a:off x="5737860" y="3151499"/>
            <a:ext cx="2368221" cy="0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CA556412-266E-4107-998A-AF8FD0EF6E20}"/>
              </a:ext>
            </a:extLst>
          </p:cNvPr>
          <p:cNvCxnSpPr>
            <a:cxnSpLocks/>
          </p:cNvCxnSpPr>
          <p:nvPr/>
        </p:nvCxnSpPr>
        <p:spPr>
          <a:xfrm>
            <a:off x="7777780" y="4465949"/>
            <a:ext cx="623270" cy="0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8B5090CE-1BE2-4604-B6D7-12EB2E3AA1D8}"/>
              </a:ext>
            </a:extLst>
          </p:cNvPr>
          <p:cNvCxnSpPr>
            <a:cxnSpLocks/>
          </p:cNvCxnSpPr>
          <p:nvPr/>
        </p:nvCxnSpPr>
        <p:spPr>
          <a:xfrm>
            <a:off x="7777780" y="5894699"/>
            <a:ext cx="737570" cy="0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F5B9B179-C9F3-4B9F-8954-6DD8E16D6CB1}"/>
              </a:ext>
            </a:extLst>
          </p:cNvPr>
          <p:cNvSpPr txBox="1"/>
          <p:nvPr/>
        </p:nvSpPr>
        <p:spPr>
          <a:xfrm>
            <a:off x="8146565" y="1769541"/>
            <a:ext cx="301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 van </a:t>
            </a:r>
            <a:r>
              <a:rPr lang="en-US" dirty="0" err="1"/>
              <a:t>SQLiteOpenHelper</a:t>
            </a:r>
            <a:endParaRPr lang="nl-BE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9FC73F0E-88EF-48D2-B3EC-DC9883ED9234}"/>
              </a:ext>
            </a:extLst>
          </p:cNvPr>
          <p:cNvSpPr txBox="1"/>
          <p:nvPr/>
        </p:nvSpPr>
        <p:spPr>
          <a:xfrm>
            <a:off x="8146565" y="2130383"/>
            <a:ext cx="373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Naam</a:t>
            </a:r>
            <a:r>
              <a:rPr lang="en-US" dirty="0"/>
              <a:t> van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op het FS van android</a:t>
            </a:r>
            <a:endParaRPr lang="nl-BE" dirty="0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DE1A66C9-1CE7-4F2C-8481-E179FB8A3278}"/>
              </a:ext>
            </a:extLst>
          </p:cNvPr>
          <p:cNvSpPr txBox="1"/>
          <p:nvPr/>
        </p:nvSpPr>
        <p:spPr>
          <a:xfrm>
            <a:off x="8146565" y="2427367"/>
            <a:ext cx="317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Versie van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: </a:t>
            </a:r>
            <a:r>
              <a:rPr lang="en-US" dirty="0" err="1"/>
              <a:t>bij</a:t>
            </a:r>
            <a:r>
              <a:rPr lang="en-US" dirty="0"/>
              <a:t> updates +1!</a:t>
            </a:r>
            <a:endParaRPr lang="nl-BE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94D345CD-8092-4121-A595-853453B34002}"/>
              </a:ext>
            </a:extLst>
          </p:cNvPr>
          <p:cNvSpPr txBox="1"/>
          <p:nvPr/>
        </p:nvSpPr>
        <p:spPr>
          <a:xfrm>
            <a:off x="8182163" y="2940686"/>
            <a:ext cx="368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DbHelper</a:t>
            </a:r>
            <a:r>
              <a:rPr lang="en-US" dirty="0"/>
              <a:t> </a:t>
            </a:r>
            <a:r>
              <a:rPr lang="en-US" dirty="0" err="1"/>
              <a:t>c’tor</a:t>
            </a:r>
            <a:r>
              <a:rPr lang="en-US" dirty="0"/>
              <a:t>: </a:t>
            </a:r>
            <a:r>
              <a:rPr lang="en-US" dirty="0" err="1"/>
              <a:t>aanmaken</a:t>
            </a:r>
            <a:r>
              <a:rPr lang="en-US" dirty="0"/>
              <a:t> v/d helper</a:t>
            </a:r>
            <a:endParaRPr lang="nl-BE" dirty="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D3B4B01F-A0B1-4BEC-B179-EABED7BF18E2}"/>
              </a:ext>
            </a:extLst>
          </p:cNvPr>
          <p:cNvSpPr txBox="1"/>
          <p:nvPr/>
        </p:nvSpPr>
        <p:spPr>
          <a:xfrm>
            <a:off x="8401050" y="4035128"/>
            <a:ext cx="3144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query </a:t>
            </a:r>
            <a:r>
              <a:rPr lang="en-US" dirty="0" err="1"/>
              <a:t>samenstellen</a:t>
            </a:r>
            <a:r>
              <a:rPr lang="en-US" dirty="0"/>
              <a:t> om </a:t>
            </a:r>
            <a:r>
              <a:rPr lang="en-US" dirty="0" err="1"/>
              <a:t>db</a:t>
            </a:r>
            <a:r>
              <a:rPr lang="en-US" dirty="0"/>
              <a:t> </a:t>
            </a:r>
          </a:p>
          <a:p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. </a:t>
            </a:r>
          </a:p>
          <a:p>
            <a:r>
              <a:rPr lang="en-US" dirty="0" err="1"/>
              <a:t>execSQL</a:t>
            </a:r>
            <a:r>
              <a:rPr lang="en-US" dirty="0"/>
              <a:t> </a:t>
            </a:r>
            <a:r>
              <a:rPr lang="en-US" dirty="0" err="1"/>
              <a:t>zal</a:t>
            </a:r>
            <a:r>
              <a:rPr lang="en-US" dirty="0"/>
              <a:t> de query </a:t>
            </a:r>
            <a:r>
              <a:rPr lang="en-US" dirty="0" err="1"/>
              <a:t>uitvoeren</a:t>
            </a:r>
            <a:endParaRPr lang="nl-BE" dirty="0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546A3FDD-23D9-47D3-8CDF-BBFE70B9F8AC}"/>
              </a:ext>
            </a:extLst>
          </p:cNvPr>
          <p:cNvSpPr txBox="1"/>
          <p:nvPr/>
        </p:nvSpPr>
        <p:spPr>
          <a:xfrm>
            <a:off x="8515350" y="5569545"/>
            <a:ext cx="3451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Indien</a:t>
            </a:r>
            <a:r>
              <a:rPr lang="en-US" dirty="0"/>
              <a:t> de </a:t>
            </a:r>
            <a:r>
              <a:rPr lang="en-US" dirty="0" err="1"/>
              <a:t>versie</a:t>
            </a:r>
            <a:r>
              <a:rPr lang="en-US" dirty="0"/>
              <a:t> </a:t>
            </a:r>
            <a:r>
              <a:rPr lang="en-US" dirty="0" err="1"/>
              <a:t>groter</a:t>
            </a:r>
            <a:r>
              <a:rPr lang="en-US" dirty="0"/>
              <a:t> is </a:t>
            </a:r>
            <a:r>
              <a:rPr lang="en-US" dirty="0" err="1"/>
              <a:t>dan</a:t>
            </a:r>
            <a:r>
              <a:rPr lang="en-US" dirty="0"/>
              <a:t> de</a:t>
            </a:r>
          </a:p>
          <a:p>
            <a:r>
              <a:rPr lang="en-US" dirty="0" err="1"/>
              <a:t>huidige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: drop </a:t>
            </a:r>
            <a:r>
              <a:rPr lang="en-US" dirty="0" err="1"/>
              <a:t>db</a:t>
            </a:r>
            <a:r>
              <a:rPr lang="en-US" dirty="0"/>
              <a:t> &amp; re-create</a:t>
            </a:r>
          </a:p>
        </p:txBody>
      </p:sp>
    </p:spTree>
    <p:extLst>
      <p:ext uri="{BB962C8B-B14F-4D97-AF65-F5344CB8AC3E}">
        <p14:creationId xmlns:p14="http://schemas.microsoft.com/office/powerpoint/2010/main" val="57182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0FE8-420D-4B8C-B5D0-233D4F52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237120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Query de databank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350CB-415E-404E-ADE5-2C255B0B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– Query database (1)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730EFE-5C13-4BD0-AF57-226AC6CF0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7A7B558-8334-4711-97A4-DFF7372E3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3442"/>
            <a:ext cx="8783276" cy="90500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BC80DA8-B3F0-4763-BCE4-46205C914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93646"/>
            <a:ext cx="5877446" cy="401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C36484-74BD-4D9C-A16A-752110BD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– Query database </a:t>
            </a:r>
            <a:r>
              <a:rPr lang="en-US" dirty="0" err="1"/>
              <a:t>implementatie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08F4CC-288C-45D2-934D-9EA6123EA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78" y="1733947"/>
            <a:ext cx="10515600" cy="4351338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globals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SQLiteDatabase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OnCreate</a:t>
            </a:r>
            <a:r>
              <a:rPr lang="en-US" dirty="0"/>
              <a:t> Activity</a:t>
            </a:r>
          </a:p>
          <a:p>
            <a:pPr lvl="1"/>
            <a:r>
              <a:rPr lang="en-US" dirty="0" err="1"/>
              <a:t>DbHelper</a:t>
            </a:r>
            <a:r>
              <a:rPr lang="en-US" dirty="0"/>
              <a:t> </a:t>
            </a:r>
            <a:r>
              <a:rPr lang="en-US" dirty="0" err="1"/>
              <a:t>instantie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Create/Update de database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Global </a:t>
            </a:r>
            <a:r>
              <a:rPr lang="en-US" dirty="0" err="1"/>
              <a:t>variabele</a:t>
            </a:r>
            <a:r>
              <a:rPr lang="en-US" dirty="0"/>
              <a:t> </a:t>
            </a:r>
            <a:r>
              <a:rPr lang="en-US" dirty="0" err="1"/>
              <a:t>mDb</a:t>
            </a:r>
            <a:r>
              <a:rPr lang="en-US" dirty="0"/>
              <a:t> </a:t>
            </a:r>
            <a:r>
              <a:rPr lang="en-US" dirty="0" err="1"/>
              <a:t>opvullen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met </a:t>
            </a:r>
            <a:r>
              <a:rPr lang="en-US" dirty="0" err="1"/>
              <a:t>je</a:t>
            </a:r>
            <a:r>
              <a:rPr lang="en-US" dirty="0"/>
              <a:t> (writable/readable) database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pPr lvl="1"/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CC01ABF-6689-4264-8D76-9969A8859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1490340"/>
            <a:ext cx="7306695" cy="4629796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7395F23B-5E67-4B4B-B111-87F8A09C81D5}"/>
              </a:ext>
            </a:extLst>
          </p:cNvPr>
          <p:cNvSpPr/>
          <p:nvPr/>
        </p:nvSpPr>
        <p:spPr>
          <a:xfrm>
            <a:off x="5781675" y="2343150"/>
            <a:ext cx="2771775" cy="180975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E3D8BEA-78D9-4E80-887C-B852E8B54D30}"/>
              </a:ext>
            </a:extLst>
          </p:cNvPr>
          <p:cNvSpPr/>
          <p:nvPr/>
        </p:nvSpPr>
        <p:spPr>
          <a:xfrm>
            <a:off x="5781675" y="5429250"/>
            <a:ext cx="5362575" cy="180975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6C04EC3-8A83-4ECC-9BE8-1032DA810FC4}"/>
              </a:ext>
            </a:extLst>
          </p:cNvPr>
          <p:cNvSpPr/>
          <p:nvPr/>
        </p:nvSpPr>
        <p:spPr>
          <a:xfrm>
            <a:off x="5781674" y="5904310"/>
            <a:ext cx="5362575" cy="180975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0A00D015-238A-488F-8BA0-39CF06287655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048000" y="2209800"/>
            <a:ext cx="2733675" cy="223838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49426747-BC4E-4212-B218-EDFF0D20E54C}"/>
              </a:ext>
            </a:extLst>
          </p:cNvPr>
          <p:cNvCxnSpPr>
            <a:cxnSpLocks/>
          </p:cNvCxnSpPr>
          <p:nvPr/>
        </p:nvCxnSpPr>
        <p:spPr>
          <a:xfrm flipH="1" flipV="1">
            <a:off x="3837555" y="4011407"/>
            <a:ext cx="2791846" cy="1417843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F4CDC3E9-46B1-40C5-8767-776E509A391E}"/>
              </a:ext>
            </a:extLst>
          </p:cNvPr>
          <p:cNvCxnSpPr>
            <a:cxnSpLocks/>
          </p:cNvCxnSpPr>
          <p:nvPr/>
        </p:nvCxnSpPr>
        <p:spPr>
          <a:xfrm flipH="1" flipV="1">
            <a:off x="3376612" y="5124450"/>
            <a:ext cx="2405061" cy="901701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584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3EB80-0C30-4706-9843-CA849B96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– Query database </a:t>
            </a:r>
            <a:r>
              <a:rPr lang="en-US" dirty="0" err="1"/>
              <a:t>implementatie</a:t>
            </a:r>
            <a:r>
              <a:rPr lang="en-US" dirty="0"/>
              <a:t> (2)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B85D11-EC1D-4690-A776-E075C4FBF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mDb.query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table (</a:t>
            </a:r>
            <a:r>
              <a:rPr lang="en-US" dirty="0" err="1">
                <a:sym typeface="Wingdings" panose="05000000000000000000" pitchFamily="2" charset="2"/>
              </a:rPr>
              <a:t>tabelnaam</a:t>
            </a:r>
            <a:r>
              <a:rPr lang="en-US" dirty="0">
                <a:sym typeface="Wingdings" panose="05000000000000000000" pitchFamily="2" charset="2"/>
              </a:rPr>
              <a:t>)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columns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selection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selectionArgs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groupBy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having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orderBy</a:t>
            </a:r>
            <a:endParaRPr lang="nl-BE" dirty="0">
              <a:sym typeface="Wingdings" panose="05000000000000000000" pitchFamily="2" charset="2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B1EF70B-859A-405C-AC6A-BD9D26247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547" y="2702488"/>
            <a:ext cx="4344006" cy="1648055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E9B6F539-8414-46FF-80A4-A98ACFA2FEED}"/>
              </a:ext>
            </a:extLst>
          </p:cNvPr>
          <p:cNvSpPr/>
          <p:nvPr/>
        </p:nvSpPr>
        <p:spPr>
          <a:xfrm>
            <a:off x="5943600" y="2828925"/>
            <a:ext cx="3876675" cy="1323975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8177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9019-8E61-4493-B1A4-C089117A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C6FF82-CE68-46D3-99E2-77A852447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F5382FF-AAE0-4B1A-AD98-28F459962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040487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00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15EDB-0751-4442-85BE-55AC046A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Cursor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99B8B0-A7F1-4B8E-B7A6-17E63DB79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Cursor: </a:t>
            </a:r>
          </a:p>
          <a:p>
            <a:pPr lvl="1"/>
            <a:r>
              <a:rPr lang="en-US" dirty="0" err="1"/>
              <a:t>bevat</a:t>
            </a:r>
            <a:r>
              <a:rPr lang="en-US" dirty="0"/>
              <a:t> de </a:t>
            </a:r>
            <a:r>
              <a:rPr lang="en-US" dirty="0" err="1"/>
              <a:t>resultset</a:t>
            </a:r>
            <a:r>
              <a:rPr lang="en-US" dirty="0"/>
              <a:t> v/d query</a:t>
            </a:r>
          </a:p>
          <a:p>
            <a:pPr lvl="1"/>
            <a:r>
              <a:rPr lang="en-US" dirty="0" err="1"/>
              <a:t>bevat</a:t>
            </a:r>
            <a:r>
              <a:rPr lang="en-US" dirty="0"/>
              <a:t>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om met de </a:t>
            </a:r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werken</a:t>
            </a:r>
            <a:endParaRPr lang="en-US" dirty="0"/>
          </a:p>
          <a:p>
            <a:pPr lvl="2"/>
            <a:r>
              <a:rPr lang="en-US" dirty="0" err="1"/>
              <a:t>getString</a:t>
            </a:r>
            <a:r>
              <a:rPr lang="en-US" dirty="0"/>
              <a:t>(index)</a:t>
            </a:r>
          </a:p>
          <a:p>
            <a:pPr lvl="2"/>
            <a:r>
              <a:rPr lang="en-US" dirty="0" err="1"/>
              <a:t>getInt</a:t>
            </a:r>
            <a:r>
              <a:rPr lang="en-US" dirty="0"/>
              <a:t>(index)</a:t>
            </a:r>
          </a:p>
          <a:p>
            <a:pPr lvl="2"/>
            <a:r>
              <a:rPr lang="en-US" dirty="0" err="1"/>
              <a:t>getCount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moveToFirst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moveToLast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sz="1400" i="1" dirty="0" err="1"/>
              <a:t>kan</a:t>
            </a:r>
            <a:r>
              <a:rPr lang="en-US" sz="1400" i="1" dirty="0"/>
              <a:t> </a:t>
            </a:r>
            <a:r>
              <a:rPr lang="en-US" sz="1400" i="1" dirty="0" err="1"/>
              <a:t>worden</a:t>
            </a:r>
            <a:r>
              <a:rPr lang="en-US" sz="1400" i="1" dirty="0"/>
              <a:t> </a:t>
            </a:r>
            <a:r>
              <a:rPr lang="en-US" sz="1400" i="1" dirty="0" err="1"/>
              <a:t>verbonden</a:t>
            </a:r>
            <a:r>
              <a:rPr lang="en-US" sz="1400" i="1" dirty="0"/>
              <a:t> met </a:t>
            </a:r>
            <a:r>
              <a:rPr lang="en-US" sz="1400" i="1" dirty="0" err="1"/>
              <a:t>een</a:t>
            </a:r>
            <a:r>
              <a:rPr lang="en-US" sz="1400" i="1" dirty="0"/>
              <a:t> adapter, die de </a:t>
            </a:r>
            <a:r>
              <a:rPr lang="en-US" sz="1400" i="1" dirty="0" err="1"/>
              <a:t>RecyclerView</a:t>
            </a:r>
            <a:r>
              <a:rPr lang="en-US" sz="1400" i="1" dirty="0"/>
              <a:t> </a:t>
            </a:r>
            <a:r>
              <a:rPr lang="en-US" sz="1400" i="1" dirty="0" err="1"/>
              <a:t>zal</a:t>
            </a:r>
            <a:r>
              <a:rPr lang="en-US" sz="1400" i="1" dirty="0"/>
              <a:t> </a:t>
            </a:r>
            <a:r>
              <a:rPr lang="en-US" sz="1400" i="1" dirty="0" err="1"/>
              <a:t>voeden</a:t>
            </a:r>
            <a:r>
              <a:rPr lang="en-US" sz="1400" i="1" dirty="0"/>
              <a:t> (later)</a:t>
            </a:r>
            <a:endParaRPr lang="nl-BE" sz="1400" i="1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B7A9F55-7E2F-4891-B00E-7FA0B4DE0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061" y="1509471"/>
            <a:ext cx="6106377" cy="3458058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D512C6C5-F8E8-446E-A503-B0CDDF454DF0}"/>
              </a:ext>
            </a:extLst>
          </p:cNvPr>
          <p:cNvSpPr/>
          <p:nvPr/>
        </p:nvSpPr>
        <p:spPr>
          <a:xfrm>
            <a:off x="5991226" y="1735137"/>
            <a:ext cx="2514600" cy="207963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AA56BB1-2996-4056-A8C8-BF16BC5B88A9}"/>
              </a:ext>
            </a:extLst>
          </p:cNvPr>
          <p:cNvSpPr/>
          <p:nvPr/>
        </p:nvSpPr>
        <p:spPr>
          <a:xfrm>
            <a:off x="5991226" y="3544887"/>
            <a:ext cx="4200524" cy="1303338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50677BC7-EE83-4318-8385-2090B01B2F42}"/>
              </a:ext>
            </a:extLst>
          </p:cNvPr>
          <p:cNvCxnSpPr>
            <a:cxnSpLocks/>
          </p:cNvCxnSpPr>
          <p:nvPr/>
        </p:nvCxnSpPr>
        <p:spPr>
          <a:xfrm flipH="1" flipV="1">
            <a:off x="6943725" y="1976335"/>
            <a:ext cx="1428751" cy="1567621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752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0FE8-420D-4B8C-B5D0-233D4F52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237120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Link de adapter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871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3EE8A-187C-4944-97D2-75BC4CA6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de adapter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B9A630-5B26-419A-BC4C-A64B5324C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825625"/>
            <a:ext cx="11010900" cy="4351338"/>
          </a:xfrm>
        </p:spPr>
        <p:txBody>
          <a:bodyPr/>
          <a:lstStyle/>
          <a:p>
            <a:r>
              <a:rPr lang="en-US" dirty="0" err="1"/>
              <a:t>Globale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 ‘</a:t>
            </a:r>
            <a:r>
              <a:rPr lang="en-US" dirty="0" err="1"/>
              <a:t>mCursor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dirty="0" err="1"/>
              <a:t>Vul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 in </a:t>
            </a:r>
            <a:br>
              <a:rPr lang="en-US" dirty="0"/>
            </a:br>
            <a:r>
              <a:rPr lang="en-US" dirty="0"/>
              <a:t>via de constructor </a:t>
            </a:r>
          </a:p>
          <a:p>
            <a:endParaRPr lang="en-US" dirty="0"/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A49D8ED-A9BE-491D-954E-CA841FF64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228" y="2067369"/>
            <a:ext cx="6649378" cy="2505425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9C9C9E6F-08E7-447A-BC3F-883CFF97EDBF}"/>
              </a:ext>
            </a:extLst>
          </p:cNvPr>
          <p:cNvSpPr/>
          <p:nvPr/>
        </p:nvSpPr>
        <p:spPr>
          <a:xfrm>
            <a:off x="5981700" y="2535237"/>
            <a:ext cx="4591049" cy="398463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2D1FB57-FC5F-46E4-8271-3A1D8C00E62D}"/>
              </a:ext>
            </a:extLst>
          </p:cNvPr>
          <p:cNvSpPr/>
          <p:nvPr/>
        </p:nvSpPr>
        <p:spPr>
          <a:xfrm>
            <a:off x="6096000" y="3706018"/>
            <a:ext cx="5257800" cy="858959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D9C687C4-E4FC-4FCA-8F71-A9B42C383D2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781550" y="2230561"/>
            <a:ext cx="1200150" cy="503908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0D96C516-E548-4844-AB71-2209F239D822}"/>
              </a:ext>
            </a:extLst>
          </p:cNvPr>
          <p:cNvCxnSpPr>
            <a:cxnSpLocks/>
          </p:cNvCxnSpPr>
          <p:nvPr/>
        </p:nvCxnSpPr>
        <p:spPr>
          <a:xfrm flipH="1" flipV="1">
            <a:off x="3514725" y="3397769"/>
            <a:ext cx="2581275" cy="703139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76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DDB34-387B-4F4D-B2DB-51BF2802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de adapter (2)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334A16-A228-485F-8A57-A2B06CBC5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1730375"/>
            <a:ext cx="10515600" cy="4351338"/>
          </a:xfrm>
        </p:spPr>
        <p:txBody>
          <a:bodyPr/>
          <a:lstStyle/>
          <a:p>
            <a:r>
              <a:rPr lang="en-US" dirty="0" err="1"/>
              <a:t>onBindViewHolder</a:t>
            </a:r>
            <a:endParaRPr lang="en-US" dirty="0"/>
          </a:p>
          <a:p>
            <a:pPr lvl="1"/>
            <a:r>
              <a:rPr lang="en-US" dirty="0" err="1"/>
              <a:t>Haal</a:t>
            </a:r>
            <a:r>
              <a:rPr lang="en-US" dirty="0"/>
              <a:t> het </a:t>
            </a:r>
            <a:r>
              <a:rPr lang="en-US" dirty="0" err="1"/>
              <a:t>juiste</a:t>
            </a:r>
            <a:r>
              <a:rPr lang="en-US" dirty="0"/>
              <a:t> item</a:t>
            </a:r>
            <a:br>
              <a:rPr lang="en-US" dirty="0"/>
            </a:br>
            <a:r>
              <a:rPr lang="en-US" dirty="0" err="1"/>
              <a:t>uit</a:t>
            </a:r>
            <a:r>
              <a:rPr lang="en-US" dirty="0"/>
              <a:t> de cursor (</a:t>
            </a:r>
            <a:r>
              <a:rPr lang="en-US" dirty="0" err="1"/>
              <a:t>dmv</a:t>
            </a:r>
            <a:r>
              <a:rPr lang="en-US" dirty="0"/>
              <a:t> index)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Gebruik</a:t>
            </a:r>
            <a:r>
              <a:rPr lang="en-US" dirty="0"/>
              <a:t> helper methods om</a:t>
            </a:r>
            <a:br>
              <a:rPr lang="en-US" dirty="0"/>
            </a:br>
            <a:r>
              <a:rPr lang="en-US" dirty="0"/>
              <a:t>data </a:t>
            </a:r>
            <a:r>
              <a:rPr lang="en-US" dirty="0" err="1"/>
              <a:t>uit</a:t>
            </a:r>
            <a:r>
              <a:rPr lang="en-US" dirty="0"/>
              <a:t> de cursor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halen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getString</a:t>
            </a:r>
            <a:r>
              <a:rPr lang="en-US" dirty="0"/>
              <a:t>, </a:t>
            </a:r>
            <a:r>
              <a:rPr lang="en-US" dirty="0" err="1"/>
              <a:t>getInt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Haal</a:t>
            </a:r>
            <a:r>
              <a:rPr lang="en-US" dirty="0"/>
              <a:t> de </a:t>
            </a:r>
            <a:r>
              <a:rPr lang="en-US" dirty="0" err="1"/>
              <a:t>visuele</a:t>
            </a:r>
            <a:r>
              <a:rPr lang="en-US" dirty="0"/>
              <a:t> </a:t>
            </a:r>
            <a:r>
              <a:rPr lang="en-US" dirty="0" err="1"/>
              <a:t>elementen</a:t>
            </a:r>
            <a:br>
              <a:rPr lang="en-US" dirty="0"/>
            </a:br>
            <a:r>
              <a:rPr lang="en-US" dirty="0" err="1"/>
              <a:t>uit</a:t>
            </a:r>
            <a:r>
              <a:rPr lang="en-US" dirty="0"/>
              <a:t> de holder </a:t>
            </a:r>
            <a:r>
              <a:rPr lang="en-US" dirty="0" err="1"/>
              <a:t>voed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met data</a:t>
            </a:r>
            <a:br>
              <a:rPr lang="en-US" dirty="0"/>
            </a:b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ED65685-E5FF-445E-8039-3BFE45300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783" y="1690688"/>
            <a:ext cx="7468642" cy="3277057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3058A112-96BF-4959-87D6-8702C9A0EF7D}"/>
              </a:ext>
            </a:extLst>
          </p:cNvPr>
          <p:cNvSpPr/>
          <p:nvPr/>
        </p:nvSpPr>
        <p:spPr>
          <a:xfrm>
            <a:off x="4713833" y="2067718"/>
            <a:ext cx="6611391" cy="704057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210700F1-D78A-4EF5-80B5-61157C1EB36A}"/>
              </a:ext>
            </a:extLst>
          </p:cNvPr>
          <p:cNvSpPr/>
          <p:nvPr/>
        </p:nvSpPr>
        <p:spPr>
          <a:xfrm>
            <a:off x="4713833" y="2878137"/>
            <a:ext cx="7382917" cy="341313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AC797740-4B96-42DF-A4FF-24CC87165BEF}"/>
              </a:ext>
            </a:extLst>
          </p:cNvPr>
          <p:cNvSpPr/>
          <p:nvPr/>
        </p:nvSpPr>
        <p:spPr>
          <a:xfrm>
            <a:off x="4713833" y="3354387"/>
            <a:ext cx="7382917" cy="341313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271154F2-8822-4786-9362-CC246814B952}"/>
              </a:ext>
            </a:extLst>
          </p:cNvPr>
          <p:cNvSpPr/>
          <p:nvPr/>
        </p:nvSpPr>
        <p:spPr>
          <a:xfrm>
            <a:off x="4713833" y="3834040"/>
            <a:ext cx="7382917" cy="341313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DA9D8E63-8246-4F09-99AB-CD25957B3050}"/>
              </a:ext>
            </a:extLst>
          </p:cNvPr>
          <p:cNvSpPr/>
          <p:nvPr/>
        </p:nvSpPr>
        <p:spPr>
          <a:xfrm>
            <a:off x="4713833" y="4324577"/>
            <a:ext cx="7382917" cy="341313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F1353E6-0F8E-47AA-B345-2D77831B7161}"/>
              </a:ext>
            </a:extLst>
          </p:cNvPr>
          <p:cNvSpPr/>
          <p:nvPr/>
        </p:nvSpPr>
        <p:spPr>
          <a:xfrm>
            <a:off x="4713833" y="1918494"/>
            <a:ext cx="6611391" cy="140553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4B1EEA13-756F-4E52-9C37-B8B3EAC0BEB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019550" y="2419747"/>
            <a:ext cx="694283" cy="75803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FEA2CFA3-CA7F-4E54-8E5E-E9FEA49928F7}"/>
              </a:ext>
            </a:extLst>
          </p:cNvPr>
          <p:cNvCxnSpPr>
            <a:cxnSpLocks/>
          </p:cNvCxnSpPr>
          <p:nvPr/>
        </p:nvCxnSpPr>
        <p:spPr>
          <a:xfrm flipH="1" flipV="1">
            <a:off x="4019550" y="2667000"/>
            <a:ext cx="684759" cy="381793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C1E86642-5A0B-4E54-B079-2A1356206E7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381500" y="3525044"/>
            <a:ext cx="332333" cy="0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769AD90C-6D1A-4B3C-9CF7-35BA8D5BDEB0}"/>
              </a:ext>
            </a:extLst>
          </p:cNvPr>
          <p:cNvCxnSpPr>
            <a:cxnSpLocks/>
          </p:cNvCxnSpPr>
          <p:nvPr/>
        </p:nvCxnSpPr>
        <p:spPr>
          <a:xfrm flipH="1">
            <a:off x="3250671" y="4023038"/>
            <a:ext cx="1453637" cy="630478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6ECE8505-C6E6-494C-9B67-1974FDE81759}"/>
              </a:ext>
            </a:extLst>
          </p:cNvPr>
          <p:cNvCxnSpPr>
            <a:cxnSpLocks/>
          </p:cNvCxnSpPr>
          <p:nvPr/>
        </p:nvCxnSpPr>
        <p:spPr>
          <a:xfrm flipH="1">
            <a:off x="4119044" y="4546359"/>
            <a:ext cx="585264" cy="107157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39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0FE8-420D-4B8C-B5D0-233D4F52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237120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persistence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DC3B9-C9C8-48EC-943E-E2C2CFAAF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</p:spPr>
        <p:txBody>
          <a:bodyPr/>
          <a:lstStyle/>
          <a:p>
            <a:r>
              <a:rPr lang="en-US" dirty="0"/>
              <a:t>Link de adapter (3)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B59739-3E2C-4630-BDBA-88EB4302E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 </a:t>
            </a:r>
            <a:r>
              <a:rPr lang="en-US" dirty="0" err="1"/>
              <a:t>voorbeeld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C42A92B-828E-4CFA-B000-E4A47C75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168" y="603250"/>
            <a:ext cx="2616606" cy="5357813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5922C8C3-85FB-4709-8307-CEECB0477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804" y="2238617"/>
            <a:ext cx="3362794" cy="3477110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3AFF127B-CF54-4491-86AC-002A3C1CA63B}"/>
              </a:ext>
            </a:extLst>
          </p:cNvPr>
          <p:cNvSpPr/>
          <p:nvPr/>
        </p:nvSpPr>
        <p:spPr>
          <a:xfrm>
            <a:off x="4490804" y="2237487"/>
            <a:ext cx="3167296" cy="1829687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E5952903-0E08-4B5D-9FDD-DB813352F359}"/>
              </a:ext>
            </a:extLst>
          </p:cNvPr>
          <p:cNvSpPr/>
          <p:nvPr/>
        </p:nvSpPr>
        <p:spPr>
          <a:xfrm>
            <a:off x="4490804" y="4173536"/>
            <a:ext cx="3167296" cy="1543321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F2F779AC-CC87-4BB8-AF07-1100CA909EE1}"/>
              </a:ext>
            </a:extLst>
          </p:cNvPr>
          <p:cNvCxnSpPr>
            <a:cxnSpLocks/>
          </p:cNvCxnSpPr>
          <p:nvPr/>
        </p:nvCxnSpPr>
        <p:spPr>
          <a:xfrm flipH="1">
            <a:off x="7658101" y="2847975"/>
            <a:ext cx="1933574" cy="349438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66F16143-6153-4612-9191-FB3F7BB6DBC6}"/>
              </a:ext>
            </a:extLst>
          </p:cNvPr>
          <p:cNvCxnSpPr>
            <a:cxnSpLocks/>
          </p:cNvCxnSpPr>
          <p:nvPr/>
        </p:nvCxnSpPr>
        <p:spPr>
          <a:xfrm flipH="1">
            <a:off x="7658101" y="2926369"/>
            <a:ext cx="2209799" cy="1839118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898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3F2CE-7F27-4EE5-B682-9FC9BF77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Waarden</a:t>
            </a:r>
            <a:r>
              <a:rPr lang="en-US" dirty="0"/>
              <a:t> </a:t>
            </a:r>
            <a:r>
              <a:rPr lang="en-US" dirty="0" err="1"/>
              <a:t>ophalen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4EEDD3-488E-4835-89B3-7BD7DB069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EditTextViews</a:t>
            </a:r>
            <a:r>
              <a:rPr lang="en-US" dirty="0"/>
              <a:t> </a:t>
            </a:r>
            <a:r>
              <a:rPr lang="en-US" dirty="0" err="1"/>
              <a:t>benaderbaar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toevoegen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databank (</a:t>
            </a:r>
            <a:r>
              <a:rPr lang="en-US" dirty="0" err="1"/>
              <a:t>onClick</a:t>
            </a:r>
            <a:r>
              <a:rPr lang="en-US" dirty="0"/>
              <a:t>)</a:t>
            </a:r>
          </a:p>
          <a:p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bijwerken</a:t>
            </a:r>
            <a:r>
              <a:rPr lang="en-US" dirty="0"/>
              <a:t>: element </a:t>
            </a:r>
            <a:r>
              <a:rPr lang="en-US" dirty="0" err="1"/>
              <a:t>toevoegen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86839B8-9815-492E-B5D1-71A2664E0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159" y="295274"/>
            <a:ext cx="2779502" cy="564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79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2AF80-73EC-46FE-A0EB-2F987280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 – </a:t>
            </a:r>
            <a:r>
              <a:rPr lang="en-US" dirty="0" err="1"/>
              <a:t>waarden</a:t>
            </a:r>
            <a:r>
              <a:rPr lang="en-US" dirty="0"/>
              <a:t> </a:t>
            </a:r>
            <a:r>
              <a:rPr lang="en-US" dirty="0" err="1"/>
              <a:t>ophalen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11C9B3-F517-45B9-AE0F-6070B3BBA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Globale</a:t>
            </a:r>
            <a:r>
              <a:rPr lang="en-US" dirty="0"/>
              <a:t> </a:t>
            </a:r>
            <a:r>
              <a:rPr lang="en-US" dirty="0" err="1"/>
              <a:t>variabelen</a:t>
            </a:r>
            <a:br>
              <a:rPr lang="en-US" dirty="0"/>
            </a:br>
            <a:r>
              <a:rPr lang="en-US" dirty="0" err="1"/>
              <a:t>definieren</a:t>
            </a:r>
            <a:r>
              <a:rPr lang="en-US" dirty="0"/>
              <a:t> </a:t>
            </a:r>
            <a:r>
              <a:rPr lang="en-US" dirty="0" err="1"/>
              <a:t>voor</a:t>
            </a:r>
            <a:br>
              <a:rPr lang="en-US" dirty="0"/>
            </a:br>
            <a:r>
              <a:rPr lang="en-US" dirty="0"/>
              <a:t>de </a:t>
            </a:r>
            <a:r>
              <a:rPr lang="en-US" dirty="0" err="1"/>
              <a:t>inputvelden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Referenties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</a:t>
            </a:r>
            <a:br>
              <a:rPr lang="en-US" dirty="0"/>
            </a:br>
            <a:r>
              <a:rPr lang="en-US" dirty="0" err="1"/>
              <a:t>inputvelden</a:t>
            </a:r>
            <a:r>
              <a:rPr lang="en-US" dirty="0"/>
              <a:t> via</a:t>
            </a:r>
            <a:br>
              <a:rPr lang="en-US" dirty="0"/>
            </a:br>
            <a:r>
              <a:rPr lang="en-US" dirty="0" err="1"/>
              <a:t>findViewById</a:t>
            </a:r>
            <a:r>
              <a:rPr lang="en-US" dirty="0"/>
              <a:t>()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729B260-EC76-4456-BB76-6160342F8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317" y="1933345"/>
            <a:ext cx="6687483" cy="3296110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EA49D214-878B-4E50-BAFD-AD372C4D633E}"/>
              </a:ext>
            </a:extLst>
          </p:cNvPr>
          <p:cNvSpPr/>
          <p:nvPr/>
        </p:nvSpPr>
        <p:spPr>
          <a:xfrm>
            <a:off x="4666317" y="2057170"/>
            <a:ext cx="6401733" cy="562205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D34E48E-F270-41BB-9890-BAA5A66662CA}"/>
              </a:ext>
            </a:extLst>
          </p:cNvPr>
          <p:cNvSpPr/>
          <p:nvPr/>
        </p:nvSpPr>
        <p:spPr>
          <a:xfrm>
            <a:off x="5037792" y="4667250"/>
            <a:ext cx="5211108" cy="562205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F07B8595-51F4-4ECD-AAB5-F4393DFD57C4}"/>
              </a:ext>
            </a:extLst>
          </p:cNvPr>
          <p:cNvCxnSpPr>
            <a:cxnSpLocks/>
          </p:cNvCxnSpPr>
          <p:nvPr/>
        </p:nvCxnSpPr>
        <p:spPr>
          <a:xfrm flipH="1">
            <a:off x="3809066" y="2371725"/>
            <a:ext cx="857251" cy="0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64CC4269-5FFF-4209-9C30-A3BC6CA6FCCE}"/>
              </a:ext>
            </a:extLst>
          </p:cNvPr>
          <p:cNvCxnSpPr>
            <a:cxnSpLocks/>
          </p:cNvCxnSpPr>
          <p:nvPr/>
        </p:nvCxnSpPr>
        <p:spPr>
          <a:xfrm flipH="1">
            <a:off x="3981450" y="4981575"/>
            <a:ext cx="1056343" cy="0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827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2C182-DCDA-47F7-8B82-E0B51225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 - </a:t>
            </a:r>
            <a:r>
              <a:rPr lang="en-US" dirty="0" err="1"/>
              <a:t>onClick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2492E55-A92B-478A-BC4C-D15B4E96C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6001588" cy="1733792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EA815E93-8392-4185-B97C-064580757E2D}"/>
              </a:ext>
            </a:extLst>
          </p:cNvPr>
          <p:cNvSpPr/>
          <p:nvPr/>
        </p:nvSpPr>
        <p:spPr>
          <a:xfrm>
            <a:off x="6268288" y="2862276"/>
            <a:ext cx="2562225" cy="171558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1796EC3B-63BF-413D-BA2A-590184EC7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onClick</a:t>
            </a:r>
            <a:r>
              <a:rPr lang="en-US" dirty="0"/>
              <a:t> parameter in de 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66584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5DE85-831A-4E2F-9E53-6D1472B8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</a:t>
            </a:r>
            <a:r>
              <a:rPr lang="en-US" dirty="0" err="1"/>
              <a:t>toevoegen</a:t>
            </a:r>
            <a:r>
              <a:rPr lang="en-US" dirty="0"/>
              <a:t> - Activity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2928EF-CE62-47A7-B311-084811967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Check of </a:t>
            </a:r>
            <a:r>
              <a:rPr lang="en-US" dirty="0" err="1"/>
              <a:t>alle</a:t>
            </a:r>
            <a:r>
              <a:rPr lang="en-US" dirty="0"/>
              <a:t> Velden</a:t>
            </a:r>
            <a:br>
              <a:rPr lang="en-US" dirty="0"/>
            </a:b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ingevuld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Parse value van de</a:t>
            </a:r>
            <a:br>
              <a:rPr lang="en-US" dirty="0"/>
            </a:br>
            <a:r>
              <a:rPr lang="en-US" dirty="0" err="1"/>
              <a:t>tekstbox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int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Parse value van de</a:t>
            </a:r>
            <a:br>
              <a:rPr lang="en-US" dirty="0"/>
            </a:br>
            <a:r>
              <a:rPr lang="en-US" dirty="0" err="1"/>
              <a:t>tekstbox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string</a:t>
            </a:r>
            <a:br>
              <a:rPr lang="en-US" dirty="0"/>
            </a:br>
            <a:r>
              <a:rPr lang="en-US" dirty="0"/>
              <a:t>&amp; insert in </a:t>
            </a:r>
            <a:r>
              <a:rPr lang="en-US" dirty="0" err="1"/>
              <a:t>db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volgende</a:t>
            </a:r>
            <a:r>
              <a:rPr lang="en-US" dirty="0"/>
              <a:t> slide)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Toon de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resulaten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 de </a:t>
            </a:r>
            <a:r>
              <a:rPr lang="en-US" dirty="0" err="1"/>
              <a:t>recyclerview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volgende</a:t>
            </a:r>
            <a:r>
              <a:rPr lang="en-US" dirty="0"/>
              <a:t> slide)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Maak</a:t>
            </a:r>
            <a:r>
              <a:rPr lang="en-US" dirty="0"/>
              <a:t> de </a:t>
            </a:r>
            <a:r>
              <a:rPr lang="en-US" dirty="0" err="1"/>
              <a:t>tekstboksen</a:t>
            </a:r>
            <a:r>
              <a:rPr lang="en-US" dirty="0"/>
              <a:t> </a:t>
            </a:r>
            <a:r>
              <a:rPr lang="en-US" dirty="0" err="1"/>
              <a:t>leeg</a:t>
            </a:r>
            <a:br>
              <a:rPr lang="en-US" dirty="0"/>
            </a:br>
            <a:r>
              <a:rPr lang="en-US" dirty="0"/>
              <a:t>&amp; </a:t>
            </a:r>
            <a:r>
              <a:rPr lang="en-US" dirty="0" err="1"/>
              <a:t>verwijder</a:t>
            </a:r>
            <a:r>
              <a:rPr lang="en-US" dirty="0"/>
              <a:t> de focus</a:t>
            </a:r>
          </a:p>
          <a:p>
            <a:pPr marL="514350" indent="-514350">
              <a:buFont typeface="+mj-lt"/>
              <a:buAutoNum type="arabicPeriod"/>
            </a:pPr>
            <a:endParaRPr lang="nl-BE" dirty="0"/>
          </a:p>
        </p:txBody>
      </p:sp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B8F8E506-0A26-4A18-A4DA-55FD4FF52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958" y="1825625"/>
            <a:ext cx="7230484" cy="3801005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198590F0-9878-4263-A293-59AC8D9967BE}"/>
              </a:ext>
            </a:extLst>
          </p:cNvPr>
          <p:cNvSpPr/>
          <p:nvPr/>
        </p:nvSpPr>
        <p:spPr>
          <a:xfrm>
            <a:off x="5096713" y="2162176"/>
            <a:ext cx="6771437" cy="504824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758C13B-2727-41DF-8B13-FF50B856AFEB}"/>
              </a:ext>
            </a:extLst>
          </p:cNvPr>
          <p:cNvSpPr/>
          <p:nvPr/>
        </p:nvSpPr>
        <p:spPr>
          <a:xfrm>
            <a:off x="5096713" y="2751138"/>
            <a:ext cx="6771437" cy="1268411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F102A40-2DED-4BB1-829F-C29FD30FED38}"/>
              </a:ext>
            </a:extLst>
          </p:cNvPr>
          <p:cNvSpPr/>
          <p:nvPr/>
        </p:nvSpPr>
        <p:spPr>
          <a:xfrm>
            <a:off x="5096713" y="4103687"/>
            <a:ext cx="6771437" cy="211138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ACD27FA1-B4E9-4ABD-907E-97F4C2A95CAB}"/>
              </a:ext>
            </a:extLst>
          </p:cNvPr>
          <p:cNvSpPr/>
          <p:nvPr/>
        </p:nvSpPr>
        <p:spPr>
          <a:xfrm>
            <a:off x="5096713" y="4759589"/>
            <a:ext cx="6771437" cy="679186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893C863A-32FA-4143-B095-33215CC9AC6B}"/>
              </a:ext>
            </a:extLst>
          </p:cNvPr>
          <p:cNvSpPr/>
          <p:nvPr/>
        </p:nvSpPr>
        <p:spPr>
          <a:xfrm>
            <a:off x="5072481" y="4419996"/>
            <a:ext cx="6771437" cy="211138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3EF009C3-E92B-4BCD-B68E-CC1CDFA1510B}"/>
              </a:ext>
            </a:extLst>
          </p:cNvPr>
          <p:cNvSpPr txBox="1"/>
          <p:nvPr/>
        </p:nvSpPr>
        <p:spPr>
          <a:xfrm>
            <a:off x="4842958" y="2238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8A618"/>
                </a:solidFill>
              </a:rPr>
              <a:t>1</a:t>
            </a:r>
            <a:endParaRPr lang="nl-BE" dirty="0">
              <a:solidFill>
                <a:srgbClr val="58A618"/>
              </a:solidFill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994AB312-28CA-4F7E-9196-466EA292254B}"/>
              </a:ext>
            </a:extLst>
          </p:cNvPr>
          <p:cNvSpPr txBox="1"/>
          <p:nvPr/>
        </p:nvSpPr>
        <p:spPr>
          <a:xfrm>
            <a:off x="4795027" y="3133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8A618"/>
                </a:solidFill>
              </a:rPr>
              <a:t>2</a:t>
            </a:r>
            <a:endParaRPr lang="nl-BE" dirty="0">
              <a:solidFill>
                <a:srgbClr val="58A618"/>
              </a:solidFill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DA7EDE0-64AD-43C8-B856-8D734F6CBCD7}"/>
              </a:ext>
            </a:extLst>
          </p:cNvPr>
          <p:cNvSpPr txBox="1"/>
          <p:nvPr/>
        </p:nvSpPr>
        <p:spPr>
          <a:xfrm>
            <a:off x="4795027" y="4010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8A618"/>
                </a:solidFill>
              </a:rPr>
              <a:t>3</a:t>
            </a:r>
            <a:endParaRPr lang="nl-BE" dirty="0">
              <a:solidFill>
                <a:srgbClr val="58A618"/>
              </a:solidFill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473F146A-E0B4-478C-B1B3-72018B33B453}"/>
              </a:ext>
            </a:extLst>
          </p:cNvPr>
          <p:cNvSpPr txBox="1"/>
          <p:nvPr/>
        </p:nvSpPr>
        <p:spPr>
          <a:xfrm>
            <a:off x="4770795" y="4330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8A618"/>
                </a:solidFill>
              </a:rPr>
              <a:t>4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36BDA60-F913-47B3-8020-E8C4AD8E4EDC}"/>
              </a:ext>
            </a:extLst>
          </p:cNvPr>
          <p:cNvSpPr txBox="1"/>
          <p:nvPr/>
        </p:nvSpPr>
        <p:spPr>
          <a:xfrm>
            <a:off x="4770795" y="48843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8A618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23252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C1F2D-07A9-42EF-AA89-38F4FB91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</a:t>
            </a:r>
            <a:r>
              <a:rPr lang="en-US" dirty="0" err="1"/>
              <a:t>toevoegen</a:t>
            </a:r>
            <a:r>
              <a:rPr lang="en-US" dirty="0"/>
              <a:t> - </a:t>
            </a:r>
            <a:r>
              <a:rPr lang="en-US" dirty="0" err="1"/>
              <a:t>ContentValue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69A742-E231-4DA7-B767-8514AE47C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Gebruik</a:t>
            </a:r>
            <a:r>
              <a:rPr lang="en-US" dirty="0"/>
              <a:t> de class ‘</a:t>
            </a:r>
            <a:r>
              <a:rPr lang="en-US" dirty="0" err="1"/>
              <a:t>ContentValue</a:t>
            </a:r>
            <a:r>
              <a:rPr lang="en-US" dirty="0"/>
              <a:t>’ om via key/value pairs </a:t>
            </a:r>
            <a:r>
              <a:rPr lang="en-US" dirty="0" err="1"/>
              <a:t>elementen</a:t>
            </a:r>
            <a:r>
              <a:rPr lang="en-US" dirty="0"/>
              <a:t> toe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voegen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databank</a:t>
            </a:r>
          </a:p>
          <a:p>
            <a:endParaRPr lang="en-US" dirty="0"/>
          </a:p>
          <a:p>
            <a:pPr lvl="1"/>
            <a:r>
              <a:rPr lang="en-US" dirty="0" err="1"/>
              <a:t>ContentValue.put</a:t>
            </a:r>
            <a:r>
              <a:rPr lang="en-US" dirty="0"/>
              <a:t>(&lt;column&gt;,&lt;value&gt;)</a:t>
            </a:r>
          </a:p>
          <a:p>
            <a:pPr lvl="1"/>
            <a:r>
              <a:rPr lang="en-US" dirty="0" err="1"/>
              <a:t>mDb.insert</a:t>
            </a:r>
            <a:r>
              <a:rPr lang="en-US" dirty="0"/>
              <a:t>(&lt;table&gt;, null, </a:t>
            </a:r>
            <a:r>
              <a:rPr lang="en-US" dirty="0" err="1"/>
              <a:t>ContentValue</a:t>
            </a:r>
            <a:r>
              <a:rPr lang="en-US" dirty="0"/>
              <a:t>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0FC31ED-541C-4CA0-9321-293D58D15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315" y="4524278"/>
            <a:ext cx="6049219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17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EB6E6-BC66-44F9-ABC1-CD8C6FE6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</a:t>
            </a:r>
            <a:r>
              <a:rPr lang="en-US" dirty="0" err="1"/>
              <a:t>toevoegen</a:t>
            </a:r>
            <a:r>
              <a:rPr lang="en-US" dirty="0"/>
              <a:t> – cursor </a:t>
            </a:r>
            <a:r>
              <a:rPr lang="en-US" dirty="0" err="1"/>
              <a:t>verversen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F666ED-4B0E-4E2F-8B81-7015CAB2A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swapCursor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Sluit</a:t>
            </a:r>
            <a:r>
              <a:rPr lang="en-US" dirty="0"/>
              <a:t> de </a:t>
            </a:r>
            <a:r>
              <a:rPr lang="en-US" dirty="0" err="1"/>
              <a:t>huidige</a:t>
            </a:r>
            <a:r>
              <a:rPr lang="en-US" dirty="0"/>
              <a:t> cursor</a:t>
            </a:r>
          </a:p>
          <a:p>
            <a:pPr lvl="1"/>
            <a:r>
              <a:rPr lang="en-US" dirty="0" err="1"/>
              <a:t>Vervang</a:t>
            </a:r>
            <a:r>
              <a:rPr lang="en-US" dirty="0"/>
              <a:t> de global-</a:t>
            </a:r>
            <a:r>
              <a:rPr lang="en-US" dirty="0" err="1"/>
              <a:t>variabele</a:t>
            </a:r>
            <a:r>
              <a:rPr lang="en-US" dirty="0"/>
              <a:t> met de </a:t>
            </a:r>
            <a:r>
              <a:rPr lang="en-US" dirty="0" err="1"/>
              <a:t>nieuwe</a:t>
            </a:r>
            <a:r>
              <a:rPr lang="en-US" dirty="0"/>
              <a:t> cursor</a:t>
            </a:r>
          </a:p>
          <a:p>
            <a:pPr lvl="1"/>
            <a:r>
              <a:rPr lang="en-US" dirty="0" err="1"/>
              <a:t>Roep</a:t>
            </a:r>
            <a:r>
              <a:rPr lang="en-US" dirty="0"/>
              <a:t> de </a:t>
            </a:r>
            <a:r>
              <a:rPr lang="en-US" dirty="0" err="1"/>
              <a:t>methode</a:t>
            </a:r>
            <a:r>
              <a:rPr lang="en-US" dirty="0"/>
              <a:t> ‘</a:t>
            </a:r>
            <a:r>
              <a:rPr lang="en-US" dirty="0" err="1"/>
              <a:t>notifyDataSetChanged</a:t>
            </a:r>
            <a:r>
              <a:rPr lang="en-US" dirty="0"/>
              <a:t>()’ </a:t>
            </a:r>
            <a:r>
              <a:rPr lang="en-US" dirty="0" err="1"/>
              <a:t>aan</a:t>
            </a:r>
            <a:r>
              <a:rPr lang="en-US" dirty="0"/>
              <a:t> om de data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tonen</a:t>
            </a:r>
            <a:r>
              <a:rPr lang="en-US" dirty="0"/>
              <a:t> op de </a:t>
            </a:r>
            <a:r>
              <a:rPr lang="en-US" dirty="0" err="1"/>
              <a:t>RecyclerView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(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snippet)</a:t>
            </a:r>
          </a:p>
          <a:p>
            <a:pPr lvl="1"/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DDB1342-E990-4C48-BFEC-2A615ACBB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051" y="4192588"/>
            <a:ext cx="3095832" cy="121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87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0FE8-420D-4B8C-B5D0-233D4F52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2371207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Elementen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verwijderen</a:t>
            </a:r>
            <a:r>
              <a:rPr lang="en-US" dirty="0">
                <a:solidFill>
                  <a:schemeClr val="bg1"/>
                </a:solidFill>
              </a:rPr>
              <a:t> (swipe off)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261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0D564-23F6-47E9-911A-4F1A0EBC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verwijderen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5A5C68-247C-4015-9BB7-D33BB84BF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Bij</a:t>
            </a:r>
            <a:r>
              <a:rPr lang="en-US" dirty="0"/>
              <a:t> het </a:t>
            </a:r>
            <a:r>
              <a:rPr lang="en-US" dirty="0" err="1"/>
              <a:t>swipen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rechts</a:t>
            </a:r>
            <a:r>
              <a:rPr lang="en-US" dirty="0"/>
              <a:t> of links: </a:t>
            </a:r>
            <a:r>
              <a:rPr lang="en-US" dirty="0" err="1"/>
              <a:t>verwijder</a:t>
            </a:r>
            <a:r>
              <a:rPr lang="en-US" dirty="0"/>
              <a:t> item</a:t>
            </a:r>
          </a:p>
          <a:p>
            <a:pPr lvl="1"/>
            <a:r>
              <a:rPr lang="en-US" dirty="0"/>
              <a:t>Sla het id op in de </a:t>
            </a:r>
            <a:r>
              <a:rPr lang="en-US" dirty="0" err="1"/>
              <a:t>viewholder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tag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niet-visueel</a:t>
            </a:r>
            <a:r>
              <a:rPr lang="en-US" dirty="0"/>
              <a:t> element)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Implementeer</a:t>
            </a:r>
            <a:r>
              <a:rPr lang="en-US" dirty="0"/>
              <a:t> de </a:t>
            </a:r>
            <a:r>
              <a:rPr lang="en-US" dirty="0" err="1"/>
              <a:t>onTouchHandler</a:t>
            </a:r>
            <a:br>
              <a:rPr lang="en-US" dirty="0"/>
            </a:br>
            <a:r>
              <a:rPr lang="en-US" dirty="0"/>
              <a:t>&amp; Koppel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RecyclerView</a:t>
            </a:r>
            <a:endParaRPr lang="en-US" dirty="0"/>
          </a:p>
          <a:p>
            <a:pPr lvl="2"/>
            <a:r>
              <a:rPr lang="en-US" dirty="0" err="1"/>
              <a:t>onSwipe</a:t>
            </a:r>
            <a:r>
              <a:rPr lang="en-US" dirty="0"/>
              <a:t> (links/</a:t>
            </a:r>
            <a:r>
              <a:rPr lang="en-US" dirty="0" err="1"/>
              <a:t>rechts</a:t>
            </a:r>
            <a:r>
              <a:rPr lang="en-US" dirty="0"/>
              <a:t>):</a:t>
            </a:r>
          </a:p>
          <a:p>
            <a:pPr lvl="3"/>
            <a:r>
              <a:rPr lang="en-US" dirty="0" err="1"/>
              <a:t>Haal</a:t>
            </a:r>
            <a:r>
              <a:rPr lang="en-US" dirty="0"/>
              <a:t> het id </a:t>
            </a:r>
            <a:r>
              <a:rPr lang="en-US" dirty="0" err="1"/>
              <a:t>uit</a:t>
            </a:r>
            <a:r>
              <a:rPr lang="en-US" dirty="0"/>
              <a:t> de holder</a:t>
            </a:r>
          </a:p>
          <a:p>
            <a:pPr lvl="3"/>
            <a:r>
              <a:rPr lang="en-US" dirty="0" err="1"/>
              <a:t>Verwijder</a:t>
            </a:r>
            <a:r>
              <a:rPr lang="en-US" dirty="0"/>
              <a:t> het element </a:t>
            </a:r>
            <a:r>
              <a:rPr lang="en-US" dirty="0" err="1"/>
              <a:t>uit</a:t>
            </a:r>
            <a:r>
              <a:rPr lang="en-US" dirty="0"/>
              <a:t> de databank</a:t>
            </a:r>
          </a:p>
          <a:p>
            <a:pPr lvl="3"/>
            <a:r>
              <a:rPr lang="en-US" dirty="0"/>
              <a:t>Refresh de databank (</a:t>
            </a:r>
            <a:r>
              <a:rPr lang="en-US" dirty="0" err="1"/>
              <a:t>swapCursor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5F578E9-D85F-42ED-93D0-CB877498C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772" y="595313"/>
            <a:ext cx="2773576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13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F34D3-3E48-40C7-8DF1-22DB536B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verwijderen</a:t>
            </a:r>
            <a:r>
              <a:rPr lang="en-US" dirty="0"/>
              <a:t> – </a:t>
            </a:r>
            <a:r>
              <a:rPr lang="en-US" dirty="0" err="1"/>
              <a:t>verwijderen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66CD534-8250-45D4-B134-1DC23F1DD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599" y="4191794"/>
            <a:ext cx="6439799" cy="752580"/>
          </a:xfrm>
          <a:prstGeom prst="rect">
            <a:avLst/>
          </a:prstGeom>
        </p:spPr>
      </p:pic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96048F2E-376D-4A59-813E-8100A155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Activity</a:t>
            </a:r>
          </a:p>
          <a:p>
            <a:pPr lvl="1"/>
            <a:r>
              <a:rPr lang="en-US" dirty="0" err="1"/>
              <a:t>mDb.delete</a:t>
            </a:r>
            <a:r>
              <a:rPr lang="en-US" dirty="0"/>
              <a:t>(&lt;table&gt;, &lt;</a:t>
            </a:r>
            <a:r>
              <a:rPr lang="en-US" dirty="0" err="1"/>
              <a:t>whereClause</a:t>
            </a:r>
            <a:r>
              <a:rPr lang="en-US" dirty="0"/>
              <a:t>&gt;, null)</a:t>
            </a:r>
          </a:p>
          <a:p>
            <a:pPr marL="457200" lvl="1" indent="0">
              <a:buNone/>
            </a:pPr>
            <a:r>
              <a:rPr lang="en-US" sz="1400" dirty="0"/>
              <a:t>return … &gt; 0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 err="1">
                <a:sym typeface="Wingdings" panose="05000000000000000000" pitchFamily="2" charset="2"/>
              </a:rPr>
              <a:t>indien</a:t>
            </a:r>
            <a:r>
              <a:rPr lang="en-US" sz="1400" dirty="0">
                <a:sym typeface="Wingdings" panose="05000000000000000000" pitchFamily="2" charset="2"/>
              </a:rPr>
              <a:t> het </a:t>
            </a:r>
            <a:r>
              <a:rPr lang="en-US" sz="1400" dirty="0" err="1">
                <a:sym typeface="Wingdings" panose="05000000000000000000" pitchFamily="2" charset="2"/>
              </a:rPr>
              <a:t>resultaat</a:t>
            </a:r>
            <a:r>
              <a:rPr lang="en-US" sz="1400" dirty="0">
                <a:sym typeface="Wingdings" panose="05000000000000000000" pitchFamily="2" charset="2"/>
              </a:rPr>
              <a:t> (</a:t>
            </a:r>
            <a:r>
              <a:rPr lang="en-US" sz="1400" dirty="0" err="1">
                <a:sym typeface="Wingdings" panose="05000000000000000000" pitchFamily="2" charset="2"/>
              </a:rPr>
              <a:t>meer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dan</a:t>
            </a:r>
            <a:r>
              <a:rPr lang="en-US" sz="1400" dirty="0">
                <a:sym typeface="Wingdings" panose="05000000000000000000" pitchFamily="2" charset="2"/>
              </a:rPr>
              <a:t> 0 </a:t>
            </a:r>
            <a:r>
              <a:rPr lang="en-US" sz="1400" dirty="0" err="1">
                <a:sym typeface="Wingdings" panose="05000000000000000000" pitchFamily="2" charset="2"/>
              </a:rPr>
              <a:t>rijen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verwijdert</a:t>
            </a:r>
            <a:r>
              <a:rPr lang="en-US" sz="1400" dirty="0">
                <a:sym typeface="Wingdings" panose="05000000000000000000" pitchFamily="2" charset="2"/>
              </a:rPr>
              <a:t>: true)</a:t>
            </a:r>
          </a:p>
          <a:p>
            <a:pPr marL="457200" lvl="1" indent="0">
              <a:buNone/>
            </a:pPr>
            <a:endParaRPr lang="en-US" sz="1400" dirty="0">
              <a:sym typeface="Wingdings" panose="05000000000000000000" pitchFamily="2" charset="2"/>
            </a:endParaRPr>
          </a:p>
          <a:p>
            <a:pPr lvl="1"/>
            <a:r>
              <a:rPr lang="en-US" dirty="0" err="1"/>
              <a:t>whereClause</a:t>
            </a:r>
            <a:r>
              <a:rPr lang="en-US" dirty="0"/>
              <a:t>: ‘where _ID = x’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FB26D6A7-C96B-428E-AE64-F324DB15DEC1}"/>
              </a:ext>
            </a:extLst>
          </p:cNvPr>
          <p:cNvSpPr/>
          <p:nvPr/>
        </p:nvSpPr>
        <p:spPr>
          <a:xfrm>
            <a:off x="3181351" y="4533900"/>
            <a:ext cx="4057650" cy="142876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823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1ACED-64B0-4625-AD73-55DF6DCF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Complexe</a:t>
            </a:r>
            <a:r>
              <a:rPr lang="en-US" dirty="0"/>
              <a:t> data persistent </a:t>
            </a:r>
            <a:r>
              <a:rPr lang="en-US" dirty="0" err="1"/>
              <a:t>opslaan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81CBF2-A5C1-452C-98AF-8204B3E5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waarvoor</a:t>
            </a:r>
            <a:r>
              <a:rPr lang="en-US" dirty="0"/>
              <a:t> preferences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voldoende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(key/value)</a:t>
            </a:r>
          </a:p>
          <a:p>
            <a:r>
              <a:rPr lang="en-US" dirty="0"/>
              <a:t>Private level of app</a:t>
            </a:r>
          </a:p>
          <a:p>
            <a:r>
              <a:rPr lang="en-US" dirty="0"/>
              <a:t>Shared level van android (</a:t>
            </a:r>
            <a:r>
              <a:rPr lang="en-US" dirty="0" err="1"/>
              <a:t>exteral</a:t>
            </a:r>
            <a:r>
              <a:rPr lang="en-US" dirty="0"/>
              <a:t> / </a:t>
            </a:r>
            <a:r>
              <a:rPr lang="en-US" b="1" dirty="0"/>
              <a:t>internal</a:t>
            </a:r>
            <a:r>
              <a:rPr lang="en-US" dirty="0"/>
              <a:t>)</a:t>
            </a:r>
          </a:p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8128EAD-6DDE-4825-98D5-142813200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612" y="3932987"/>
            <a:ext cx="2965657" cy="224397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B710815-1E75-4552-BE05-5434B6397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72" y="4001294"/>
            <a:ext cx="3314252" cy="228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09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BBC1F-1848-4066-BE03-87E7D53F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verwijderen</a:t>
            </a:r>
            <a:r>
              <a:rPr lang="en-US" dirty="0"/>
              <a:t> – tags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2ADDFA-A162-4BE3-935E-4F11F63EE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Probleem</a:t>
            </a:r>
            <a:r>
              <a:rPr lang="en-US" dirty="0"/>
              <a:t>: Het id </a:t>
            </a:r>
            <a:r>
              <a:rPr lang="en-US" dirty="0" err="1"/>
              <a:t>staat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in de </a:t>
            </a:r>
            <a:r>
              <a:rPr lang="en-US" dirty="0" err="1"/>
              <a:t>viewholder</a:t>
            </a:r>
            <a:r>
              <a:rPr lang="en-US" dirty="0"/>
              <a:t>!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err="1"/>
              <a:t>Oplossing</a:t>
            </a:r>
            <a:r>
              <a:rPr lang="en-US" dirty="0"/>
              <a:t>: het id</a:t>
            </a:r>
            <a:br>
              <a:rPr lang="en-US" dirty="0"/>
            </a:br>
            <a:r>
              <a:rPr lang="en-US" dirty="0" err="1"/>
              <a:t>als</a:t>
            </a:r>
            <a:r>
              <a:rPr lang="en-US" dirty="0"/>
              <a:t> ‘tag’ op de </a:t>
            </a:r>
            <a:r>
              <a:rPr lang="en-US" dirty="0" err="1"/>
              <a:t>viewholder</a:t>
            </a:r>
            <a:br>
              <a:rPr lang="en-US" dirty="0"/>
            </a:br>
            <a:r>
              <a:rPr lang="en-US" dirty="0" err="1"/>
              <a:t>plaatsen</a:t>
            </a:r>
            <a:endParaRPr lang="en-US" dirty="0"/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Haal</a:t>
            </a:r>
            <a:r>
              <a:rPr lang="en-US" dirty="0"/>
              <a:t> het id </a:t>
            </a:r>
            <a:r>
              <a:rPr lang="en-US" dirty="0" err="1"/>
              <a:t>uit</a:t>
            </a:r>
            <a:r>
              <a:rPr lang="en-US" dirty="0"/>
              <a:t> de cursor</a:t>
            </a:r>
          </a:p>
          <a:p>
            <a:pPr marL="514350" indent="-514350">
              <a:buAutoNum type="arabicPeriod"/>
            </a:pPr>
            <a:r>
              <a:rPr lang="en-US" dirty="0" err="1"/>
              <a:t>Zet</a:t>
            </a:r>
            <a:r>
              <a:rPr lang="en-US" dirty="0"/>
              <a:t> het id op de holder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B160A4FD-D6D4-48D4-A0BF-99E8F9401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319" y="2304820"/>
            <a:ext cx="7563906" cy="3296110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9DE8E8A0-0856-41D9-AD43-5428C9A91D46}"/>
              </a:ext>
            </a:extLst>
          </p:cNvPr>
          <p:cNvSpPr/>
          <p:nvPr/>
        </p:nvSpPr>
        <p:spPr>
          <a:xfrm>
            <a:off x="5525339" y="3877469"/>
            <a:ext cx="6152312" cy="247650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0B1E4905-8658-4CBF-BD5B-2675F3B442DA}"/>
              </a:ext>
            </a:extLst>
          </p:cNvPr>
          <p:cNvSpPr/>
          <p:nvPr/>
        </p:nvSpPr>
        <p:spPr>
          <a:xfrm>
            <a:off x="5525339" y="5210175"/>
            <a:ext cx="6152312" cy="247650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0863EF7-8EFB-47D5-8F36-12A1221E40B0}"/>
              </a:ext>
            </a:extLst>
          </p:cNvPr>
          <p:cNvSpPr txBox="1"/>
          <p:nvPr/>
        </p:nvSpPr>
        <p:spPr>
          <a:xfrm>
            <a:off x="5201488" y="3816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8A618"/>
                </a:solidFill>
              </a:rPr>
              <a:t>1</a:t>
            </a:r>
            <a:endParaRPr lang="nl-BE" dirty="0">
              <a:solidFill>
                <a:srgbClr val="58A618"/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45FDA07-D739-4ECA-AB23-A30C233038AA}"/>
              </a:ext>
            </a:extLst>
          </p:cNvPr>
          <p:cNvSpPr txBox="1"/>
          <p:nvPr/>
        </p:nvSpPr>
        <p:spPr>
          <a:xfrm>
            <a:off x="5254486" y="5149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8A618"/>
                </a:solidFill>
              </a:rPr>
              <a:t>2</a:t>
            </a:r>
            <a:endParaRPr lang="nl-BE" dirty="0">
              <a:solidFill>
                <a:srgbClr val="58A6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54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83AB0-7152-4F62-B753-9AE6751B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verwijderen</a:t>
            </a:r>
            <a:r>
              <a:rPr lang="en-US" dirty="0"/>
              <a:t> - </a:t>
            </a:r>
            <a:r>
              <a:rPr lang="en-US" dirty="0" err="1"/>
              <a:t>ItemTouchHandler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A01890-9746-433F-83A2-C79D383EA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3" y="20161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onCreate</a:t>
            </a:r>
            <a:r>
              <a:rPr lang="en-US" dirty="0"/>
              <a:t> (Activity): </a:t>
            </a: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ItemTouchHelper</a:t>
            </a:r>
            <a:r>
              <a:rPr lang="en-US" dirty="0"/>
              <a:t> (1)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Callback: </a:t>
            </a:r>
            <a:r>
              <a:rPr lang="en-US" dirty="0" err="1"/>
              <a:t>SimpleCallback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swipeDirs</a:t>
            </a:r>
            <a:r>
              <a:rPr lang="en-US" dirty="0">
                <a:sym typeface="Wingdings" panose="05000000000000000000" pitchFamily="2" charset="2"/>
              </a:rPr>
              <a:t>: LEFT &amp; RIGHT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onMove</a:t>
            </a:r>
            <a:r>
              <a:rPr lang="en-US" dirty="0">
                <a:sym typeface="Wingdings" panose="05000000000000000000" pitchFamily="2" charset="2"/>
              </a:rPr>
              <a:t>: return false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sz="1700" dirty="0">
                <a:sym typeface="Wingdings" panose="05000000000000000000" pitchFamily="2" charset="2"/>
              </a:rPr>
              <a:t>(</a:t>
            </a:r>
            <a:r>
              <a:rPr lang="en-US" sz="1700" dirty="0" err="1">
                <a:sym typeface="Wingdings" panose="05000000000000000000" pitchFamily="2" charset="2"/>
              </a:rPr>
              <a:t>onMove</a:t>
            </a:r>
            <a:r>
              <a:rPr lang="en-US" sz="1700" dirty="0">
                <a:sym typeface="Wingdings" panose="05000000000000000000" pitchFamily="2" charset="2"/>
              </a:rPr>
              <a:t> </a:t>
            </a:r>
            <a:r>
              <a:rPr lang="en-US" sz="1700" dirty="0" err="1">
                <a:sym typeface="Wingdings" panose="05000000000000000000" pitchFamily="2" charset="2"/>
              </a:rPr>
              <a:t>implementeren</a:t>
            </a:r>
            <a:r>
              <a:rPr lang="en-US" sz="1700" dirty="0">
                <a:sym typeface="Wingdings" panose="05000000000000000000" pitchFamily="2" charset="2"/>
              </a:rPr>
              <a:t> we </a:t>
            </a:r>
            <a:r>
              <a:rPr lang="en-US" sz="1700" dirty="0" err="1">
                <a:sym typeface="Wingdings" panose="05000000000000000000" pitchFamily="2" charset="2"/>
              </a:rPr>
              <a:t>niet</a:t>
            </a:r>
            <a:r>
              <a:rPr lang="en-US" sz="1700" dirty="0">
                <a:sym typeface="Wingdings" panose="05000000000000000000" pitchFamily="2" charset="2"/>
              </a:rPr>
              <a:t>)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onSwiped</a:t>
            </a:r>
            <a:r>
              <a:rPr lang="en-US" dirty="0">
                <a:sym typeface="Wingdings" panose="05000000000000000000" pitchFamily="2" charset="2"/>
              </a:rPr>
              <a:t>: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- </a:t>
            </a:r>
            <a:r>
              <a:rPr lang="en-US" dirty="0" err="1">
                <a:sym typeface="Wingdings" panose="05000000000000000000" pitchFamily="2" charset="2"/>
              </a:rPr>
              <a:t>haal</a:t>
            </a:r>
            <a:r>
              <a:rPr lang="en-US" dirty="0">
                <a:sym typeface="Wingdings" panose="05000000000000000000" pitchFamily="2" charset="2"/>
              </a:rPr>
              <a:t> het id </a:t>
            </a:r>
            <a:r>
              <a:rPr lang="en-US" dirty="0" err="1">
                <a:sym typeface="Wingdings" panose="05000000000000000000" pitchFamily="2" charset="2"/>
              </a:rPr>
              <a:t>uit</a:t>
            </a:r>
            <a:r>
              <a:rPr lang="en-US" dirty="0">
                <a:sym typeface="Wingdings" panose="05000000000000000000" pitchFamily="2" charset="2"/>
              </a:rPr>
              <a:t> de tag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- remove het item </a:t>
            </a:r>
            <a:r>
              <a:rPr lang="en-US" dirty="0" err="1">
                <a:sym typeface="Wingdings" panose="05000000000000000000" pitchFamily="2" charset="2"/>
              </a:rPr>
              <a:t>adhv</a:t>
            </a:r>
            <a:r>
              <a:rPr lang="en-US" dirty="0">
                <a:sym typeface="Wingdings" panose="05000000000000000000" pitchFamily="2" charset="2"/>
              </a:rPr>
              <a:t> het id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- refresh de cursor (</a:t>
            </a:r>
            <a:r>
              <a:rPr lang="en-US" dirty="0" err="1">
                <a:sym typeface="Wingdings" panose="05000000000000000000" pitchFamily="2" charset="2"/>
              </a:rPr>
              <a:t>swapCursor</a:t>
            </a:r>
            <a:r>
              <a:rPr lang="en-US" dirty="0">
                <a:sym typeface="Wingdings" panose="05000000000000000000" pitchFamily="2" charset="2"/>
              </a:rPr>
              <a:t>)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Attach </a:t>
            </a:r>
            <a:r>
              <a:rPr lang="en-US" dirty="0" err="1">
                <a:sym typeface="Wingdings" panose="05000000000000000000" pitchFamily="2" charset="2"/>
              </a:rPr>
              <a:t>deze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ItemTouchHelper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aan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RecyclerView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44D2440D-F5F2-4C6C-BB8A-562632D24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367" y="2548570"/>
            <a:ext cx="6487430" cy="2810267"/>
          </a:xfrm>
          <a:prstGeom prst="rect">
            <a:avLst/>
          </a:prstGeom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DFFF50DC-CBEE-4250-8313-B3670DC8F1B7}"/>
              </a:ext>
            </a:extLst>
          </p:cNvPr>
          <p:cNvSpPr/>
          <p:nvPr/>
        </p:nvSpPr>
        <p:spPr>
          <a:xfrm>
            <a:off x="5675410" y="2615509"/>
            <a:ext cx="6440385" cy="500437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29AF801A-8BFB-48C9-8E5C-C83BA2FF58CF}"/>
              </a:ext>
            </a:extLst>
          </p:cNvPr>
          <p:cNvSpPr/>
          <p:nvPr/>
        </p:nvSpPr>
        <p:spPr>
          <a:xfrm>
            <a:off x="5675410" y="3252470"/>
            <a:ext cx="6440386" cy="569913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6D8ECE6E-3C42-4159-8434-1E01A9851E86}"/>
              </a:ext>
            </a:extLst>
          </p:cNvPr>
          <p:cNvSpPr/>
          <p:nvPr/>
        </p:nvSpPr>
        <p:spPr>
          <a:xfrm>
            <a:off x="5675406" y="4095497"/>
            <a:ext cx="6463911" cy="976125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DCAE1E89-CE71-4C25-8E88-5608B883E533}"/>
              </a:ext>
            </a:extLst>
          </p:cNvPr>
          <p:cNvSpPr/>
          <p:nvPr/>
        </p:nvSpPr>
        <p:spPr>
          <a:xfrm>
            <a:off x="5675406" y="5212346"/>
            <a:ext cx="6440391" cy="204079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BD307A2D-5540-44A2-A80C-DC3DABB46C94}"/>
              </a:ext>
            </a:extLst>
          </p:cNvPr>
          <p:cNvSpPr txBox="1"/>
          <p:nvPr/>
        </p:nvSpPr>
        <p:spPr>
          <a:xfrm>
            <a:off x="5176200" y="26810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8A618"/>
                </a:solidFill>
              </a:rPr>
              <a:t>1/2</a:t>
            </a:r>
            <a:endParaRPr lang="nl-BE" dirty="0">
              <a:solidFill>
                <a:srgbClr val="58A618"/>
              </a:solidFill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E1193882-00A7-4A97-8A18-080C26ECFBF4}"/>
              </a:ext>
            </a:extLst>
          </p:cNvPr>
          <p:cNvSpPr txBox="1"/>
          <p:nvPr/>
        </p:nvSpPr>
        <p:spPr>
          <a:xfrm>
            <a:off x="5354349" y="3322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8A618"/>
                </a:solidFill>
              </a:rPr>
              <a:t>3</a:t>
            </a:r>
            <a:endParaRPr lang="nl-BE" dirty="0">
              <a:solidFill>
                <a:srgbClr val="58A618"/>
              </a:solidFill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0295A2B7-1A30-4192-AB14-1DB830A8D4A4}"/>
              </a:ext>
            </a:extLst>
          </p:cNvPr>
          <p:cNvSpPr txBox="1"/>
          <p:nvPr/>
        </p:nvSpPr>
        <p:spPr>
          <a:xfrm>
            <a:off x="5354349" y="4363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8A618"/>
                </a:solidFill>
              </a:rPr>
              <a:t>4</a:t>
            </a:r>
            <a:endParaRPr lang="nl-BE" dirty="0">
              <a:solidFill>
                <a:srgbClr val="58A618"/>
              </a:solidFill>
            </a:endParaRP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4E59F209-F986-4FA7-A2A2-B96EF65176FC}"/>
              </a:ext>
            </a:extLst>
          </p:cNvPr>
          <p:cNvSpPr txBox="1"/>
          <p:nvPr/>
        </p:nvSpPr>
        <p:spPr>
          <a:xfrm>
            <a:off x="5373722" y="51208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8A618"/>
                </a:solidFill>
              </a:rPr>
              <a:t>5</a:t>
            </a:r>
            <a:endParaRPr lang="nl-BE" dirty="0">
              <a:solidFill>
                <a:srgbClr val="58A6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79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9FF1-A5D8-4CC6-B8C4-4B0431B0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056A07-0349-42C0-939F-AC6B3749C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</a:t>
            </a:r>
          </a:p>
          <a:p>
            <a:r>
              <a:rPr lang="en-US" dirty="0"/>
              <a:t>Database (</a:t>
            </a:r>
            <a:r>
              <a:rPr lang="en-US" dirty="0" err="1"/>
              <a:t>tabellen</a:t>
            </a:r>
            <a:r>
              <a:rPr lang="en-US" dirty="0"/>
              <a:t>)</a:t>
            </a:r>
          </a:p>
          <a:p>
            <a:r>
              <a:rPr lang="en-US" dirty="0"/>
              <a:t>Queries (CRUD)</a:t>
            </a:r>
          </a:p>
          <a:p>
            <a:r>
              <a:rPr lang="en-US" dirty="0" err="1"/>
              <a:t>RecyclerView</a:t>
            </a:r>
            <a:r>
              <a:rPr lang="en-US" dirty="0"/>
              <a:t> adapter </a:t>
            </a:r>
            <a:r>
              <a:rPr lang="en-US" dirty="0">
                <a:sym typeface="Wingdings" panose="05000000000000000000" pitchFamily="2" charset="2"/>
              </a:rPr>
              <a:t> SQLite database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3735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0FE8-420D-4B8C-B5D0-233D4F52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237120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Contract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19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3DD8D-A993-4139-95FB-4E7BAE52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- contract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C2A8C9-FA0E-41DC-AA7A-0E67C0174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 = model v/d databank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4AF6A65-C667-4D13-A1EE-8CFD59C34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502" y="2613835"/>
            <a:ext cx="7632508" cy="331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178475-34FE-4E6C-A6F5-793699BB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– contract </a:t>
            </a:r>
            <a:r>
              <a:rPr lang="en-US" dirty="0" err="1"/>
              <a:t>implementatie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6CE7CB-292D-40A9-8B27-0487D409B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378"/>
            <a:ext cx="10515600" cy="241658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Contract = class die de </a:t>
            </a:r>
            <a:r>
              <a:rPr lang="en-US" dirty="0" err="1"/>
              <a:t>tabellen</a:t>
            </a:r>
            <a:r>
              <a:rPr lang="en-US" dirty="0"/>
              <a:t> </a:t>
            </a:r>
            <a:r>
              <a:rPr lang="en-US" dirty="0" err="1"/>
              <a:t>bevat</a:t>
            </a:r>
            <a:r>
              <a:rPr lang="en-US" dirty="0"/>
              <a:t> v/d database</a:t>
            </a:r>
          </a:p>
          <a:p>
            <a:pPr lvl="1"/>
            <a:r>
              <a:rPr lang="en-US" dirty="0"/>
              <a:t>Elke </a:t>
            </a:r>
            <a:r>
              <a:rPr lang="en-US" dirty="0" err="1"/>
              <a:t>tabel</a:t>
            </a:r>
            <a:r>
              <a:rPr lang="en-US" dirty="0"/>
              <a:t> = inner class</a:t>
            </a:r>
          </a:p>
          <a:p>
            <a:pPr lvl="1"/>
            <a:r>
              <a:rPr lang="en-US" dirty="0"/>
              <a:t>Elke table </a:t>
            </a:r>
            <a:r>
              <a:rPr lang="en-US" dirty="0" err="1"/>
              <a:t>implementeert</a:t>
            </a:r>
            <a:r>
              <a:rPr lang="en-US" dirty="0"/>
              <a:t> de ‘</a:t>
            </a:r>
            <a:r>
              <a:rPr lang="en-US" dirty="0" err="1"/>
              <a:t>BaseColumns</a:t>
            </a:r>
            <a:r>
              <a:rPr lang="en-US" dirty="0"/>
              <a:t>’ interface</a:t>
            </a:r>
          </a:p>
          <a:p>
            <a:pPr lvl="1"/>
            <a:r>
              <a:rPr lang="en-US" dirty="0" err="1"/>
              <a:t>Ieder</a:t>
            </a:r>
            <a:r>
              <a:rPr lang="en-US" dirty="0"/>
              <a:t> veld = CONSTANTE</a:t>
            </a:r>
          </a:p>
          <a:p>
            <a:pPr lvl="1"/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4DA5780-099E-4A8F-94E9-BB757EB35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90" y="3431492"/>
            <a:ext cx="7813404" cy="2839326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DE008FCD-70BB-4D3F-8B6E-86C488664954}"/>
              </a:ext>
            </a:extLst>
          </p:cNvPr>
          <p:cNvSpPr/>
          <p:nvPr/>
        </p:nvSpPr>
        <p:spPr>
          <a:xfrm>
            <a:off x="620590" y="4195489"/>
            <a:ext cx="5475642" cy="249840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0F92F4F2-A05B-4A88-BBCE-A0986ECE83AF}"/>
              </a:ext>
            </a:extLst>
          </p:cNvPr>
          <p:cNvSpPr/>
          <p:nvPr/>
        </p:nvSpPr>
        <p:spPr>
          <a:xfrm>
            <a:off x="620589" y="4851154"/>
            <a:ext cx="6931277" cy="1205407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1F45B4C-520F-4826-B219-3C6783E4FF9D}"/>
              </a:ext>
            </a:extLst>
          </p:cNvPr>
          <p:cNvSpPr/>
          <p:nvPr/>
        </p:nvSpPr>
        <p:spPr>
          <a:xfrm>
            <a:off x="4098314" y="4920212"/>
            <a:ext cx="2401322" cy="189678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6AE7436E-524C-4568-BCB2-A83F380F2037}"/>
              </a:ext>
            </a:extLst>
          </p:cNvPr>
          <p:cNvCxnSpPr/>
          <p:nvPr/>
        </p:nvCxnSpPr>
        <p:spPr>
          <a:xfrm>
            <a:off x="6096232" y="4313549"/>
            <a:ext cx="2630439" cy="0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2EDA7312-9AC2-4379-A8A3-2CBD2A0A72A8}"/>
              </a:ext>
            </a:extLst>
          </p:cNvPr>
          <p:cNvCxnSpPr>
            <a:cxnSpLocks/>
          </p:cNvCxnSpPr>
          <p:nvPr/>
        </p:nvCxnSpPr>
        <p:spPr>
          <a:xfrm>
            <a:off x="6499636" y="5006273"/>
            <a:ext cx="2227035" cy="0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DEA22CA9-9F81-41E4-B019-D43788043581}"/>
              </a:ext>
            </a:extLst>
          </p:cNvPr>
          <p:cNvCxnSpPr>
            <a:cxnSpLocks/>
          </p:cNvCxnSpPr>
          <p:nvPr/>
        </p:nvCxnSpPr>
        <p:spPr>
          <a:xfrm>
            <a:off x="7551866" y="5576429"/>
            <a:ext cx="1174805" cy="0"/>
          </a:xfrm>
          <a:prstGeom prst="straightConnector1">
            <a:avLst/>
          </a:prstGeom>
          <a:ln w="381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B8D455EA-1471-4F45-AAB1-E070BE512982}"/>
              </a:ext>
            </a:extLst>
          </p:cNvPr>
          <p:cNvSpPr txBox="1"/>
          <p:nvPr/>
        </p:nvSpPr>
        <p:spPr>
          <a:xfrm>
            <a:off x="8751487" y="4024515"/>
            <a:ext cx="2820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</a:t>
            </a:r>
            <a:r>
              <a:rPr lang="en-US" dirty="0" err="1"/>
              <a:t>maken</a:t>
            </a:r>
            <a:r>
              <a:rPr lang="en-US" dirty="0"/>
              <a:t> =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nodig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daarom</a:t>
            </a:r>
            <a:r>
              <a:rPr lang="en-US" dirty="0"/>
              <a:t> private </a:t>
            </a:r>
            <a:r>
              <a:rPr lang="en-US" dirty="0" err="1"/>
              <a:t>c’tor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F1BD1763-3996-4AA5-9353-ACD7683B423D}"/>
              </a:ext>
            </a:extLst>
          </p:cNvPr>
          <p:cNvSpPr txBox="1"/>
          <p:nvPr/>
        </p:nvSpPr>
        <p:spPr>
          <a:xfrm>
            <a:off x="8751487" y="4691885"/>
            <a:ext cx="292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BaseColums</a:t>
            </a:r>
            <a:r>
              <a:rPr lang="en-US" dirty="0"/>
              <a:t> </a:t>
            </a:r>
            <a:r>
              <a:rPr lang="en-US" dirty="0" err="1"/>
              <a:t>bevat</a:t>
            </a:r>
            <a:r>
              <a:rPr lang="en-US" dirty="0"/>
              <a:t> reeds </a:t>
            </a:r>
            <a:r>
              <a:rPr lang="en-US" dirty="0" err="1"/>
              <a:t>een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_ID property</a:t>
            </a:r>
            <a:endParaRPr lang="nl-BE" dirty="0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B0310389-5973-4E12-A1B6-545DC455652A}"/>
              </a:ext>
            </a:extLst>
          </p:cNvPr>
          <p:cNvSpPr txBox="1"/>
          <p:nvPr/>
        </p:nvSpPr>
        <p:spPr>
          <a:xfrm>
            <a:off x="8751487" y="5391763"/>
            <a:ext cx="324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Innerclass</a:t>
            </a:r>
            <a:r>
              <a:rPr lang="en-US" dirty="0"/>
              <a:t>: model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tabel</a:t>
            </a:r>
            <a:br>
              <a:rPr lang="en-US" dirty="0"/>
            </a:br>
            <a:r>
              <a:rPr lang="en-US" dirty="0"/>
              <a:t>‘</a:t>
            </a:r>
            <a:r>
              <a:rPr lang="en-US" dirty="0" err="1"/>
              <a:t>FeedEntry</a:t>
            </a:r>
            <a:r>
              <a:rPr lang="en-US" dirty="0"/>
              <a:t>’</a:t>
            </a:r>
            <a:endParaRPr lang="nl-BE" dirty="0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010EE68F-9F3A-4BE6-9B14-C021E5505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522" y="95597"/>
            <a:ext cx="2705478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9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0FE8-420D-4B8C-B5D0-233D4F52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237120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DB Creation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70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88936-7443-4C54-A934-D5497E72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- </a:t>
            </a:r>
            <a:r>
              <a:rPr lang="en-US" dirty="0" err="1"/>
              <a:t>db</a:t>
            </a:r>
            <a:r>
              <a:rPr lang="en-US" dirty="0"/>
              <a:t> creation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3A3841-55E6-44BD-AF26-5DA8AFE95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 Helper: </a:t>
            </a:r>
          </a:p>
          <a:p>
            <a:pPr lvl="1"/>
            <a:r>
              <a:rPr lang="en-US" dirty="0"/>
              <a:t>Creation van database (</a:t>
            </a:r>
            <a:r>
              <a:rPr lang="en-US" dirty="0" err="1"/>
              <a:t>onCreate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Update van database (</a:t>
            </a:r>
            <a:r>
              <a:rPr lang="en-US" dirty="0" err="1"/>
              <a:t>onUpgrade</a:t>
            </a:r>
            <a:r>
              <a:rPr lang="en-US" dirty="0"/>
              <a:t>)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47BD548-1D0A-4E8E-9659-FECBD40BC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487" y="3050259"/>
            <a:ext cx="7790106" cy="32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5162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546</Words>
  <Application>Microsoft Office PowerPoint</Application>
  <PresentationFormat>Breedbeeld</PresentationFormat>
  <Paragraphs>171</Paragraphs>
  <Slides>31</Slides>
  <Notes>26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Kantoorthema</vt:lpstr>
      <vt:lpstr>Android SQLite</vt:lpstr>
      <vt:lpstr>Data persistence</vt:lpstr>
      <vt:lpstr>Complexe data persistent opslaan</vt:lpstr>
      <vt:lpstr>SQLite</vt:lpstr>
      <vt:lpstr>Contract</vt:lpstr>
      <vt:lpstr>SQLite - contract</vt:lpstr>
      <vt:lpstr>SQLite – contract implementatie</vt:lpstr>
      <vt:lpstr>DB Creation</vt:lpstr>
      <vt:lpstr>SQLite - db creation</vt:lpstr>
      <vt:lpstr>SQLite – db creation implementatie</vt:lpstr>
      <vt:lpstr>Query de databank</vt:lpstr>
      <vt:lpstr>SQLite – Query database (1)</vt:lpstr>
      <vt:lpstr>SQLite – Query database implementatie</vt:lpstr>
      <vt:lpstr>SQLite – Query database implementatie (2)</vt:lpstr>
      <vt:lpstr>Query parameters</vt:lpstr>
      <vt:lpstr>Result: Cursor</vt:lpstr>
      <vt:lpstr>Link de adapter</vt:lpstr>
      <vt:lpstr>Link de adapter</vt:lpstr>
      <vt:lpstr>Link de adapter (2)</vt:lpstr>
      <vt:lpstr>Link de adapter (3)</vt:lpstr>
      <vt:lpstr>Waarden ophalen</vt:lpstr>
      <vt:lpstr>Elementen toevoegen – waarden ophalen</vt:lpstr>
      <vt:lpstr>Elementen toevoegen - onClick</vt:lpstr>
      <vt:lpstr>Element toevoegen - Activity</vt:lpstr>
      <vt:lpstr>Element toevoegen - ContentValue</vt:lpstr>
      <vt:lpstr>Element toevoegen – cursor verversen</vt:lpstr>
      <vt:lpstr>Elementen verwijderen (swipe off)</vt:lpstr>
      <vt:lpstr>Elementen verwijderen</vt:lpstr>
      <vt:lpstr>Elementen verwijderen – verwijderen uit db </vt:lpstr>
      <vt:lpstr>Elementen verwijderen – tags</vt:lpstr>
      <vt:lpstr>Elementen verwijderen - ItemTouchHandler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Niek Vandael</cp:lastModifiedBy>
  <cp:revision>858</cp:revision>
  <dcterms:created xsi:type="dcterms:W3CDTF">2016-06-13T13:38:04Z</dcterms:created>
  <dcterms:modified xsi:type="dcterms:W3CDTF">2017-12-22T16:39:30Z</dcterms:modified>
</cp:coreProperties>
</file>