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302" r:id="rId12"/>
    <p:sldId id="304" r:id="rId13"/>
    <p:sldId id="303" r:id="rId14"/>
    <p:sldId id="305" r:id="rId15"/>
    <p:sldId id="306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4ADAF3-C8FA-4E59-B399-1CFE7AAA9B6F}">
          <p14:sldIdLst>
            <p14:sldId id="256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1199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B3EA8-83DA-46C8-A563-769B49D4E6B4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BC7-F825-45D7-8119-9A6FABDEBE1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199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90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072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594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377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BE" dirty="0"/>
              <a:t> </a:t>
            </a:r>
            <a:r>
              <a:rPr lang="nl-BE" dirty="0" err="1"/>
              <a:t>wordCol</a:t>
            </a:r>
            <a:r>
              <a:rPr lang="nl-BE" dirty="0"/>
              <a:t> = </a:t>
            </a:r>
            <a:r>
              <a:rPr lang="nl-BE" dirty="0" err="1"/>
              <a:t>cursor.getColumnIndex</a:t>
            </a:r>
            <a:r>
              <a:rPr lang="nl-BE" dirty="0"/>
              <a:t>(</a:t>
            </a:r>
            <a:r>
              <a:rPr lang="nl-BE" dirty="0" err="1"/>
              <a:t>GlossaryContract.COLUMN_WORD</a:t>
            </a:r>
            <a:r>
              <a:rPr lang="nl-BE" dirty="0"/>
              <a:t>); 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BE" dirty="0"/>
              <a:t> </a:t>
            </a:r>
            <a:r>
              <a:rPr lang="nl-BE" dirty="0" err="1"/>
              <a:t>definitionCol</a:t>
            </a:r>
            <a:r>
              <a:rPr lang="nl-BE" dirty="0"/>
              <a:t> = </a:t>
            </a:r>
            <a:r>
              <a:rPr lang="nl-BE" dirty="0" err="1"/>
              <a:t>cursor.getColumnIndex</a:t>
            </a:r>
            <a:r>
              <a:rPr lang="nl-BE" dirty="0"/>
              <a:t>(</a:t>
            </a:r>
            <a:r>
              <a:rPr lang="nl-BE" dirty="0" err="1"/>
              <a:t>GlossaryContract.COLUMN_DEFINITION</a:t>
            </a:r>
            <a:r>
              <a:rPr lang="nl-BE" dirty="0"/>
              <a:t>); </a:t>
            </a:r>
          </a:p>
          <a:p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BE" dirty="0"/>
              <a:t> (</a:t>
            </a:r>
            <a:r>
              <a:rPr lang="nl-BE" dirty="0" err="1"/>
              <a:t>cursor.moveToNext</a:t>
            </a:r>
            <a:r>
              <a:rPr lang="nl-BE" dirty="0"/>
              <a:t>()) { </a:t>
            </a:r>
          </a:p>
          <a:p>
            <a:r>
              <a:rPr lang="nl-BE" dirty="0"/>
              <a:t>	String word = </a:t>
            </a:r>
            <a:r>
              <a:rPr lang="nl-BE" dirty="0" err="1"/>
              <a:t>cursor.getString</a:t>
            </a:r>
            <a:r>
              <a:rPr lang="nl-BE" dirty="0"/>
              <a:t>(</a:t>
            </a:r>
            <a:r>
              <a:rPr lang="nl-BE" dirty="0" err="1"/>
              <a:t>wordCol</a:t>
            </a:r>
            <a:r>
              <a:rPr lang="nl-BE" dirty="0"/>
              <a:t>); </a:t>
            </a:r>
          </a:p>
          <a:p>
            <a:r>
              <a:rPr lang="nl-BE" dirty="0"/>
              <a:t>	String </a:t>
            </a:r>
            <a:r>
              <a:rPr lang="nl-BE" dirty="0" err="1"/>
              <a:t>definition</a:t>
            </a:r>
            <a:r>
              <a:rPr lang="nl-BE" dirty="0"/>
              <a:t> = </a:t>
            </a:r>
            <a:r>
              <a:rPr lang="nl-BE" dirty="0" err="1"/>
              <a:t>cursor.getString</a:t>
            </a:r>
            <a:r>
              <a:rPr lang="nl-BE" dirty="0"/>
              <a:t>(</a:t>
            </a:r>
            <a:r>
              <a:rPr lang="nl-BE" dirty="0" err="1"/>
              <a:t>definitionCol</a:t>
            </a:r>
            <a:r>
              <a:rPr lang="nl-BE" dirty="0"/>
              <a:t>); </a:t>
            </a:r>
          </a:p>
          <a:p>
            <a:r>
              <a:rPr lang="nl-BE" dirty="0"/>
              <a:t>	</a:t>
            </a:r>
            <a:r>
              <a:rPr lang="nl-BE" dirty="0" err="1"/>
              <a:t>Log.v</a:t>
            </a:r>
            <a:r>
              <a:rPr lang="nl-BE" dirty="0"/>
              <a:t>(“Cursor </a:t>
            </a:r>
            <a:r>
              <a:rPr lang="nl-BE" dirty="0" err="1"/>
              <a:t>Example</a:t>
            </a:r>
            <a:r>
              <a:rPr lang="nl-BE" dirty="0"/>
              <a:t>”, word + “ - “ + </a:t>
            </a:r>
            <a:r>
              <a:rPr lang="nl-BE" dirty="0" err="1"/>
              <a:t>definition</a:t>
            </a:r>
            <a:r>
              <a:rPr lang="nl-BE" dirty="0"/>
              <a:t>);</a:t>
            </a:r>
          </a:p>
          <a:p>
            <a:r>
              <a:rPr lang="en-US" dirty="0"/>
              <a:t>}</a:t>
            </a:r>
            <a:endParaRPr lang="nl-BE" dirty="0"/>
          </a:p>
          <a:p>
            <a:r>
              <a:rPr lang="en-US" dirty="0" err="1"/>
              <a:t>Cursor.close</a:t>
            </a:r>
            <a:r>
              <a:rPr lang="en-US" dirty="0"/>
              <a:t>();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90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24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93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495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28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53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245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99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7/03/2018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7/03/2018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7/03/2018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IygN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Content Providers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8DDE258-D918-415F-A578-74F50A1B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19" y="4479260"/>
            <a:ext cx="7272117" cy="18003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858297-146D-4B0D-9D6C-2C4F17A4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ContentProver.query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421DCA-5D0E-4EF0-B855-1D9C8AD0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Via de resolver </a:t>
            </a:r>
            <a:r>
              <a:rPr lang="en-US" dirty="0" err="1"/>
              <a:t>kunnen</a:t>
            </a:r>
            <a:r>
              <a:rPr lang="en-US" dirty="0"/>
              <a:t> CRUD-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C7B656D-C87E-4546-8AF1-CA389B8B8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19" y="3558688"/>
            <a:ext cx="7743357" cy="66793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D4376DD-5492-4980-BB1E-0A0F055E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18" y="3093622"/>
            <a:ext cx="7872179" cy="3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83BE8-597F-4854-8E87-AF2BD99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84D662-ED3E-42B5-B4EB-C854F431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" y="1341531"/>
            <a:ext cx="10515600" cy="4351338"/>
          </a:xfrm>
        </p:spPr>
        <p:txBody>
          <a:bodyPr/>
          <a:lstStyle/>
          <a:p>
            <a:r>
              <a:rPr lang="en-US" dirty="0"/>
              <a:t>URI: Uniform Resource Identifier (</a:t>
            </a:r>
            <a:r>
              <a:rPr lang="en-US" dirty="0" err="1"/>
              <a:t>locatie</a:t>
            </a:r>
            <a:r>
              <a:rPr lang="en-US" dirty="0"/>
              <a:t> v/d data)</a:t>
            </a:r>
          </a:p>
          <a:p>
            <a:pPr marL="0" indent="0">
              <a:buNone/>
            </a:pPr>
            <a:r>
              <a:rPr lang="en-US" dirty="0"/>
              <a:t>Het URI van apps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in de contract classes</a:t>
            </a:r>
            <a:br>
              <a:rPr lang="en-US" dirty="0"/>
            </a:br>
            <a:r>
              <a:rPr lang="en-US" dirty="0"/>
              <a:t>(vb. </a:t>
            </a:r>
            <a:r>
              <a:rPr lang="en-US" dirty="0" err="1"/>
              <a:t>CalendarContract</a:t>
            </a:r>
            <a:r>
              <a:rPr lang="en-US" dirty="0"/>
              <a:t>*)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A044C42-F3BD-4420-868E-360CD3A42361}"/>
              </a:ext>
            </a:extLst>
          </p:cNvPr>
          <p:cNvSpPr txBox="1"/>
          <p:nvPr/>
        </p:nvSpPr>
        <p:spPr>
          <a:xfrm>
            <a:off x="741381" y="6123543"/>
            <a:ext cx="80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* https://developer.android.com/reference/android/provider/CalendarContract.html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0D9A61-5911-4153-9F29-1C587430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5853"/>
            <a:ext cx="1011696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ContentProvider</a:t>
            </a:r>
            <a:r>
              <a:rPr lang="en-US" dirty="0">
                <a:solidFill>
                  <a:schemeClr val="bg1"/>
                </a:solidFill>
              </a:rPr>
              <a:t>: hands-on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AB029-769C-4FEC-ADC4-CB0CF03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75" y="0"/>
            <a:ext cx="10515600" cy="1325563"/>
          </a:xfrm>
        </p:spPr>
        <p:txBody>
          <a:bodyPr/>
          <a:lstStyle/>
          <a:p>
            <a:r>
              <a:rPr lang="en-US" dirty="0" err="1"/>
              <a:t>ContentProvider</a:t>
            </a:r>
            <a:r>
              <a:rPr lang="en-US" dirty="0"/>
              <a:t>: hands-on (1)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D4F6690-8CEF-48DF-9675-2201AE26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75" y="1253330"/>
            <a:ext cx="10892118" cy="53414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AsyncTask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doInBackground</a:t>
            </a:r>
            <a:r>
              <a:rPr lang="en-US" dirty="0"/>
              <a:t>: </a:t>
            </a:r>
            <a:r>
              <a:rPr lang="en-US" dirty="0" err="1"/>
              <a:t>methode</a:t>
            </a:r>
            <a:br>
              <a:rPr lang="en-US" dirty="0"/>
            </a:br>
            <a:r>
              <a:rPr lang="en-US" dirty="0"/>
              <a:t>om code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br>
              <a:rPr lang="en-US" dirty="0"/>
            </a:br>
            <a:r>
              <a:rPr lang="en-US" dirty="0"/>
              <a:t>op de </a:t>
            </a:r>
            <a:r>
              <a:rPr lang="en-US" dirty="0" err="1"/>
              <a:t>achtergrond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Roept</a:t>
            </a:r>
            <a:r>
              <a:rPr lang="en-US" dirty="0"/>
              <a:t> de </a:t>
            </a:r>
            <a:r>
              <a:rPr lang="en-US" dirty="0" err="1"/>
              <a:t>conterprovider</a:t>
            </a:r>
            <a:br>
              <a:rPr lang="en-US" dirty="0"/>
            </a:b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ahdv</a:t>
            </a:r>
            <a:r>
              <a:rPr lang="en-US" dirty="0"/>
              <a:t> het URI die </a:t>
            </a:r>
            <a:br>
              <a:rPr lang="en-US" dirty="0"/>
            </a:br>
            <a:r>
              <a:rPr lang="en-US" dirty="0" err="1"/>
              <a:t>gedefinieerd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in het</a:t>
            </a:r>
            <a:br>
              <a:rPr lang="en-US" dirty="0"/>
            </a:br>
            <a:r>
              <a:rPr lang="en-US" dirty="0"/>
              <a:t>‘</a:t>
            </a:r>
            <a:r>
              <a:rPr lang="en-US" sz="2400" dirty="0" err="1"/>
              <a:t>DroidtermsExampleContract</a:t>
            </a:r>
            <a:r>
              <a:rPr lang="en-US" dirty="0"/>
              <a:t>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Het </a:t>
            </a:r>
            <a:r>
              <a:rPr lang="en-US" dirty="0" err="1"/>
              <a:t>resultaat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err="1"/>
              <a:t>een</a:t>
            </a:r>
            <a:r>
              <a:rPr lang="en-US" dirty="0"/>
              <a:t> cursor.</a:t>
            </a:r>
            <a:br>
              <a:rPr lang="en-US" dirty="0"/>
            </a:br>
            <a:r>
              <a:rPr lang="en-US" dirty="0" err="1"/>
              <a:t>Houd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cursor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als</a:t>
            </a:r>
            <a:br>
              <a:rPr lang="en-US" dirty="0"/>
            </a:br>
            <a:r>
              <a:rPr lang="en-US" dirty="0" err="1"/>
              <a:t>variabele</a:t>
            </a:r>
            <a:r>
              <a:rPr lang="en-US" dirty="0"/>
              <a:t> van </a:t>
            </a:r>
            <a:r>
              <a:rPr lang="en-US" dirty="0" err="1"/>
              <a:t>MainActivity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2081B32C-FCA2-4CDD-9975-81AEB171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43" y="1173921"/>
            <a:ext cx="7982175" cy="5194371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5264910F-0530-4AE2-B8ED-511AD3CF762C}"/>
              </a:ext>
            </a:extLst>
          </p:cNvPr>
          <p:cNvSpPr/>
          <p:nvPr/>
        </p:nvSpPr>
        <p:spPr>
          <a:xfrm>
            <a:off x="4995133" y="1070938"/>
            <a:ext cx="7090187" cy="540033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C77D421-24C4-4DFB-8831-18090682A24F}"/>
              </a:ext>
            </a:extLst>
          </p:cNvPr>
          <p:cNvSpPr/>
          <p:nvPr/>
        </p:nvSpPr>
        <p:spPr>
          <a:xfrm>
            <a:off x="5303520" y="1488032"/>
            <a:ext cx="6598472" cy="276717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B249716-4476-4DD9-8B00-886D5D03EA38}"/>
              </a:ext>
            </a:extLst>
          </p:cNvPr>
          <p:cNvSpPr/>
          <p:nvPr/>
        </p:nvSpPr>
        <p:spPr>
          <a:xfrm>
            <a:off x="5303520" y="4565945"/>
            <a:ext cx="6598472" cy="167942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C15113D-5077-47BA-9816-CF2BE5434D00}"/>
              </a:ext>
            </a:extLst>
          </p:cNvPr>
          <p:cNvSpPr/>
          <p:nvPr/>
        </p:nvSpPr>
        <p:spPr>
          <a:xfrm>
            <a:off x="5611907" y="2578893"/>
            <a:ext cx="6172199" cy="142758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C4894D3-C4A2-4B5E-9A1B-C102D8404D84}"/>
              </a:ext>
            </a:extLst>
          </p:cNvPr>
          <p:cNvSpPr txBox="1"/>
          <p:nvPr/>
        </p:nvSpPr>
        <p:spPr>
          <a:xfrm>
            <a:off x="4627725" y="9474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1</a:t>
            </a:r>
            <a:endParaRPr lang="nl-BE" sz="2800" b="1" dirty="0">
              <a:solidFill>
                <a:srgbClr val="58A618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9C36046-E49F-44CF-BBDE-7D96FED8815F}"/>
              </a:ext>
            </a:extLst>
          </p:cNvPr>
          <p:cNvSpPr txBox="1"/>
          <p:nvPr/>
        </p:nvSpPr>
        <p:spPr>
          <a:xfrm>
            <a:off x="5004243" y="13643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2</a:t>
            </a:r>
            <a:endParaRPr lang="nl-BE" sz="2800" b="1" dirty="0">
              <a:solidFill>
                <a:srgbClr val="58A618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7161AF7-C2A2-40C6-AE37-56F089B9449F}"/>
              </a:ext>
            </a:extLst>
          </p:cNvPr>
          <p:cNvSpPr txBox="1"/>
          <p:nvPr/>
        </p:nvSpPr>
        <p:spPr>
          <a:xfrm>
            <a:off x="4995133" y="44809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4</a:t>
            </a:r>
            <a:endParaRPr lang="nl-BE" sz="2800" b="1" dirty="0">
              <a:solidFill>
                <a:srgbClr val="58A618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78C4957-4FE7-40CA-BD02-C82B0595B7ED}"/>
              </a:ext>
            </a:extLst>
          </p:cNvPr>
          <p:cNvSpPr txBox="1"/>
          <p:nvPr/>
        </p:nvSpPr>
        <p:spPr>
          <a:xfrm>
            <a:off x="5310317" y="25481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3</a:t>
            </a:r>
            <a:endParaRPr lang="nl-BE" sz="28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7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B321E-8C90-4AB5-98E0-50D9A053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88" y="18255"/>
            <a:ext cx="10515600" cy="1325563"/>
          </a:xfrm>
        </p:spPr>
        <p:txBody>
          <a:bodyPr/>
          <a:lstStyle/>
          <a:p>
            <a:r>
              <a:rPr lang="en-US" dirty="0" err="1"/>
              <a:t>ContentProvider</a:t>
            </a:r>
            <a:r>
              <a:rPr lang="en-US" dirty="0"/>
              <a:t>: hands-on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EEED6E-1DD9-42C2-82A3-E8B3D3A6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75" y="192524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Het </a:t>
            </a:r>
            <a:r>
              <a:rPr lang="en-US" dirty="0" err="1"/>
              <a:t>resultaat</a:t>
            </a:r>
            <a:r>
              <a:rPr lang="en-US" dirty="0"/>
              <a:t> van de </a:t>
            </a:r>
            <a:r>
              <a:rPr lang="en-US" dirty="0" err="1"/>
              <a:t>async</a:t>
            </a:r>
            <a:r>
              <a:rPr lang="en-US" dirty="0"/>
              <a:t> task</a:t>
            </a:r>
            <a:br>
              <a:rPr lang="en-US" dirty="0"/>
            </a:b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bijgehouden</a:t>
            </a:r>
            <a:r>
              <a:rPr lang="en-US" dirty="0"/>
              <a:t> in </a:t>
            </a:r>
            <a:r>
              <a:rPr lang="en-US" dirty="0" err="1"/>
              <a:t>MainActivity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 </a:t>
            </a:r>
            <a:r>
              <a:rPr lang="en-US" dirty="0" err="1"/>
              <a:t>AsyncTask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7C4144-4529-40F5-BA84-3523ACBB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99" y="936667"/>
            <a:ext cx="5765801" cy="592133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2A64AE8-6DA5-4063-AF9D-06B9D7A21720}"/>
              </a:ext>
            </a:extLst>
          </p:cNvPr>
          <p:cNvSpPr/>
          <p:nvPr/>
        </p:nvSpPr>
        <p:spPr>
          <a:xfrm>
            <a:off x="6649156" y="2232776"/>
            <a:ext cx="5542844" cy="52171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A1EBB05-7F9D-4FA8-A018-B40A616368DB}"/>
              </a:ext>
            </a:extLst>
          </p:cNvPr>
          <p:cNvSpPr/>
          <p:nvPr/>
        </p:nvSpPr>
        <p:spPr>
          <a:xfrm>
            <a:off x="6649156" y="6066853"/>
            <a:ext cx="5550014" cy="52171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8D7918A-56D3-41BD-AC2F-844D33789DFE}"/>
              </a:ext>
            </a:extLst>
          </p:cNvPr>
          <p:cNvSpPr txBox="1"/>
          <p:nvPr/>
        </p:nvSpPr>
        <p:spPr>
          <a:xfrm>
            <a:off x="6274578" y="22212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1</a:t>
            </a:r>
            <a:endParaRPr lang="nl-BE" sz="2800" b="1" dirty="0">
              <a:solidFill>
                <a:srgbClr val="58A618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C225562-1291-4FB2-ACCE-6212B2FA1501}"/>
              </a:ext>
            </a:extLst>
          </p:cNvPr>
          <p:cNvSpPr txBox="1"/>
          <p:nvPr/>
        </p:nvSpPr>
        <p:spPr>
          <a:xfrm>
            <a:off x="6242495" y="60653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2</a:t>
            </a:r>
            <a:endParaRPr lang="nl-BE" sz="28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26C60-3326-45FC-BB2F-9399800E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250"/>
            <a:ext cx="10515600" cy="1325563"/>
          </a:xfrm>
        </p:spPr>
        <p:txBody>
          <a:bodyPr/>
          <a:lstStyle/>
          <a:p>
            <a:r>
              <a:rPr lang="en-US" dirty="0"/>
              <a:t>Cursor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B941CD-9B8F-4423-97E5-6748EF23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2" y="1830813"/>
            <a:ext cx="10941424" cy="4351338"/>
          </a:xfrm>
        </p:spPr>
        <p:txBody>
          <a:bodyPr/>
          <a:lstStyle/>
          <a:p>
            <a:r>
              <a:rPr lang="en-US" dirty="0"/>
              <a:t>De Query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cursor </a:t>
            </a:r>
            <a:r>
              <a:rPr lang="en-US" dirty="0" err="1"/>
              <a:t>terug</a:t>
            </a:r>
            <a:r>
              <a:rPr lang="en-US" dirty="0"/>
              <a:t> (ref. SQLite)</a:t>
            </a:r>
          </a:p>
          <a:p>
            <a:r>
              <a:rPr lang="en-US" dirty="0"/>
              <a:t>Cursor = iterator om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/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ContentProvider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hoofstuk</a:t>
            </a:r>
            <a:r>
              <a:rPr lang="en-US" dirty="0"/>
              <a:t> ‘SQLite’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026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DEB3F-80D2-49F6-B694-41BCB51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resolver.query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8C4815-4558-49AF-9205-928028C4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50"/>
            <a:ext cx="10515600" cy="4351338"/>
          </a:xfrm>
        </p:spPr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params</a:t>
            </a:r>
            <a:r>
              <a:rPr lang="en-US" dirty="0"/>
              <a:t> v/d query </a:t>
            </a:r>
            <a:r>
              <a:rPr lang="en-US" dirty="0" err="1"/>
              <a:t>methode</a:t>
            </a:r>
            <a:r>
              <a:rPr lang="en-US" dirty="0"/>
              <a:t>: SQL-like parameter </a:t>
            </a:r>
            <a:br>
              <a:rPr lang="en-US" dirty="0"/>
            </a:br>
            <a:r>
              <a:rPr lang="en-US" dirty="0"/>
              <a:t>select col1, col2 from table where x=1 and y=2 order by id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BB18FD-8526-4066-8370-F727FADA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07" y="2519485"/>
            <a:ext cx="8193493" cy="397339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93CF862F-54C3-4CE7-9383-91602F91F644}"/>
              </a:ext>
            </a:extLst>
          </p:cNvPr>
          <p:cNvSpPr/>
          <p:nvPr/>
        </p:nvSpPr>
        <p:spPr>
          <a:xfrm>
            <a:off x="2032001" y="1833171"/>
            <a:ext cx="1444978" cy="41822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B7260C2-F642-4C3D-9DA4-E4BE9FD09679}"/>
              </a:ext>
            </a:extLst>
          </p:cNvPr>
          <p:cNvSpPr/>
          <p:nvPr/>
        </p:nvSpPr>
        <p:spPr>
          <a:xfrm>
            <a:off x="5091288" y="1833171"/>
            <a:ext cx="2772551" cy="41822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05AFD0E-E76C-43D4-9C88-EA589DB3A671}"/>
              </a:ext>
            </a:extLst>
          </p:cNvPr>
          <p:cNvSpPr/>
          <p:nvPr/>
        </p:nvSpPr>
        <p:spPr>
          <a:xfrm>
            <a:off x="7928387" y="1833171"/>
            <a:ext cx="1635161" cy="41822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F209FC1-1255-4253-B1DE-EED1393ECAE6}"/>
              </a:ext>
            </a:extLst>
          </p:cNvPr>
          <p:cNvCxnSpPr/>
          <p:nvPr/>
        </p:nvCxnSpPr>
        <p:spPr>
          <a:xfrm>
            <a:off x="2872292" y="2251391"/>
            <a:ext cx="0" cy="749993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34C9C9D-3C0C-42CB-85B7-059AB4FFDDAC}"/>
              </a:ext>
            </a:extLst>
          </p:cNvPr>
          <p:cNvCxnSpPr>
            <a:cxnSpLocks/>
          </p:cNvCxnSpPr>
          <p:nvPr/>
        </p:nvCxnSpPr>
        <p:spPr>
          <a:xfrm flipH="1">
            <a:off x="4679576" y="2174537"/>
            <a:ext cx="1416424" cy="826847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E4D95BF1-98E0-44C5-886C-74D9BD2BA780}"/>
              </a:ext>
            </a:extLst>
          </p:cNvPr>
          <p:cNvCxnSpPr>
            <a:cxnSpLocks/>
          </p:cNvCxnSpPr>
          <p:nvPr/>
        </p:nvCxnSpPr>
        <p:spPr>
          <a:xfrm flipH="1">
            <a:off x="6390133" y="2197939"/>
            <a:ext cx="131921" cy="803445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FE017D3C-558B-43CC-8FC8-D5DB58BA7CB3}"/>
              </a:ext>
            </a:extLst>
          </p:cNvPr>
          <p:cNvCxnSpPr>
            <a:cxnSpLocks/>
          </p:cNvCxnSpPr>
          <p:nvPr/>
        </p:nvCxnSpPr>
        <p:spPr>
          <a:xfrm flipH="1">
            <a:off x="8134399" y="2224664"/>
            <a:ext cx="522325" cy="77672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A1AA8-7B94-4F7D-9861-1A0F0DD9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Werken</a:t>
            </a:r>
            <a:r>
              <a:rPr lang="en-US" dirty="0"/>
              <a:t> met de cursor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208425-1755-4CEA-8E04-89D8D268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598F20C-9B97-407E-B6D4-B85815C5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9620"/>
            <a:ext cx="10181392" cy="47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940A2-50F0-4E5B-977B-E4FF7626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Cursor: 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132FD-7C38-4F50-974D-B0005D85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550" y="1351820"/>
            <a:ext cx="11185407" cy="4606347"/>
          </a:xfrm>
        </p:spPr>
        <p:txBody>
          <a:bodyPr>
            <a:normAutofit/>
          </a:bodyPr>
          <a:lstStyle/>
          <a:p>
            <a:r>
              <a:rPr lang="en-US" sz="2000" dirty="0"/>
              <a:t>Code om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itereren</a:t>
            </a:r>
            <a:r>
              <a:rPr lang="en-US" sz="2000" dirty="0"/>
              <a:t> over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rijen</a:t>
            </a:r>
            <a:r>
              <a:rPr lang="en-US" sz="2000" dirty="0"/>
              <a:t> &amp; de </a:t>
            </a:r>
            <a:r>
              <a:rPr lang="en-US" sz="2000" dirty="0" err="1"/>
              <a:t>resultaten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loggen</a:t>
            </a:r>
            <a:r>
              <a:rPr lang="en-US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Zoek</a:t>
            </a:r>
            <a:r>
              <a:rPr lang="en-US" sz="2000" dirty="0"/>
              <a:t> de index van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kolommen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Ga </a:t>
            </a:r>
            <a:r>
              <a:rPr lang="en-US" sz="2000" dirty="0" err="1"/>
              <a:t>naar</a:t>
            </a:r>
            <a:r>
              <a:rPr lang="en-US" sz="2000" dirty="0"/>
              <a:t> de </a:t>
            </a:r>
            <a:r>
              <a:rPr lang="en-US" sz="2000" dirty="0" err="1"/>
              <a:t>volgende</a:t>
            </a:r>
            <a:r>
              <a:rPr lang="en-US" sz="2000" dirty="0"/>
              <a:t> </a:t>
            </a:r>
            <a:r>
              <a:rPr lang="en-US" sz="2000" dirty="0" err="1"/>
              <a:t>rij</a:t>
            </a:r>
            <a:r>
              <a:rPr lang="en-US" sz="2000" dirty="0"/>
              <a:t> in </a:t>
            </a:r>
            <a:r>
              <a:rPr lang="en-US" sz="2000" dirty="0" err="1"/>
              <a:t>je</a:t>
            </a:r>
            <a:r>
              <a:rPr lang="en-US" sz="2000" dirty="0"/>
              <a:t> cursor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Zoek</a:t>
            </a:r>
            <a:r>
              <a:rPr lang="en-US" sz="2000" dirty="0"/>
              <a:t> in de dataset de </a:t>
            </a:r>
            <a:r>
              <a:rPr lang="en-US" sz="2000" dirty="0" err="1"/>
              <a:t>waarde</a:t>
            </a:r>
            <a:r>
              <a:rPr lang="en-US" sz="2000" dirty="0"/>
              <a:t> die </a:t>
            </a:r>
            <a:r>
              <a:rPr lang="en-US" sz="2000" dirty="0" err="1"/>
              <a:t>overeenstemt</a:t>
            </a:r>
            <a:r>
              <a:rPr lang="en-US" sz="2000" dirty="0"/>
              <a:t> met </a:t>
            </a:r>
            <a:r>
              <a:rPr lang="en-US" sz="2000" dirty="0" err="1"/>
              <a:t>kolomindex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Sluit</a:t>
            </a:r>
            <a:r>
              <a:rPr lang="en-US" sz="2000" dirty="0"/>
              <a:t> de cursor (</a:t>
            </a:r>
            <a:r>
              <a:rPr lang="en-US" sz="2000" dirty="0" err="1"/>
              <a:t>voorkom</a:t>
            </a:r>
            <a:r>
              <a:rPr lang="en-US" sz="2000" dirty="0"/>
              <a:t> memory-leaks!)</a:t>
            </a:r>
          </a:p>
          <a:p>
            <a:pPr marL="0" indent="0">
              <a:buNone/>
            </a:pPr>
            <a:endParaRPr lang="nl-BE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D3A93DA-0CAD-4D40-931D-A50ACA679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98087"/>
              </p:ext>
            </p:extLst>
          </p:nvPr>
        </p:nvGraphicFramePr>
        <p:xfrm>
          <a:off x="838200" y="3568271"/>
          <a:ext cx="110299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afbeelding" r:id="rId4" imgW="11030040" imgH="2343240" progId="Paint.Picture">
                  <p:embed/>
                </p:oleObj>
              </mc:Choice>
              <mc:Fallback>
                <p:oleObj name="Bitmapafbeelding" r:id="rId4" imgW="11030040" imgH="2343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568271"/>
                        <a:ext cx="11029950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66E519F0-8669-47A4-884B-71673275FAA2}"/>
              </a:ext>
            </a:extLst>
          </p:cNvPr>
          <p:cNvSpPr/>
          <p:nvPr/>
        </p:nvSpPr>
        <p:spPr>
          <a:xfrm>
            <a:off x="666974" y="3611303"/>
            <a:ext cx="11213758" cy="5949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74A0E4-3DA4-424C-93CB-DD03490BE77C}"/>
              </a:ext>
            </a:extLst>
          </p:cNvPr>
          <p:cNvSpPr/>
          <p:nvPr/>
        </p:nvSpPr>
        <p:spPr>
          <a:xfrm>
            <a:off x="666974" y="5619205"/>
            <a:ext cx="11213758" cy="33896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76D3A25-2F82-47D0-BD5B-4B9E9C947380}"/>
              </a:ext>
            </a:extLst>
          </p:cNvPr>
          <p:cNvSpPr/>
          <p:nvPr/>
        </p:nvSpPr>
        <p:spPr>
          <a:xfrm>
            <a:off x="809849" y="4252986"/>
            <a:ext cx="8315661" cy="26186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4557476-82D8-4A01-AEA0-63453B9976A9}"/>
              </a:ext>
            </a:extLst>
          </p:cNvPr>
          <p:cNvSpPr/>
          <p:nvPr/>
        </p:nvSpPr>
        <p:spPr>
          <a:xfrm>
            <a:off x="1390875" y="4518069"/>
            <a:ext cx="7734636" cy="54446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9BB8797-4AF3-42C3-8C15-AA180EBE5CEC}"/>
              </a:ext>
            </a:extLst>
          </p:cNvPr>
          <p:cNvSpPr txBox="1"/>
          <p:nvPr/>
        </p:nvSpPr>
        <p:spPr>
          <a:xfrm>
            <a:off x="272913" y="35682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1</a:t>
            </a:r>
            <a:endParaRPr lang="nl-BE" sz="2800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BD13D5C-381C-4C13-B317-B63D72CC774B}"/>
              </a:ext>
            </a:extLst>
          </p:cNvPr>
          <p:cNvSpPr txBox="1"/>
          <p:nvPr/>
        </p:nvSpPr>
        <p:spPr>
          <a:xfrm>
            <a:off x="442440" y="41345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2</a:t>
            </a:r>
            <a:endParaRPr lang="nl-BE" sz="2800" b="1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2F8CD54-AE55-436C-A10E-E8AC0A4A4EB5}"/>
              </a:ext>
            </a:extLst>
          </p:cNvPr>
          <p:cNvSpPr txBox="1"/>
          <p:nvPr/>
        </p:nvSpPr>
        <p:spPr>
          <a:xfrm>
            <a:off x="1045602" y="4471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3</a:t>
            </a:r>
            <a:endParaRPr lang="nl-BE" sz="2800" b="1" dirty="0">
              <a:solidFill>
                <a:srgbClr val="58A618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84DB021-7CAA-4ABF-8308-C085AAD37AF5}"/>
              </a:ext>
            </a:extLst>
          </p:cNvPr>
          <p:cNvSpPr txBox="1"/>
          <p:nvPr/>
        </p:nvSpPr>
        <p:spPr>
          <a:xfrm>
            <a:off x="328590" y="54888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8A618"/>
                </a:solidFill>
              </a:rPr>
              <a:t>4</a:t>
            </a:r>
            <a:endParaRPr lang="nl-BE" sz="28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3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Content providers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5A031-7145-4A03-9334-9D07CF09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FAB0B-ACA8-488D-A78B-EEE22707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1384561"/>
            <a:ext cx="10515600" cy="435133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b="1" dirty="0" err="1"/>
              <a:t>lezen</a:t>
            </a:r>
            <a:r>
              <a:rPr lang="en-US" dirty="0"/>
              <a:t> van contacts, </a:t>
            </a:r>
            <a:r>
              <a:rPr lang="en-US" dirty="0" err="1"/>
              <a:t>documenten</a:t>
            </a:r>
            <a:r>
              <a:rPr lang="en-US" dirty="0"/>
              <a:t>, calendar…</a:t>
            </a:r>
          </a:p>
          <a:p>
            <a:r>
              <a:rPr lang="en-US" dirty="0"/>
              <a:t>Data </a:t>
            </a:r>
            <a:r>
              <a:rPr lang="en-US" b="1" dirty="0" err="1"/>
              <a:t>schrijven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contacts, </a:t>
            </a:r>
            <a:r>
              <a:rPr lang="en-US" dirty="0" err="1"/>
              <a:t>documenten</a:t>
            </a:r>
            <a:r>
              <a:rPr lang="en-US" dirty="0"/>
              <a:t>, calendar,…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 err="1"/>
              <a:t>Klasse</a:t>
            </a:r>
            <a:r>
              <a:rPr lang="en-US" i="1" dirty="0"/>
              <a:t> die </a:t>
            </a:r>
            <a:r>
              <a:rPr lang="en-US" i="1" dirty="0" err="1"/>
              <a:t>zich</a:t>
            </a:r>
            <a:r>
              <a:rPr lang="en-US" i="1" dirty="0"/>
              <a:t> </a:t>
            </a:r>
            <a:r>
              <a:rPr lang="en-US" i="1" dirty="0" err="1"/>
              <a:t>bevindt</a:t>
            </a:r>
            <a:r>
              <a:rPr lang="en-US" i="1" dirty="0"/>
              <a:t> </a:t>
            </a:r>
            <a:r>
              <a:rPr lang="en-US" i="1" dirty="0" err="1"/>
              <a:t>tussen</a:t>
            </a:r>
            <a:r>
              <a:rPr lang="en-US" i="1" dirty="0"/>
              <a:t> de </a:t>
            </a:r>
            <a:r>
              <a:rPr lang="en-US" i="1" dirty="0" err="1"/>
              <a:t>applicatie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de </a:t>
            </a:r>
            <a:r>
              <a:rPr lang="en-US" i="1" dirty="0" err="1"/>
              <a:t>datasource</a:t>
            </a:r>
            <a:r>
              <a:rPr lang="en-US" i="1" dirty="0"/>
              <a:t> &amp; </a:t>
            </a:r>
            <a:r>
              <a:rPr lang="en-US" i="1" dirty="0" err="1"/>
              <a:t>gemakkelijke</a:t>
            </a:r>
            <a:r>
              <a:rPr lang="en-US" i="1" dirty="0"/>
              <a:t> </a:t>
            </a:r>
            <a:r>
              <a:rPr lang="en-US" i="1" dirty="0" err="1"/>
              <a:t>toegang</a:t>
            </a:r>
            <a:r>
              <a:rPr lang="en-US" i="1" dirty="0"/>
              <a:t> </a:t>
            </a:r>
            <a:r>
              <a:rPr lang="en-US" i="1" dirty="0" err="1"/>
              <a:t>geeft</a:t>
            </a:r>
            <a:r>
              <a:rPr lang="en-US" i="1" dirty="0"/>
              <a:t> tot de </a:t>
            </a:r>
            <a:r>
              <a:rPr lang="en-US" i="1" dirty="0" err="1"/>
              <a:t>datasource</a:t>
            </a:r>
            <a:endParaRPr lang="nl-BE" i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7919AF6-D500-4B76-AEA4-BF18AED5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35" y="3657784"/>
            <a:ext cx="7244561" cy="28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3C7A1-0EE6-49F9-B775-F10F015D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Contentprovider</a:t>
            </a:r>
            <a:r>
              <a:rPr lang="en-US" dirty="0"/>
              <a:t>: middle man class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4501A-05DF-40E4-B8DB-B44144D4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4351338"/>
          </a:xfrm>
        </p:spPr>
        <p:txBody>
          <a:bodyPr/>
          <a:lstStyle/>
          <a:p>
            <a:r>
              <a:rPr lang="en-US" dirty="0" err="1"/>
              <a:t>Makkelijker</a:t>
            </a:r>
            <a:r>
              <a:rPr lang="en-US" dirty="0"/>
              <a:t> om de </a:t>
            </a:r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veranderen</a:t>
            </a:r>
            <a:endParaRPr lang="en-US" dirty="0"/>
          </a:p>
          <a:p>
            <a:r>
              <a:rPr lang="en-US" dirty="0" err="1"/>
              <a:t>Sommige</a:t>
            </a:r>
            <a:r>
              <a:rPr lang="en-US" dirty="0"/>
              <a:t> android classes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contentproviders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(loaders, cursors,…)</a:t>
            </a:r>
          </a:p>
          <a:p>
            <a:r>
              <a:rPr lang="en-US" b="1" dirty="0"/>
              <a:t>De </a:t>
            </a:r>
            <a:r>
              <a:rPr lang="en-US" b="1" dirty="0" err="1"/>
              <a:t>datasource</a:t>
            </a:r>
            <a:r>
              <a:rPr lang="en-US" b="1" dirty="0"/>
              <a:t> </a:t>
            </a:r>
            <a:r>
              <a:rPr lang="en-US" b="1" dirty="0" err="1"/>
              <a:t>openstellen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</a:t>
            </a:r>
            <a:r>
              <a:rPr lang="en-US" b="1" dirty="0" err="1"/>
              <a:t>andere</a:t>
            </a:r>
            <a:r>
              <a:rPr lang="en-US" b="1" dirty="0"/>
              <a:t> </a:t>
            </a:r>
            <a:r>
              <a:rPr lang="en-US" b="1" dirty="0" err="1"/>
              <a:t>applicaties</a:t>
            </a:r>
            <a:br>
              <a:rPr lang="en-US" b="1" dirty="0"/>
            </a:br>
            <a:r>
              <a:rPr lang="en-US" sz="1800" dirty="0"/>
              <a:t>(</a:t>
            </a:r>
            <a:r>
              <a:rPr lang="en-US" sz="1800" dirty="0" err="1"/>
              <a:t>Geen</a:t>
            </a:r>
            <a:r>
              <a:rPr lang="en-US" sz="1800" dirty="0"/>
              <a:t> </a:t>
            </a:r>
            <a:r>
              <a:rPr lang="en-US" sz="1800" dirty="0" err="1"/>
              <a:t>contentprovider</a:t>
            </a:r>
            <a:r>
              <a:rPr lang="en-US" sz="1800" dirty="0"/>
              <a:t>: </a:t>
            </a:r>
            <a:r>
              <a:rPr lang="en-US" sz="1800" dirty="0" err="1"/>
              <a:t>je</a:t>
            </a:r>
            <a:r>
              <a:rPr lang="en-US" sz="1800" dirty="0"/>
              <a:t> data is private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enkel</a:t>
            </a:r>
            <a:r>
              <a:rPr lang="en-US" sz="1800" dirty="0"/>
              <a:t> </a:t>
            </a:r>
            <a:r>
              <a:rPr lang="en-US" sz="1800" dirty="0" err="1"/>
              <a:t>jouw</a:t>
            </a:r>
            <a:r>
              <a:rPr lang="en-US" sz="1800" dirty="0"/>
              <a:t> app)</a:t>
            </a:r>
            <a:endParaRPr lang="en-US" sz="1800" b="1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67E6389-9273-4EC9-8A21-DEBC3C5F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5" y="3663224"/>
            <a:ext cx="7369884" cy="28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0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42EFB-4CC8-4479-9159-A9D2BE65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Contentprovider</a:t>
            </a:r>
            <a:r>
              <a:rPr lang="en-US" dirty="0"/>
              <a:t>: middle man class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A7C092-812F-4F5F-A41B-D1DD90E9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74911" cy="4351338"/>
          </a:xfrm>
        </p:spPr>
        <p:txBody>
          <a:bodyPr/>
          <a:lstStyle/>
          <a:p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‘</a:t>
            </a:r>
            <a:r>
              <a:rPr lang="en-US" dirty="0" err="1"/>
              <a:t>DroidTermsExample</a:t>
            </a:r>
            <a:r>
              <a:rPr lang="en-US" dirty="0"/>
              <a:t>’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de SQL databank: </a:t>
            </a:r>
            <a:r>
              <a:rPr lang="en-US" dirty="0" err="1"/>
              <a:t>deze</a:t>
            </a:r>
            <a:r>
              <a:rPr lang="en-US" dirty="0"/>
              <a:t> databank is private </a:t>
            </a:r>
            <a:r>
              <a:rPr lang="en-US" dirty="0" err="1"/>
              <a:t>voor</a:t>
            </a:r>
            <a:r>
              <a:rPr lang="en-US" dirty="0"/>
              <a:t> ‘</a:t>
            </a:r>
            <a:r>
              <a:rPr lang="en-US" dirty="0" err="1"/>
              <a:t>DroidTermsExample</a:t>
            </a:r>
            <a:r>
              <a:rPr lang="en-US" dirty="0"/>
              <a:t>’</a:t>
            </a:r>
          </a:p>
          <a:p>
            <a:r>
              <a:rPr lang="en-US" dirty="0"/>
              <a:t>Om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 &amp; 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databank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apps (</a:t>
            </a:r>
            <a:r>
              <a:rPr lang="en-US" dirty="0" err="1"/>
              <a:t>QuizExampleApp</a:t>
            </a:r>
            <a:r>
              <a:rPr lang="en-US" dirty="0"/>
              <a:t>)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contentprovider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74072D-202D-499C-8014-F857F851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04" y="3828216"/>
            <a:ext cx="6695414" cy="33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4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46279-BA20-43CA-959D-9043E803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Installeren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APK op </a:t>
            </a:r>
            <a:r>
              <a:rPr lang="en-US" dirty="0" err="1"/>
              <a:t>je</a:t>
            </a:r>
            <a:r>
              <a:rPr lang="en-US" dirty="0"/>
              <a:t>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EFD39-35F8-4FFD-B646-3608818D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Voeg</a:t>
            </a:r>
            <a:r>
              <a:rPr lang="en-US" dirty="0"/>
              <a:t> toe </a:t>
            </a:r>
            <a:r>
              <a:rPr lang="en-US" dirty="0" err="1"/>
              <a:t>aan</a:t>
            </a:r>
            <a:r>
              <a:rPr lang="en-US" dirty="0"/>
              <a:t> het pad:</a:t>
            </a:r>
            <a:br>
              <a:rPr lang="en-US" dirty="0"/>
            </a:br>
            <a:r>
              <a:rPr lang="en-US" dirty="0"/>
              <a:t>C:\Users\&lt;username&gt;\AppData\</a:t>
            </a:r>
            <a:br>
              <a:rPr lang="en-US" dirty="0"/>
            </a:br>
            <a:r>
              <a:rPr lang="en-US" dirty="0"/>
              <a:t>Local\Android\Sdk\platform-tools</a:t>
            </a:r>
          </a:p>
          <a:p>
            <a:endParaRPr lang="en-US" dirty="0"/>
          </a:p>
          <a:p>
            <a:r>
              <a:rPr lang="en-US" dirty="0"/>
              <a:t>Download de APK</a:t>
            </a:r>
            <a:br>
              <a:rPr lang="en-US" dirty="0"/>
            </a:br>
            <a:r>
              <a:rPr lang="en-US" dirty="0"/>
              <a:t>(</a:t>
            </a:r>
            <a:r>
              <a:rPr lang="nl-BE" dirty="0">
                <a:hlinkClick r:id="rId3"/>
              </a:rPr>
              <a:t>http://bit.ly/2hIygNl</a:t>
            </a:r>
            <a:r>
              <a:rPr lang="nl-BE" dirty="0"/>
              <a:t>)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nl-BE" dirty="0"/>
              <a:t>oer volgende commando uit:</a:t>
            </a:r>
            <a:br>
              <a:rPr lang="nl-BE" dirty="0"/>
            </a:br>
            <a:r>
              <a:rPr lang="nl-BE" dirty="0" err="1"/>
              <a:t>adb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&lt;</a:t>
            </a:r>
            <a:r>
              <a:rPr lang="nl-BE" dirty="0" err="1"/>
              <a:t>applicatieNaam</a:t>
            </a:r>
            <a:r>
              <a:rPr lang="nl-BE" dirty="0"/>
              <a:t>&gt;.apk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2544E31-EA46-499C-A3BC-8E5A3A49E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25" y="1373834"/>
            <a:ext cx="5483293" cy="43513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73EB6E7-F91B-4E82-8BE8-A22E79A5E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18" y="6176963"/>
            <a:ext cx="7513562" cy="48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Gebruik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maken</a:t>
            </a:r>
            <a:r>
              <a:rPr lang="en-US" dirty="0">
                <a:solidFill>
                  <a:schemeClr val="bg1"/>
                </a:solidFill>
              </a:rPr>
              <a:t> van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content provider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4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BB757-B55B-40AC-AFD5-D6BB2741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24C354-93EE-4082-8379-3FDF5735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AndroidManifest.xml: </a:t>
            </a:r>
            <a:r>
              <a:rPr lang="en-US" dirty="0" err="1"/>
              <a:t>permissie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app </a:t>
            </a:r>
            <a:r>
              <a:rPr lang="en-US" dirty="0" err="1"/>
              <a:t>aan</a:t>
            </a:r>
            <a:r>
              <a:rPr lang="en-US" dirty="0"/>
              <a:t> de data van de </a:t>
            </a:r>
            <a:r>
              <a:rPr lang="en-US" dirty="0" err="1"/>
              <a:t>voorbeeldapp</a:t>
            </a:r>
            <a:r>
              <a:rPr lang="en-US" dirty="0"/>
              <a:t>, maar </a:t>
            </a:r>
            <a:r>
              <a:rPr lang="en-US" dirty="0" err="1"/>
              <a:t>zal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steeds via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dialoogje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toestemmen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AEEE0F-5E54-4FE4-A9F3-04034A8F1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13640"/>
            <a:ext cx="10672482" cy="91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1028-81E4-41A2-A250-A3E2E2C8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ContentResolver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A5B7CB-B69B-495E-8A4B-DAE11EF0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alle</a:t>
            </a:r>
            <a:r>
              <a:rPr lang="en-US" dirty="0"/>
              <a:t> data in sync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we via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ContentResolver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ContentResolver</a:t>
            </a:r>
            <a:r>
              <a:rPr lang="en-US" dirty="0"/>
              <a:t> </a:t>
            </a:r>
            <a:r>
              <a:rPr lang="en-US" dirty="0" err="1"/>
              <a:t>connecteert</a:t>
            </a:r>
            <a:r>
              <a:rPr lang="en-US" dirty="0"/>
              <a:t> met de </a:t>
            </a:r>
            <a:r>
              <a:rPr lang="en-US" dirty="0" err="1"/>
              <a:t>ContentProviders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CFA821-62C1-4053-9F4F-63EC5101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52" y="3240742"/>
            <a:ext cx="6512524" cy="33477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4C54DA-68A8-43A1-8C50-5AE45AFC8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04" y="2707268"/>
            <a:ext cx="1161259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5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387</Words>
  <Application>Microsoft Office PowerPoint</Application>
  <PresentationFormat>Breedbeeld</PresentationFormat>
  <Paragraphs>94</Paragraphs>
  <Slides>18</Slides>
  <Notes>14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Kantoorthema</vt:lpstr>
      <vt:lpstr>Bitmapafbeelding</vt:lpstr>
      <vt:lpstr>Android Content Providers</vt:lpstr>
      <vt:lpstr>Content providers</vt:lpstr>
      <vt:lpstr>Content Providers</vt:lpstr>
      <vt:lpstr>Contentprovider: middle man class</vt:lpstr>
      <vt:lpstr>Contentprovider: middle man class</vt:lpstr>
      <vt:lpstr>Installeren van een APK op je virtual device</vt:lpstr>
      <vt:lpstr>Gebruik maken van een content provider</vt:lpstr>
      <vt:lpstr>Permission</vt:lpstr>
      <vt:lpstr>ContentResolver</vt:lpstr>
      <vt:lpstr>ContentProver.query</vt:lpstr>
      <vt:lpstr>URI</vt:lpstr>
      <vt:lpstr>ContentProvider: hands-on</vt:lpstr>
      <vt:lpstr>ContentProvider: hands-on (1)</vt:lpstr>
      <vt:lpstr>ContentProvider: hands-on (2)</vt:lpstr>
      <vt:lpstr>Cursor</vt:lpstr>
      <vt:lpstr>resolver.query</vt:lpstr>
      <vt:lpstr>Werken met de cursor</vt:lpstr>
      <vt:lpstr>Cursor: code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960</cp:revision>
  <dcterms:created xsi:type="dcterms:W3CDTF">2016-06-13T13:38:04Z</dcterms:created>
  <dcterms:modified xsi:type="dcterms:W3CDTF">2018-03-07T15:35:06Z</dcterms:modified>
</cp:coreProperties>
</file>