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94" r:id="rId4"/>
    <p:sldId id="295" r:id="rId5"/>
    <p:sldId id="296" r:id="rId6"/>
    <p:sldId id="300" r:id="rId7"/>
    <p:sldId id="297" r:id="rId8"/>
    <p:sldId id="298" r:id="rId9"/>
    <p:sldId id="301" r:id="rId10"/>
    <p:sldId id="299" r:id="rId11"/>
    <p:sldId id="305" r:id="rId12"/>
    <p:sldId id="302" r:id="rId13"/>
    <p:sldId id="307" r:id="rId14"/>
    <p:sldId id="306" r:id="rId15"/>
    <p:sldId id="308" r:id="rId16"/>
    <p:sldId id="309" r:id="rId17"/>
    <p:sldId id="310" r:id="rId18"/>
    <p:sldId id="311" r:id="rId19"/>
    <p:sldId id="312" r:id="rId20"/>
    <p:sldId id="303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104ADAF3-C8FA-4E59-B399-1CFE7AAA9B6F}">
          <p14:sldIdLst>
            <p14:sldId id="256"/>
            <p14:sldId id="293"/>
            <p14:sldId id="294"/>
            <p14:sldId id="295"/>
            <p14:sldId id="296"/>
            <p14:sldId id="300"/>
            <p14:sldId id="297"/>
            <p14:sldId id="298"/>
            <p14:sldId id="301"/>
            <p14:sldId id="299"/>
            <p14:sldId id="305"/>
            <p14:sldId id="302"/>
            <p14:sldId id="307"/>
            <p14:sldId id="306"/>
            <p14:sldId id="308"/>
            <p14:sldId id="309"/>
            <p14:sldId id="310"/>
            <p14:sldId id="311"/>
            <p14:sldId id="31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81199" autoAdjust="0"/>
  </p:normalViewPr>
  <p:slideViewPr>
    <p:cSldViewPr snapToGrid="0">
      <p:cViewPr varScale="1">
        <p:scale>
          <a:sx n="92" d="100"/>
          <a:sy n="92" d="100"/>
        </p:scale>
        <p:origin x="12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B3EA8-83DA-46C8-A563-769B49D4E6B4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BC7-F825-45D7-8119-9A6FABDEBE1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6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9729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dirty="0"/>
              <a:t>Uri </a:t>
            </a:r>
            <a:r>
              <a:rPr lang="nl-BE" dirty="0" err="1"/>
              <a:t>insert</a:t>
            </a:r>
            <a:r>
              <a:rPr lang="nl-BE" dirty="0"/>
              <a:t>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NonNull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Uri </a:t>
            </a:r>
            <a:r>
              <a:rPr lang="nl-BE" dirty="0" err="1"/>
              <a:t>uri</a:t>
            </a:r>
            <a:r>
              <a:rPr lang="nl-BE" dirty="0"/>
              <a:t>, </a:t>
            </a:r>
            <a:r>
              <a:rPr lang="nl-BE" dirty="0" err="1"/>
              <a:t>ContentValues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 err="1"/>
              <a:t>SQLiteDatabase</a:t>
            </a:r>
            <a:r>
              <a:rPr lang="nl-BE" dirty="0"/>
              <a:t> </a:t>
            </a:r>
            <a:r>
              <a:rPr lang="nl-BE" dirty="0" err="1"/>
              <a:t>db</a:t>
            </a:r>
            <a:r>
              <a:rPr lang="nl-BE" dirty="0"/>
              <a:t> 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dirty="0" err="1"/>
              <a:t>.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mTaskDbHelper</a:t>
            </a:r>
            <a:r>
              <a:rPr lang="nl-BE" dirty="0" err="1"/>
              <a:t>.getWritableDatabase</a:t>
            </a:r>
            <a:r>
              <a:rPr lang="nl-BE" dirty="0"/>
              <a:t>();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/>
              <a:t>match =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sUriMatcher</a:t>
            </a:r>
            <a:r>
              <a:rPr lang="nl-BE" dirty="0" err="1"/>
              <a:t>.match</a:t>
            </a:r>
            <a:r>
              <a:rPr lang="nl-BE" dirty="0"/>
              <a:t>(</a:t>
            </a:r>
            <a:r>
              <a:rPr lang="nl-BE" dirty="0" err="1"/>
              <a:t>uri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Uri </a:t>
            </a:r>
            <a:r>
              <a:rPr lang="nl-BE" dirty="0" err="1"/>
              <a:t>returnUri</a:t>
            </a:r>
            <a:r>
              <a:rPr lang="nl-BE" dirty="0"/>
              <a:t> 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dirty="0"/>
              <a:t>(match ==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nl-BE" dirty="0"/>
              <a:t>){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nl-BE" dirty="0" err="1"/>
              <a:t>id</a:t>
            </a:r>
            <a:r>
              <a:rPr lang="nl-BE" dirty="0"/>
              <a:t> = </a:t>
            </a:r>
            <a:r>
              <a:rPr lang="nl-BE" dirty="0" err="1"/>
              <a:t>db.insert</a:t>
            </a:r>
            <a:r>
              <a:rPr lang="nl-BE" dirty="0"/>
              <a:t>(</a:t>
            </a:r>
            <a:r>
              <a:rPr lang="nl-BE" dirty="0" err="1"/>
              <a:t>TaskContract.TaskEntry.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nl-BE" dirty="0"/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, </a:t>
            </a:r>
            <a:r>
              <a:rPr lang="nl-BE" dirty="0" err="1"/>
              <a:t>values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dirty="0"/>
              <a:t>(</a:t>
            </a:r>
            <a:r>
              <a:rPr lang="nl-BE" dirty="0" err="1"/>
              <a:t>id</a:t>
            </a:r>
            <a:r>
              <a:rPr lang="nl-BE" dirty="0"/>
              <a:t> &gt;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){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dirty="0" err="1"/>
              <a:t>returnUri</a:t>
            </a:r>
            <a:r>
              <a:rPr lang="nl-BE" dirty="0"/>
              <a:t> = </a:t>
            </a:r>
            <a:r>
              <a:rPr lang="nl-BE" dirty="0" err="1"/>
              <a:t>ContentUris.</a:t>
            </a:r>
            <a:r>
              <a:rPr lang="nl-BE" i="1" dirty="0" err="1">
                <a:effectLst/>
              </a:rPr>
              <a:t>withAppendedId</a:t>
            </a:r>
            <a:r>
              <a:rPr lang="nl-BE" dirty="0"/>
              <a:t>(</a:t>
            </a:r>
            <a:r>
              <a:rPr lang="nl-BE" dirty="0" err="1"/>
              <a:t>TaskContract.TaskEntry.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CONTENT_URI</a:t>
            </a:r>
            <a:r>
              <a:rPr lang="nl-BE" dirty="0"/>
              <a:t>, </a:t>
            </a:r>
            <a:r>
              <a:rPr lang="nl-BE" dirty="0" err="1"/>
              <a:t>id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}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Error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occured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nl-BE" dirty="0" err="1"/>
              <a:t>SQLiteException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 </a:t>
            </a:r>
            <a:r>
              <a:rPr lang="nl-BE" dirty="0"/>
              <a:t>+ </a:t>
            </a:r>
            <a:r>
              <a:rPr lang="nl-BE" dirty="0" err="1"/>
              <a:t>uri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getContext</a:t>
            </a:r>
            <a:r>
              <a:rPr lang="nl-BE" dirty="0"/>
              <a:t>().</a:t>
            </a:r>
            <a:r>
              <a:rPr lang="nl-BE" dirty="0" err="1"/>
              <a:t>getContentResolver</a:t>
            </a:r>
            <a:r>
              <a:rPr lang="nl-BE" dirty="0"/>
              <a:t>().</a:t>
            </a:r>
            <a:r>
              <a:rPr lang="nl-BE" dirty="0" err="1"/>
              <a:t>notifyChange</a:t>
            </a:r>
            <a:r>
              <a:rPr lang="nl-BE" dirty="0"/>
              <a:t>(</a:t>
            </a:r>
            <a:r>
              <a:rPr lang="nl-BE" dirty="0" err="1"/>
              <a:t>uri</a:t>
            </a:r>
            <a:r>
              <a:rPr lang="nl-BE" dirty="0"/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dirty="0" err="1"/>
              <a:t>returnUri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}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537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onClickAddTask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"ADD" button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It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input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underlying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database.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onClickAddTask</a:t>
            </a:r>
            <a:r>
              <a:rPr lang="nl-BE" dirty="0"/>
              <a:t>(View view) {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implemented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COMPLETED (6) Check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EditText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empty,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ContentValues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EditText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is empty -&gt;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entry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dirty="0"/>
              <a:t>String input = ((</a:t>
            </a:r>
            <a:r>
              <a:rPr lang="nl-BE" dirty="0" err="1"/>
              <a:t>EditText</a:t>
            </a:r>
            <a:r>
              <a:rPr lang="nl-BE" dirty="0"/>
              <a:t>) </a:t>
            </a:r>
            <a:r>
              <a:rPr lang="nl-BE" dirty="0" err="1"/>
              <a:t>findViewById</a:t>
            </a:r>
            <a:r>
              <a:rPr lang="nl-BE" dirty="0"/>
              <a:t>(</a:t>
            </a:r>
            <a:r>
              <a:rPr lang="nl-BE" dirty="0" err="1"/>
              <a:t>R.id.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editTextTaskDescription</a:t>
            </a:r>
            <a:r>
              <a:rPr lang="nl-BE" dirty="0"/>
              <a:t>)).</a:t>
            </a:r>
            <a:r>
              <a:rPr lang="nl-BE" dirty="0" err="1"/>
              <a:t>getText</a:t>
            </a:r>
            <a:r>
              <a:rPr lang="nl-BE" dirty="0"/>
              <a:t>().</a:t>
            </a:r>
            <a:r>
              <a:rPr lang="nl-BE" dirty="0" err="1"/>
              <a:t>toString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dirty="0" err="1"/>
              <a:t>input.length</a:t>
            </a:r>
            <a:r>
              <a:rPr lang="nl-BE" dirty="0"/>
              <a:t>() ==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COMPLETED (7)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via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empty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ContentValues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dirty="0" err="1"/>
              <a:t>ContentValues</a:t>
            </a:r>
            <a:r>
              <a:rPr lang="nl-BE" dirty="0"/>
              <a:t> </a:t>
            </a:r>
            <a:r>
              <a:rPr lang="nl-BE" dirty="0" err="1"/>
              <a:t>contentValues</a:t>
            </a:r>
            <a:r>
              <a:rPr lang="nl-BE" dirty="0"/>
              <a:t> =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 err="1"/>
              <a:t>ContentValues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Put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mPriority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ContentValues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dirty="0" err="1"/>
              <a:t>contentValues.put</a:t>
            </a:r>
            <a:r>
              <a:rPr lang="nl-BE" dirty="0"/>
              <a:t>(</a:t>
            </a:r>
            <a:r>
              <a:rPr lang="nl-BE" dirty="0" err="1"/>
              <a:t>TaskContract.TaskEntry.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COLUMN_DESCRIPTION</a:t>
            </a:r>
            <a:r>
              <a:rPr lang="nl-BE" dirty="0"/>
              <a:t>, input);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 err="1"/>
              <a:t>contentValues.put</a:t>
            </a:r>
            <a:r>
              <a:rPr lang="nl-BE" dirty="0"/>
              <a:t>(</a:t>
            </a:r>
            <a:r>
              <a:rPr lang="nl-BE" dirty="0" err="1"/>
              <a:t>TaskContract.TaskEntry.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COLUMN_PRIORITY</a:t>
            </a:r>
            <a:r>
              <a:rPr lang="nl-BE" dirty="0"/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mPriority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dirty="0"/>
              <a:t>Uri </a:t>
            </a:r>
            <a:r>
              <a:rPr lang="nl-BE" dirty="0" err="1"/>
              <a:t>uri</a:t>
            </a:r>
            <a:r>
              <a:rPr lang="nl-BE" dirty="0"/>
              <a:t> = </a:t>
            </a:r>
            <a:r>
              <a:rPr lang="nl-BE" dirty="0" err="1"/>
              <a:t>getContentResolver</a:t>
            </a:r>
            <a:r>
              <a:rPr lang="nl-BE" dirty="0"/>
              <a:t>().</a:t>
            </a:r>
            <a:r>
              <a:rPr lang="nl-BE" dirty="0" err="1"/>
              <a:t>insert</a:t>
            </a:r>
            <a:r>
              <a:rPr lang="nl-BE" dirty="0"/>
              <a:t>(</a:t>
            </a:r>
            <a:r>
              <a:rPr lang="nl-BE" dirty="0" err="1"/>
              <a:t>TaskContract.TaskEntry.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CONTENT_URI</a:t>
            </a:r>
            <a:r>
              <a:rPr lang="nl-BE" dirty="0"/>
              <a:t>, </a:t>
            </a:r>
            <a:r>
              <a:rPr lang="nl-BE" dirty="0" err="1"/>
              <a:t>contentValues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COMPLETED (8) Display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URI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Toast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[Hint]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finish()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MainActivity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complete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dirty="0"/>
              <a:t>(</a:t>
            </a:r>
            <a:r>
              <a:rPr lang="nl-BE" dirty="0" err="1"/>
              <a:t>uri</a:t>
            </a:r>
            <a:r>
              <a:rPr lang="nl-BE" dirty="0"/>
              <a:t>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Toast.</a:t>
            </a:r>
            <a:r>
              <a:rPr lang="nl-BE" i="1" dirty="0" err="1">
                <a:effectLst/>
              </a:rPr>
              <a:t>makeText</a:t>
            </a:r>
            <a:r>
              <a:rPr lang="nl-BE" dirty="0"/>
              <a:t>(</a:t>
            </a:r>
            <a:r>
              <a:rPr lang="nl-BE" dirty="0" err="1"/>
              <a:t>getBaseContext</a:t>
            </a:r>
            <a:r>
              <a:rPr lang="nl-BE" dirty="0"/>
              <a:t>(), </a:t>
            </a:r>
            <a:r>
              <a:rPr lang="nl-BE" dirty="0" err="1"/>
              <a:t>uri.toString</a:t>
            </a:r>
            <a:r>
              <a:rPr lang="nl-BE" dirty="0"/>
              <a:t>(), </a:t>
            </a:r>
            <a:r>
              <a:rPr lang="nl-BE" dirty="0" err="1"/>
              <a:t>Toast.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LENGTH_LONG</a:t>
            </a:r>
            <a:r>
              <a:rPr lang="nl-BE" dirty="0"/>
              <a:t>).show();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Finish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back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MainActivity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dirty="0"/>
              <a:t>finish();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}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420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800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Instantiates and returns a new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AsyncTaskLoader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the given ID.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This loader will return task data as a Cursor or null if an error occurs.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Implements the required callbacks to take care of loading data at all stages of loading.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/>
              <a:t>Loader&lt;Cursor&gt; </a:t>
            </a:r>
            <a:r>
              <a:rPr lang="en-US" dirty="0" err="1"/>
              <a:t>onCreateLoader</a:t>
            </a:r>
            <a:r>
              <a:rPr lang="en-US" dirty="0"/>
              <a:t>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id,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r>
              <a:rPr lang="en-US" dirty="0"/>
              <a:t>Bundle </a:t>
            </a:r>
            <a:r>
              <a:rPr lang="en-US" dirty="0" err="1"/>
              <a:t>loaderArgs</a:t>
            </a:r>
            <a:r>
              <a:rPr lang="en-US" dirty="0"/>
              <a:t>)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new </a:t>
            </a:r>
            <a:r>
              <a:rPr lang="en-US" dirty="0" err="1"/>
              <a:t>AsyncTaskLoader</a:t>
            </a:r>
            <a:r>
              <a:rPr lang="en-US" dirty="0"/>
              <a:t>&lt;Cursor&gt;(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/>
              <a:t>)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Initialize a Cursor, this will hold all the task data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/>
              <a:t>Cursor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mTaskData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=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onStartLoading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is called when a loader first starts loading data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 void </a:t>
            </a:r>
            <a:r>
              <a:rPr lang="en-US" dirty="0" err="1"/>
              <a:t>onStartLoading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/>
              <a:t>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mTaskData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!=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Delivers any previously loaded data immediately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dirty="0" err="1"/>
              <a:t>deliverResult</a:t>
            </a:r>
            <a:r>
              <a:rPr lang="en-US" dirty="0"/>
              <a:t>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mTaskData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}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Force a new load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dirty="0" err="1"/>
              <a:t>forceLoad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loadInBackground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performs asynchronous loading of data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/>
              <a:t>Cursor </a:t>
            </a:r>
            <a:r>
              <a:rPr lang="en-US" dirty="0" err="1"/>
              <a:t>loadInBackground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Will implement to load data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 COMPLETED (5) Query and load all task data in the background; sort by priority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 [Hint] use a try/catch block to catch any errors in loading data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dirty="0" err="1"/>
              <a:t>getContentResolver</a:t>
            </a:r>
            <a:r>
              <a:rPr lang="en-US" dirty="0"/>
              <a:t>().query(</a:t>
            </a:r>
            <a:r>
              <a:rPr lang="en-US" dirty="0" err="1"/>
              <a:t>TaskContract.TaskEntry.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CONTENT_URI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 err="1"/>
              <a:t>TaskContract.TaskEntry.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COLUMN_PRIORITY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}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/>
              <a:t>(Exception e)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Log.</a:t>
            </a:r>
            <a:r>
              <a:rPr lang="en-US" i="1" dirty="0" err="1">
                <a:effectLst/>
              </a:rPr>
              <a:t>e</a:t>
            </a:r>
            <a:r>
              <a:rPr lang="en-US" dirty="0"/>
              <a:t>(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en-US" dirty="0"/>
              <a:t>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"Failed to asynchronously load data."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null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deliverResult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sends the result of the load, a Cursor, to the registered listener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dirty="0" err="1"/>
              <a:t>deliverResult</a:t>
            </a:r>
            <a:r>
              <a:rPr lang="en-US" dirty="0"/>
              <a:t>(Cursor data)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mTaskData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= data;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dirty="0" err="1"/>
              <a:t>.deliverResult</a:t>
            </a:r>
            <a:r>
              <a:rPr lang="en-US" dirty="0"/>
              <a:t>(data);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Called when a previously created loader has finished its load.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Loader that has finished.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generated by the Loader.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dirty="0" err="1"/>
              <a:t>onLoadFinished</a:t>
            </a:r>
            <a:r>
              <a:rPr lang="en-US" dirty="0"/>
              <a:t>(Loader&lt;Cursor&gt; loader, Cursor data) {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Update the data that the adapter uses to create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ViewHolders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mAdapter</a:t>
            </a:r>
            <a:r>
              <a:rPr lang="en-US" dirty="0" err="1"/>
              <a:t>.swapCursor</a:t>
            </a:r>
            <a:r>
              <a:rPr lang="en-US" dirty="0"/>
              <a:t>(data);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Called when a previously created loader is being reset, and thus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making its data unavailable.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onLoaderReset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removes any references this activity had to the loader's data.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Loader that is being reset.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dirty="0" err="1"/>
              <a:t>onLoaderReset</a:t>
            </a:r>
            <a:r>
              <a:rPr lang="en-US" dirty="0"/>
              <a:t>(Loader&lt;Cursor&gt; loader)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mAdapter</a:t>
            </a:r>
            <a:r>
              <a:rPr lang="en-US" dirty="0" err="1"/>
              <a:t>.swapCursor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099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378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2482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a single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data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dirty="0"/>
              <a:t>@</a:t>
            </a:r>
            <a:r>
              <a:rPr lang="nl-BE" dirty="0" err="1">
                <a:effectLst/>
              </a:rPr>
              <a:t>Override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 </a:t>
            </a:r>
            <a:r>
              <a:rPr lang="nl-BE" dirty="0"/>
              <a:t>delete(@</a:t>
            </a:r>
            <a:r>
              <a:rPr lang="nl-BE" dirty="0" err="1"/>
              <a:t>NonNull</a:t>
            </a:r>
            <a:r>
              <a:rPr lang="nl-BE" dirty="0"/>
              <a:t> Uri </a:t>
            </a:r>
            <a:r>
              <a:rPr lang="nl-BE" dirty="0" err="1"/>
              <a:t>uri</a:t>
            </a:r>
            <a:r>
              <a:rPr lang="nl-BE" dirty="0"/>
              <a:t>, String </a:t>
            </a:r>
            <a:r>
              <a:rPr lang="nl-BE" dirty="0" err="1"/>
              <a:t>selection</a:t>
            </a:r>
            <a:r>
              <a:rPr lang="nl-BE" dirty="0"/>
              <a:t>, String[] </a:t>
            </a:r>
            <a:r>
              <a:rPr lang="nl-BE" dirty="0" err="1"/>
              <a:t>selectionArgs</a:t>
            </a:r>
            <a:r>
              <a:rPr lang="nl-BE" dirty="0"/>
              <a:t>) {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SQLiteDatabase</a:t>
            </a:r>
            <a:r>
              <a:rPr lang="nl-BE" dirty="0"/>
              <a:t> </a:t>
            </a:r>
            <a:r>
              <a:rPr lang="nl-BE" dirty="0" err="1"/>
              <a:t>db</a:t>
            </a:r>
            <a:r>
              <a:rPr lang="nl-BE" dirty="0"/>
              <a:t> = </a:t>
            </a:r>
            <a:r>
              <a:rPr lang="nl-BE" dirty="0" err="1"/>
              <a:t>mTaskDbHelper.getWritableDatabase</a:t>
            </a:r>
            <a:r>
              <a:rPr lang="nl-BE" dirty="0"/>
              <a:t>();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/>
              <a:t>match = </a:t>
            </a:r>
            <a:r>
              <a:rPr lang="nl-BE" dirty="0" err="1"/>
              <a:t>sUriMatcher.match</a:t>
            </a:r>
            <a:r>
              <a:rPr lang="nl-BE" dirty="0"/>
              <a:t>(</a:t>
            </a:r>
            <a:r>
              <a:rPr lang="nl-BE" dirty="0" err="1"/>
              <a:t>uri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tasksDeleted</a:t>
            </a:r>
            <a:r>
              <a:rPr lang="nl-BE" dirty="0"/>
              <a:t> =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dirty="0"/>
              <a:t>(match == TASK_WITH_ID){</a:t>
            </a:r>
            <a:br>
              <a:rPr lang="nl-BE" dirty="0"/>
            </a:br>
            <a:r>
              <a:rPr lang="nl-BE" dirty="0"/>
              <a:t>        String </a:t>
            </a:r>
            <a:r>
              <a:rPr lang="nl-BE" dirty="0" err="1"/>
              <a:t>id</a:t>
            </a:r>
            <a:r>
              <a:rPr lang="nl-BE" dirty="0"/>
              <a:t> = </a:t>
            </a:r>
            <a:r>
              <a:rPr lang="nl-BE" dirty="0" err="1"/>
              <a:t>uri.getPathSegments</a:t>
            </a:r>
            <a:r>
              <a:rPr lang="nl-BE" dirty="0"/>
              <a:t>().get(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tasksDeleted</a:t>
            </a:r>
            <a:r>
              <a:rPr lang="nl-BE" dirty="0"/>
              <a:t> = </a:t>
            </a:r>
            <a:r>
              <a:rPr lang="nl-BE" dirty="0" err="1"/>
              <a:t>db.delete</a:t>
            </a:r>
            <a:r>
              <a:rPr lang="nl-BE" dirty="0"/>
              <a:t>(TABLE_NAME,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"_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=?"</a:t>
            </a:r>
            <a:r>
              <a:rPr lang="nl-BE" dirty="0"/>
              <a:t>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/>
              <a:t>String[]{</a:t>
            </a:r>
            <a:r>
              <a:rPr lang="nl-BE" dirty="0" err="1"/>
              <a:t>id</a:t>
            </a:r>
            <a:r>
              <a:rPr lang="nl-BE" dirty="0"/>
              <a:t>});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dirty="0" err="1"/>
              <a:t>tasksDeleted</a:t>
            </a:r>
            <a:r>
              <a:rPr lang="nl-BE" dirty="0"/>
              <a:t> !=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getContext</a:t>
            </a:r>
            <a:r>
              <a:rPr lang="nl-BE" dirty="0"/>
              <a:t>().</a:t>
            </a:r>
            <a:r>
              <a:rPr lang="nl-BE" dirty="0" err="1"/>
              <a:t>getContentResolver</a:t>
            </a:r>
            <a:r>
              <a:rPr lang="nl-BE" dirty="0"/>
              <a:t>().</a:t>
            </a:r>
            <a:r>
              <a:rPr lang="nl-BE" dirty="0" err="1"/>
              <a:t>notifyChange</a:t>
            </a:r>
            <a:r>
              <a:rPr lang="nl-BE" dirty="0"/>
              <a:t>(</a:t>
            </a:r>
            <a:r>
              <a:rPr lang="nl-BE" dirty="0" err="1"/>
              <a:t>uri</a:t>
            </a:r>
            <a:r>
              <a:rPr lang="nl-BE" dirty="0"/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dirty="0" err="1"/>
              <a:t>tasksDeleted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}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03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recognize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user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swipes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item.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ItemTouchHelper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(like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swipe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move) on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ViewHolder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user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performing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actions.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 err="1"/>
              <a:t>ItemTouchHelper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 err="1"/>
              <a:t>ItemTouchHelper.SimpleCallback</a:t>
            </a:r>
            <a:r>
              <a:rPr lang="nl-BE" dirty="0"/>
              <a:t>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, </a:t>
            </a:r>
            <a:r>
              <a:rPr lang="nl-BE" dirty="0" err="1"/>
              <a:t>ItemTouchHelper.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| </a:t>
            </a:r>
            <a:r>
              <a:rPr lang="nl-BE" dirty="0" err="1"/>
              <a:t>ItemTouchHelper.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onMove</a:t>
            </a:r>
            <a:r>
              <a:rPr lang="nl-BE" dirty="0"/>
              <a:t>(</a:t>
            </a:r>
            <a:r>
              <a:rPr lang="nl-BE" dirty="0" err="1"/>
              <a:t>RecyclerView</a:t>
            </a:r>
            <a:r>
              <a:rPr lang="nl-BE" dirty="0"/>
              <a:t> </a:t>
            </a:r>
            <a:r>
              <a:rPr lang="nl-BE" dirty="0" err="1"/>
              <a:t>recyclerView</a:t>
            </a:r>
            <a:r>
              <a:rPr lang="nl-BE" dirty="0"/>
              <a:t>, </a:t>
            </a:r>
            <a:r>
              <a:rPr lang="nl-BE" dirty="0" err="1"/>
              <a:t>RecyclerView.ViewHolder</a:t>
            </a:r>
            <a:r>
              <a:rPr lang="nl-BE" dirty="0"/>
              <a:t> </a:t>
            </a:r>
            <a:r>
              <a:rPr lang="nl-BE" dirty="0" err="1"/>
              <a:t>viewHolder</a:t>
            </a:r>
            <a:r>
              <a:rPr lang="nl-BE" dirty="0"/>
              <a:t>, </a:t>
            </a:r>
            <a:r>
              <a:rPr lang="nl-BE" dirty="0" err="1"/>
              <a:t>RecyclerView.ViewHolder</a:t>
            </a:r>
            <a:r>
              <a:rPr lang="nl-BE" dirty="0"/>
              <a:t> target)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user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swipes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right on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ViewHolder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onSwiped</a:t>
            </a:r>
            <a:r>
              <a:rPr lang="nl-BE" dirty="0"/>
              <a:t>(</a:t>
            </a:r>
            <a:r>
              <a:rPr lang="nl-BE" dirty="0" err="1"/>
              <a:t>RecyclerView.ViewHolder</a:t>
            </a:r>
            <a:r>
              <a:rPr lang="nl-BE" dirty="0"/>
              <a:t> </a:t>
            </a:r>
            <a:r>
              <a:rPr lang="nl-BE" dirty="0" err="1"/>
              <a:t>viewHolder</a:t>
            </a:r>
            <a:r>
              <a:rPr lang="nl-BE" dirty="0"/>
              <a:t>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swipeDir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Here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swipe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COMPLETED (1) Construct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URI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//[Hint]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getTag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adapter code)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swiped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id</a:t>
            </a:r>
            <a:r>
              <a:rPr lang="nl-BE" dirty="0"/>
              <a:t> = 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nl-BE" dirty="0"/>
              <a:t>) </a:t>
            </a:r>
            <a:r>
              <a:rPr lang="nl-BE" dirty="0" err="1"/>
              <a:t>viewHolder.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itemView</a:t>
            </a:r>
            <a:r>
              <a:rPr lang="nl-BE" dirty="0" err="1"/>
              <a:t>.getTag</a:t>
            </a:r>
            <a:r>
              <a:rPr lang="nl-BE" dirty="0"/>
              <a:t>();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appropriate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appended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/>
              <a:t>String </a:t>
            </a:r>
            <a:r>
              <a:rPr lang="nl-BE" dirty="0" err="1"/>
              <a:t>stringId</a:t>
            </a:r>
            <a:r>
              <a:rPr lang="nl-BE" dirty="0"/>
              <a:t> = </a:t>
            </a:r>
            <a:r>
              <a:rPr lang="nl-BE" dirty="0" err="1"/>
              <a:t>Integer.</a:t>
            </a:r>
            <a:r>
              <a:rPr lang="nl-BE" i="1" dirty="0" err="1">
                <a:effectLst/>
              </a:rPr>
              <a:t>toString</a:t>
            </a:r>
            <a:r>
              <a:rPr lang="nl-BE" dirty="0"/>
              <a:t>(</a:t>
            </a:r>
            <a:r>
              <a:rPr lang="nl-BE" dirty="0" err="1"/>
              <a:t>id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Uri </a:t>
            </a:r>
            <a:r>
              <a:rPr lang="nl-BE" dirty="0" err="1"/>
              <a:t>uri</a:t>
            </a:r>
            <a:r>
              <a:rPr lang="nl-BE" dirty="0"/>
              <a:t> = </a:t>
            </a:r>
            <a:r>
              <a:rPr lang="nl-BE" dirty="0" err="1"/>
              <a:t>TaskContract.TaskEntry.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CONTENT_URI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uri</a:t>
            </a:r>
            <a:r>
              <a:rPr lang="nl-BE" dirty="0"/>
              <a:t> = </a:t>
            </a:r>
            <a:r>
              <a:rPr lang="nl-BE" dirty="0" err="1"/>
              <a:t>uri.buildUpon</a:t>
            </a:r>
            <a:r>
              <a:rPr lang="nl-BE" dirty="0"/>
              <a:t>().</a:t>
            </a:r>
            <a:r>
              <a:rPr lang="nl-BE" dirty="0" err="1"/>
              <a:t>appendPath</a:t>
            </a:r>
            <a:r>
              <a:rPr lang="nl-BE" dirty="0"/>
              <a:t>(</a:t>
            </a:r>
            <a:r>
              <a:rPr lang="nl-BE" dirty="0" err="1"/>
              <a:t>stringId</a:t>
            </a:r>
            <a:r>
              <a:rPr lang="nl-BE" dirty="0"/>
              <a:t>).</a:t>
            </a:r>
            <a:r>
              <a:rPr lang="nl-BE" dirty="0" err="1"/>
              <a:t>build</a:t>
            </a:r>
            <a:r>
              <a:rPr lang="nl-BE" dirty="0"/>
              <a:t>();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COMPLETED (2) Delete a single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data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 err="1"/>
              <a:t>getContentResolver</a:t>
            </a:r>
            <a:r>
              <a:rPr lang="nl-BE" dirty="0"/>
              <a:t>().delete(</a:t>
            </a:r>
            <a:r>
              <a:rPr lang="nl-BE" dirty="0" err="1"/>
              <a:t>uri</a:t>
            </a:r>
            <a:r>
              <a:rPr lang="nl-BE" dirty="0"/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COMPLETED (3)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re-query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deletion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 err="1"/>
              <a:t>getSupportLoaderManager</a:t>
            </a:r>
            <a:r>
              <a:rPr lang="nl-BE" dirty="0"/>
              <a:t>().</a:t>
            </a:r>
            <a:r>
              <a:rPr lang="nl-BE" dirty="0" err="1"/>
              <a:t>restartLoader</a:t>
            </a:r>
            <a:r>
              <a:rPr lang="nl-BE" dirty="0"/>
              <a:t>(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TASK_LOADER_ID</a:t>
            </a:r>
            <a:r>
              <a:rPr lang="nl-BE" dirty="0"/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, </a:t>
            </a:r>
            <a:r>
              <a:rPr lang="nl-BE" dirty="0" err="1"/>
              <a:t>MainActivity.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r>
              <a:rPr lang="nl-BE" dirty="0"/>
              <a:t>}).</a:t>
            </a:r>
            <a:r>
              <a:rPr lang="nl-BE" dirty="0" err="1"/>
              <a:t>attachToRecyclerView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mRecyclerView</a:t>
            </a:r>
            <a:r>
              <a:rPr lang="nl-BE" dirty="0"/>
              <a:t>);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9751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nl-BE" dirty="0"/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Update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won't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ToDoList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but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completeness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updates a single item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ID) in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directory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 </a:t>
            </a:r>
            <a:r>
              <a:rPr lang="nl-BE" dirty="0"/>
              <a:t>update(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NonNull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Uri </a:t>
            </a:r>
            <a:r>
              <a:rPr lang="nl-BE" dirty="0" err="1"/>
              <a:t>uri</a:t>
            </a:r>
            <a:r>
              <a:rPr lang="nl-BE" dirty="0"/>
              <a:t>, </a:t>
            </a:r>
            <a:r>
              <a:rPr lang="nl-BE" dirty="0" err="1"/>
              <a:t>ContentValues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, String </a:t>
            </a:r>
            <a:r>
              <a:rPr lang="nl-BE" dirty="0" err="1"/>
              <a:t>selection</a:t>
            </a:r>
            <a:r>
              <a:rPr lang="nl-BE" dirty="0"/>
              <a:t>,</a:t>
            </a:r>
            <a:br>
              <a:rPr lang="nl-BE" dirty="0"/>
            </a:br>
            <a:r>
              <a:rPr lang="nl-BE" dirty="0"/>
              <a:t>                  String[] </a:t>
            </a:r>
            <a:r>
              <a:rPr lang="nl-BE" dirty="0" err="1"/>
              <a:t>selectionArgs</a:t>
            </a:r>
            <a:r>
              <a:rPr lang="nl-BE" dirty="0"/>
              <a:t>) {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//Keep track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occurs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tasksUpdated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match code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/>
              <a:t>match =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sUriMatcher</a:t>
            </a:r>
            <a:r>
              <a:rPr lang="nl-BE" dirty="0" err="1"/>
              <a:t>.match</a:t>
            </a:r>
            <a:r>
              <a:rPr lang="nl-BE" dirty="0"/>
              <a:t>(</a:t>
            </a:r>
            <a:r>
              <a:rPr lang="nl-BE" dirty="0" err="1"/>
              <a:t>uri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</a:t>
            </a:r>
            <a:r>
              <a:rPr lang="nl-BE" dirty="0"/>
              <a:t>(match)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TASK_WITH_ID</a:t>
            </a:r>
            <a:r>
              <a:rPr lang="nl-BE" dirty="0"/>
              <a:t>: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//update a single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nl-BE" dirty="0"/>
              <a:t>String </a:t>
            </a:r>
            <a:r>
              <a:rPr lang="nl-BE" dirty="0" err="1"/>
              <a:t>id</a:t>
            </a:r>
            <a:r>
              <a:rPr lang="nl-BE" dirty="0"/>
              <a:t> = </a:t>
            </a:r>
            <a:r>
              <a:rPr lang="nl-BE" dirty="0" err="1"/>
              <a:t>uri.getPathSegments</a:t>
            </a:r>
            <a:r>
              <a:rPr lang="nl-BE" dirty="0"/>
              <a:t>().get(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selections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nl-BE" dirty="0" err="1"/>
              <a:t>tasksUpdated</a:t>
            </a:r>
            <a:r>
              <a:rPr lang="nl-BE" dirty="0"/>
              <a:t> 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mTaskDbHelper</a:t>
            </a:r>
            <a:r>
              <a:rPr lang="nl-BE" dirty="0" err="1"/>
              <a:t>.getWritableDatabase</a:t>
            </a:r>
            <a:r>
              <a:rPr lang="nl-BE" dirty="0"/>
              <a:t>().update(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r>
              <a:rPr lang="nl-BE" dirty="0"/>
              <a:t>, </a:t>
            </a:r>
            <a:r>
              <a:rPr lang="nl-BE" dirty="0" err="1"/>
              <a:t>values</a:t>
            </a:r>
            <a:r>
              <a:rPr lang="nl-BE" dirty="0"/>
              <a:t>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"_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=?"</a:t>
            </a:r>
            <a:r>
              <a:rPr lang="nl-BE" dirty="0"/>
              <a:t>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/>
              <a:t>String[]{</a:t>
            </a:r>
            <a:r>
              <a:rPr lang="nl-BE" dirty="0" err="1"/>
              <a:t>id</a:t>
            </a:r>
            <a:r>
              <a:rPr lang="nl-BE" dirty="0"/>
              <a:t>});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nl-BE" dirty="0"/>
              <a:t>: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nl-BE" dirty="0" err="1"/>
              <a:t>UnsupportedOperationException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Unknown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 </a:t>
            </a:r>
            <a:r>
              <a:rPr lang="nl-BE" dirty="0"/>
              <a:t>+ </a:t>
            </a:r>
            <a:r>
              <a:rPr lang="nl-BE" dirty="0" err="1"/>
              <a:t>uri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dirty="0" err="1"/>
              <a:t>tasksUpdated</a:t>
            </a:r>
            <a:r>
              <a:rPr lang="nl-BE" dirty="0"/>
              <a:t> !=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//set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notifications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updated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 err="1"/>
              <a:t>getContext</a:t>
            </a:r>
            <a:r>
              <a:rPr lang="nl-BE" dirty="0"/>
              <a:t>().</a:t>
            </a:r>
            <a:r>
              <a:rPr lang="nl-BE" dirty="0" err="1"/>
              <a:t>getContentResolver</a:t>
            </a:r>
            <a:r>
              <a:rPr lang="nl-BE" dirty="0"/>
              <a:t>().</a:t>
            </a:r>
            <a:r>
              <a:rPr lang="nl-BE" dirty="0" err="1"/>
              <a:t>notifyChange</a:t>
            </a:r>
            <a:r>
              <a:rPr lang="nl-BE" dirty="0"/>
              <a:t>(</a:t>
            </a:r>
            <a:r>
              <a:rPr lang="nl-BE" dirty="0" err="1"/>
              <a:t>uri</a:t>
            </a:r>
            <a:r>
              <a:rPr lang="nl-BE" dirty="0"/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return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updated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dirty="0" err="1"/>
              <a:t>tasksUpdated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}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51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943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49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413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578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855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74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21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94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7/01/2018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7/01/2018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7/01/2018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7/01/2018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</a:t>
            </a:r>
            <a:br>
              <a:rPr lang="en-US" dirty="0"/>
            </a:br>
            <a:r>
              <a:rPr lang="en-US" dirty="0"/>
              <a:t>Creating a Content Provider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Niek Vandael</a:t>
            </a:r>
          </a:p>
          <a:p>
            <a:r>
              <a:rPr lang="en-US" dirty="0" err="1"/>
              <a:t>Bron</a:t>
            </a:r>
            <a:r>
              <a:rPr lang="en-US" dirty="0"/>
              <a:t>: Udacity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7E0DB-F98C-4FFA-81A6-B275A98C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Implementeer</a:t>
            </a:r>
            <a:r>
              <a:rPr lang="en-US" dirty="0"/>
              <a:t> de CRUD </a:t>
            </a:r>
            <a:r>
              <a:rPr lang="en-US" dirty="0" err="1"/>
              <a:t>methoden</a:t>
            </a:r>
            <a:r>
              <a:rPr lang="en-US" dirty="0"/>
              <a:t> (1)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28BA86-3AB8-40D5-B762-A90A615EC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409700"/>
            <a:ext cx="8092789" cy="48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2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CRUD </a:t>
            </a:r>
            <a:r>
              <a:rPr lang="en-US" dirty="0" err="1">
                <a:solidFill>
                  <a:schemeClr val="bg1"/>
                </a:solidFill>
              </a:rPr>
              <a:t>methodes</a:t>
            </a:r>
            <a:r>
              <a:rPr lang="en-US" dirty="0">
                <a:solidFill>
                  <a:schemeClr val="bg1"/>
                </a:solidFill>
              </a:rPr>
              <a:t>: hands-on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A3FC5-48EF-4B82-A0AA-75D35FE4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nl-BE" dirty="0"/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D28F1A67-0627-4262-949A-619CCE52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Referentie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SQLite </a:t>
            </a:r>
            <a:r>
              <a:rPr lang="en-US" dirty="0" err="1"/>
              <a:t>db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de Uri </a:t>
            </a:r>
            <a:r>
              <a:rPr lang="en-US" dirty="0" err="1"/>
              <a:t>adhv</a:t>
            </a:r>
            <a:r>
              <a:rPr lang="en-US" dirty="0"/>
              <a:t> de custom </a:t>
            </a:r>
            <a:br>
              <a:rPr lang="en-US" dirty="0"/>
            </a:br>
            <a:r>
              <a:rPr lang="en-US" dirty="0"/>
              <a:t>‘</a:t>
            </a:r>
            <a:r>
              <a:rPr lang="en-US" dirty="0" err="1"/>
              <a:t>uriMatcher</a:t>
            </a:r>
            <a:r>
              <a:rPr lang="en-US" dirty="0"/>
              <a:t>’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(a) </a:t>
            </a:r>
            <a:r>
              <a:rPr lang="en-US" dirty="0" err="1"/>
              <a:t>Indien</a:t>
            </a:r>
            <a:r>
              <a:rPr lang="en-US" dirty="0"/>
              <a:t> het </a:t>
            </a:r>
            <a:r>
              <a:rPr lang="en-US" dirty="0" err="1"/>
              <a:t>resultaat</a:t>
            </a:r>
            <a:r>
              <a:rPr lang="en-US" dirty="0"/>
              <a:t> v/d Uri </a:t>
            </a:r>
            <a:r>
              <a:rPr lang="en-US" dirty="0" err="1"/>
              <a:t>gelijk</a:t>
            </a:r>
            <a:r>
              <a:rPr lang="en-US" dirty="0"/>
              <a:t> is </a:t>
            </a:r>
            <a:r>
              <a:rPr lang="en-US" dirty="0" err="1"/>
              <a:t>aan</a:t>
            </a:r>
            <a:br>
              <a:rPr lang="en-US" dirty="0"/>
            </a:br>
            <a:r>
              <a:rPr lang="en-US" dirty="0"/>
              <a:t>de integer ‘TASKS’… </a:t>
            </a:r>
            <a:br>
              <a:rPr lang="en-US" dirty="0"/>
            </a:br>
            <a:r>
              <a:rPr lang="en-US" sz="2200" i="1" dirty="0"/>
              <a:t>(</a:t>
            </a:r>
            <a:r>
              <a:rPr lang="en-US" sz="2200" i="1" dirty="0" err="1"/>
              <a:t>zie</a:t>
            </a:r>
            <a:r>
              <a:rPr lang="en-US" sz="2200" i="1" dirty="0"/>
              <a:t> </a:t>
            </a:r>
            <a:r>
              <a:rPr lang="en-US" sz="2200" i="1" dirty="0" err="1"/>
              <a:t>stap</a:t>
            </a:r>
            <a:r>
              <a:rPr lang="en-US" sz="2200" i="1" dirty="0"/>
              <a:t> 5: URI Matcher)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(b) </a:t>
            </a:r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 toe </a:t>
            </a:r>
            <a:r>
              <a:rPr lang="en-US" dirty="0" err="1"/>
              <a:t>aan</a:t>
            </a:r>
            <a:br>
              <a:rPr lang="en-US" dirty="0"/>
            </a:br>
            <a:r>
              <a:rPr lang="en-US" dirty="0"/>
              <a:t>de </a:t>
            </a:r>
            <a:r>
              <a:rPr lang="en-US" dirty="0" err="1"/>
              <a:t>tabel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Indien</a:t>
            </a:r>
            <a:r>
              <a:rPr lang="en-US" dirty="0"/>
              <a:t> de insert is </a:t>
            </a:r>
            <a:r>
              <a:rPr lang="en-US" dirty="0" err="1"/>
              <a:t>gelukt</a:t>
            </a:r>
            <a:br>
              <a:rPr lang="en-US" dirty="0"/>
            </a:br>
            <a:r>
              <a:rPr lang="en-US" dirty="0"/>
              <a:t>(id != 0)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maak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nieuwe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Uri om </a:t>
            </a:r>
            <a:r>
              <a:rPr lang="en-US" dirty="0" err="1">
                <a:sym typeface="Wingdings" panose="05000000000000000000" pitchFamily="2" charset="2"/>
              </a:rPr>
              <a:t>terug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geven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 err="1">
                <a:sym typeface="Wingdings" panose="05000000000000000000" pitchFamily="2" charset="2"/>
              </a:rPr>
              <a:t>Indien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gelukt</a:t>
            </a:r>
            <a:r>
              <a:rPr lang="en-US" dirty="0">
                <a:sym typeface="Wingdings" panose="05000000000000000000" pitchFamily="2" charset="2"/>
              </a:rPr>
              <a:t>: exception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Notificeer</a:t>
            </a:r>
            <a:r>
              <a:rPr lang="en-US" dirty="0">
                <a:sym typeface="Wingdings" panose="05000000000000000000" pitchFamily="2" charset="2"/>
              </a:rPr>
              <a:t> de resolver over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err="1">
                <a:sym typeface="Wingdings" panose="05000000000000000000" pitchFamily="2" charset="2"/>
              </a:rPr>
              <a:t>gewijzigde</a:t>
            </a:r>
            <a:r>
              <a:rPr lang="en-US" dirty="0">
                <a:sym typeface="Wingdings" panose="05000000000000000000" pitchFamily="2" charset="2"/>
              </a:rPr>
              <a:t> data. Zo </a:t>
            </a:r>
            <a:r>
              <a:rPr lang="en-US" dirty="0" err="1">
                <a:sym typeface="Wingdings" panose="05000000000000000000" pitchFamily="2" charset="2"/>
              </a:rPr>
              <a:t>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hij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err="1">
                <a:sym typeface="Wingdings" panose="05000000000000000000" pitchFamily="2" charset="2"/>
              </a:rPr>
              <a:t>desgewenst</a:t>
            </a:r>
            <a:r>
              <a:rPr lang="en-US" dirty="0">
                <a:sym typeface="Wingdings" panose="05000000000000000000" pitchFamily="2" charset="2"/>
              </a:rPr>
              <a:t> de UI </a:t>
            </a:r>
            <a:r>
              <a:rPr lang="en-US" dirty="0" err="1">
                <a:sym typeface="Wingdings" panose="05000000000000000000" pitchFamily="2" charset="2"/>
              </a:rPr>
              <a:t>bijwerken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Het </a:t>
            </a:r>
            <a:r>
              <a:rPr lang="en-US" dirty="0" err="1">
                <a:sym typeface="Wingdings" panose="05000000000000000000" pitchFamily="2" charset="2"/>
              </a:rPr>
              <a:t>resultaat</a:t>
            </a:r>
            <a:r>
              <a:rPr lang="en-US" dirty="0">
                <a:sym typeface="Wingdings" panose="05000000000000000000" pitchFamily="2" charset="2"/>
              </a:rPr>
              <a:t> van </a:t>
            </a:r>
            <a:r>
              <a:rPr lang="en-US" dirty="0" err="1">
                <a:sym typeface="Wingdings" panose="05000000000000000000" pitchFamily="2" charset="2"/>
              </a:rPr>
              <a:t>deze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methode</a:t>
            </a:r>
            <a:r>
              <a:rPr lang="en-US" dirty="0">
                <a:sym typeface="Wingdings" panose="05000000000000000000" pitchFamily="2" charset="2"/>
              </a:rPr>
              <a:t> is de Uri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van de </a:t>
            </a:r>
            <a:r>
              <a:rPr lang="en-US" dirty="0" err="1">
                <a:sym typeface="Wingdings" panose="05000000000000000000" pitchFamily="2" charset="2"/>
              </a:rPr>
              <a:t>nieuwe</a:t>
            </a:r>
            <a:r>
              <a:rPr lang="en-US" dirty="0">
                <a:sym typeface="Wingdings" panose="05000000000000000000" pitchFamily="2" charset="2"/>
              </a:rPr>
              <a:t> entry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nl-BE" dirty="0"/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5A2CDB79-C1EA-4FCF-B2FD-3C2B73CD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07" y="1895191"/>
            <a:ext cx="6163535" cy="4077269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BDB5AD16-74C3-4598-87BC-C9525F2609D2}"/>
              </a:ext>
            </a:extLst>
          </p:cNvPr>
          <p:cNvSpPr/>
          <p:nvPr/>
        </p:nvSpPr>
        <p:spPr>
          <a:xfrm>
            <a:off x="5861050" y="2236727"/>
            <a:ext cx="4476749" cy="22987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19E3AC9F-E365-4E58-997C-B50130B80E97}"/>
              </a:ext>
            </a:extLst>
          </p:cNvPr>
          <p:cNvSpPr/>
          <p:nvPr/>
        </p:nvSpPr>
        <p:spPr>
          <a:xfrm>
            <a:off x="5861050" y="2556165"/>
            <a:ext cx="4476749" cy="22987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B632CBA6-D92B-4A19-87F3-E88CCC65A1CA}"/>
              </a:ext>
            </a:extLst>
          </p:cNvPr>
          <p:cNvSpPr/>
          <p:nvPr/>
        </p:nvSpPr>
        <p:spPr>
          <a:xfrm>
            <a:off x="5861049" y="3168964"/>
            <a:ext cx="6163535" cy="62198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43E33FF3-9CF2-4DE9-A357-FEDCBFB05763}"/>
              </a:ext>
            </a:extLst>
          </p:cNvPr>
          <p:cNvSpPr/>
          <p:nvPr/>
        </p:nvSpPr>
        <p:spPr>
          <a:xfrm>
            <a:off x="5861049" y="3850481"/>
            <a:ext cx="6163535" cy="1016794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2FCD1E19-91B6-487C-80A5-D3912307E9D2}"/>
              </a:ext>
            </a:extLst>
          </p:cNvPr>
          <p:cNvSpPr/>
          <p:nvPr/>
        </p:nvSpPr>
        <p:spPr>
          <a:xfrm>
            <a:off x="5861049" y="4985432"/>
            <a:ext cx="6163535" cy="41524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4E812171-B191-458F-877B-C39694F3719E}"/>
              </a:ext>
            </a:extLst>
          </p:cNvPr>
          <p:cNvSpPr/>
          <p:nvPr/>
        </p:nvSpPr>
        <p:spPr>
          <a:xfrm>
            <a:off x="5861048" y="5478947"/>
            <a:ext cx="6163535" cy="22987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2DB5CD03-9495-4A17-9E95-93BFED1BB56A}"/>
              </a:ext>
            </a:extLst>
          </p:cNvPr>
          <p:cNvSpPr txBox="1"/>
          <p:nvPr/>
        </p:nvSpPr>
        <p:spPr>
          <a:xfrm>
            <a:off x="5583965" y="217323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55D54DD1-8C19-4C9B-B4F6-6EEB677D0A95}"/>
              </a:ext>
            </a:extLst>
          </p:cNvPr>
          <p:cNvSpPr txBox="1"/>
          <p:nvPr/>
        </p:nvSpPr>
        <p:spPr>
          <a:xfrm>
            <a:off x="5583965" y="24512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2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8DC55C82-8B06-4487-BC70-0F5DBCB9756E}"/>
              </a:ext>
            </a:extLst>
          </p:cNvPr>
          <p:cNvSpPr txBox="1"/>
          <p:nvPr/>
        </p:nvSpPr>
        <p:spPr>
          <a:xfrm>
            <a:off x="5583965" y="308637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3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D07594E5-E03A-47B7-852E-18F84396DB88}"/>
              </a:ext>
            </a:extLst>
          </p:cNvPr>
          <p:cNvSpPr txBox="1"/>
          <p:nvPr/>
        </p:nvSpPr>
        <p:spPr>
          <a:xfrm>
            <a:off x="5583965" y="37852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4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032467EA-27F1-46A5-869C-99740505B8DD}"/>
              </a:ext>
            </a:extLst>
          </p:cNvPr>
          <p:cNvSpPr txBox="1"/>
          <p:nvPr/>
        </p:nvSpPr>
        <p:spPr>
          <a:xfrm>
            <a:off x="5583965" y="48788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5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D22B1B4A-FC25-4319-BF58-223E6F30CE09}"/>
              </a:ext>
            </a:extLst>
          </p:cNvPr>
          <p:cNvSpPr txBox="1"/>
          <p:nvPr/>
        </p:nvSpPr>
        <p:spPr>
          <a:xfrm>
            <a:off x="5583965" y="54006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6</a:t>
            </a:r>
            <a:endParaRPr lang="nl-BE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7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F482F-F5CB-471D-99BC-DFC9961A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209"/>
            <a:ext cx="10515600" cy="1325563"/>
          </a:xfrm>
        </p:spPr>
        <p:txBody>
          <a:bodyPr/>
          <a:lstStyle/>
          <a:p>
            <a:r>
              <a:rPr lang="en-US" dirty="0"/>
              <a:t>Insert: Hook up the UI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B5820E-FBEC-4B90-8EBA-5C1083FA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357065"/>
            <a:ext cx="10515600" cy="513580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Zorg</a:t>
            </a:r>
            <a:r>
              <a:rPr lang="en-US" sz="1600" dirty="0"/>
              <a:t> </a:t>
            </a:r>
            <a:r>
              <a:rPr lang="en-US" sz="1600" dirty="0" err="1"/>
              <a:t>ervoor</a:t>
            </a:r>
            <a:r>
              <a:rPr lang="en-US" sz="1600" dirty="0"/>
              <a:t> </a:t>
            </a:r>
            <a:r>
              <a:rPr lang="en-US" sz="1600" dirty="0" err="1"/>
              <a:t>dat</a:t>
            </a:r>
            <a:r>
              <a:rPr lang="en-US" sz="1600" dirty="0"/>
              <a:t> </a:t>
            </a:r>
            <a:r>
              <a:rPr lang="en-US" sz="1600" dirty="0" err="1"/>
              <a:t>je</a:t>
            </a:r>
            <a:r>
              <a:rPr lang="en-US" sz="1600" dirty="0"/>
              <a:t> </a:t>
            </a:r>
            <a:r>
              <a:rPr lang="en-US" sz="1600" dirty="0" err="1"/>
              <a:t>onClick-methode</a:t>
            </a:r>
            <a:br>
              <a:rPr lang="en-US" sz="1600" dirty="0"/>
            </a:br>
            <a:r>
              <a:rPr lang="en-US" sz="1600" dirty="0" err="1"/>
              <a:t>wordt</a:t>
            </a:r>
            <a:r>
              <a:rPr lang="en-US" sz="1600" dirty="0"/>
              <a:t> </a:t>
            </a:r>
            <a:r>
              <a:rPr lang="en-US" sz="1600" dirty="0" err="1"/>
              <a:t>aangeroepen</a:t>
            </a:r>
            <a:r>
              <a:rPr lang="en-US" sz="1600" dirty="0"/>
              <a:t> </a:t>
            </a:r>
            <a:r>
              <a:rPr lang="en-US" sz="1600" dirty="0" err="1"/>
              <a:t>vanaf</a:t>
            </a:r>
            <a:r>
              <a:rPr lang="en-US" sz="1600" dirty="0"/>
              <a:t> </a:t>
            </a:r>
            <a:r>
              <a:rPr lang="en-US" sz="1600" dirty="0" err="1"/>
              <a:t>een</a:t>
            </a:r>
            <a:r>
              <a:rPr lang="en-US" sz="1600" dirty="0"/>
              <a:t> layout-element</a:t>
            </a:r>
            <a:br>
              <a:rPr lang="en-US" sz="1600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Haal</a:t>
            </a:r>
            <a:r>
              <a:rPr lang="en-US" sz="1600" dirty="0"/>
              <a:t> de </a:t>
            </a:r>
            <a:r>
              <a:rPr lang="en-US" sz="1600" dirty="0" err="1"/>
              <a:t>tekst</a:t>
            </a:r>
            <a:r>
              <a:rPr lang="en-US" sz="1600" dirty="0"/>
              <a:t> </a:t>
            </a:r>
            <a:r>
              <a:rPr lang="en-US" sz="1600" dirty="0" err="1"/>
              <a:t>uit</a:t>
            </a:r>
            <a:r>
              <a:rPr lang="en-US" sz="1600" dirty="0"/>
              <a:t>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TextView</a:t>
            </a:r>
            <a:br>
              <a:rPr lang="en-US" sz="1600" dirty="0"/>
            </a:br>
            <a:r>
              <a:rPr lang="en-US" sz="1600" dirty="0"/>
              <a:t>&amp; </a:t>
            </a:r>
            <a:r>
              <a:rPr lang="en-US" sz="1600" dirty="0" err="1"/>
              <a:t>plaats</a:t>
            </a:r>
            <a:r>
              <a:rPr lang="en-US" sz="1600" dirty="0"/>
              <a:t> </a:t>
            </a:r>
            <a:r>
              <a:rPr lang="en-US" sz="1600" dirty="0" err="1"/>
              <a:t>deze</a:t>
            </a:r>
            <a:r>
              <a:rPr lang="en-US" sz="1600" dirty="0"/>
              <a:t> in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variabele</a:t>
            </a:r>
            <a:br>
              <a:rPr lang="en-US" sz="1600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Plaats</a:t>
            </a:r>
            <a:r>
              <a:rPr lang="en-US" sz="1600" dirty="0"/>
              <a:t> de warden in key/value pairs</a:t>
            </a:r>
            <a:br>
              <a:rPr lang="en-US" sz="1600" dirty="0"/>
            </a:br>
            <a:r>
              <a:rPr lang="en-US" sz="1600" dirty="0"/>
              <a:t>( = </a:t>
            </a:r>
            <a:r>
              <a:rPr lang="en-US" sz="1600" dirty="0" err="1"/>
              <a:t>ContentValues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Key: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br>
              <a:rPr lang="en-US" sz="1600" dirty="0"/>
            </a:br>
            <a:r>
              <a:rPr lang="en-US" sz="1600" dirty="0"/>
              <a:t>value: de </a:t>
            </a:r>
            <a:r>
              <a:rPr lang="en-US" sz="1600" dirty="0" err="1"/>
              <a:t>waarde</a:t>
            </a:r>
            <a:r>
              <a:rPr lang="en-US" sz="1600" dirty="0"/>
              <a:t> van #2</a:t>
            </a:r>
            <a:br>
              <a:rPr lang="en-US" sz="1600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Voer</a:t>
            </a:r>
            <a:r>
              <a:rPr lang="en-US" sz="1600" dirty="0"/>
              <a:t> de insert </a:t>
            </a:r>
            <a:r>
              <a:rPr lang="en-US" sz="1600" dirty="0" err="1"/>
              <a:t>methode</a:t>
            </a:r>
            <a:r>
              <a:rPr lang="en-US" sz="1600" dirty="0"/>
              <a:t> </a:t>
            </a:r>
            <a:r>
              <a:rPr lang="en-US" sz="1600" dirty="0" err="1"/>
              <a:t>uit</a:t>
            </a:r>
            <a:r>
              <a:rPr lang="en-US" sz="1600" dirty="0"/>
              <a:t> op de CP,</a:t>
            </a:r>
            <a:br>
              <a:rPr lang="en-US" sz="1600" dirty="0"/>
            </a:br>
            <a:r>
              <a:rPr lang="en-US" sz="1600" dirty="0"/>
              <a:t>door </a:t>
            </a:r>
            <a:r>
              <a:rPr lang="en-US" sz="1600" dirty="0" err="1"/>
              <a:t>gebruik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maken</a:t>
            </a:r>
            <a:r>
              <a:rPr lang="en-US" sz="1600" dirty="0"/>
              <a:t> van de </a:t>
            </a:r>
            <a:r>
              <a:rPr lang="en-US" sz="1600" dirty="0" err="1"/>
              <a:t>ContentResolver</a:t>
            </a:r>
            <a:br>
              <a:rPr lang="en-US" sz="1600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Het </a:t>
            </a:r>
            <a:r>
              <a:rPr lang="en-US" sz="1600" dirty="0" err="1"/>
              <a:t>resultaat</a:t>
            </a:r>
            <a:r>
              <a:rPr lang="en-US" sz="1600" dirty="0"/>
              <a:t> van de CP is </a:t>
            </a:r>
            <a:r>
              <a:rPr lang="en-US" sz="1600" dirty="0" err="1"/>
              <a:t>een</a:t>
            </a:r>
            <a:r>
              <a:rPr lang="en-US" sz="1600" dirty="0"/>
              <a:t> Uri:</a:t>
            </a:r>
            <a:br>
              <a:rPr lang="en-US" sz="1600" dirty="0"/>
            </a:br>
            <a:r>
              <a:rPr lang="en-US" sz="1600" dirty="0"/>
              <a:t>Toon </a:t>
            </a:r>
            <a:r>
              <a:rPr lang="en-US" sz="1600" dirty="0" err="1"/>
              <a:t>deze</a:t>
            </a:r>
            <a:r>
              <a:rPr lang="en-US" sz="1600" dirty="0"/>
              <a:t> in </a:t>
            </a:r>
            <a:r>
              <a:rPr lang="en-US" sz="1600" dirty="0" err="1"/>
              <a:t>een</a:t>
            </a:r>
            <a:r>
              <a:rPr lang="en-US" sz="1600" dirty="0"/>
              <a:t> Toast-message</a:t>
            </a:r>
            <a:br>
              <a:rPr lang="en-US" sz="1600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De finish-</a:t>
            </a:r>
            <a:r>
              <a:rPr lang="en-US" sz="1600" b="1" dirty="0" err="1"/>
              <a:t>methode</a:t>
            </a:r>
            <a:r>
              <a:rPr lang="en-US" sz="1600" b="1" dirty="0"/>
              <a:t> </a:t>
            </a:r>
            <a:r>
              <a:rPr lang="en-US" sz="1600" b="1" dirty="0" err="1"/>
              <a:t>zorgt</a:t>
            </a:r>
            <a:r>
              <a:rPr lang="en-US" sz="1600" b="1" dirty="0"/>
              <a:t> </a:t>
            </a:r>
            <a:r>
              <a:rPr lang="en-US" sz="1600" b="1" dirty="0" err="1"/>
              <a:t>ervoor</a:t>
            </a:r>
            <a:r>
              <a:rPr lang="en-US" sz="1600" b="1" dirty="0"/>
              <a:t> </a:t>
            </a:r>
            <a:r>
              <a:rPr lang="en-US" sz="1600" b="1" dirty="0" err="1"/>
              <a:t>dat</a:t>
            </a:r>
            <a:br>
              <a:rPr lang="en-US" sz="1600" b="1" dirty="0"/>
            </a:br>
            <a:r>
              <a:rPr lang="en-US" sz="1600" b="1" dirty="0" err="1"/>
              <a:t>deze</a:t>
            </a:r>
            <a:r>
              <a:rPr lang="en-US" sz="1600" b="1" dirty="0"/>
              <a:t> activity is </a:t>
            </a:r>
            <a:r>
              <a:rPr lang="en-US" sz="1600" b="1" dirty="0" err="1"/>
              <a:t>afgelopen</a:t>
            </a:r>
            <a:br>
              <a:rPr lang="en-US" sz="1600" b="1" dirty="0"/>
            </a:br>
            <a:r>
              <a:rPr lang="en-US" sz="1600" b="1" dirty="0"/>
              <a:t>(</a:t>
            </a:r>
            <a:r>
              <a:rPr lang="en-US" sz="1600" b="1" dirty="0" err="1"/>
              <a:t>ga</a:t>
            </a:r>
            <a:r>
              <a:rPr lang="en-US" sz="1600" b="1" dirty="0"/>
              <a:t> </a:t>
            </a:r>
            <a:r>
              <a:rPr lang="en-US" sz="1600" b="1" dirty="0" err="1"/>
              <a:t>terug</a:t>
            </a:r>
            <a:r>
              <a:rPr lang="en-US" sz="1600" b="1" dirty="0"/>
              <a:t> </a:t>
            </a:r>
            <a:r>
              <a:rPr lang="en-US" sz="1600" b="1" dirty="0" err="1"/>
              <a:t>naar</a:t>
            </a:r>
            <a:r>
              <a:rPr lang="en-US" sz="1600" b="1" dirty="0"/>
              <a:t> </a:t>
            </a:r>
            <a:r>
              <a:rPr lang="en-US" sz="1600" b="1" dirty="0" err="1"/>
              <a:t>MainActivity</a:t>
            </a:r>
            <a:r>
              <a:rPr lang="en-US" sz="1600" dirty="0"/>
              <a:t>)</a:t>
            </a:r>
            <a:br>
              <a:rPr lang="en-US" sz="1600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nl-BE" sz="16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9927E97-8C17-4CEF-878B-4473C197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970" y="1825625"/>
            <a:ext cx="6697010" cy="4525006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89915EB-34C6-45FA-92A1-DF3011991F65}"/>
              </a:ext>
            </a:extLst>
          </p:cNvPr>
          <p:cNvSpPr/>
          <p:nvPr/>
        </p:nvSpPr>
        <p:spPr>
          <a:xfrm>
            <a:off x="5527675" y="2438655"/>
            <a:ext cx="6492875" cy="71253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FD7646BC-D37D-46DF-BBAB-0EF6B49C8AA1}"/>
              </a:ext>
            </a:extLst>
          </p:cNvPr>
          <p:cNvSpPr/>
          <p:nvPr/>
        </p:nvSpPr>
        <p:spPr>
          <a:xfrm>
            <a:off x="5522277" y="3586303"/>
            <a:ext cx="6492875" cy="70184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3A4C156E-930A-41DE-91CC-9B0F1644B702}"/>
              </a:ext>
            </a:extLst>
          </p:cNvPr>
          <p:cNvSpPr/>
          <p:nvPr/>
        </p:nvSpPr>
        <p:spPr>
          <a:xfrm>
            <a:off x="5507037" y="4385724"/>
            <a:ext cx="6492875" cy="24532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096D7E46-E046-4F82-9AB3-562AE78D6C93}"/>
              </a:ext>
            </a:extLst>
          </p:cNvPr>
          <p:cNvSpPr/>
          <p:nvPr/>
        </p:nvSpPr>
        <p:spPr>
          <a:xfrm>
            <a:off x="5507035" y="5066168"/>
            <a:ext cx="6492875" cy="49880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F763768-BAAB-403A-A577-AB5955548191}"/>
              </a:ext>
            </a:extLst>
          </p:cNvPr>
          <p:cNvSpPr/>
          <p:nvPr/>
        </p:nvSpPr>
        <p:spPr>
          <a:xfrm>
            <a:off x="5507036" y="5699911"/>
            <a:ext cx="6492875" cy="36933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B8FAB2AA-F2A4-44BF-8D7B-02CA791B420B}"/>
              </a:ext>
            </a:extLst>
          </p:cNvPr>
          <p:cNvSpPr txBox="1"/>
          <p:nvPr/>
        </p:nvSpPr>
        <p:spPr>
          <a:xfrm>
            <a:off x="5223934" y="23335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2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A1E9B9FC-4E3C-4A73-8B95-D8B9896969E1}"/>
              </a:ext>
            </a:extLst>
          </p:cNvPr>
          <p:cNvSpPr txBox="1"/>
          <p:nvPr/>
        </p:nvSpPr>
        <p:spPr>
          <a:xfrm>
            <a:off x="5233309" y="384992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3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BF687E6D-BDE1-409C-BA13-75DF054132D6}"/>
              </a:ext>
            </a:extLst>
          </p:cNvPr>
          <p:cNvSpPr txBox="1"/>
          <p:nvPr/>
        </p:nvSpPr>
        <p:spPr>
          <a:xfrm>
            <a:off x="5220591" y="43002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4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B3648B3-F89A-4B85-8FF0-74DD2A021CB5}"/>
              </a:ext>
            </a:extLst>
          </p:cNvPr>
          <p:cNvSpPr txBox="1"/>
          <p:nvPr/>
        </p:nvSpPr>
        <p:spPr>
          <a:xfrm>
            <a:off x="5257221" y="49894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5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BBA1A6CF-D5F3-45B4-B18C-6B40D7A17B77}"/>
              </a:ext>
            </a:extLst>
          </p:cNvPr>
          <p:cNvSpPr txBox="1"/>
          <p:nvPr/>
        </p:nvSpPr>
        <p:spPr>
          <a:xfrm>
            <a:off x="5233309" y="56092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6</a:t>
            </a:r>
            <a:endParaRPr lang="nl-BE" b="1" dirty="0">
              <a:solidFill>
                <a:srgbClr val="58A618"/>
              </a:solidFill>
            </a:endParaRPr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7A8E31D8-BAE5-4356-BAC0-38CA9689F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80" y="1302745"/>
            <a:ext cx="3000794" cy="352474"/>
          </a:xfrm>
          <a:prstGeom prst="rect">
            <a:avLst/>
          </a:prstGeom>
        </p:spPr>
      </p:pic>
      <p:sp>
        <p:nvSpPr>
          <p:cNvPr id="28" name="Tekstvak 27">
            <a:extLst>
              <a:ext uri="{FF2B5EF4-FFF2-40B4-BE49-F238E27FC236}">
                <a16:creationId xmlns:a16="http://schemas.microsoft.com/office/drawing/2014/main" id="{284A6ACD-AD8F-455B-896B-03F6327AAF4A}"/>
              </a:ext>
            </a:extLst>
          </p:cNvPr>
          <p:cNvSpPr txBox="1"/>
          <p:nvPr/>
        </p:nvSpPr>
        <p:spPr>
          <a:xfrm>
            <a:off x="5223934" y="12202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239C39C8-CC42-41DB-BBDE-3FAD53AB8D50}"/>
              </a:ext>
            </a:extLst>
          </p:cNvPr>
          <p:cNvSpPr/>
          <p:nvPr/>
        </p:nvSpPr>
        <p:spPr>
          <a:xfrm>
            <a:off x="5504408" y="1314195"/>
            <a:ext cx="6492875" cy="26098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58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19901-C30B-4837-8869-7F91704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BC39F1-58CA-4CF7-A129-C754016A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Referentie</a:t>
            </a:r>
            <a:r>
              <a:rPr lang="en-US" sz="1600" dirty="0"/>
              <a:t> </a:t>
            </a:r>
            <a:r>
              <a:rPr lang="en-US" sz="1600" dirty="0" err="1"/>
              <a:t>naar</a:t>
            </a:r>
            <a:r>
              <a:rPr lang="en-US" sz="1600" dirty="0"/>
              <a:t> de SQLite database</a:t>
            </a:r>
            <a:br>
              <a:rPr lang="en-US" sz="1600" dirty="0"/>
            </a:br>
            <a:r>
              <a:rPr lang="en-US" sz="1600" dirty="0"/>
              <a:t>(read-only)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Match de Uri </a:t>
            </a:r>
            <a:r>
              <a:rPr lang="en-US" sz="1600" dirty="0" err="1"/>
              <a:t>adhv</a:t>
            </a:r>
            <a:r>
              <a:rPr lang="en-US" sz="1600" dirty="0"/>
              <a:t> de custom </a:t>
            </a:r>
            <a:br>
              <a:rPr lang="en-US" sz="1600" dirty="0"/>
            </a:br>
            <a:r>
              <a:rPr lang="en-US" sz="1600" dirty="0"/>
              <a:t>‘</a:t>
            </a:r>
            <a:r>
              <a:rPr lang="en-US" sz="1600" dirty="0" err="1"/>
              <a:t>uriMatcher</a:t>
            </a:r>
            <a:r>
              <a:rPr lang="en-US" sz="1600" dirty="0"/>
              <a:t>’</a:t>
            </a:r>
            <a:br>
              <a:rPr lang="en-US" sz="1600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(a) </a:t>
            </a:r>
            <a:r>
              <a:rPr lang="en-US" sz="1600" dirty="0" err="1"/>
              <a:t>Indien</a:t>
            </a:r>
            <a:r>
              <a:rPr lang="en-US" sz="1600" dirty="0"/>
              <a:t> het </a:t>
            </a:r>
            <a:r>
              <a:rPr lang="en-US" sz="1600" dirty="0" err="1"/>
              <a:t>resultaat</a:t>
            </a:r>
            <a:r>
              <a:rPr lang="en-US" sz="1600" dirty="0"/>
              <a:t> v/d Uri </a:t>
            </a:r>
            <a:r>
              <a:rPr lang="en-US" sz="1600" dirty="0" err="1"/>
              <a:t>gelijk</a:t>
            </a:r>
            <a:r>
              <a:rPr lang="en-US" sz="1600" dirty="0"/>
              <a:t> is </a:t>
            </a:r>
            <a:r>
              <a:rPr lang="en-US" sz="1600" dirty="0" err="1"/>
              <a:t>aan</a:t>
            </a:r>
            <a:br>
              <a:rPr lang="en-US" sz="1600" dirty="0"/>
            </a:br>
            <a:r>
              <a:rPr lang="en-US" sz="1600" dirty="0"/>
              <a:t>de integer ‘TASKS’… </a:t>
            </a:r>
            <a:br>
              <a:rPr lang="en-US" sz="1600" dirty="0"/>
            </a:br>
            <a:r>
              <a:rPr lang="en-US" sz="1400" i="1" dirty="0"/>
              <a:t>(</a:t>
            </a:r>
            <a:r>
              <a:rPr lang="en-US" sz="1400" i="1" dirty="0" err="1"/>
              <a:t>zie</a:t>
            </a:r>
            <a:r>
              <a:rPr lang="en-US" sz="1400" i="1" dirty="0"/>
              <a:t> </a:t>
            </a:r>
            <a:r>
              <a:rPr lang="en-US" sz="1400" i="1" dirty="0" err="1"/>
              <a:t>stap</a:t>
            </a:r>
            <a:r>
              <a:rPr lang="en-US" sz="1400" i="1" dirty="0"/>
              <a:t> 5: URI Matcher)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(b) Query de databank</a:t>
            </a:r>
            <a:br>
              <a:rPr lang="en-US" sz="1600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Stel</a:t>
            </a:r>
            <a:r>
              <a:rPr lang="en-US" sz="1600" dirty="0"/>
              <a:t> de cursor op de </a:t>
            </a:r>
            <a:r>
              <a:rPr lang="en-US" sz="1600" dirty="0" err="1"/>
              <a:t>hoogte</a:t>
            </a:r>
            <a:r>
              <a:rPr lang="en-US" sz="1600" dirty="0"/>
              <a:t> </a:t>
            </a:r>
            <a:r>
              <a:rPr lang="en-US" sz="1600" dirty="0" err="1"/>
              <a:t>dat</a:t>
            </a:r>
            <a:r>
              <a:rPr lang="en-US" sz="1600" dirty="0"/>
              <a:t> </a:t>
            </a:r>
            <a:r>
              <a:rPr lang="en-US" sz="1600" dirty="0" err="1"/>
              <a:t>deze</a:t>
            </a:r>
            <a:r>
              <a:rPr lang="en-US" sz="1600" dirty="0"/>
              <a:t> is </a:t>
            </a:r>
            <a:br>
              <a:rPr lang="en-US" sz="1600" dirty="0"/>
            </a:br>
            <a:r>
              <a:rPr lang="en-US" sz="1600" dirty="0" err="1"/>
              <a:t>gemaakt</a:t>
            </a:r>
            <a:r>
              <a:rPr lang="en-US" sz="1600" dirty="0"/>
              <a:t> </a:t>
            </a:r>
            <a:r>
              <a:rPr lang="en-US" sz="1600" dirty="0" err="1"/>
              <a:t>voor</a:t>
            </a:r>
            <a:r>
              <a:rPr lang="en-US" sz="1600" dirty="0"/>
              <a:t> </a:t>
            </a:r>
            <a:r>
              <a:rPr lang="en-US" sz="1600" dirty="0" err="1"/>
              <a:t>deze</a:t>
            </a:r>
            <a:r>
              <a:rPr lang="en-US" sz="1600" dirty="0"/>
              <a:t> Uri (</a:t>
            </a:r>
            <a:r>
              <a:rPr lang="en-US" sz="1600" dirty="0" err="1"/>
              <a:t>contentprovider</a:t>
            </a: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wanneer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er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veranderingen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plaatsvinden</a:t>
            </a:r>
            <a:r>
              <a:rPr lang="en-US" sz="1600" dirty="0">
                <a:sym typeface="Wingdings" panose="05000000000000000000" pitchFamily="2" charset="2"/>
              </a:rPr>
              <a:t> op</a:t>
            </a:r>
            <a:br>
              <a:rPr lang="en-US" sz="1600" dirty="0">
                <a:sym typeface="Wingdings" panose="05000000000000000000" pitchFamily="2" charset="2"/>
              </a:rPr>
            </a:br>
            <a:r>
              <a:rPr lang="en-US" sz="1600" dirty="0">
                <a:sym typeface="Wingdings" panose="05000000000000000000" pitchFamily="2" charset="2"/>
              </a:rPr>
              <a:t>de content provider (via </a:t>
            </a:r>
            <a:r>
              <a:rPr lang="en-US" sz="1600" dirty="0" err="1">
                <a:sym typeface="Wingdings" panose="05000000000000000000" pitchFamily="2" charset="2"/>
              </a:rPr>
              <a:t>notifyChange</a:t>
            </a:r>
            <a:r>
              <a:rPr lang="en-US" sz="1600" dirty="0">
                <a:sym typeface="Wingdings" panose="05000000000000000000" pitchFamily="2" charset="2"/>
              </a:rPr>
              <a:t>), </a:t>
            </a:r>
            <a:r>
              <a:rPr lang="en-US" sz="1600" dirty="0" err="1">
                <a:sym typeface="Wingdings" panose="05000000000000000000" pitchFamily="2" charset="2"/>
              </a:rPr>
              <a:t>krijgt</a:t>
            </a:r>
            <a:br>
              <a:rPr lang="en-US" sz="1600" dirty="0">
                <a:sym typeface="Wingdings" panose="05000000000000000000" pitchFamily="2" charset="2"/>
              </a:rPr>
            </a:br>
            <a:r>
              <a:rPr lang="en-US" sz="1600" dirty="0" err="1">
                <a:sym typeface="Wingdings" panose="05000000000000000000" pitchFamily="2" charset="2"/>
              </a:rPr>
              <a:t>deze</a:t>
            </a:r>
            <a:r>
              <a:rPr lang="en-US" sz="1600" dirty="0">
                <a:sym typeface="Wingdings" panose="05000000000000000000" pitchFamily="2" charset="2"/>
              </a:rPr>
              <a:t> cursor </a:t>
            </a:r>
            <a:r>
              <a:rPr lang="en-US" sz="1600" dirty="0" err="1">
                <a:sym typeface="Wingdings" panose="05000000000000000000" pitchFamily="2" charset="2"/>
              </a:rPr>
              <a:t>een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notificatie</a:t>
            </a:r>
            <a:br>
              <a:rPr lang="en-US" sz="1600" dirty="0">
                <a:sym typeface="Wingdings" panose="05000000000000000000" pitchFamily="2" charset="2"/>
              </a:rPr>
            </a:br>
            <a:endParaRPr lang="en-US" sz="16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Het </a:t>
            </a:r>
            <a:r>
              <a:rPr lang="en-US" sz="1600" dirty="0" err="1"/>
              <a:t>resultaat</a:t>
            </a:r>
            <a:r>
              <a:rPr lang="en-US" sz="1600" dirty="0"/>
              <a:t> van </a:t>
            </a:r>
            <a:r>
              <a:rPr lang="en-US" sz="1600" dirty="0" err="1"/>
              <a:t>deze</a:t>
            </a:r>
            <a:r>
              <a:rPr lang="en-US" sz="1600" dirty="0"/>
              <a:t> </a:t>
            </a:r>
            <a:r>
              <a:rPr lang="en-US" sz="1600" dirty="0" err="1"/>
              <a:t>methode</a:t>
            </a:r>
            <a:r>
              <a:rPr lang="en-US" sz="1600" dirty="0"/>
              <a:t> is </a:t>
            </a:r>
            <a:r>
              <a:rPr lang="en-US" sz="1600" dirty="0" err="1"/>
              <a:t>een</a:t>
            </a:r>
            <a:r>
              <a:rPr lang="en-US" sz="1600" dirty="0"/>
              <a:t> Cursor</a:t>
            </a:r>
            <a:br>
              <a:rPr lang="en-US" sz="1600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nl-BE" sz="1600" dirty="0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C2A5687-CFC5-41B7-9833-FBB695A05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554" y="1242145"/>
            <a:ext cx="6577446" cy="4729719"/>
          </a:xfrm>
          <a:prstGeom prst="rect">
            <a:avLst/>
          </a:prstGeom>
        </p:spPr>
      </p:pic>
      <p:sp>
        <p:nvSpPr>
          <p:cNvPr id="22" name="Rechthoek 21">
            <a:extLst>
              <a:ext uri="{FF2B5EF4-FFF2-40B4-BE49-F238E27FC236}">
                <a16:creationId xmlns:a16="http://schemas.microsoft.com/office/drawing/2014/main" id="{DBD8F116-4CCE-40A0-81CF-180A8B61A53E}"/>
              </a:ext>
            </a:extLst>
          </p:cNvPr>
          <p:cNvSpPr/>
          <p:nvPr/>
        </p:nvSpPr>
        <p:spPr>
          <a:xfrm>
            <a:off x="5922818" y="2051950"/>
            <a:ext cx="6184611" cy="26098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16379C7-9A27-4633-A314-E007FBF33DE8}"/>
              </a:ext>
            </a:extLst>
          </p:cNvPr>
          <p:cNvSpPr/>
          <p:nvPr/>
        </p:nvSpPr>
        <p:spPr>
          <a:xfrm>
            <a:off x="5922818" y="2413212"/>
            <a:ext cx="6184611" cy="26098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4465AE3A-1CE6-4E64-A29F-782ED043039D}"/>
              </a:ext>
            </a:extLst>
          </p:cNvPr>
          <p:cNvSpPr/>
          <p:nvPr/>
        </p:nvSpPr>
        <p:spPr>
          <a:xfrm>
            <a:off x="5922817" y="3209033"/>
            <a:ext cx="6184611" cy="161234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AF007C95-A316-4FF4-B6D2-63526803E714}"/>
              </a:ext>
            </a:extLst>
          </p:cNvPr>
          <p:cNvSpPr/>
          <p:nvPr/>
        </p:nvSpPr>
        <p:spPr>
          <a:xfrm>
            <a:off x="5922817" y="5005893"/>
            <a:ext cx="6184611" cy="26098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BF22151B-73B0-41D8-83AC-43ADCDA823C2}"/>
              </a:ext>
            </a:extLst>
          </p:cNvPr>
          <p:cNvSpPr/>
          <p:nvPr/>
        </p:nvSpPr>
        <p:spPr>
          <a:xfrm>
            <a:off x="5922816" y="5567911"/>
            <a:ext cx="6184611" cy="26098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086CA0E7-84A0-4E9D-B5E9-27628D08266E}"/>
              </a:ext>
            </a:extLst>
          </p:cNvPr>
          <p:cNvSpPr txBox="1"/>
          <p:nvPr/>
        </p:nvSpPr>
        <p:spPr>
          <a:xfrm>
            <a:off x="5652733" y="235459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2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0871FBD5-950E-496E-948E-1C19E1CF7390}"/>
              </a:ext>
            </a:extLst>
          </p:cNvPr>
          <p:cNvSpPr txBox="1"/>
          <p:nvPr/>
        </p:nvSpPr>
        <p:spPr>
          <a:xfrm>
            <a:off x="5652733" y="198599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EB392B11-EDDA-4439-9233-8508FBFF1A2C}"/>
              </a:ext>
            </a:extLst>
          </p:cNvPr>
          <p:cNvSpPr txBox="1"/>
          <p:nvPr/>
        </p:nvSpPr>
        <p:spPr>
          <a:xfrm>
            <a:off x="5652733" y="31094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3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EE877B7F-F964-4CC2-994D-7C23D3E33237}"/>
              </a:ext>
            </a:extLst>
          </p:cNvPr>
          <p:cNvSpPr txBox="1"/>
          <p:nvPr/>
        </p:nvSpPr>
        <p:spPr>
          <a:xfrm>
            <a:off x="5652733" y="495631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4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3FB6A978-8CDE-4549-A8A6-12BF16EDC097}"/>
              </a:ext>
            </a:extLst>
          </p:cNvPr>
          <p:cNvSpPr txBox="1"/>
          <p:nvPr/>
        </p:nvSpPr>
        <p:spPr>
          <a:xfrm>
            <a:off x="5652733" y="553279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5</a:t>
            </a:r>
            <a:endParaRPr lang="nl-BE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8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22D6B-6392-41B0-AC6A-B7B6FACC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Hook up the UI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2196A0-5A3F-4A79-959D-4207D70D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Queries </a:t>
            </a:r>
            <a:r>
              <a:rPr lang="en-US" sz="1800" dirty="0" err="1"/>
              <a:t>kunnen</a:t>
            </a:r>
            <a:r>
              <a:rPr lang="en-US" sz="1800" dirty="0"/>
              <a:t> </a:t>
            </a:r>
            <a:r>
              <a:rPr lang="en-US" sz="1800" dirty="0" err="1"/>
              <a:t>lang</a:t>
            </a:r>
            <a:r>
              <a:rPr lang="en-US" sz="1800" dirty="0"/>
              <a:t> </a:t>
            </a:r>
            <a:r>
              <a:rPr lang="en-US" sz="1800" dirty="0" err="1"/>
              <a:t>duren</a:t>
            </a:r>
            <a:br>
              <a:rPr lang="en-US" sz="1800" dirty="0"/>
            </a:br>
            <a:r>
              <a:rPr lang="en-US" sz="1800" dirty="0">
                <a:sym typeface="Wingdings" panose="05000000000000000000" pitchFamily="2" charset="2"/>
              </a:rPr>
              <a:t> background task!</a:t>
            </a:r>
            <a:br>
              <a:rPr lang="en-US" sz="1800" dirty="0">
                <a:sym typeface="Wingdings" panose="05000000000000000000" pitchFamily="2" charset="2"/>
              </a:rPr>
            </a:b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 err="1">
                <a:sym typeface="Wingdings" panose="05000000000000000000" pitchFamily="2" charset="2"/>
              </a:rPr>
              <a:t>Implementeer</a:t>
            </a:r>
            <a:r>
              <a:rPr lang="en-US" sz="1800" dirty="0">
                <a:sym typeface="Wingdings" panose="05000000000000000000" pitchFamily="2" charset="2"/>
              </a:rPr>
              <a:t> interface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 err="1">
                <a:sym typeface="Wingdings" panose="05000000000000000000" pitchFamily="2" charset="2"/>
              </a:rPr>
              <a:t>LoaderManager.LoaderCallbacks</a:t>
            </a:r>
            <a:r>
              <a:rPr lang="en-US" sz="1800" dirty="0">
                <a:sym typeface="Wingdings" panose="05000000000000000000" pitchFamily="2" charset="2"/>
              </a:rPr>
              <a:t>&lt;cursor&gt;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op de </a:t>
            </a:r>
            <a:r>
              <a:rPr lang="en-US" sz="1800" dirty="0" err="1">
                <a:sym typeface="Wingdings" panose="05000000000000000000" pitchFamily="2" charset="2"/>
              </a:rPr>
              <a:t>MainActivity</a:t>
            </a:r>
            <a:br>
              <a:rPr lang="en-US" sz="1800" dirty="0">
                <a:sym typeface="Wingdings" panose="05000000000000000000" pitchFamily="2" charset="2"/>
              </a:rPr>
            </a:br>
            <a:endParaRPr lang="en-US" sz="18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sym typeface="Wingdings" panose="05000000000000000000" pitchFamily="2" charset="2"/>
              </a:rPr>
              <a:t>Voer</a:t>
            </a:r>
            <a:r>
              <a:rPr lang="en-US" sz="1800" dirty="0">
                <a:sym typeface="Wingdings" panose="05000000000000000000" pitchFamily="2" charset="2"/>
              </a:rPr>
              <a:t> de query </a:t>
            </a:r>
            <a:r>
              <a:rPr lang="en-US" sz="1800" dirty="0" err="1">
                <a:sym typeface="Wingdings" panose="05000000000000000000" pitchFamily="2" charset="2"/>
              </a:rPr>
              <a:t>uit</a:t>
            </a:r>
            <a:r>
              <a:rPr lang="en-US" sz="1800" dirty="0">
                <a:sym typeface="Wingdings" panose="05000000000000000000" pitchFamily="2" charset="2"/>
              </a:rPr>
              <a:t> op de </a:t>
            </a:r>
            <a:r>
              <a:rPr lang="en-US" sz="1800" dirty="0" err="1">
                <a:sym typeface="Wingdings" panose="05000000000000000000" pitchFamily="2" charset="2"/>
              </a:rPr>
              <a:t>achtergrond</a:t>
            </a:r>
            <a:br>
              <a:rPr lang="en-US" sz="1800" dirty="0">
                <a:sym typeface="Wingdings" panose="05000000000000000000" pitchFamily="2" charset="2"/>
              </a:rPr>
            </a:br>
            <a:endParaRPr lang="en-US" sz="18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Her-</a:t>
            </a:r>
            <a:r>
              <a:rPr lang="en-US" sz="1800" dirty="0" err="1">
                <a:sym typeface="Wingdings" panose="05000000000000000000" pitchFamily="2" charset="2"/>
              </a:rPr>
              <a:t>uitvoeren</a:t>
            </a:r>
            <a:r>
              <a:rPr lang="en-US" sz="1800" dirty="0">
                <a:sym typeface="Wingdings" panose="05000000000000000000" pitchFamily="2" charset="2"/>
              </a:rPr>
              <a:t> van de loader: </a:t>
            </a:r>
            <a:r>
              <a:rPr lang="en-US" sz="1800" dirty="0" err="1">
                <a:sym typeface="Wingdings" panose="05000000000000000000" pitchFamily="2" charset="2"/>
              </a:rPr>
              <a:t>onResume</a:t>
            </a: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 err="1">
                <a:sym typeface="Wingdings" panose="05000000000000000000" pitchFamily="2" charset="2"/>
              </a:rPr>
              <a:t>Methoden</a:t>
            </a:r>
            <a:r>
              <a:rPr lang="en-US" sz="1800" dirty="0">
                <a:sym typeface="Wingdings" panose="05000000000000000000" pitchFamily="2" charset="2"/>
              </a:rPr>
              <a:t> van </a:t>
            </a:r>
            <a:r>
              <a:rPr lang="en-US" sz="1800" dirty="0" err="1">
                <a:sym typeface="Wingdings" panose="05000000000000000000" pitchFamily="2" charset="2"/>
              </a:rPr>
              <a:t>deze</a:t>
            </a:r>
            <a:r>
              <a:rPr lang="en-US" sz="1800" dirty="0">
                <a:sym typeface="Wingdings" panose="05000000000000000000" pitchFamily="2" charset="2"/>
              </a:rPr>
              <a:t> interface:</a:t>
            </a:r>
          </a:p>
          <a:p>
            <a:r>
              <a:rPr lang="en-US" sz="1800" dirty="0" err="1">
                <a:sym typeface="Wingdings" panose="05000000000000000000" pitchFamily="2" charset="2"/>
              </a:rPr>
              <a:t>onCreateLoader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 err="1">
                <a:sym typeface="Wingdings" panose="05000000000000000000" pitchFamily="2" charset="2"/>
              </a:rPr>
              <a:t>onLoadFinished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 err="1">
                <a:sym typeface="Wingdings" panose="05000000000000000000" pitchFamily="2" charset="2"/>
              </a:rPr>
              <a:t>onLoaderReset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>
              <a:sym typeface="Wingdings" panose="05000000000000000000" pitchFamily="2" charset="2"/>
            </a:endParaRPr>
          </a:p>
          <a:p>
            <a:endParaRPr lang="nl-BE" sz="1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54720F5-CDEE-425F-B5B1-F0B7597B2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52" y="2293984"/>
            <a:ext cx="6449501" cy="3443287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EF149B81-8F7A-4053-92F7-07004BB53976}"/>
              </a:ext>
            </a:extLst>
          </p:cNvPr>
          <p:cNvSpPr/>
          <p:nvPr/>
        </p:nvSpPr>
        <p:spPr>
          <a:xfrm>
            <a:off x="5532151" y="3554135"/>
            <a:ext cx="6184611" cy="112871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798B22E-B4F1-424A-A337-F8C8E9BD3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153" y="1825625"/>
            <a:ext cx="4229690" cy="333422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782DBC27-7C2A-4EBF-907E-16FB0C24353B}"/>
              </a:ext>
            </a:extLst>
          </p:cNvPr>
          <p:cNvSpPr/>
          <p:nvPr/>
        </p:nvSpPr>
        <p:spPr>
          <a:xfrm>
            <a:off x="5532152" y="1770064"/>
            <a:ext cx="6184611" cy="38898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C96D324-E6A3-48EE-BD43-E2FF769002E6}"/>
              </a:ext>
            </a:extLst>
          </p:cNvPr>
          <p:cNvSpPr txBox="1"/>
          <p:nvPr/>
        </p:nvSpPr>
        <p:spPr>
          <a:xfrm>
            <a:off x="5230466" y="16906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1F20A8C-A034-4AC5-9D03-2811B55ABCBB}"/>
              </a:ext>
            </a:extLst>
          </p:cNvPr>
          <p:cNvSpPr txBox="1"/>
          <p:nvPr/>
        </p:nvSpPr>
        <p:spPr>
          <a:xfrm>
            <a:off x="5267260" y="346849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2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A69A414-B66E-4643-B4E1-690C98C60287}"/>
              </a:ext>
            </a:extLst>
          </p:cNvPr>
          <p:cNvSpPr txBox="1"/>
          <p:nvPr/>
        </p:nvSpPr>
        <p:spPr>
          <a:xfrm>
            <a:off x="150526" y="6311900"/>
            <a:ext cx="4147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</a:t>
            </a:r>
            <a:r>
              <a:rPr lang="en-US" sz="1100" dirty="0" err="1"/>
              <a:t>Een</a:t>
            </a:r>
            <a:r>
              <a:rPr lang="en-US" sz="1100" dirty="0"/>
              <a:t> </a:t>
            </a:r>
            <a:r>
              <a:rPr lang="en-US" sz="1100" dirty="0" err="1"/>
              <a:t>volledige</a:t>
            </a:r>
            <a:r>
              <a:rPr lang="en-US" sz="1100" dirty="0"/>
              <a:t> </a:t>
            </a:r>
            <a:r>
              <a:rPr lang="en-US" sz="1100" dirty="0" err="1"/>
              <a:t>implementatie</a:t>
            </a:r>
            <a:r>
              <a:rPr lang="en-US" sz="1100" dirty="0"/>
              <a:t> </a:t>
            </a:r>
            <a:r>
              <a:rPr lang="en-US" sz="1100" dirty="0" err="1"/>
              <a:t>kan</a:t>
            </a:r>
            <a:r>
              <a:rPr lang="en-US" sz="1100" dirty="0"/>
              <a:t> </a:t>
            </a:r>
            <a:r>
              <a:rPr lang="en-US" sz="1100" dirty="0" err="1"/>
              <a:t>je</a:t>
            </a:r>
            <a:r>
              <a:rPr lang="en-US" sz="1100" dirty="0"/>
              <a:t> </a:t>
            </a:r>
            <a:r>
              <a:rPr lang="en-US" sz="1100" dirty="0" err="1"/>
              <a:t>vinden</a:t>
            </a:r>
            <a:r>
              <a:rPr lang="en-US" sz="1100" dirty="0"/>
              <a:t> in </a:t>
            </a:r>
            <a:r>
              <a:rPr lang="en-US" sz="1100" dirty="0" err="1"/>
              <a:t>notities</a:t>
            </a:r>
            <a:r>
              <a:rPr lang="en-US" sz="1100" dirty="0"/>
              <a:t> van </a:t>
            </a:r>
            <a:r>
              <a:rPr lang="en-US" sz="1100" dirty="0" err="1"/>
              <a:t>deze</a:t>
            </a:r>
            <a:r>
              <a:rPr lang="en-US" sz="1100" dirty="0"/>
              <a:t> slide</a:t>
            </a:r>
            <a:endParaRPr lang="nl-BE" sz="1100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87F684FF-69CC-44F5-A957-97F605525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646" y="3944470"/>
            <a:ext cx="436305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4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45AB7-024B-4756-B1B3-BFD96A7B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 item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C11D37-50A4-48BD-AFF7-D5ACA504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Android: selection &amp; </a:t>
            </a:r>
            <a:r>
              <a:rPr lang="en-US" dirty="0" err="1"/>
              <a:t>selectionArgs</a:t>
            </a:r>
            <a:r>
              <a:rPr lang="en-US" dirty="0"/>
              <a:t> - parameters</a:t>
            </a:r>
          </a:p>
          <a:p>
            <a:r>
              <a:rPr lang="en-US" dirty="0"/>
              <a:t>SQL: Where clause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55054B8-9926-4532-83D9-DC3D2C315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78" y="2857035"/>
            <a:ext cx="7792147" cy="36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2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BEC03-9F27-408D-AA18-AE723C87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 item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A249FA-1580-4295-B67B-6BEDDEE8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Haal</a:t>
            </a:r>
            <a:r>
              <a:rPr lang="en-US" sz="1800" dirty="0"/>
              <a:t> het id </a:t>
            </a:r>
            <a:r>
              <a:rPr lang="en-US" sz="1800" dirty="0" err="1"/>
              <a:t>uit</a:t>
            </a:r>
            <a:r>
              <a:rPr lang="en-US" sz="1800" dirty="0"/>
              <a:t> de Uri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1"/>
                </a:solidFill>
              </a:rPr>
              <a:t>tasks</a:t>
            </a:r>
            <a:r>
              <a:rPr lang="en-US" sz="1800" dirty="0"/>
              <a:t>: </a:t>
            </a:r>
            <a:r>
              <a:rPr lang="en-US" sz="1800" u="sng" dirty="0"/>
              <a:t>path</a:t>
            </a:r>
            <a:r>
              <a:rPr lang="en-US" sz="1800" dirty="0"/>
              <a:t>-index 0</a:t>
            </a:r>
            <a:br>
              <a:rPr lang="en-US" sz="1800" dirty="0"/>
            </a:br>
            <a:r>
              <a:rPr lang="en-US" sz="1800" dirty="0">
                <a:solidFill>
                  <a:srgbClr val="58A618"/>
                </a:solidFill>
              </a:rPr>
              <a:t>5</a:t>
            </a:r>
            <a:r>
              <a:rPr lang="en-US" sz="1800" dirty="0"/>
              <a:t>: </a:t>
            </a:r>
            <a:r>
              <a:rPr lang="en-US" sz="1800" u="sng" dirty="0"/>
              <a:t>path</a:t>
            </a:r>
            <a:r>
              <a:rPr lang="en-US" sz="1800" dirty="0"/>
              <a:t>-index 1</a:t>
            </a:r>
            <a:br>
              <a:rPr lang="en-US" sz="1800" dirty="0"/>
            </a:b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Definieer</a:t>
            </a:r>
            <a:r>
              <a:rPr lang="en-US" sz="1800" dirty="0"/>
              <a:t> de where-clause. </a:t>
            </a:r>
            <a:br>
              <a:rPr lang="en-US" sz="1800" dirty="0"/>
            </a:br>
            <a:r>
              <a:rPr lang="en-US" sz="1800" dirty="0"/>
              <a:t>De </a:t>
            </a:r>
            <a:r>
              <a:rPr lang="en-US" sz="1800" dirty="0" err="1"/>
              <a:t>variabelen</a:t>
            </a:r>
            <a:r>
              <a:rPr lang="en-US" sz="1800" dirty="0"/>
              <a:t> </a:t>
            </a:r>
            <a:r>
              <a:rPr lang="en-US" sz="1800" dirty="0" err="1"/>
              <a:t>worden</a:t>
            </a:r>
            <a:r>
              <a:rPr lang="en-US" sz="1800" dirty="0"/>
              <a:t> </a:t>
            </a:r>
            <a:r>
              <a:rPr lang="en-US" sz="1800" dirty="0" err="1"/>
              <a:t>voorgesteld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?</a:t>
            </a:r>
            <a:br>
              <a:rPr lang="en-US" sz="1800" dirty="0"/>
            </a:br>
            <a:r>
              <a:rPr lang="en-US" sz="1800" dirty="0"/>
              <a:t>(vb. select * from table where name = </a:t>
            </a:r>
            <a:r>
              <a:rPr lang="en-US" sz="1800" b="1" dirty="0"/>
              <a:t>?</a:t>
            </a:r>
            <a:r>
              <a:rPr lang="en-US" sz="1800" dirty="0"/>
              <a:t>)</a:t>
            </a:r>
            <a:br>
              <a:rPr lang="en-US" sz="1800" dirty="0"/>
            </a:b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Definieer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array met </a:t>
            </a:r>
            <a:r>
              <a:rPr lang="en-US" sz="1800" dirty="0" err="1"/>
              <a:t>variabelen</a:t>
            </a:r>
            <a:r>
              <a:rPr lang="en-US" sz="1800" dirty="0"/>
              <a:t>. </a:t>
            </a:r>
            <a:r>
              <a:rPr lang="en-US" sz="1800" dirty="0" err="1"/>
              <a:t>Alle</a:t>
            </a:r>
            <a:r>
              <a:rPr lang="en-US" sz="1800" dirty="0"/>
              <a:t> ? Van de </a:t>
            </a:r>
            <a:r>
              <a:rPr lang="en-US" sz="1800" dirty="0" err="1"/>
              <a:t>vorige</a:t>
            </a:r>
            <a:r>
              <a:rPr lang="en-US" sz="1800" dirty="0"/>
              <a:t> </a:t>
            </a:r>
            <a:r>
              <a:rPr lang="en-US" sz="1800" dirty="0" err="1"/>
              <a:t>stap</a:t>
            </a:r>
            <a:br>
              <a:rPr lang="en-US" sz="1800" dirty="0"/>
            </a:br>
            <a:r>
              <a:rPr lang="en-US" sz="1800" dirty="0" err="1"/>
              <a:t>zullen</a:t>
            </a:r>
            <a:r>
              <a:rPr lang="en-US" sz="1800" dirty="0"/>
              <a:t> </a:t>
            </a:r>
            <a:r>
              <a:rPr lang="en-US" sz="1800" dirty="0" err="1"/>
              <a:t>worden</a:t>
            </a:r>
            <a:r>
              <a:rPr lang="en-US" sz="1800" dirty="0"/>
              <a:t> </a:t>
            </a:r>
            <a:r>
              <a:rPr lang="en-US" sz="1800" dirty="0" err="1"/>
              <a:t>vervangen</a:t>
            </a:r>
            <a:r>
              <a:rPr lang="en-US" sz="1800" dirty="0"/>
              <a:t> met </a:t>
            </a:r>
            <a:r>
              <a:rPr lang="en-US" sz="1800" dirty="0" err="1"/>
              <a:t>variabelen</a:t>
            </a:r>
            <a:r>
              <a:rPr lang="en-US" sz="1800" dirty="0"/>
              <a:t> </a:t>
            </a:r>
            <a:r>
              <a:rPr lang="en-US" sz="1800" dirty="0" err="1"/>
              <a:t>uit</a:t>
            </a:r>
            <a:r>
              <a:rPr lang="en-US" sz="1800" dirty="0"/>
              <a:t> </a:t>
            </a:r>
            <a:r>
              <a:rPr lang="en-US" sz="1800" dirty="0" err="1"/>
              <a:t>deze</a:t>
            </a:r>
            <a:r>
              <a:rPr lang="en-US" sz="1800" dirty="0"/>
              <a:t> array</a:t>
            </a:r>
            <a:br>
              <a:rPr lang="en-US" sz="1800" dirty="0"/>
            </a:b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Query de databank met </a:t>
            </a:r>
            <a:r>
              <a:rPr lang="en-US" sz="1800" dirty="0" err="1"/>
              <a:t>mSelection</a:t>
            </a:r>
            <a:r>
              <a:rPr lang="en-US" sz="1800" dirty="0"/>
              <a:t> &amp; </a:t>
            </a:r>
            <a:r>
              <a:rPr lang="en-US" sz="1800" dirty="0" err="1"/>
              <a:t>mSelectionArgs</a:t>
            </a:r>
            <a:r>
              <a:rPr lang="en-US" sz="1800" dirty="0"/>
              <a:t> </a:t>
            </a:r>
            <a:r>
              <a:rPr lang="en-US" sz="1800" dirty="0" err="1"/>
              <a:t>zoals</a:t>
            </a:r>
            <a:r>
              <a:rPr lang="en-US" sz="1800" dirty="0"/>
              <a:t> </a:t>
            </a:r>
            <a:r>
              <a:rPr lang="en-US" sz="1800" dirty="0" err="1"/>
              <a:t>gedefinieerd</a:t>
            </a:r>
            <a:r>
              <a:rPr lang="en-US" sz="1800" dirty="0"/>
              <a:t> in </a:t>
            </a:r>
            <a:r>
              <a:rPr lang="en-US" sz="1800" dirty="0" err="1"/>
              <a:t>stap</a:t>
            </a:r>
            <a:r>
              <a:rPr lang="en-US" sz="1800" dirty="0"/>
              <a:t> 2 </a:t>
            </a:r>
            <a:r>
              <a:rPr lang="en-US" sz="1800" dirty="0" err="1"/>
              <a:t>en</a:t>
            </a:r>
            <a:r>
              <a:rPr lang="en-US" sz="1800" dirty="0"/>
              <a:t> 4</a:t>
            </a:r>
            <a:br>
              <a:rPr lang="en-US" sz="1800" dirty="0"/>
            </a:br>
            <a:br>
              <a:rPr lang="en-US" sz="1800" dirty="0"/>
            </a:br>
            <a:endParaRPr lang="nl-BE" sz="1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A24BED8-D295-463B-9C37-97148CD8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876" y="2362014"/>
            <a:ext cx="3781649" cy="315137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F91ACFD-51F5-4452-9F94-57DD31992AEA}"/>
              </a:ext>
            </a:extLst>
          </p:cNvPr>
          <p:cNvSpPr/>
          <p:nvPr/>
        </p:nvSpPr>
        <p:spPr>
          <a:xfrm>
            <a:off x="7353300" y="2590800"/>
            <a:ext cx="3648075" cy="38739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A4CBA0A-F1DA-44C7-86D1-62AE78B0EDAA}"/>
              </a:ext>
            </a:extLst>
          </p:cNvPr>
          <p:cNvSpPr/>
          <p:nvPr/>
        </p:nvSpPr>
        <p:spPr>
          <a:xfrm>
            <a:off x="7343661" y="3241726"/>
            <a:ext cx="3648075" cy="30476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302EF98-346F-462D-BFBE-C98AD5430C4F}"/>
              </a:ext>
            </a:extLst>
          </p:cNvPr>
          <p:cNvSpPr/>
          <p:nvPr/>
        </p:nvSpPr>
        <p:spPr>
          <a:xfrm>
            <a:off x="7343661" y="3543022"/>
            <a:ext cx="3648075" cy="279285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57FEF95-328E-4992-870A-02A337133A75}"/>
              </a:ext>
            </a:extLst>
          </p:cNvPr>
          <p:cNvSpPr/>
          <p:nvPr/>
        </p:nvSpPr>
        <p:spPr>
          <a:xfrm>
            <a:off x="7343661" y="3937701"/>
            <a:ext cx="3648075" cy="1329624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CD29B16-B4E3-4D2C-A670-E3B9E3B8018F}"/>
              </a:ext>
            </a:extLst>
          </p:cNvPr>
          <p:cNvSpPr txBox="1"/>
          <p:nvPr/>
        </p:nvSpPr>
        <p:spPr>
          <a:xfrm>
            <a:off x="7067436" y="24694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515BA6C-C982-47F1-870B-35E29E204B8E}"/>
              </a:ext>
            </a:extLst>
          </p:cNvPr>
          <p:cNvSpPr txBox="1"/>
          <p:nvPr/>
        </p:nvSpPr>
        <p:spPr>
          <a:xfrm>
            <a:off x="7051614" y="31499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2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190F8D20-AA01-43EC-8786-650C0305F4B5}"/>
              </a:ext>
            </a:extLst>
          </p:cNvPr>
          <p:cNvSpPr txBox="1"/>
          <p:nvPr/>
        </p:nvSpPr>
        <p:spPr>
          <a:xfrm>
            <a:off x="7048409" y="346353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3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FC21858-D7F0-4D41-87F5-E03834018309}"/>
              </a:ext>
            </a:extLst>
          </p:cNvPr>
          <p:cNvSpPr txBox="1"/>
          <p:nvPr/>
        </p:nvSpPr>
        <p:spPr>
          <a:xfrm>
            <a:off x="7051614" y="38345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4</a:t>
            </a:r>
            <a:endParaRPr lang="nl-BE" b="1" dirty="0">
              <a:solidFill>
                <a:srgbClr val="58A618"/>
              </a:solidFill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51EA985E-9E9B-4295-AA60-09A36291C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195" y="2142409"/>
            <a:ext cx="3999929" cy="896781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9623745E-24B1-42A4-B109-B48B869179B1}"/>
              </a:ext>
            </a:extLst>
          </p:cNvPr>
          <p:cNvSpPr txBox="1"/>
          <p:nvPr/>
        </p:nvSpPr>
        <p:spPr>
          <a:xfrm>
            <a:off x="4970158" y="277525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8A618"/>
                </a:solidFill>
              </a:rPr>
              <a:t>/5</a:t>
            </a:r>
            <a:endParaRPr lang="nl-BE" sz="1400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4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78BB7-5DED-4D32-9E52-B590CE16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709273-6A60-471B-B6D4-9AD81DDA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Lijkt</a:t>
            </a:r>
            <a:r>
              <a:rPr lang="en-US" sz="2000" dirty="0">
                <a:sym typeface="Wingdings" panose="05000000000000000000" pitchFamily="2" charset="2"/>
              </a:rPr>
              <a:t> erg op </a:t>
            </a:r>
            <a:r>
              <a:rPr lang="en-US" sz="2000" dirty="0" err="1">
                <a:sym typeface="Wingdings" panose="05000000000000000000" pitchFamily="2" charset="2"/>
              </a:rPr>
              <a:t>een</a:t>
            </a:r>
            <a:r>
              <a:rPr lang="en-US" sz="2000" dirty="0">
                <a:sym typeface="Wingdings" panose="05000000000000000000" pitchFamily="2" charset="2"/>
              </a:rPr>
              <a:t> query </a:t>
            </a:r>
            <a:r>
              <a:rPr lang="en-US" sz="2000" dirty="0" err="1">
                <a:sym typeface="Wingdings" panose="05000000000000000000" pitchFamily="2" charset="2"/>
              </a:rPr>
              <a:t>voor</a:t>
            </a:r>
            <a:r>
              <a:rPr lang="en-US" sz="2000" dirty="0">
                <a:sym typeface="Wingdings" panose="05000000000000000000" pitchFamily="2" charset="2"/>
              </a:rPr>
              <a:t> 1 </a:t>
            </a:r>
            <a:r>
              <a:rPr lang="en-US" sz="2000" dirty="0" err="1">
                <a:sym typeface="Wingdings" panose="05000000000000000000" pitchFamily="2" charset="2"/>
              </a:rPr>
              <a:t>rij</a:t>
            </a:r>
            <a:endParaRPr lang="en-US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resultaat</a:t>
            </a:r>
            <a:r>
              <a:rPr lang="en-US" sz="2000" dirty="0">
                <a:sym typeface="Wingdings" panose="05000000000000000000" pitchFamily="2" charset="2"/>
              </a:rPr>
              <a:t> van </a:t>
            </a:r>
            <a:r>
              <a:rPr lang="en-US" sz="2000" dirty="0" err="1">
                <a:sym typeface="Wingdings" panose="05000000000000000000" pitchFamily="2" charset="2"/>
              </a:rPr>
              <a:t>deze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methode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= </a:t>
            </a:r>
            <a:r>
              <a:rPr lang="en-US" sz="2000" dirty="0" err="1">
                <a:sym typeface="Wingdings" panose="05000000000000000000" pitchFamily="2" charset="2"/>
              </a:rPr>
              <a:t>aantal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verwijderde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rijen</a:t>
            </a:r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Voer</a:t>
            </a:r>
            <a:r>
              <a:rPr lang="en-US" sz="2000" dirty="0">
                <a:sym typeface="Wingdings" panose="05000000000000000000" pitchFamily="2" charset="2"/>
              </a:rPr>
              <a:t> de delete-</a:t>
            </a:r>
            <a:r>
              <a:rPr lang="en-US" sz="2000" dirty="0" err="1">
                <a:sym typeface="Wingdings" panose="05000000000000000000" pitchFamily="2" charset="2"/>
              </a:rPr>
              <a:t>actie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uit</a:t>
            </a:r>
            <a:r>
              <a:rPr lang="en-US" sz="2000" dirty="0">
                <a:sym typeface="Wingdings" panose="05000000000000000000" pitchFamily="2" charset="2"/>
              </a:rPr>
              <a:t> op de databank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err="1">
                <a:sym typeface="Wingdings" panose="05000000000000000000" pitchFamily="2" charset="2"/>
              </a:rPr>
              <a:t>adhv</a:t>
            </a:r>
            <a:r>
              <a:rPr lang="en-US" sz="2000" dirty="0">
                <a:sym typeface="Wingdings" panose="05000000000000000000" pitchFamily="2" charset="2"/>
              </a:rPr>
              <a:t> de selection &amp; </a:t>
            </a:r>
            <a:r>
              <a:rPr lang="en-US" sz="2000" dirty="0" err="1">
                <a:sym typeface="Wingdings" panose="05000000000000000000" pitchFamily="2" charset="2"/>
              </a:rPr>
              <a:t>selectionArgs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(where _id=?)</a:t>
            </a:r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Indien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er</a:t>
            </a:r>
            <a:r>
              <a:rPr lang="en-US" sz="2000" dirty="0">
                <a:sym typeface="Wingdings" panose="05000000000000000000" pitchFamily="2" charset="2"/>
              </a:rPr>
              <a:t> items </a:t>
            </a:r>
            <a:r>
              <a:rPr lang="en-US" sz="2000" dirty="0" err="1">
                <a:sym typeface="Wingdings" panose="05000000000000000000" pitchFamily="2" charset="2"/>
              </a:rPr>
              <a:t>verwijderd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zijn</a:t>
            </a:r>
            <a:r>
              <a:rPr lang="en-US" sz="2000" dirty="0">
                <a:sym typeface="Wingdings" panose="05000000000000000000" pitchFamily="2" charset="2"/>
              </a:rPr>
              <a:t>: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notify de </a:t>
            </a:r>
            <a:r>
              <a:rPr lang="en-US" sz="2000" dirty="0" err="1">
                <a:sym typeface="Wingdings" panose="05000000000000000000" pitchFamily="2" charset="2"/>
              </a:rPr>
              <a:t>contentresolver</a:t>
            </a:r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Geef</a:t>
            </a:r>
            <a:r>
              <a:rPr lang="en-US" sz="2000" dirty="0">
                <a:sym typeface="Wingdings" panose="05000000000000000000" pitchFamily="2" charset="2"/>
              </a:rPr>
              <a:t> het </a:t>
            </a:r>
            <a:r>
              <a:rPr lang="en-US" sz="2000" dirty="0" err="1">
                <a:sym typeface="Wingdings" panose="05000000000000000000" pitchFamily="2" charset="2"/>
              </a:rPr>
              <a:t>aantal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verwijderde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rijen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terug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als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resultaat</a:t>
            </a:r>
            <a:r>
              <a:rPr lang="en-US" sz="2000" dirty="0">
                <a:sym typeface="Wingdings" panose="05000000000000000000" pitchFamily="2" charset="2"/>
              </a:rPr>
              <a:t> van </a:t>
            </a:r>
            <a:r>
              <a:rPr lang="en-US" sz="2000" dirty="0" err="1">
                <a:sym typeface="Wingdings" panose="05000000000000000000" pitchFamily="2" charset="2"/>
              </a:rPr>
              <a:t>deze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methode</a:t>
            </a:r>
            <a:endParaRPr lang="nl-BE" sz="20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9AE983-34E4-4AC9-BF36-5F419AF21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933" y="1617266"/>
            <a:ext cx="6279517" cy="3831034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B8DAC79E-60A3-46C5-A174-5697E224505F}"/>
              </a:ext>
            </a:extLst>
          </p:cNvPr>
          <p:cNvSpPr/>
          <p:nvPr/>
        </p:nvSpPr>
        <p:spPr>
          <a:xfrm>
            <a:off x="5838826" y="2790825"/>
            <a:ext cx="2181224" cy="34570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3E9C505-8628-4AB0-AD6F-5E0A84A5327C}"/>
              </a:ext>
            </a:extLst>
          </p:cNvPr>
          <p:cNvSpPr/>
          <p:nvPr/>
        </p:nvSpPr>
        <p:spPr>
          <a:xfrm>
            <a:off x="6210300" y="3721474"/>
            <a:ext cx="5772150" cy="27982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89C8B29-3668-45A6-ACCA-8E7404E74041}"/>
              </a:ext>
            </a:extLst>
          </p:cNvPr>
          <p:cNvSpPr/>
          <p:nvPr/>
        </p:nvSpPr>
        <p:spPr>
          <a:xfrm>
            <a:off x="5981700" y="4215816"/>
            <a:ext cx="5886450" cy="66098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32C959A-A638-4006-93D5-596096B3B725}"/>
              </a:ext>
            </a:extLst>
          </p:cNvPr>
          <p:cNvSpPr/>
          <p:nvPr/>
        </p:nvSpPr>
        <p:spPr>
          <a:xfrm>
            <a:off x="5838826" y="4926783"/>
            <a:ext cx="2181224" cy="34570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DF461D6-AEC4-44B8-8D52-7922B264442A}"/>
              </a:ext>
            </a:extLst>
          </p:cNvPr>
          <p:cNvSpPr txBox="1"/>
          <p:nvPr/>
        </p:nvSpPr>
        <p:spPr>
          <a:xfrm>
            <a:off x="5552090" y="267043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FF550B-790D-4634-9A0F-B4538601CB7B}"/>
              </a:ext>
            </a:extLst>
          </p:cNvPr>
          <p:cNvSpPr txBox="1"/>
          <p:nvPr/>
        </p:nvSpPr>
        <p:spPr>
          <a:xfrm>
            <a:off x="5945157" y="36303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2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370462F-B3F1-4C43-A369-A2CEED059121}"/>
              </a:ext>
            </a:extLst>
          </p:cNvPr>
          <p:cNvSpPr txBox="1"/>
          <p:nvPr/>
        </p:nvSpPr>
        <p:spPr>
          <a:xfrm>
            <a:off x="5687983" y="41160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3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25D5B7A-019B-49CF-A8AF-D22C8EE90921}"/>
              </a:ext>
            </a:extLst>
          </p:cNvPr>
          <p:cNvSpPr txBox="1"/>
          <p:nvPr/>
        </p:nvSpPr>
        <p:spPr>
          <a:xfrm>
            <a:off x="5565714" y="4806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4</a:t>
            </a:r>
            <a:endParaRPr lang="nl-BE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9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D4EFF-3EEE-431B-9A0A-CD0C10BA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Delete: hook up the UI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2FF776-C5B6-4508-B7E2-9BE99F20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Haal</a:t>
            </a:r>
            <a:r>
              <a:rPr lang="en-US" sz="1600" dirty="0"/>
              <a:t> het id </a:t>
            </a:r>
            <a:r>
              <a:rPr lang="en-US" sz="1600" dirty="0" err="1"/>
              <a:t>uit</a:t>
            </a:r>
            <a:r>
              <a:rPr lang="en-US" sz="1600" dirty="0"/>
              <a:t> de tag v/d holder (</a:t>
            </a:r>
            <a:r>
              <a:rPr lang="en-US" sz="1600" dirty="0" err="1"/>
              <a:t>zie</a:t>
            </a:r>
            <a:r>
              <a:rPr lang="en-US" sz="1600" dirty="0"/>
              <a:t> </a:t>
            </a:r>
            <a:r>
              <a:rPr lang="en-US" sz="1600" dirty="0" err="1"/>
              <a:t>recyclerView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err="1"/>
              <a:t>dit</a:t>
            </a:r>
            <a:r>
              <a:rPr lang="en-US" sz="1600" dirty="0"/>
              <a:t> </a:t>
            </a:r>
            <a:r>
              <a:rPr lang="en-US" sz="1600" dirty="0" err="1"/>
              <a:t>voorbeeld</a:t>
            </a:r>
            <a:r>
              <a:rPr lang="en-US" sz="1600" dirty="0"/>
              <a:t>: via </a:t>
            </a:r>
            <a:r>
              <a:rPr lang="en-US" sz="1600" dirty="0" err="1"/>
              <a:t>ItemTouchHandler</a:t>
            </a:r>
            <a:r>
              <a:rPr lang="en-US" sz="1600" dirty="0"/>
              <a:t>)</a:t>
            </a:r>
            <a:br>
              <a:rPr lang="en-US" sz="1600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Maak</a:t>
            </a:r>
            <a:r>
              <a:rPr lang="en-US" sz="1600" dirty="0"/>
              <a:t> de URI: content://&lt;authority&gt;/tasks/&lt;id&gt;</a:t>
            </a:r>
            <a:br>
              <a:rPr lang="en-US" sz="1600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Voer</a:t>
            </a:r>
            <a:r>
              <a:rPr lang="en-US" sz="1600" dirty="0"/>
              <a:t> de delete-</a:t>
            </a:r>
            <a:r>
              <a:rPr lang="en-US" sz="1600" dirty="0" err="1"/>
              <a:t>methode</a:t>
            </a:r>
            <a:r>
              <a:rPr lang="en-US" sz="1600" dirty="0"/>
              <a:t> van de </a:t>
            </a:r>
            <a:r>
              <a:rPr lang="en-US" sz="1600" dirty="0" err="1"/>
              <a:t>contentProvider</a:t>
            </a:r>
            <a:r>
              <a:rPr lang="en-US" sz="1600" dirty="0"/>
              <a:t> </a:t>
            </a:r>
            <a:r>
              <a:rPr lang="en-US" sz="1600" dirty="0" err="1"/>
              <a:t>uit</a:t>
            </a:r>
            <a:r>
              <a:rPr lang="en-US" sz="1600" dirty="0"/>
              <a:t>, door </a:t>
            </a:r>
            <a:r>
              <a:rPr lang="en-US" sz="1600" dirty="0" err="1"/>
              <a:t>gebruik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maken</a:t>
            </a:r>
            <a:r>
              <a:rPr lang="en-US" sz="1600" dirty="0"/>
              <a:t> van de content resolver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Herlaad</a:t>
            </a:r>
            <a:r>
              <a:rPr lang="en-US" sz="1600" dirty="0"/>
              <a:t> </a:t>
            </a:r>
            <a:r>
              <a:rPr lang="en-US" sz="1600" dirty="0" err="1"/>
              <a:t>je</a:t>
            </a:r>
            <a:r>
              <a:rPr lang="en-US" sz="1600" dirty="0"/>
              <a:t> </a:t>
            </a:r>
            <a:r>
              <a:rPr lang="en-US" sz="1600" dirty="0" err="1"/>
              <a:t>lijst</a:t>
            </a:r>
            <a:r>
              <a:rPr lang="en-US" sz="1600" dirty="0"/>
              <a:t>, </a:t>
            </a:r>
            <a:r>
              <a:rPr lang="en-US" sz="1600" dirty="0" err="1"/>
              <a:t>zodat</a:t>
            </a:r>
            <a:r>
              <a:rPr lang="en-US" sz="1600" dirty="0"/>
              <a:t> het </a:t>
            </a:r>
            <a:r>
              <a:rPr lang="en-US" sz="1600" dirty="0" err="1"/>
              <a:t>verwijderde</a:t>
            </a:r>
            <a:r>
              <a:rPr lang="en-US" sz="1600" dirty="0"/>
              <a:t> item</a:t>
            </a:r>
            <a:br>
              <a:rPr lang="en-US" sz="1600" dirty="0"/>
            </a:br>
            <a:r>
              <a:rPr lang="en-US" sz="1600" dirty="0" err="1"/>
              <a:t>niet</a:t>
            </a:r>
            <a:r>
              <a:rPr lang="en-US" sz="1600" dirty="0"/>
              <a:t> </a:t>
            </a:r>
            <a:r>
              <a:rPr lang="en-US" sz="1600" dirty="0" err="1"/>
              <a:t>meer</a:t>
            </a:r>
            <a:r>
              <a:rPr lang="en-US" sz="1600" dirty="0"/>
              <a:t> </a:t>
            </a:r>
            <a:r>
              <a:rPr lang="en-US" sz="1600" dirty="0" err="1"/>
              <a:t>zichtbaar</a:t>
            </a:r>
            <a:r>
              <a:rPr lang="en-US" sz="1600" dirty="0"/>
              <a:t> is</a:t>
            </a:r>
            <a:endParaRPr lang="nl-BE" sz="16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31FAAFD-F605-4BE3-89AC-59A1508F3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534" y="3724135"/>
            <a:ext cx="6668431" cy="2000529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1F62B893-2201-46A9-88BF-5F0A898F2A38}"/>
              </a:ext>
            </a:extLst>
          </p:cNvPr>
          <p:cNvSpPr/>
          <p:nvPr/>
        </p:nvSpPr>
        <p:spPr>
          <a:xfrm>
            <a:off x="5476875" y="3657600"/>
            <a:ext cx="3152775" cy="34570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4F7B3035-A84D-4D7F-8A82-302DBA5CC4F9}"/>
              </a:ext>
            </a:extLst>
          </p:cNvPr>
          <p:cNvSpPr txBox="1">
            <a:spLocks/>
          </p:cNvSpPr>
          <p:nvPr/>
        </p:nvSpPr>
        <p:spPr>
          <a:xfrm>
            <a:off x="838199" y="2290949"/>
            <a:ext cx="12040521" cy="7930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823B4FC-FFE1-4501-9279-BFFB5FE8C589}"/>
              </a:ext>
            </a:extLst>
          </p:cNvPr>
          <p:cNvSpPr/>
          <p:nvPr/>
        </p:nvSpPr>
        <p:spPr>
          <a:xfrm>
            <a:off x="5476875" y="4122923"/>
            <a:ext cx="3609975" cy="63005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9F82DA3-BA9F-46E6-AE7B-D6F0DEEFF86A}"/>
              </a:ext>
            </a:extLst>
          </p:cNvPr>
          <p:cNvSpPr/>
          <p:nvPr/>
        </p:nvSpPr>
        <p:spPr>
          <a:xfrm>
            <a:off x="5476875" y="4887911"/>
            <a:ext cx="4733925" cy="35022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46B38FB-88D2-433E-B548-B3A9B0760593}"/>
              </a:ext>
            </a:extLst>
          </p:cNvPr>
          <p:cNvSpPr/>
          <p:nvPr/>
        </p:nvSpPr>
        <p:spPr>
          <a:xfrm>
            <a:off x="5476875" y="5373077"/>
            <a:ext cx="6525090" cy="35022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C29E467-F2B4-4C6D-9E52-27DED83496E5}"/>
              </a:ext>
            </a:extLst>
          </p:cNvPr>
          <p:cNvSpPr txBox="1"/>
          <p:nvPr/>
        </p:nvSpPr>
        <p:spPr>
          <a:xfrm>
            <a:off x="5182690" y="361732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301532E-746D-40EB-85F6-6DE85A38292F}"/>
              </a:ext>
            </a:extLst>
          </p:cNvPr>
          <p:cNvSpPr txBox="1"/>
          <p:nvPr/>
        </p:nvSpPr>
        <p:spPr>
          <a:xfrm>
            <a:off x="5182690" y="40934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2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C59F43B-F1FE-4731-9085-07D6670EAFE4}"/>
              </a:ext>
            </a:extLst>
          </p:cNvPr>
          <p:cNvSpPr txBox="1"/>
          <p:nvPr/>
        </p:nvSpPr>
        <p:spPr>
          <a:xfrm>
            <a:off x="5182690" y="485162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3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8709213-5FFF-456B-B590-31398BEB735C}"/>
              </a:ext>
            </a:extLst>
          </p:cNvPr>
          <p:cNvSpPr txBox="1"/>
          <p:nvPr/>
        </p:nvSpPr>
        <p:spPr>
          <a:xfrm>
            <a:off x="5164418" y="53130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4</a:t>
            </a:r>
            <a:endParaRPr lang="nl-BE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9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Steps to create a content provider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2FE35-CDB6-44C2-BCA9-0155461B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A19E96-5B18-4C38-BDCE-D9C21DB71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Gelijklopend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insert, met selection &amp; </a:t>
            </a:r>
            <a:r>
              <a:rPr lang="en-US" dirty="0" err="1"/>
              <a:t>selectionArgs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49574D6-2EEC-4A07-A68F-F7005EBAD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98" y="2422403"/>
            <a:ext cx="4510478" cy="1006597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938718B-5505-4001-A215-753915EB7652}"/>
              </a:ext>
            </a:extLst>
          </p:cNvPr>
          <p:cNvSpPr txBox="1"/>
          <p:nvPr/>
        </p:nvSpPr>
        <p:spPr>
          <a:xfrm>
            <a:off x="150526" y="6311900"/>
            <a:ext cx="4147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</a:t>
            </a:r>
            <a:r>
              <a:rPr lang="en-US" sz="1100" dirty="0" err="1"/>
              <a:t>Een</a:t>
            </a:r>
            <a:r>
              <a:rPr lang="en-US" sz="1100" dirty="0"/>
              <a:t> </a:t>
            </a:r>
            <a:r>
              <a:rPr lang="en-US" sz="1100" dirty="0" err="1"/>
              <a:t>volledige</a:t>
            </a:r>
            <a:r>
              <a:rPr lang="en-US" sz="1100" dirty="0"/>
              <a:t> </a:t>
            </a:r>
            <a:r>
              <a:rPr lang="en-US" sz="1100" dirty="0" err="1"/>
              <a:t>implementatie</a:t>
            </a:r>
            <a:r>
              <a:rPr lang="en-US" sz="1100" dirty="0"/>
              <a:t> </a:t>
            </a:r>
            <a:r>
              <a:rPr lang="en-US" sz="1100" dirty="0" err="1"/>
              <a:t>kan</a:t>
            </a:r>
            <a:r>
              <a:rPr lang="en-US" sz="1100" dirty="0"/>
              <a:t> </a:t>
            </a:r>
            <a:r>
              <a:rPr lang="en-US" sz="1100" dirty="0" err="1"/>
              <a:t>je</a:t>
            </a:r>
            <a:r>
              <a:rPr lang="en-US" sz="1100" dirty="0"/>
              <a:t> </a:t>
            </a:r>
            <a:r>
              <a:rPr lang="en-US" sz="1100" dirty="0" err="1"/>
              <a:t>vinden</a:t>
            </a:r>
            <a:r>
              <a:rPr lang="en-US" sz="1100" dirty="0"/>
              <a:t> in </a:t>
            </a:r>
            <a:r>
              <a:rPr lang="en-US" sz="1100" dirty="0" err="1"/>
              <a:t>notities</a:t>
            </a:r>
            <a:r>
              <a:rPr lang="en-US" sz="1100" dirty="0"/>
              <a:t> van </a:t>
            </a:r>
            <a:r>
              <a:rPr lang="en-US" sz="1100" dirty="0" err="1"/>
              <a:t>deze</a:t>
            </a:r>
            <a:r>
              <a:rPr lang="en-US" sz="1100" dirty="0"/>
              <a:t> slide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222326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F3403-E38F-46F1-8C32-E5246C75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class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818C17-7FD7-42D2-8341-4C6B4AC2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Erf over van ‘content provider’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Op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android </a:t>
            </a:r>
            <a:r>
              <a:rPr lang="en-US" dirty="0" err="1"/>
              <a:t>je</a:t>
            </a:r>
            <a:r>
              <a:rPr lang="en-US" dirty="0"/>
              <a:t> provider </a:t>
            </a:r>
            <a:r>
              <a:rPr lang="en-US" dirty="0" err="1"/>
              <a:t>erkennen</a:t>
            </a:r>
            <a:r>
              <a:rPr lang="en-US" dirty="0"/>
              <a:t> &amp; </a:t>
            </a:r>
            <a:r>
              <a:rPr lang="en-US" dirty="0" err="1"/>
              <a:t>ermee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Implementeer</a:t>
            </a:r>
            <a:r>
              <a:rPr lang="en-US" dirty="0"/>
              <a:t> de ‘</a:t>
            </a:r>
            <a:r>
              <a:rPr lang="en-US" dirty="0" err="1"/>
              <a:t>onCreate</a:t>
            </a:r>
            <a:r>
              <a:rPr lang="en-US" dirty="0"/>
              <a:t>’ </a:t>
            </a:r>
            <a:r>
              <a:rPr lang="en-US" dirty="0" err="1"/>
              <a:t>functie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Om de </a:t>
            </a:r>
            <a:r>
              <a:rPr lang="en-US" dirty="0" err="1"/>
              <a:t>ContentProvider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initialiseren</a:t>
            </a:r>
            <a:br>
              <a:rPr lang="en-US" dirty="0"/>
            </a:br>
            <a:r>
              <a:rPr lang="en-US" sz="1600" dirty="0"/>
              <a:t>(In </a:t>
            </a:r>
            <a:r>
              <a:rPr lang="en-US" sz="1600" dirty="0" err="1"/>
              <a:t>dit</a:t>
            </a:r>
            <a:r>
              <a:rPr lang="en-US" sz="1600" dirty="0"/>
              <a:t> </a:t>
            </a:r>
            <a:r>
              <a:rPr lang="en-US" sz="1600" dirty="0" err="1"/>
              <a:t>voorbeeld</a:t>
            </a:r>
            <a:r>
              <a:rPr lang="en-US" sz="1600" dirty="0"/>
              <a:t>: </a:t>
            </a:r>
            <a:r>
              <a:rPr lang="en-US" sz="1600" dirty="0" err="1"/>
              <a:t>referentie</a:t>
            </a:r>
            <a:r>
              <a:rPr lang="en-US" sz="1600" dirty="0"/>
              <a:t> </a:t>
            </a:r>
            <a:r>
              <a:rPr lang="en-US" sz="1600" dirty="0" err="1"/>
              <a:t>naar</a:t>
            </a:r>
            <a:r>
              <a:rPr lang="en-US" sz="1600" dirty="0"/>
              <a:t> de SQLite-</a:t>
            </a:r>
            <a:r>
              <a:rPr lang="en-US" sz="1600" dirty="0" err="1"/>
              <a:t>datasource</a:t>
            </a:r>
            <a:r>
              <a:rPr lang="en-US" sz="1600" dirty="0"/>
              <a:t>)</a:t>
            </a:r>
            <a:endParaRPr lang="nl-BE" sz="16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A9BB362-7FEB-4934-8476-BEECB9B7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1900"/>
            <a:ext cx="3560618" cy="55541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EBA7B8D-D8CB-4181-B4BE-98D2F6FC5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658" y="3914903"/>
            <a:ext cx="4930770" cy="2140215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357F179C-F180-4673-A838-23F5F5563DE5}"/>
              </a:ext>
            </a:extLst>
          </p:cNvPr>
          <p:cNvSpPr/>
          <p:nvPr/>
        </p:nvSpPr>
        <p:spPr>
          <a:xfrm>
            <a:off x="9829800" y="3914903"/>
            <a:ext cx="2178627" cy="25185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98EFD1E-26EA-422A-89D5-89387ACDBF49}"/>
              </a:ext>
            </a:extLst>
          </p:cNvPr>
          <p:cNvSpPr/>
          <p:nvPr/>
        </p:nvSpPr>
        <p:spPr>
          <a:xfrm>
            <a:off x="7364416" y="4741080"/>
            <a:ext cx="3068057" cy="1314038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325C399-E6AA-46F2-8AE1-44A28A1252B3}"/>
              </a:ext>
            </a:extLst>
          </p:cNvPr>
          <p:cNvCxnSpPr>
            <a:cxnSpLocks/>
          </p:cNvCxnSpPr>
          <p:nvPr/>
        </p:nvCxnSpPr>
        <p:spPr>
          <a:xfrm flipH="1" flipV="1">
            <a:off x="8167255" y="2743200"/>
            <a:ext cx="1662545" cy="1178233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B403C0C-B1D7-48B5-9F74-B5C3D8886866}"/>
              </a:ext>
            </a:extLst>
          </p:cNvPr>
          <p:cNvCxnSpPr>
            <a:cxnSpLocks/>
          </p:cNvCxnSpPr>
          <p:nvPr/>
        </p:nvCxnSpPr>
        <p:spPr>
          <a:xfrm flipH="1" flipV="1">
            <a:off x="6443089" y="4040828"/>
            <a:ext cx="921327" cy="700252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08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25C41-0BE8-4F62-8332-A2C891DB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365125"/>
            <a:ext cx="11932227" cy="1325563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Registreer</a:t>
            </a:r>
            <a:r>
              <a:rPr lang="en-US" dirty="0"/>
              <a:t> de provider in AndroidManifest.xml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799B6E-6262-4150-8E6B-AD871BBA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09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app </a:t>
            </a:r>
            <a:r>
              <a:rPr lang="en-US" dirty="0" err="1"/>
              <a:t>weet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provider </a:t>
            </a:r>
            <a:r>
              <a:rPr lang="en-US" dirty="0" err="1"/>
              <a:t>bestaat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authorities</a:t>
            </a:r>
            <a:r>
              <a:rPr lang="en-US" dirty="0"/>
              <a:t>: </a:t>
            </a:r>
            <a:r>
              <a:rPr lang="en-US" dirty="0" err="1"/>
              <a:t>vrij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kiezen</a:t>
            </a:r>
            <a:endParaRPr lang="en-US" dirty="0"/>
          </a:p>
          <a:p>
            <a:pPr lvl="1"/>
            <a:r>
              <a:rPr lang="en-US" dirty="0"/>
              <a:t>Best </a:t>
            </a:r>
            <a:r>
              <a:rPr lang="en-US" dirty="0" err="1"/>
              <a:t>Practise</a:t>
            </a:r>
            <a:r>
              <a:rPr lang="en-US" dirty="0"/>
              <a:t>: package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app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bevindt</a:t>
            </a:r>
            <a:endParaRPr lang="en-US" dirty="0"/>
          </a:p>
          <a:p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dirty="0" err="1"/>
              <a:t>volledige</a:t>
            </a:r>
            <a:r>
              <a:rPr lang="en-US" dirty="0"/>
              <a:t> identifier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cp</a:t>
            </a:r>
            <a:r>
              <a:rPr lang="en-US" dirty="0"/>
              <a:t> (package + </a:t>
            </a:r>
            <a:r>
              <a:rPr lang="en-US" dirty="0" err="1"/>
              <a:t>className</a:t>
            </a:r>
            <a:r>
              <a:rPr lang="en-US" dirty="0"/>
              <a:t>)</a:t>
            </a:r>
          </a:p>
          <a:p>
            <a:r>
              <a:rPr lang="en-US" b="1" dirty="0"/>
              <a:t>exported</a:t>
            </a:r>
            <a:r>
              <a:rPr lang="en-US" dirty="0"/>
              <a:t>: mag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contentprovider</a:t>
            </a:r>
            <a:r>
              <a:rPr lang="en-US" dirty="0"/>
              <a:t> door </a:t>
            </a:r>
            <a:r>
              <a:rPr lang="en-US" dirty="0" err="1"/>
              <a:t>andere</a:t>
            </a:r>
            <a:r>
              <a:rPr lang="en-US" dirty="0"/>
              <a:t> apps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?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530893E-1472-4D53-9DEE-6EDB2DB5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67" y="1494870"/>
            <a:ext cx="3816860" cy="105520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6133B78-B386-424E-AE0C-189330330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893169"/>
            <a:ext cx="8529076" cy="14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5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379C1-3893-4AAC-B836-F633E0D9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URI’s </a:t>
            </a:r>
            <a:r>
              <a:rPr lang="en-US" dirty="0" err="1"/>
              <a:t>definieren</a:t>
            </a:r>
            <a:r>
              <a:rPr lang="en-US" dirty="0"/>
              <a:t> (1)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2C0A78-3BFC-4A54-89D6-32C0B721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Identificeren</a:t>
            </a:r>
            <a:r>
              <a:rPr lang="en-US" dirty="0"/>
              <a:t> van de content provider &amp; data </a:t>
            </a:r>
            <a:r>
              <a:rPr lang="en-US" dirty="0" err="1"/>
              <a:t>waarmee</a:t>
            </a:r>
            <a:r>
              <a:rPr lang="en-US" dirty="0"/>
              <a:t> </a:t>
            </a:r>
            <a:r>
              <a:rPr lang="en-US" dirty="0" err="1"/>
              <a:t>gewerkt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marL="0" indent="0">
              <a:buNone/>
            </a:pPr>
            <a:br>
              <a:rPr lang="en-US" dirty="0">
                <a:sym typeface="Wingdings" panose="05000000000000000000" pitchFamily="2" charset="2"/>
              </a:rPr>
            </a:br>
            <a:r>
              <a:rPr lang="en-US" dirty="0" err="1">
                <a:sym typeface="Wingdings" panose="05000000000000000000" pitchFamily="2" charset="2"/>
              </a:rPr>
              <a:t>Zodat</a:t>
            </a:r>
            <a:r>
              <a:rPr lang="en-US" dirty="0">
                <a:sym typeface="Wingdings" panose="05000000000000000000" pitchFamily="2" charset="2"/>
              </a:rPr>
              <a:t> de content resolver op basis van de URI </a:t>
            </a:r>
            <a:r>
              <a:rPr lang="en-US" dirty="0" err="1">
                <a:sym typeface="Wingdings" panose="05000000000000000000" pitchFamily="2" charset="2"/>
              </a:rPr>
              <a:t>bepaalde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acties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uitvoeren</a:t>
            </a:r>
            <a:r>
              <a:rPr lang="en-US" dirty="0">
                <a:sym typeface="Wingdings" panose="05000000000000000000" pitchFamily="2" charset="2"/>
              </a:rPr>
              <a:t> op de data</a:t>
            </a:r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F5617FF-EE5E-4909-B833-E68532B5F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82" y="4237028"/>
            <a:ext cx="8045385" cy="17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7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4A6BE-1C29-4733-B9F6-2434A65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URI’s </a:t>
            </a:r>
            <a:r>
              <a:rPr lang="en-US" dirty="0" err="1"/>
              <a:t>definieren</a:t>
            </a:r>
            <a:r>
              <a:rPr lang="en-US" dirty="0"/>
              <a:t>: </a:t>
            </a:r>
            <a:r>
              <a:rPr lang="en-US" dirty="0" err="1"/>
              <a:t>wildchars</a:t>
            </a:r>
            <a:r>
              <a:rPr lang="en-US" dirty="0"/>
              <a:t> (2)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1344A08-C3C9-4128-B10D-31D7EAE4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 err="1"/>
              <a:t>Wilchars</a:t>
            </a:r>
            <a:r>
              <a:rPr lang="en-US" dirty="0"/>
              <a:t>: </a:t>
            </a:r>
            <a:r>
              <a:rPr lang="en-US" dirty="0" err="1"/>
              <a:t>eender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nummer</a:t>
            </a:r>
            <a:r>
              <a:rPr lang="en-US" dirty="0"/>
              <a:t> of string</a:t>
            </a:r>
          </a:p>
          <a:p>
            <a:pPr lvl="1"/>
            <a:r>
              <a:rPr lang="en-US" dirty="0"/>
              <a:t>* : </a:t>
            </a:r>
            <a:r>
              <a:rPr lang="en-US" dirty="0" err="1"/>
              <a:t>eender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string</a:t>
            </a:r>
          </a:p>
          <a:p>
            <a:pPr lvl="1"/>
            <a:r>
              <a:rPr lang="en-US" dirty="0"/>
              <a:t># : </a:t>
            </a:r>
            <a:r>
              <a:rPr lang="en-US" dirty="0" err="1"/>
              <a:t>eender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</a:t>
            </a:r>
            <a:r>
              <a:rPr lang="en-US" dirty="0" err="1"/>
              <a:t>nummer</a:t>
            </a:r>
            <a:endParaRPr lang="nl-BE" dirty="0"/>
          </a:p>
        </p:txBody>
      </p:sp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1412F949-491F-4A21-B45D-C0F92A2B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5370"/>
            <a:ext cx="6136597" cy="340247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0C53D4C8-B7BA-4B16-BCA1-1C9A12F81F97}"/>
              </a:ext>
            </a:extLst>
          </p:cNvPr>
          <p:cNvSpPr/>
          <p:nvPr/>
        </p:nvSpPr>
        <p:spPr>
          <a:xfrm>
            <a:off x="5924546" y="2996818"/>
            <a:ext cx="308298" cy="24322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214B293-FE28-44ED-BC55-2EBAD69D7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388" y="3090914"/>
            <a:ext cx="4082802" cy="231375"/>
          </a:xfrm>
          <a:prstGeom prst="rect">
            <a:avLst/>
          </a:prstGeom>
        </p:spPr>
      </p:pic>
      <p:sp>
        <p:nvSpPr>
          <p:cNvPr id="30" name="Rechthoek 29">
            <a:extLst>
              <a:ext uri="{FF2B5EF4-FFF2-40B4-BE49-F238E27FC236}">
                <a16:creationId xmlns:a16="http://schemas.microsoft.com/office/drawing/2014/main" id="{80E7D403-EB28-45B1-8CF5-89E438124A14}"/>
              </a:ext>
            </a:extLst>
          </p:cNvPr>
          <p:cNvSpPr/>
          <p:nvPr/>
        </p:nvSpPr>
        <p:spPr>
          <a:xfrm>
            <a:off x="11054191" y="3079067"/>
            <a:ext cx="308298" cy="24322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794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DF26F-21CE-43CB-98DC-E4AD0117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Voeg</a:t>
            </a:r>
            <a:r>
              <a:rPr lang="en-US" dirty="0"/>
              <a:t> de URI’s toe </a:t>
            </a:r>
            <a:r>
              <a:rPr lang="en-US" dirty="0" err="1"/>
              <a:t>aan</a:t>
            </a:r>
            <a:r>
              <a:rPr lang="en-US" dirty="0"/>
              <a:t> het contract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72A0EA-5D46-40D3-BEC5-273D453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15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Op die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hoef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URI’s </a:t>
            </a:r>
            <a:r>
              <a:rPr lang="en-US" dirty="0" err="1"/>
              <a:t>niet</a:t>
            </a:r>
            <a:r>
              <a:rPr lang="en-US" dirty="0"/>
              <a:t> steeds </a:t>
            </a:r>
            <a:r>
              <a:rPr lang="en-US" dirty="0" err="1"/>
              <a:t>opnieuw</a:t>
            </a:r>
            <a:r>
              <a:rPr lang="en-US" dirty="0"/>
              <a:t>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Alle</a:t>
            </a:r>
            <a:r>
              <a:rPr lang="en-US" dirty="0"/>
              <a:t> tasks: content://com.example.android.todolist/tasks</a:t>
            </a:r>
            <a:endParaRPr lang="nl-BE" dirty="0"/>
          </a:p>
          <a:p>
            <a:pPr marL="0" indent="0">
              <a:buNone/>
            </a:pP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AFA5069-57CD-4DA6-957D-2728269B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96537"/>
            <a:ext cx="782864" cy="96899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13E7D7E-FCF1-450F-BA4A-4CB8763A5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501" y="3429000"/>
            <a:ext cx="6652997" cy="2890688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16183484-4F0C-4256-A95C-8AFBBC2CA905}"/>
              </a:ext>
            </a:extLst>
          </p:cNvPr>
          <p:cNvSpPr/>
          <p:nvPr/>
        </p:nvSpPr>
        <p:spPr>
          <a:xfrm>
            <a:off x="3108168" y="3716527"/>
            <a:ext cx="5708386" cy="47525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27F92DC-E2D2-4D3D-BF4D-39645D24AC76}"/>
              </a:ext>
            </a:extLst>
          </p:cNvPr>
          <p:cNvSpPr/>
          <p:nvPr/>
        </p:nvSpPr>
        <p:spPr>
          <a:xfrm>
            <a:off x="3108168" y="4362400"/>
            <a:ext cx="6314330" cy="47525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D1F0A50-BF3C-4CB6-A80C-85358B8545ED}"/>
              </a:ext>
            </a:extLst>
          </p:cNvPr>
          <p:cNvSpPr/>
          <p:nvPr/>
        </p:nvSpPr>
        <p:spPr>
          <a:xfrm>
            <a:off x="3108168" y="4925186"/>
            <a:ext cx="6314330" cy="47525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22E610C-5302-408A-833A-99FD7366C705}"/>
              </a:ext>
            </a:extLst>
          </p:cNvPr>
          <p:cNvSpPr/>
          <p:nvPr/>
        </p:nvSpPr>
        <p:spPr>
          <a:xfrm>
            <a:off x="3108168" y="5851693"/>
            <a:ext cx="6314330" cy="47525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2150B094-6F3D-4F83-BD85-539EE1F4A2F0}"/>
              </a:ext>
            </a:extLst>
          </p:cNvPr>
          <p:cNvSpPr txBox="1"/>
          <p:nvPr/>
        </p:nvSpPr>
        <p:spPr>
          <a:xfrm>
            <a:off x="2769501" y="3716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2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421857E5-E2AF-4B72-9A74-44723379C8EA}"/>
              </a:ext>
            </a:extLst>
          </p:cNvPr>
          <p:cNvSpPr txBox="1"/>
          <p:nvPr/>
        </p:nvSpPr>
        <p:spPr>
          <a:xfrm>
            <a:off x="2537066" y="446055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1+2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0F906D1-77D1-42CB-BC13-4FABF8F8C387}"/>
              </a:ext>
            </a:extLst>
          </p:cNvPr>
          <p:cNvSpPr txBox="1"/>
          <p:nvPr/>
        </p:nvSpPr>
        <p:spPr>
          <a:xfrm>
            <a:off x="2769501" y="4945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3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023D6CB-47D1-41DF-8F83-F48125F9C108}"/>
              </a:ext>
            </a:extLst>
          </p:cNvPr>
          <p:cNvSpPr txBox="1"/>
          <p:nvPr/>
        </p:nvSpPr>
        <p:spPr>
          <a:xfrm>
            <a:off x="2271765" y="58898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1+2+3</a:t>
            </a:r>
            <a:endParaRPr lang="nl-BE" b="1" dirty="0">
              <a:solidFill>
                <a:srgbClr val="58A618"/>
              </a:solidFill>
            </a:endParaRPr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5EC2D852-E81B-4B33-968A-8B2BABB34DB5}"/>
              </a:ext>
            </a:extLst>
          </p:cNvPr>
          <p:cNvCxnSpPr>
            <a:cxnSpLocks/>
          </p:cNvCxnSpPr>
          <p:nvPr/>
        </p:nvCxnSpPr>
        <p:spPr>
          <a:xfrm>
            <a:off x="2431473" y="2799640"/>
            <a:ext cx="1137227" cy="0"/>
          </a:xfrm>
          <a:prstGeom prst="line">
            <a:avLst/>
          </a:prstGeom>
          <a:ln w="38100">
            <a:solidFill>
              <a:srgbClr val="58A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02064DCF-49DA-4A35-8BDB-786B3B7CDEEA}"/>
              </a:ext>
            </a:extLst>
          </p:cNvPr>
          <p:cNvCxnSpPr>
            <a:cxnSpLocks/>
          </p:cNvCxnSpPr>
          <p:nvPr/>
        </p:nvCxnSpPr>
        <p:spPr>
          <a:xfrm>
            <a:off x="3948546" y="2799640"/>
            <a:ext cx="4274704" cy="0"/>
          </a:xfrm>
          <a:prstGeom prst="line">
            <a:avLst/>
          </a:prstGeom>
          <a:ln w="38100">
            <a:solidFill>
              <a:srgbClr val="58A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0D9AFC06-47CC-4B32-A57B-FBA932DCC04E}"/>
              </a:ext>
            </a:extLst>
          </p:cNvPr>
          <p:cNvCxnSpPr>
            <a:cxnSpLocks/>
          </p:cNvCxnSpPr>
          <p:nvPr/>
        </p:nvCxnSpPr>
        <p:spPr>
          <a:xfrm>
            <a:off x="8401050" y="2799640"/>
            <a:ext cx="673100" cy="0"/>
          </a:xfrm>
          <a:prstGeom prst="line">
            <a:avLst/>
          </a:prstGeom>
          <a:ln w="38100">
            <a:solidFill>
              <a:srgbClr val="58A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>
            <a:extLst>
              <a:ext uri="{FF2B5EF4-FFF2-40B4-BE49-F238E27FC236}">
                <a16:creationId xmlns:a16="http://schemas.microsoft.com/office/drawing/2014/main" id="{CD8C98C7-B86C-46DD-848B-A092DFE8AD32}"/>
              </a:ext>
            </a:extLst>
          </p:cNvPr>
          <p:cNvSpPr txBox="1"/>
          <p:nvPr/>
        </p:nvSpPr>
        <p:spPr>
          <a:xfrm>
            <a:off x="2492145" y="275101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1: schema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5C4138A4-54C3-4006-BA49-2D9694447C3A}"/>
              </a:ext>
            </a:extLst>
          </p:cNvPr>
          <p:cNvSpPr txBox="1"/>
          <p:nvPr/>
        </p:nvSpPr>
        <p:spPr>
          <a:xfrm>
            <a:off x="5531245" y="279058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2: authority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F3E4ACF-EC8B-423F-BF0F-178F6E62F860}"/>
              </a:ext>
            </a:extLst>
          </p:cNvPr>
          <p:cNvSpPr txBox="1"/>
          <p:nvPr/>
        </p:nvSpPr>
        <p:spPr>
          <a:xfrm>
            <a:off x="8331658" y="2790587"/>
            <a:ext cx="8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3: path</a:t>
            </a:r>
            <a:endParaRPr lang="nl-BE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91191-B39A-4254-9C53-91B4C30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Bouw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URI matcher (1)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ABBA80-F85C-4A0E-BBF4-36AE1655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Om de </a:t>
            </a:r>
            <a:r>
              <a:rPr lang="en-US" dirty="0" err="1"/>
              <a:t>verschillende</a:t>
            </a:r>
            <a:r>
              <a:rPr lang="en-US" dirty="0"/>
              <a:t> URI’s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onderscheiden</a:t>
            </a:r>
            <a:endParaRPr lang="en-US" dirty="0"/>
          </a:p>
          <a:p>
            <a:r>
              <a:rPr lang="en-US" sz="2000" dirty="0" err="1"/>
              <a:t>UriMatcher</a:t>
            </a:r>
            <a:r>
              <a:rPr lang="en-US" sz="2000" dirty="0"/>
              <a:t>: class om Uri’s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matchen</a:t>
            </a:r>
            <a:r>
              <a:rPr lang="en-US" sz="2000" dirty="0"/>
              <a:t> in content providers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Code </a:t>
            </a:r>
            <a:r>
              <a:rPr lang="en-US" sz="2000" dirty="0" err="1"/>
              <a:t>voor</a:t>
            </a:r>
            <a:r>
              <a:rPr lang="en-US" sz="2000" dirty="0"/>
              <a:t> ‘</a:t>
            </a:r>
            <a:r>
              <a:rPr lang="en-US" sz="2000" dirty="0" err="1"/>
              <a:t>alle</a:t>
            </a:r>
            <a:r>
              <a:rPr lang="en-US" sz="2000" dirty="0"/>
              <a:t> tasks’</a:t>
            </a:r>
            <a:br>
              <a:rPr lang="en-US" sz="2000" dirty="0"/>
            </a:br>
            <a:r>
              <a:rPr lang="en-US" sz="2000" dirty="0"/>
              <a:t>Code </a:t>
            </a:r>
            <a:r>
              <a:rPr lang="en-US" sz="2000" dirty="0" err="1"/>
              <a:t>voor</a:t>
            </a:r>
            <a:r>
              <a:rPr lang="en-US" sz="2000" dirty="0"/>
              <a:t> ‘</a:t>
            </a:r>
            <a:r>
              <a:rPr lang="en-US" sz="2000" dirty="0" err="1"/>
              <a:t>taak</a:t>
            </a:r>
            <a:r>
              <a:rPr lang="en-US" sz="2000" dirty="0"/>
              <a:t> x’</a:t>
            </a:r>
            <a:br>
              <a:rPr lang="en-US" sz="2000" dirty="0"/>
            </a:br>
            <a:r>
              <a:rPr lang="en-US" sz="1400" dirty="0"/>
              <a:t>(</a:t>
            </a:r>
            <a:r>
              <a:rPr lang="en-US" sz="1400" dirty="0" err="1"/>
              <a:t>deze</a:t>
            </a:r>
            <a:r>
              <a:rPr lang="en-US" sz="1400" dirty="0"/>
              <a:t> code </a:t>
            </a:r>
            <a:r>
              <a:rPr lang="en-US" sz="1400" dirty="0" err="1"/>
              <a:t>zal</a:t>
            </a:r>
            <a:r>
              <a:rPr lang="en-US" sz="1400" dirty="0"/>
              <a:t> het </a:t>
            </a:r>
            <a:r>
              <a:rPr lang="en-US" sz="1400" dirty="0" err="1"/>
              <a:t>resultaat</a:t>
            </a:r>
            <a:r>
              <a:rPr lang="en-US" sz="1400" dirty="0"/>
              <a:t> </a:t>
            </a:r>
            <a:r>
              <a:rPr lang="en-US" sz="1400" dirty="0" err="1"/>
              <a:t>zijn</a:t>
            </a:r>
            <a:br>
              <a:rPr lang="en-US" sz="1400" dirty="0"/>
            </a:br>
            <a:r>
              <a:rPr lang="en-US" sz="1400" dirty="0" err="1"/>
              <a:t>indien</a:t>
            </a:r>
            <a:r>
              <a:rPr lang="en-US" sz="1400" dirty="0"/>
              <a:t> de </a:t>
            </a:r>
            <a:r>
              <a:rPr lang="en-US" sz="1400" dirty="0" err="1"/>
              <a:t>opgegeven</a:t>
            </a:r>
            <a:r>
              <a:rPr lang="en-US" sz="1400" dirty="0"/>
              <a:t> Uri </a:t>
            </a:r>
            <a:br>
              <a:rPr lang="en-US" sz="1400" dirty="0"/>
            </a:br>
            <a:r>
              <a:rPr lang="en-US" sz="1400" dirty="0" err="1"/>
              <a:t>matcht</a:t>
            </a:r>
            <a:r>
              <a:rPr lang="en-US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Statische</a:t>
            </a:r>
            <a:r>
              <a:rPr lang="en-US" sz="2000" dirty="0"/>
              <a:t> Uri-matcher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Uri-matcher builder</a:t>
            </a:r>
          </a:p>
          <a:p>
            <a:pPr lvl="1"/>
            <a:r>
              <a:rPr lang="en-US" sz="1600" dirty="0"/>
              <a:t>Patroon ‘</a:t>
            </a:r>
            <a:r>
              <a:rPr lang="en-US" sz="1600" dirty="0" err="1"/>
              <a:t>alle</a:t>
            </a:r>
            <a:r>
              <a:rPr lang="en-US" sz="1600" dirty="0"/>
              <a:t> tasks’</a:t>
            </a:r>
          </a:p>
          <a:p>
            <a:pPr lvl="1"/>
            <a:r>
              <a:rPr lang="en-US" sz="1600" dirty="0"/>
              <a:t>Patroon ‘</a:t>
            </a:r>
            <a:r>
              <a:rPr lang="en-US" sz="1600" dirty="0" err="1"/>
              <a:t>specifieke</a:t>
            </a:r>
            <a:r>
              <a:rPr lang="en-US" sz="1600" dirty="0"/>
              <a:t> </a:t>
            </a:r>
            <a:r>
              <a:rPr lang="en-US" sz="1600" dirty="0" err="1"/>
              <a:t>taak</a:t>
            </a:r>
            <a:r>
              <a:rPr lang="en-US" sz="1600" dirty="0"/>
              <a:t>’	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B198C99-5AE1-4892-A38D-0F60E0B4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82" y="3143300"/>
            <a:ext cx="7242968" cy="28575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D8CE16BE-7705-438F-B707-D4F656A912D1}"/>
              </a:ext>
            </a:extLst>
          </p:cNvPr>
          <p:cNvSpPr/>
          <p:nvPr/>
        </p:nvSpPr>
        <p:spPr>
          <a:xfrm>
            <a:off x="4981575" y="3429000"/>
            <a:ext cx="3324225" cy="60965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0501F27-4501-4B22-BD6F-537CD310B966}"/>
              </a:ext>
            </a:extLst>
          </p:cNvPr>
          <p:cNvSpPr/>
          <p:nvPr/>
        </p:nvSpPr>
        <p:spPr>
          <a:xfrm>
            <a:off x="4981574" y="4124250"/>
            <a:ext cx="4600576" cy="20010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2E85E4B-E500-4B45-8DFF-6C84CB97B31F}"/>
              </a:ext>
            </a:extLst>
          </p:cNvPr>
          <p:cNvSpPr/>
          <p:nvPr/>
        </p:nvSpPr>
        <p:spPr>
          <a:xfrm>
            <a:off x="4981574" y="4472000"/>
            <a:ext cx="6962776" cy="152880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A0E6FF5-6243-4DC5-9766-E57A5824C80D}"/>
              </a:ext>
            </a:extLst>
          </p:cNvPr>
          <p:cNvSpPr txBox="1"/>
          <p:nvPr/>
        </p:nvSpPr>
        <p:spPr>
          <a:xfrm>
            <a:off x="228600" y="6362700"/>
            <a:ext cx="748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https://developer.android.com/reference/android/content/UriMatcher.html</a:t>
            </a: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7B2D271-44B7-48CC-BE80-304B9B4B9187}"/>
              </a:ext>
            </a:extLst>
          </p:cNvPr>
          <p:cNvSpPr txBox="1"/>
          <p:nvPr/>
        </p:nvSpPr>
        <p:spPr>
          <a:xfrm>
            <a:off x="4701382" y="33347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C62055E-9AC5-46F4-902F-FFA3187A38C0}"/>
              </a:ext>
            </a:extLst>
          </p:cNvPr>
          <p:cNvSpPr txBox="1"/>
          <p:nvPr/>
        </p:nvSpPr>
        <p:spPr>
          <a:xfrm>
            <a:off x="4701382" y="40288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2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74F671F-D02F-4973-9E71-F65C537D51B4}"/>
              </a:ext>
            </a:extLst>
          </p:cNvPr>
          <p:cNvSpPr txBox="1"/>
          <p:nvPr/>
        </p:nvSpPr>
        <p:spPr>
          <a:xfrm>
            <a:off x="4701382" y="44111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3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47E4C4E1-C8A3-4D60-8E2F-E2B89EC344AB}"/>
              </a:ext>
            </a:extLst>
          </p:cNvPr>
          <p:cNvSpPr/>
          <p:nvPr/>
        </p:nvSpPr>
        <p:spPr>
          <a:xfrm>
            <a:off x="5267325" y="4929187"/>
            <a:ext cx="5343525" cy="25246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20B44A9-6C45-40DD-8248-195E2C61D0AA}"/>
              </a:ext>
            </a:extLst>
          </p:cNvPr>
          <p:cNvSpPr/>
          <p:nvPr/>
        </p:nvSpPr>
        <p:spPr>
          <a:xfrm>
            <a:off x="5267325" y="5270449"/>
            <a:ext cx="6610350" cy="25246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77E7409C-3B47-461A-81AF-8B3E51D410CE}"/>
              </a:ext>
            </a:extLst>
          </p:cNvPr>
          <p:cNvCxnSpPr>
            <a:cxnSpLocks/>
          </p:cNvCxnSpPr>
          <p:nvPr/>
        </p:nvCxnSpPr>
        <p:spPr>
          <a:xfrm flipH="1">
            <a:off x="3257550" y="5073065"/>
            <a:ext cx="2009776" cy="19426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D6EEDB4-EF31-47DA-B05E-0D1ED119ED28}"/>
              </a:ext>
            </a:extLst>
          </p:cNvPr>
          <p:cNvCxnSpPr>
            <a:cxnSpLocks/>
          </p:cNvCxnSpPr>
          <p:nvPr/>
        </p:nvCxnSpPr>
        <p:spPr>
          <a:xfrm flipH="1">
            <a:off x="3676650" y="5407636"/>
            <a:ext cx="1624014" cy="154964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A48ADC63-0195-4814-BF6B-CB780FCDB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84" y="2479037"/>
            <a:ext cx="5229955" cy="161948"/>
          </a:xfrm>
          <a:prstGeom prst="rect">
            <a:avLst/>
          </a:prstGeom>
        </p:spPr>
      </p:pic>
      <p:sp>
        <p:nvSpPr>
          <p:cNvPr id="28" name="Rechthoek 27">
            <a:extLst>
              <a:ext uri="{FF2B5EF4-FFF2-40B4-BE49-F238E27FC236}">
                <a16:creationId xmlns:a16="http://schemas.microsoft.com/office/drawing/2014/main" id="{FC465D11-A260-480A-A831-861CBB88D9BB}"/>
              </a:ext>
            </a:extLst>
          </p:cNvPr>
          <p:cNvSpPr/>
          <p:nvPr/>
        </p:nvSpPr>
        <p:spPr>
          <a:xfrm>
            <a:off x="10487570" y="2445075"/>
            <a:ext cx="561975" cy="22987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302119C8-6FEE-4353-BDD9-6392FDD450DB}"/>
              </a:ext>
            </a:extLst>
          </p:cNvPr>
          <p:cNvSpPr/>
          <p:nvPr/>
        </p:nvSpPr>
        <p:spPr>
          <a:xfrm>
            <a:off x="7096126" y="2445075"/>
            <a:ext cx="3295650" cy="22987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952BE66-CE17-44DD-B5D7-D636C07CFF71}"/>
              </a:ext>
            </a:extLst>
          </p:cNvPr>
          <p:cNvSpPr txBox="1"/>
          <p:nvPr/>
        </p:nvSpPr>
        <p:spPr>
          <a:xfrm>
            <a:off x="8418418" y="2143385"/>
            <a:ext cx="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URI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37D5508B-DB97-4587-B19C-6DB82A8D1B73}"/>
              </a:ext>
            </a:extLst>
          </p:cNvPr>
          <p:cNvSpPr txBox="1"/>
          <p:nvPr/>
        </p:nvSpPr>
        <p:spPr>
          <a:xfrm>
            <a:off x="10595813" y="2589252"/>
            <a:ext cx="1268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8A618"/>
                </a:solidFill>
              </a:rPr>
              <a:t>Resultcode</a:t>
            </a:r>
            <a:r>
              <a:rPr lang="en-US" b="1" dirty="0">
                <a:solidFill>
                  <a:srgbClr val="58A618"/>
                </a:solidFill>
              </a:rPr>
              <a:t> </a:t>
            </a:r>
            <a:r>
              <a:rPr lang="en-US" b="1" dirty="0" err="1">
                <a:solidFill>
                  <a:srgbClr val="58A618"/>
                </a:solidFill>
              </a:rPr>
              <a:t>indien</a:t>
            </a:r>
            <a:r>
              <a:rPr lang="en-US" b="1" dirty="0">
                <a:solidFill>
                  <a:srgbClr val="58A618"/>
                </a:solidFill>
              </a:rPr>
              <a:t> match</a:t>
            </a:r>
            <a:endParaRPr lang="nl-BE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BCEA4-FAC6-4586-8D47-7390CDF0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Bouw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URI matcher (2)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6C6A5E-F44A-4DCC-8BC6-3592B80F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Summary: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C062E8-4E5F-4F0C-B24D-BB052C83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56" y="2982579"/>
            <a:ext cx="10037887" cy="20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517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467</Words>
  <Application>Microsoft Office PowerPoint</Application>
  <PresentationFormat>Breedbeeld</PresentationFormat>
  <Paragraphs>169</Paragraphs>
  <Slides>20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Kantoorthema</vt:lpstr>
      <vt:lpstr>Android Creating a Content Provider</vt:lpstr>
      <vt:lpstr>Steps to create a content provider</vt:lpstr>
      <vt:lpstr>1. Maak een nieuwe class</vt:lpstr>
      <vt:lpstr>2. Registreer de provider in AndroidManifest.xml</vt:lpstr>
      <vt:lpstr>3. URI’s definieren (1)</vt:lpstr>
      <vt:lpstr>3. URI’s definieren: wildchars (2)</vt:lpstr>
      <vt:lpstr>4. Voeg de URI’s toe aan het contract</vt:lpstr>
      <vt:lpstr>5. Bouw een URI matcher (1)</vt:lpstr>
      <vt:lpstr>5. Bouw een URI matcher (2)</vt:lpstr>
      <vt:lpstr>6. Implementeer de CRUD methoden (1)</vt:lpstr>
      <vt:lpstr>CRUD methodes: hands-on</vt:lpstr>
      <vt:lpstr>Insert</vt:lpstr>
      <vt:lpstr>Insert: Hook up the UI</vt:lpstr>
      <vt:lpstr>Query</vt:lpstr>
      <vt:lpstr>Query: Hook up the UI</vt:lpstr>
      <vt:lpstr>Query 1 item</vt:lpstr>
      <vt:lpstr>Query 1 item</vt:lpstr>
      <vt:lpstr>Delete</vt:lpstr>
      <vt:lpstr>Delete: hook up the UI</vt:lpstr>
      <vt:lpstr>Update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Niek Vandael</cp:lastModifiedBy>
  <cp:revision>1195</cp:revision>
  <dcterms:created xsi:type="dcterms:W3CDTF">2016-06-13T13:38:04Z</dcterms:created>
  <dcterms:modified xsi:type="dcterms:W3CDTF">2018-01-07T15:58:00Z</dcterms:modified>
</cp:coreProperties>
</file>