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el en object">
  <p:cSld name="8_Titel en 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3669" l="0" r="4411" t="2384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515939" y="6122504"/>
            <a:ext cx="4665662" cy="477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Elfde-Liniestraat 24, 3500 Hasselt, www.pxl.be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559" y="5033742"/>
            <a:ext cx="3607160" cy="97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el en object">
  <p:cSld name="13_Titel en 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1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1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1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1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>
  <p:cSld name="Titel en 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44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el en object">
  <p:cSld name="10_Titel en 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4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el en object">
  <p:cSld name="14_Titel en 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5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5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5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el en object">
  <p:cSld name="12_Titel en 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6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6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el en object">
  <p:cSld name="11_Titel en 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7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7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7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7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en object">
  <p:cSld name="3_Titel en 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ctrTitle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8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8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8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dia">
  <p:cSld name="3_Titeldi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ctrTitle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9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9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9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9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en object">
  <p:cSld name="1_Titel en 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ctrTitle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2038350" y="6308725"/>
            <a:ext cx="771247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0"/>
          <p:cNvCxnSpPr/>
          <p:nvPr/>
        </p:nvCxnSpPr>
        <p:spPr>
          <a:xfrm flipH="1" rot="10800000">
            <a:off x="0" y="6454774"/>
            <a:ext cx="2547938" cy="2914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10"/>
          <p:cNvCxnSpPr/>
          <p:nvPr/>
        </p:nvCxnSpPr>
        <p:spPr>
          <a:xfrm>
            <a:off x="-45055" y="5697538"/>
            <a:ext cx="4090005" cy="1192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0"/>
          <p:cNvCxnSpPr/>
          <p:nvPr/>
        </p:nvCxnSpPr>
        <p:spPr>
          <a:xfrm flipH="1">
            <a:off x="515938" y="6067425"/>
            <a:ext cx="696912" cy="6178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0"/>
          <p:cNvSpPr txBox="1"/>
          <p:nvPr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Klik om de stijl te bewerken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Klik om de stijl te bewerken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Klik om de stijl te bewerken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3" type="body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47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5">
          <p15:clr>
            <a:srgbClr val="F26B43"/>
          </p15:clr>
        </p15:guide>
        <p15:guide id="2" orient="horz" pos="1593">
          <p15:clr>
            <a:srgbClr val="F26B43"/>
          </p15:clr>
        </p15:guide>
        <p15:guide id="3" pos="7355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pos="4294">
          <p15:clr>
            <a:srgbClr val="F26B43"/>
          </p15:clr>
        </p15:guide>
        <p15:guide id="9" pos="3386">
          <p15:clr>
            <a:srgbClr val="F26B43"/>
          </p15:clr>
        </p15:guide>
        <p15:guide id="10" orient="horz" pos="35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nti.com/ptd1szi9jp" TargetMode="External"/><Relationship Id="rId4" Type="http://schemas.openxmlformats.org/officeDocument/2006/relationships/hyperlink" Target="https://www.menti.com/ptd1szi9j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4WkZXPmE3AWrefEP6" TargetMode="External"/><Relationship Id="rId4" Type="http://schemas.openxmlformats.org/officeDocument/2006/relationships/hyperlink" Target="https://forms.gle/4WkZXPmE3AWrefEP6" TargetMode="External"/><Relationship Id="rId5" Type="http://schemas.openxmlformats.org/officeDocument/2006/relationships/hyperlink" Target="https://classroom.github.com/g/rzTeX3Bq" TargetMode="External"/><Relationship Id="rId6" Type="http://schemas.openxmlformats.org/officeDocument/2006/relationships/hyperlink" Target="https://guides.github.com/features/mastering-markdown/" TargetMode="External"/><Relationship Id="rId7" Type="http://schemas.openxmlformats.org/officeDocument/2006/relationships/hyperlink" Target="https://classroom.github.com/g/rzTeX3B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alsamiq.com/" TargetMode="External"/><Relationship Id="rId4" Type="http://schemas.openxmlformats.org/officeDocument/2006/relationships/hyperlink" Target="https://www.mockplus.com/" TargetMode="External"/><Relationship Id="rId5" Type="http://schemas.openxmlformats.org/officeDocument/2006/relationships/hyperlink" Target="https://wireframe.cc/" TargetMode="External"/><Relationship Id="rId6" Type="http://schemas.openxmlformats.org/officeDocument/2006/relationships/hyperlink" Target="https://www.justinmind.com/prototyping-tool-mobile" TargetMode="External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luralsight.com/courses/android-app-android-studio-fireba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rms.gle/4WkZXPmE3AWrefEP6" TargetMode="External"/><Relationship Id="rId4" Type="http://schemas.openxmlformats.org/officeDocument/2006/relationships/hyperlink" Target="https://classroom.github.com/g/rzTeX3Bq" TargetMode="External"/><Relationship Id="rId5" Type="http://schemas.openxmlformats.org/officeDocument/2006/relationships/hyperlink" Target="https://www.pluralsight.com/courses/android-app-android-studio-fire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ctrTitle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43AON3130</a:t>
            </a:r>
            <a:br>
              <a:rPr lang="en-US"/>
            </a:br>
            <a:r>
              <a:rPr lang="en-US"/>
              <a:t>Mobile Development</a:t>
            </a:r>
            <a:br>
              <a:rPr lang="en-US"/>
            </a:br>
            <a:r>
              <a:rPr lang="en-US"/>
              <a:t>2020-2021</a:t>
            </a:r>
            <a:endParaRPr/>
          </a:p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515937" y="2873133"/>
            <a:ext cx="4125636" cy="20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Les 2: wireframing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515937" y="1054250"/>
            <a:ext cx="11070048" cy="456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2"/>
              <a:buFont typeface="Calibri"/>
              <a:buAutoNum type="romanUcPeriod"/>
            </a:pPr>
            <a:r>
              <a:rPr lang="en-US" sz="2200"/>
              <a:t>Vorm een </a:t>
            </a:r>
            <a:r>
              <a:rPr b="1" lang="en-US" sz="2200"/>
              <a:t>projectteam</a:t>
            </a:r>
            <a:r>
              <a:rPr lang="en-US" sz="2200"/>
              <a:t> (bij voorkeur 2 studenten uit dezelfde groep)</a:t>
            </a:r>
            <a:br>
              <a:rPr lang="en-US" sz="2200"/>
            </a:br>
            <a:endParaRPr sz="22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2"/>
              <a:buFont typeface="Calibri"/>
              <a:buAutoNum type="romanUcPeriod"/>
            </a:pPr>
            <a:r>
              <a:rPr lang="en-US" sz="2200"/>
              <a:t>Vul de </a:t>
            </a:r>
            <a:r>
              <a:rPr b="1" lang="en-US" sz="2200" u="sng">
                <a:solidFill>
                  <a:schemeClr val="hlink"/>
                </a:solidFill>
                <a:hlinkClick r:id="rId3"/>
              </a:rPr>
              <a:t>Mentimeter bevraging</a:t>
            </a:r>
            <a:r>
              <a:rPr lang="en-US" sz="2200"/>
              <a:t> in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/>
              <a:t>Uiteraard enkel indien niet deelgenomen tijdens les 1 of indien nog niet ingevuld</a:t>
            </a:r>
            <a:endParaRPr sz="2200"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https://www.menti.com/ptd1szi9jp</a:t>
            </a:r>
            <a:br>
              <a:rPr lang="en-US" sz="2200"/>
            </a:br>
            <a:endParaRPr sz="22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2"/>
              <a:buFont typeface="Calibri"/>
              <a:buAutoNum type="romanUcPeriod"/>
            </a:pPr>
            <a:r>
              <a:rPr lang="en-US" sz="2200"/>
              <a:t>Doe een </a:t>
            </a:r>
            <a:r>
              <a:rPr b="1" lang="en-US" sz="2200"/>
              <a:t>brainstorm</a:t>
            </a:r>
            <a:r>
              <a:rPr lang="en-US" sz="2200"/>
              <a:t> binnen je projectteam rond het thema “smart cities”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/>
              <a:t>Welk </a:t>
            </a:r>
            <a:r>
              <a:rPr b="1" lang="en-US" sz="2200"/>
              <a:t>idee</a:t>
            </a:r>
            <a:r>
              <a:rPr lang="en-US" sz="2200"/>
              <a:t> zou je willen uitwerken? Binnen welk thema (mobiliteit, afval, sociaal contact, …)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/>
              <a:t>Is voor de uitwerking van dit idee alle </a:t>
            </a:r>
            <a:r>
              <a:rPr b="1" lang="en-US" sz="2200"/>
              <a:t>noodzakelijke info voorhanden</a:t>
            </a:r>
            <a:r>
              <a:rPr lang="en-US" sz="2200"/>
              <a:t>? Denk o.a. aan API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/>
              <a:t>Is het idee </a:t>
            </a:r>
            <a:r>
              <a:rPr b="1" lang="en-US" sz="2200"/>
              <a:t>realiseerbaar</a:t>
            </a:r>
            <a:r>
              <a:rPr lang="en-US" sz="2200"/>
              <a:t> binnen de projectperiode en binnen het team? Ben je bijvoorbeeld afhankelijk van toegang tot een API waardoor je mogelijk tijd kan verliezen?</a:t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515938" y="374782"/>
            <a:ext cx="11160124" cy="679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Wireframing – checklist (1/2)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515939" y="935916"/>
            <a:ext cx="10715046" cy="5195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2"/>
              <a:buFont typeface="Calibri"/>
              <a:buAutoNum type="romanUcPeriod" startAt="4"/>
            </a:pPr>
            <a:r>
              <a:rPr lang="en-US" sz="2200"/>
              <a:t>Indien gewenst kan je </a:t>
            </a:r>
            <a:r>
              <a:rPr b="1" lang="en-US" sz="2200"/>
              <a:t>feedback</a:t>
            </a:r>
            <a:r>
              <a:rPr lang="en-US" sz="2200"/>
              <a:t> vragen bij de </a:t>
            </a:r>
            <a:r>
              <a:rPr b="1" lang="en-US" sz="2200"/>
              <a:t>lectoren</a:t>
            </a:r>
            <a:r>
              <a:rPr lang="en-US" sz="2200"/>
              <a:t> over je idee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/>
              <a:t>Past het idee binnen het thema ”smart cities”?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/>
              <a:t>Is het idee voldoende uitgebreid? Of eventueel te uitgebreid?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/>
              <a:t>Zijn alle minimale eisen te realiseren binnen het door jullie gekozen idee?</a:t>
            </a:r>
            <a:br>
              <a:rPr lang="en-US" sz="1800"/>
            </a:b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2"/>
              <a:buFont typeface="Calibri"/>
              <a:buAutoNum type="romanUcPeriod" startAt="4"/>
            </a:pPr>
            <a:r>
              <a:rPr lang="en-US" sz="2200"/>
              <a:t>Verstuur zowel je </a:t>
            </a:r>
            <a:r>
              <a:rPr b="1" lang="en-US" sz="2200"/>
              <a:t>idee </a:t>
            </a:r>
            <a:r>
              <a:rPr lang="en-US" sz="2200"/>
              <a:t>(of toch de eerste versie) als de </a:t>
            </a:r>
            <a:r>
              <a:rPr b="1" lang="en-US" sz="2200"/>
              <a:t>samenstelling </a:t>
            </a:r>
            <a:r>
              <a:rPr lang="en-US" sz="2200"/>
              <a:t>van het </a:t>
            </a:r>
            <a:r>
              <a:rPr b="1" lang="en-US" sz="2200"/>
              <a:t>projectteam </a:t>
            </a:r>
            <a:r>
              <a:rPr lang="en-US" sz="2200"/>
              <a:t>via het online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formulier</a:t>
            </a:r>
            <a:endParaRPr sz="2200"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/>
              <a:t>Link: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https://forms.gle/4WkZXPmE3AWrefEP6</a:t>
            </a:r>
            <a:br>
              <a:rPr lang="en-US" sz="1800"/>
            </a:b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2"/>
              <a:buFont typeface="Calibri"/>
              <a:buAutoNum type="romanUcPeriod" startAt="4"/>
            </a:pPr>
            <a:r>
              <a:rPr lang="en-US" sz="2200"/>
              <a:t>Zorg dat je een </a:t>
            </a:r>
            <a:r>
              <a:rPr b="1" lang="en-US" sz="2200"/>
              <a:t>repository</a:t>
            </a:r>
            <a:r>
              <a:rPr lang="en-US" sz="2200"/>
              <a:t> hebt aangemaakt via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Github Classroom</a:t>
            </a:r>
            <a:endParaRPr sz="2200"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Maak een repository aan, gebruik bij voorkeur de naam van beide studenten</a:t>
            </a:r>
            <a:endParaRPr sz="1800"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Er is </a:t>
            </a:r>
            <a:r>
              <a:rPr b="1" lang="en-US" sz="1800"/>
              <a:t>1 repository per team</a:t>
            </a:r>
            <a:r>
              <a:rPr lang="en-US" sz="1800"/>
              <a:t>!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Indien </a:t>
            </a:r>
            <a:r>
              <a:rPr b="1" lang="en-US" sz="1800"/>
              <a:t>problemen</a:t>
            </a:r>
            <a:r>
              <a:rPr lang="en-US" sz="1800"/>
              <a:t>: contacteer de </a:t>
            </a:r>
            <a:r>
              <a:rPr b="1" lang="en-US" sz="1800"/>
              <a:t>lector </a:t>
            </a:r>
            <a:r>
              <a:rPr lang="en-US" sz="1800"/>
              <a:t>via mail, met je teamgenoot in cc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Jullie repository bevat een </a:t>
            </a:r>
            <a:r>
              <a:rPr b="1" lang="en-US" sz="1800" u="sng">
                <a:solidFill>
                  <a:schemeClr val="hlink"/>
                </a:solidFill>
                <a:hlinkClick r:id="rId6"/>
              </a:rPr>
              <a:t>README.md</a:t>
            </a:r>
            <a:r>
              <a:rPr lang="en-US" sz="1800"/>
              <a:t> document dat de case beschrijft (regelmatig updaten)</a:t>
            </a:r>
            <a:endParaRPr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Elke repository bevat (op termijn) voldoende commits, van beide teamleaden</a:t>
            </a:r>
            <a:endParaRPr sz="1800"/>
          </a:p>
          <a:p>
            <a:pPr indent="-51435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 startAt="4"/>
            </a:pPr>
            <a:r>
              <a:rPr lang="en-US" sz="1800"/>
              <a:t>Link: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https://classroom.github.com/g/rzTeX3Bq</a:t>
            </a:r>
            <a:endParaRPr sz="1800"/>
          </a:p>
          <a:p>
            <a:pPr indent="-331343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2"/>
              <a:buFont typeface="Calibri"/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14"/>
          <p:cNvSpPr txBox="1"/>
          <p:nvPr/>
        </p:nvSpPr>
        <p:spPr>
          <a:xfrm>
            <a:off x="515938" y="374782"/>
            <a:ext cx="11160124" cy="679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Wireframing – checklist (2/2)</a:t>
            </a:r>
            <a:endParaRPr b="1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Het idee vormgeven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15939" y="2164702"/>
            <a:ext cx="11160124" cy="3532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Op papier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Digitaal platform</a:t>
            </a:r>
            <a:endParaRPr/>
          </a:p>
          <a:p>
            <a:pPr indent="-342900" lvl="1" marL="749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Balsamiq</a:t>
            </a:r>
            <a:endParaRPr/>
          </a:p>
          <a:p>
            <a:pPr indent="-342900" lvl="1" marL="749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Mockplus</a:t>
            </a:r>
            <a:endParaRPr/>
          </a:p>
          <a:p>
            <a:pPr indent="-342900" lvl="1" marL="749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wireframe|cc</a:t>
            </a:r>
            <a:endParaRPr/>
          </a:p>
          <a:p>
            <a:pPr indent="-342900" lvl="1" marL="749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Justinmind</a:t>
            </a:r>
            <a:endParaRPr/>
          </a:p>
          <a:p>
            <a:pPr indent="-215900" lvl="1" marL="749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The 5 Best Free Wireframe Tools for Mobile Apps You Can't Miss Out | Mobile  app, Prototyping tools, App" id="119" name="Google Shape;11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3792" y="1679960"/>
            <a:ext cx="6692269" cy="309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Minimale vereisten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15937" y="1699569"/>
            <a:ext cx="11160125" cy="4443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/>
              <a:t>Let op de minimale vereisten bij het vormgeven van je applicatie: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Minimaal 3 activities (3+ schermen)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Minimaal 1 lijst</a:t>
            </a:r>
            <a:endParaRPr b="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Settings-scherm is aangeraden (bv SharedPreferences)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Landscape + portrait worden allebei ondersteund!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Master/detail flow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0" lang="en-US"/>
              <a:t>…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/>
              <a:t>Raadpleeg de volledige lijst op Blackboard vooraleer je van start gaat! Bij twijfels: vraag raad bij de lectoren! 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Het idee uitwerken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515939" y="2080569"/>
            <a:ext cx="20991122" cy="3616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/>
              <a:t>Volg eerst de cursus! Of toch een groot deel ervan…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Pluralsight &gt; Creating Your First Android App with Android Studio and Firebase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/>
              <a:t>Sla zeker geen stappen over!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ctrTitle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/>
              <a:t>Na deze les / </a:t>
            </a:r>
            <a:r>
              <a:rPr lang="en-US" u="sng"/>
              <a:t>voor</a:t>
            </a:r>
            <a:r>
              <a:rPr lang="en-US"/>
              <a:t> het begin van volgende les …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515939" y="2528888"/>
            <a:ext cx="11016259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lang="en-US"/>
              <a:t>Heb je een idee ingediend via </a:t>
            </a:r>
            <a:r>
              <a:rPr b="0" lang="en-US" u="sng">
                <a:solidFill>
                  <a:schemeClr val="hlink"/>
                </a:solidFill>
                <a:hlinkClick r:id="rId3"/>
              </a:rPr>
              <a:t>Google Forms</a:t>
            </a:r>
            <a:r>
              <a:rPr b="0" lang="en-US"/>
              <a:t>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lang="en-US"/>
              <a:t>Heb je een repository aangemaakt via </a:t>
            </a:r>
            <a:r>
              <a:rPr b="0" lang="en-US" u="sng">
                <a:solidFill>
                  <a:schemeClr val="hlink"/>
                </a:solidFill>
                <a:hlinkClick r:id="rId4"/>
              </a:rPr>
              <a:t>Github Classroom</a:t>
            </a:r>
            <a:r>
              <a:rPr b="0" lang="en-US"/>
              <a:t>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lang="en-US"/>
              <a:t>Heb je enkele wireframes uitgewerkt die de basis van de applicatie bevatten.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lang="en-US"/>
              <a:t>Heb je deze wireframes aan de repository toegevoegd en heb je minstens 1 commit gedaan.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lang="en-US"/>
              <a:t>Ben je begonnen met het cursusmateriaal op </a:t>
            </a:r>
            <a:r>
              <a:rPr b="0" lang="en-US" u="sng">
                <a:solidFill>
                  <a:schemeClr val="hlink"/>
                </a:solidFill>
                <a:hlinkClick r:id="rId5"/>
              </a:rPr>
              <a:t>PluralSight</a:t>
            </a:r>
            <a:endParaRPr b="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