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257" r:id="rId3"/>
    <p:sldId id="373" r:id="rId4"/>
    <p:sldId id="374" r:id="rId5"/>
    <p:sldId id="259" r:id="rId6"/>
    <p:sldId id="286" r:id="rId7"/>
    <p:sldId id="304" r:id="rId8"/>
    <p:sldId id="305" r:id="rId9"/>
    <p:sldId id="308" r:id="rId10"/>
    <p:sldId id="312" r:id="rId11"/>
    <p:sldId id="314" r:id="rId12"/>
    <p:sldId id="315" r:id="rId13"/>
    <p:sldId id="316" r:id="rId14"/>
    <p:sldId id="371" r:id="rId15"/>
    <p:sldId id="370" r:id="rId16"/>
    <p:sldId id="318" r:id="rId17"/>
    <p:sldId id="319" r:id="rId18"/>
    <p:sldId id="320" r:id="rId19"/>
    <p:sldId id="321" r:id="rId20"/>
    <p:sldId id="322" r:id="rId21"/>
    <p:sldId id="324" r:id="rId22"/>
    <p:sldId id="326" r:id="rId23"/>
    <p:sldId id="323" r:id="rId24"/>
    <p:sldId id="327" r:id="rId25"/>
    <p:sldId id="333" r:id="rId26"/>
    <p:sldId id="329" r:id="rId27"/>
    <p:sldId id="330" r:id="rId28"/>
    <p:sldId id="334" r:id="rId29"/>
    <p:sldId id="335" r:id="rId30"/>
    <p:sldId id="332" r:id="rId31"/>
    <p:sldId id="331" r:id="rId32"/>
    <p:sldId id="336" r:id="rId33"/>
    <p:sldId id="339" r:id="rId34"/>
    <p:sldId id="342" r:id="rId35"/>
    <p:sldId id="341" r:id="rId36"/>
    <p:sldId id="361" r:id="rId37"/>
    <p:sldId id="362" r:id="rId38"/>
    <p:sldId id="363" r:id="rId39"/>
    <p:sldId id="369" r:id="rId40"/>
    <p:sldId id="338" r:id="rId41"/>
    <p:sldId id="343" r:id="rId42"/>
    <p:sldId id="340" r:id="rId43"/>
    <p:sldId id="344" r:id="rId44"/>
    <p:sldId id="345" r:id="rId45"/>
    <p:sldId id="346" r:id="rId46"/>
    <p:sldId id="347" r:id="rId47"/>
    <p:sldId id="348" r:id="rId48"/>
    <p:sldId id="349" r:id="rId49"/>
    <p:sldId id="350" r:id="rId50"/>
    <p:sldId id="351" r:id="rId51"/>
    <p:sldId id="352" r:id="rId52"/>
    <p:sldId id="353" r:id="rId53"/>
    <p:sldId id="354" r:id="rId54"/>
    <p:sldId id="355" r:id="rId55"/>
    <p:sldId id="356" r:id="rId56"/>
    <p:sldId id="357" r:id="rId57"/>
    <p:sldId id="358" r:id="rId58"/>
    <p:sldId id="359" r:id="rId59"/>
    <p:sldId id="360" r:id="rId60"/>
    <p:sldId id="366" r:id="rId61"/>
    <p:sldId id="364" r:id="rId62"/>
    <p:sldId id="365" r:id="rId63"/>
    <p:sldId id="367" r:id="rId64"/>
    <p:sldId id="368" r:id="rId65"/>
    <p:sldId id="372" r:id="rId6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A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36" autoAdjust="0"/>
    <p:restoredTop sz="73302" autoAdjust="0"/>
  </p:normalViewPr>
  <p:slideViewPr>
    <p:cSldViewPr snapToGrid="0">
      <p:cViewPr varScale="1">
        <p:scale>
          <a:sx n="80" d="100"/>
          <a:sy n="80" d="100"/>
        </p:scale>
        <p:origin x="1338" y="9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85CDEE44-4E0A-489D-A00C-E04D15E5E6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2D24284-34AD-4507-9F2C-ACCA3F5014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5BF4B-77C1-4736-93D6-4613660FD4FF}" type="datetimeFigureOut">
              <a:rPr lang="nl-BE" smtClean="0"/>
              <a:t>10/09/2020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8CB03A7-61DA-49AA-AC85-01B5C02C67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9E9F37F-0821-4E8F-A450-3B13A50DA8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80808-9C5C-453C-A016-AC6F6ECEE05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676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07757-6D60-4290-904C-CC9C454F5B9C}" type="datetimeFigureOut">
              <a:rPr lang="nl-BE" smtClean="0"/>
              <a:t>10/09/2020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87DFC-2AE5-48F9-B554-8495DCA1237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636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opic/libraries/support-library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87DFC-2AE5-48F9-B554-8495DCA1237C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2655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D18F8-084B-4738-9D30-CC353A2E6F2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8762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87DFC-2AE5-48F9-B554-8495DCA1237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4182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87DFC-2AE5-48F9-B554-8495DCA1237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3159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87DFC-2AE5-48F9-B554-8495DCA1237C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4157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87DFC-2AE5-48F9-B554-8495DCA1237C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6846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87DFC-2AE5-48F9-B554-8495DCA1237C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1294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87DFC-2AE5-48F9-B554-8495DCA1237C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6081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4"/>
                </a:solidFill>
                <a:effectLst/>
                <a:latin typeface="Roboto"/>
              </a:rPr>
              <a:t>AndroidX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 is a major improvement to the original Android </a:t>
            </a:r>
            <a:r>
              <a:rPr lang="en-US" b="0" i="0" u="none" strike="noStrike" dirty="0">
                <a:solidFill>
                  <a:srgbClr val="1A73E8"/>
                </a:solidFill>
                <a:effectLst/>
                <a:latin typeface="Roboto"/>
                <a:hlinkClick r:id="rId3"/>
              </a:rPr>
              <a:t>Support Library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, which is no longer maintained. </a:t>
            </a:r>
            <a:r>
              <a:rPr lang="en-US" dirty="0" err="1"/>
              <a:t>androidx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 packages fully replace the Support Library by providing feature parity and new libraries.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87DFC-2AE5-48F9-B554-8495DCA1237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7369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87DFC-2AE5-48F9-B554-8495DCA1237C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2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87DFC-2AE5-48F9-B554-8495DCA1237C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2555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87DFC-2AE5-48F9-B554-8495DCA1237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44027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87DFC-2AE5-48F9-B554-8495DCA1237C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74310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87DFC-2AE5-48F9-B554-8495DCA1237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446780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87DFC-2AE5-48F9-B554-8495DCA1237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32014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87DFC-2AE5-48F9-B554-8495DCA1237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67084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87DFC-2AE5-48F9-B554-8495DCA1237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1862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87DFC-2AE5-48F9-B554-8495DCA1237C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72634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87DFC-2AE5-48F9-B554-8495DCA1237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44572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87DFC-2AE5-48F9-B554-8495DCA1237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39818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https://app.pluralsight.com/player?course=android-fundamentals-activities&amp;author=sriyank-siddhartha&amp;name=android-fundamentals-activities-m6&amp;clip=0&amp;mode=live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87DFC-2AE5-48F9-B554-8495DCA1237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06104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87DFC-2AE5-48F9-B554-8495DCA1237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2666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87DFC-2AE5-48F9-B554-8495DCA1237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5025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87DFC-2AE5-48F9-B554-8495DCA1237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42986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87DFC-2AE5-48F9-B554-8495DCA1237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5244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87DFC-2AE5-48F9-B554-8495DCA1237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84133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https://app.pluralsight.com/player?course=android-fundamentals-activities&amp;author=sriyank-siddhartha&amp;name=android-fundamentals-activities-m6&amp;clip=0&amp;mode=live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87DFC-2AE5-48F9-B554-8495DCA1237C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85641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87DFC-2AE5-48F9-B554-8495DCA1237C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59746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87DFC-2AE5-48F9-B554-8495DCA1237C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69769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https://app.pluralsight.com/player?course=android-fundamentals-activities&amp;author=sriyank-siddhartha&amp;name=android-fundamentals-activities-m6&amp;clip=0&amp;mode=live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87DFC-2AE5-48F9-B554-8495DCA1237C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45122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87DFC-2AE5-48F9-B554-8495DCA1237C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259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87DFC-2AE5-48F9-B554-8495DCA1237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3741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87DFC-2AE5-48F9-B554-8495DCA1237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3742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87DFC-2AE5-48F9-B554-8495DCA1237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4819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Adapter: </a:t>
            </a:r>
            <a:r>
              <a:rPr lang="en-US" dirty="0" err="1"/>
              <a:t>maakt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schermelementen</a:t>
            </a:r>
            <a:endParaRPr lang="en-US" dirty="0"/>
          </a:p>
          <a:p>
            <a:r>
              <a:rPr lang="en-US" dirty="0" err="1"/>
              <a:t>RecyclerView</a:t>
            </a:r>
            <a:r>
              <a:rPr lang="en-US" dirty="0"/>
              <a:t>: </a:t>
            </a:r>
            <a:r>
              <a:rPr lang="en-US" dirty="0" err="1"/>
              <a:t>Visueel</a:t>
            </a:r>
            <a:r>
              <a:rPr lang="en-US" dirty="0"/>
              <a:t> element (</a:t>
            </a:r>
            <a:r>
              <a:rPr lang="en-US" dirty="0" err="1"/>
              <a:t>volledige</a:t>
            </a:r>
            <a:r>
              <a:rPr lang="en-US" dirty="0"/>
              <a:t> </a:t>
            </a:r>
            <a:r>
              <a:rPr lang="en-US" dirty="0" err="1"/>
              <a:t>lijst</a:t>
            </a:r>
            <a:r>
              <a:rPr lang="en-US" dirty="0"/>
              <a:t>)</a:t>
            </a:r>
          </a:p>
          <a:p>
            <a:r>
              <a:rPr lang="en-US" dirty="0"/>
              <a:t>Layout Manager: </a:t>
            </a:r>
            <a:r>
              <a:rPr lang="en-US" dirty="0" err="1"/>
              <a:t>Toekennen</a:t>
            </a:r>
            <a:r>
              <a:rPr lang="en-US" dirty="0"/>
              <a:t> v/d </a:t>
            </a:r>
            <a:r>
              <a:rPr lang="en-US" dirty="0" err="1"/>
              <a:t>correcte</a:t>
            </a:r>
            <a:r>
              <a:rPr lang="en-US" dirty="0"/>
              <a:t> layout </a:t>
            </a:r>
            <a:r>
              <a:rPr lang="en-US" dirty="0" err="1"/>
              <a:t>aan</a:t>
            </a:r>
            <a:r>
              <a:rPr lang="en-US" dirty="0"/>
              <a:t> de </a:t>
            </a:r>
            <a:r>
              <a:rPr lang="en-US" dirty="0" err="1"/>
              <a:t>elementen</a:t>
            </a:r>
            <a:endParaRPr lang="en-US" dirty="0"/>
          </a:p>
          <a:p>
            <a:r>
              <a:rPr lang="en-US" dirty="0" err="1"/>
              <a:t>ViewHolder</a:t>
            </a:r>
            <a:r>
              <a:rPr lang="en-US" dirty="0"/>
              <a:t>: de </a:t>
            </a:r>
            <a:r>
              <a:rPr lang="en-US" dirty="0" err="1"/>
              <a:t>recycleerbare</a:t>
            </a:r>
            <a:r>
              <a:rPr lang="en-US" dirty="0"/>
              <a:t> layout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lijst</a:t>
            </a:r>
            <a:r>
              <a:rPr lang="en-US" dirty="0"/>
              <a:t>-item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87DFC-2AE5-48F9-B554-8495DCA1237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09083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87DFC-2AE5-48F9-B554-8495DCA1237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9697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D18F8-084B-4738-9D30-CC353A2E6F2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2878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3999" y="1113180"/>
            <a:ext cx="9144000" cy="2033637"/>
          </a:xfrm>
        </p:spPr>
        <p:txBody>
          <a:bodyPr anchor="b"/>
          <a:lstStyle>
            <a:lvl1pPr algn="ctr">
              <a:defRPr sz="6000"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697355" y="3322846"/>
            <a:ext cx="4797288" cy="216355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10/09/2020</a:t>
            </a:fld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D458F79-7D07-4E09-A688-272103A2E3B1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94" y="3504354"/>
            <a:ext cx="3691761" cy="3353646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61" y="6248784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1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10/09/2020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‹#›</a:t>
            </a:fld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9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10/09/2020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‹#›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1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10/09/2020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‹#›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5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10/09/2020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‹#›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1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pPr/>
              <a:t>10/09/2020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2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69ACB7-8DA7-4AF8-A474-46A1998EDF52}" type="datetimeFigureOut">
              <a:rPr lang="nl-BE" smtClean="0"/>
              <a:pPr/>
              <a:t>10/09/2020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EEABA0-D78B-4F9C-9026-5872651F022D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8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10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2427890" y="6356350"/>
            <a:ext cx="1411014" cy="365125"/>
          </a:xfrm>
        </p:spPr>
        <p:txBody>
          <a:bodyPr/>
          <a:lstStyle/>
          <a:p>
            <a:fld id="{6D69ACB7-8DA7-4AF8-A474-46A1998EDF52}" type="datetimeFigureOut">
              <a:rPr lang="nl-BE" smtClean="0"/>
              <a:t>10/09/2020</a:t>
            </a:fld>
            <a:endParaRPr lang="nl-BE" dirty="0"/>
          </a:p>
        </p:txBody>
      </p:sp>
      <p:sp>
        <p:nvSpPr>
          <p:cNvPr id="11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411014" cy="365125"/>
          </a:xfrm>
        </p:spPr>
        <p:txBody>
          <a:bodyPr/>
          <a:lstStyle/>
          <a:p>
            <a:fld id="{C5EEABA0-D78B-4F9C-9026-5872651F022D}" type="slidenum">
              <a:rPr lang="nl-BE" smtClean="0"/>
              <a:t>‹#›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0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10/09/2020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‹#›</a:t>
            </a:fld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3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10/09/2020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‹#›</a:t>
            </a:fld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3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10/09/2020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‹#›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4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10/09/2020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‹#›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0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2427890" y="6356350"/>
            <a:ext cx="1411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pPr/>
              <a:t>10/09/2020</a:t>
            </a:fld>
            <a:endParaRPr lang="nl-BE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</a:t>
            </a:r>
            <a:r>
              <a:rPr lang="nl-NL" dirty="0" err="1"/>
              <a:t>niveaua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411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EABA0-D78B-4F9C-9026-5872651F022D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094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58A618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Tx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player?course=android-fundamentals-activities&amp;author=sriyank-siddhartha&amp;name=android-fundamentals-activities-m6&amp;clip=0&amp;mode=live" TargetMode="External"/><Relationship Id="rId7" Type="http://schemas.openxmlformats.org/officeDocument/2006/relationships/hyperlink" Target="https://app.pluralsight.com/player?course=android-fundamentals-fragments&amp;author=sriyank-siddhartha&amp;name=android-fundamentals-fragments-m9&amp;clip=5&amp;mode=live" TargetMode="External"/><Relationship Id="rId2" Type="http://schemas.openxmlformats.org/officeDocument/2006/relationships/hyperlink" Target="https://app.pluralsight.com/library/courses/android-fundamentals-activit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.pluralsight.com/player?course=android-fundamentals-fragments&amp;author=sriyank-siddhartha&amp;name=android-fundamentals-fragments-m2&amp;clip=0&amp;mode=live" TargetMode="External"/><Relationship Id="rId5" Type="http://schemas.openxmlformats.org/officeDocument/2006/relationships/hyperlink" Target="https://app.pluralsight.com/player?course=android-fundamentals-fragments&amp;author=sriyank-siddhartha&amp;name=android-fundamentals-fragments-m1&amp;clip=0&amp;mode=live" TargetMode="External"/><Relationship Id="rId4" Type="http://schemas.openxmlformats.org/officeDocument/2006/relationships/hyperlink" Target="https://app.pluralsight.com/library/courses/android-fundamentals-fragment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3999" y="1113180"/>
            <a:ext cx="9144000" cy="2033637"/>
          </a:xfrm>
        </p:spPr>
        <p:txBody>
          <a:bodyPr/>
          <a:lstStyle/>
          <a:p>
            <a:r>
              <a:rPr lang="en-US" dirty="0"/>
              <a:t>H4</a:t>
            </a:r>
            <a:r>
              <a:rPr lang="en-US"/>
              <a:t>: master</a:t>
            </a:r>
            <a:r>
              <a:rPr lang="en-US" dirty="0"/>
              <a:t>/detail flow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697355" y="3322846"/>
            <a:ext cx="4797288" cy="2163554"/>
          </a:xfrm>
        </p:spPr>
        <p:txBody>
          <a:bodyPr/>
          <a:lstStyle/>
          <a:p>
            <a:r>
              <a:rPr lang="en-US" dirty="0" err="1"/>
              <a:t>Mobiele</a:t>
            </a:r>
            <a:r>
              <a:rPr lang="en-US" dirty="0"/>
              <a:t> </a:t>
            </a:r>
            <a:r>
              <a:rPr lang="en-US" dirty="0" err="1"/>
              <a:t>applicatieontwikkeling</a:t>
            </a:r>
            <a:endParaRPr lang="en-US" dirty="0"/>
          </a:p>
          <a:p>
            <a:r>
              <a:rPr lang="en-US" dirty="0"/>
              <a:t>N</a:t>
            </a:r>
            <a:r>
              <a:rPr lang="nl-BE" dirty="0" err="1"/>
              <a:t>iek</a:t>
            </a:r>
            <a:r>
              <a:rPr lang="nl-BE" dirty="0"/>
              <a:t> Vandael</a:t>
            </a:r>
          </a:p>
        </p:txBody>
      </p:sp>
    </p:spTree>
    <p:extLst>
      <p:ext uri="{BB962C8B-B14F-4D97-AF65-F5344CB8AC3E}">
        <p14:creationId xmlns:p14="http://schemas.microsoft.com/office/powerpoint/2010/main" val="1296850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2DF4F-EA18-4C1E-9BFC-4B5E411C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OnClick</a:t>
            </a:r>
            <a:r>
              <a:rPr lang="en-US" dirty="0"/>
              <a:t> – </a:t>
            </a:r>
            <a:r>
              <a:rPr lang="en-US" dirty="0" err="1"/>
              <a:t>ViewHolder</a:t>
            </a:r>
            <a:r>
              <a:rPr lang="en-US" dirty="0"/>
              <a:t> (1)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35A68FB-7B48-48E2-AB58-A95321AC0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 de </a:t>
            </a:r>
            <a:r>
              <a:rPr lang="en-US" dirty="0" err="1"/>
              <a:t>viewholder</a:t>
            </a:r>
            <a:r>
              <a:rPr lang="en-US" dirty="0"/>
              <a:t> subclass:</a:t>
            </a:r>
            <a:br>
              <a:rPr lang="nl-BE" dirty="0"/>
            </a:br>
            <a:r>
              <a:rPr lang="nl-BE" dirty="0"/>
              <a:t>implementeer de interface </a:t>
            </a:r>
            <a:br>
              <a:rPr lang="nl-BE" dirty="0"/>
            </a:br>
            <a:r>
              <a:rPr lang="nl-BE" dirty="0"/>
              <a:t>‘</a:t>
            </a:r>
            <a:r>
              <a:rPr lang="nl-BE" dirty="0" err="1"/>
              <a:t>View.OnClickListener</a:t>
            </a:r>
            <a:r>
              <a:rPr lang="nl-BE" dirty="0"/>
              <a:t>’</a:t>
            </a:r>
            <a:br>
              <a:rPr lang="nl-BE" dirty="0"/>
            </a:br>
            <a:endParaRPr lang="nl-BE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Toast </a:t>
            </a:r>
            <a:r>
              <a:rPr lang="en-US" dirty="0" err="1"/>
              <a:t>aan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we </a:t>
            </a:r>
            <a:r>
              <a:rPr lang="en-US" dirty="0" err="1"/>
              <a:t>gebruiken</a:t>
            </a:r>
            <a:r>
              <a:rPr lang="en-US" dirty="0"/>
              <a:t> om </a:t>
            </a:r>
            <a:r>
              <a:rPr lang="en-US" dirty="0" err="1"/>
              <a:t>een</a:t>
            </a:r>
            <a:br>
              <a:rPr lang="en-US" dirty="0"/>
            </a:br>
            <a:r>
              <a:rPr lang="en-US" dirty="0" err="1"/>
              <a:t>boodschap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tonen</a:t>
            </a:r>
            <a:r>
              <a:rPr lang="en-US" dirty="0"/>
              <a:t> </a:t>
            </a:r>
            <a:r>
              <a:rPr lang="en-US" dirty="0" err="1"/>
              <a:t>wanneer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werd</a:t>
            </a:r>
            <a:r>
              <a:rPr lang="en-US" dirty="0"/>
              <a:t> </a:t>
            </a:r>
            <a:r>
              <a:rPr lang="en-US" dirty="0" err="1"/>
              <a:t>geklikt</a:t>
            </a:r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AE11BAD-E239-4904-AEEE-F561A5C1E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50" y="5060632"/>
            <a:ext cx="7151152" cy="1116331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D096A378-D653-4764-BFDB-9F8EE465B41A}"/>
              </a:ext>
            </a:extLst>
          </p:cNvPr>
          <p:cNvSpPr/>
          <p:nvPr/>
        </p:nvSpPr>
        <p:spPr>
          <a:xfrm>
            <a:off x="4887483" y="5039263"/>
            <a:ext cx="7151152" cy="197337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677FFE9-AA8D-4B29-9E59-147C45FEEF38}"/>
              </a:ext>
            </a:extLst>
          </p:cNvPr>
          <p:cNvSpPr/>
          <p:nvPr/>
        </p:nvSpPr>
        <p:spPr>
          <a:xfrm>
            <a:off x="4908700" y="5430498"/>
            <a:ext cx="2055625" cy="197337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E949CED4-ADD2-4D07-9149-2E414FAC1F72}"/>
              </a:ext>
            </a:extLst>
          </p:cNvPr>
          <p:cNvSpPr txBox="1"/>
          <p:nvPr/>
        </p:nvSpPr>
        <p:spPr>
          <a:xfrm>
            <a:off x="4568542" y="52579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  <a:endParaRPr lang="nl-BE" sz="2400" b="1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D85F78FC-657A-4526-A3F6-50991F117F42}"/>
              </a:ext>
            </a:extLst>
          </p:cNvPr>
          <p:cNvSpPr txBox="1"/>
          <p:nvPr/>
        </p:nvSpPr>
        <p:spPr>
          <a:xfrm>
            <a:off x="4547325" y="48921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  <a:endParaRPr lang="nl-BE" sz="2400" b="1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C2F51DE5-BD29-4F8E-909E-B42AD8864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6541" y="150384"/>
            <a:ext cx="2621462" cy="4478059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7216E4C2-EEE9-431C-8238-BF23D917EC50}"/>
              </a:ext>
            </a:extLst>
          </p:cNvPr>
          <p:cNvSpPr/>
          <p:nvPr/>
        </p:nvSpPr>
        <p:spPr>
          <a:xfrm>
            <a:off x="10185990" y="4133540"/>
            <a:ext cx="1063257" cy="394568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928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CAA980-B8D8-46A6-8F4B-C22B0C94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OnClick</a:t>
            </a:r>
            <a:r>
              <a:rPr lang="en-US" dirty="0"/>
              <a:t> – </a:t>
            </a:r>
            <a:r>
              <a:rPr lang="en-US" dirty="0" err="1"/>
              <a:t>ViewHolder</a:t>
            </a:r>
            <a:r>
              <a:rPr lang="en-US" dirty="0"/>
              <a:t> (2)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B14CF9-1F21-44C6-9A64-6CDB7236D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Zet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viewholder</a:t>
            </a:r>
            <a:r>
              <a:rPr lang="en-US" dirty="0"/>
              <a:t> </a:t>
            </a:r>
            <a:r>
              <a:rPr lang="en-US" dirty="0" err="1"/>
              <a:t>als</a:t>
            </a:r>
            <a:br>
              <a:rPr lang="en-US" dirty="0"/>
            </a:br>
            <a:r>
              <a:rPr lang="en-US" dirty="0" err="1"/>
              <a:t>onClickListener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Implementeer</a:t>
            </a:r>
            <a:r>
              <a:rPr lang="en-US" dirty="0"/>
              <a:t> de </a:t>
            </a:r>
            <a:r>
              <a:rPr lang="en-US" dirty="0" err="1"/>
              <a:t>onClick</a:t>
            </a:r>
            <a:r>
              <a:rPr lang="en-US" dirty="0"/>
              <a:t>-</a:t>
            </a:r>
            <a:br>
              <a:rPr lang="en-US" dirty="0"/>
            </a:br>
            <a:r>
              <a:rPr lang="en-US" dirty="0" err="1"/>
              <a:t>methode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dmv</a:t>
            </a:r>
            <a:r>
              <a:rPr lang="en-US" dirty="0"/>
              <a:t> </a:t>
            </a:r>
            <a:r>
              <a:rPr lang="en-US" dirty="0" err="1"/>
              <a:t>getAdapterPosition</a:t>
            </a:r>
            <a:r>
              <a:rPr lang="en-US" dirty="0"/>
              <a:t> (3)</a:t>
            </a:r>
            <a:br>
              <a:rPr lang="en-US" dirty="0"/>
            </a:b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de index </a:t>
            </a:r>
            <a:r>
              <a:rPr lang="en-US" dirty="0" err="1"/>
              <a:t>opvragen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601AB9C-15A9-450B-97C9-441DEFDC3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623" y="1503185"/>
            <a:ext cx="5688896" cy="4469847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7FFAD4D7-1F74-417E-87CC-D2666ED63995}"/>
              </a:ext>
            </a:extLst>
          </p:cNvPr>
          <p:cNvSpPr/>
          <p:nvPr/>
        </p:nvSpPr>
        <p:spPr>
          <a:xfrm>
            <a:off x="5870222" y="3303772"/>
            <a:ext cx="5147734" cy="226237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2A767B57-BC06-4CEA-80CF-21F32618B0D6}"/>
              </a:ext>
            </a:extLst>
          </p:cNvPr>
          <p:cNvSpPr/>
          <p:nvPr/>
        </p:nvSpPr>
        <p:spPr>
          <a:xfrm>
            <a:off x="5870222" y="3886468"/>
            <a:ext cx="5400290" cy="2086563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6FDF4239-93AC-4E39-9440-461A2C0EBB47}"/>
              </a:ext>
            </a:extLst>
          </p:cNvPr>
          <p:cNvSpPr txBox="1"/>
          <p:nvPr/>
        </p:nvSpPr>
        <p:spPr>
          <a:xfrm>
            <a:off x="5534378" y="31860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  <a:endParaRPr lang="nl-BE" sz="2400" b="1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2146FF0B-F7C1-4272-92E0-97E61B573C6B}"/>
              </a:ext>
            </a:extLst>
          </p:cNvPr>
          <p:cNvSpPr txBox="1"/>
          <p:nvPr/>
        </p:nvSpPr>
        <p:spPr>
          <a:xfrm>
            <a:off x="5481422" y="38152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  <a:endParaRPr lang="nl-BE" sz="2400" b="1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7C80FB26-A357-4B8B-8ADB-278CF44DF881}"/>
              </a:ext>
            </a:extLst>
          </p:cNvPr>
          <p:cNvSpPr/>
          <p:nvPr/>
        </p:nvSpPr>
        <p:spPr>
          <a:xfrm>
            <a:off x="6209414" y="4216915"/>
            <a:ext cx="3413051" cy="227493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6B06209-B0E5-4784-AA39-54355287E665}"/>
              </a:ext>
            </a:extLst>
          </p:cNvPr>
          <p:cNvSpPr txBox="1"/>
          <p:nvPr/>
        </p:nvSpPr>
        <p:spPr>
          <a:xfrm>
            <a:off x="5869739" y="411787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  <a:endParaRPr lang="nl-BE" sz="2400" b="1" dirty="0"/>
          </a:p>
        </p:txBody>
      </p:sp>
    </p:spTree>
    <p:extLst>
      <p:ext uri="{BB962C8B-B14F-4D97-AF65-F5344CB8AC3E}">
        <p14:creationId xmlns:p14="http://schemas.microsoft.com/office/powerpoint/2010/main" val="1795085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1C01-7497-4768-9743-7837EE26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Opdracht</a:t>
            </a:r>
            <a:r>
              <a:rPr lang="en-US" dirty="0"/>
              <a:t> 4.1: </a:t>
            </a:r>
            <a:r>
              <a:rPr lang="en-US" dirty="0" err="1"/>
              <a:t>onItemClick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06943-A7B9-4F38-A596-82270C448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Implementeer</a:t>
            </a:r>
            <a:r>
              <a:rPr lang="en-US" dirty="0"/>
              <a:t> de </a:t>
            </a:r>
            <a:r>
              <a:rPr lang="en-US" dirty="0" err="1"/>
              <a:t>onItemClick</a:t>
            </a:r>
            <a:r>
              <a:rPr lang="en-US" dirty="0"/>
              <a:t>-listener op de </a:t>
            </a:r>
            <a:r>
              <a:rPr lang="en-US" dirty="0" err="1"/>
              <a:t>Gamescores-recyclerview</a:t>
            </a:r>
            <a:r>
              <a:rPr lang="en-US" dirty="0"/>
              <a:t> (10 min.)</a:t>
            </a:r>
            <a:br>
              <a:rPr lang="en-US" dirty="0"/>
            </a:br>
            <a:r>
              <a:rPr lang="en-US" sz="1800" i="1" dirty="0"/>
              <a:t>(op basis van </a:t>
            </a:r>
            <a:r>
              <a:rPr lang="en-US" sz="1800" i="1" dirty="0" err="1"/>
              <a:t>voorgaande</a:t>
            </a:r>
            <a:r>
              <a:rPr lang="en-US" sz="1800" i="1" dirty="0"/>
              <a:t> slide)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Implementeer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expliciete</a:t>
            </a:r>
            <a:r>
              <a:rPr lang="en-US" dirty="0"/>
              <a:t> intent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</a:t>
            </a:r>
            <a:r>
              <a:rPr lang="en-US" dirty="0"/>
              <a:t> </a:t>
            </a:r>
            <a:r>
              <a:rPr lang="en-US" dirty="0" err="1"/>
              <a:t>detailscherm</a:t>
            </a:r>
            <a:r>
              <a:rPr lang="en-US" dirty="0"/>
              <a:t>, </a:t>
            </a:r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gebruik</a:t>
            </a:r>
            <a:r>
              <a:rPr lang="en-US" dirty="0"/>
              <a:t> van </a:t>
            </a:r>
            <a:r>
              <a:rPr lang="en-US" dirty="0" err="1"/>
              <a:t>hoofdstuk</a:t>
            </a:r>
            <a:r>
              <a:rPr lang="en-US" dirty="0"/>
              <a:t> 5: event handling &amp; </a:t>
            </a:r>
            <a:r>
              <a:rPr lang="en-US" dirty="0" err="1"/>
              <a:t>navigatie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10882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8;p21">
            <a:extLst>
              <a:ext uri="{FF2B5EF4-FFF2-40B4-BE49-F238E27FC236}">
                <a16:creationId xmlns:a16="http://schemas.microsoft.com/office/drawing/2014/main" id="{964C351D-2D1D-4E98-A362-B3436469CF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0080" y="41953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A618"/>
              </a:buClr>
              <a:buSzPts val="4400"/>
              <a:buFont typeface="Calibri"/>
              <a:buNone/>
            </a:pPr>
            <a:r>
              <a:rPr lang="en-US" dirty="0" err="1"/>
              <a:t>Herhaling</a:t>
            </a:r>
            <a:r>
              <a:rPr lang="en-US" dirty="0"/>
              <a:t>: data </a:t>
            </a:r>
            <a:r>
              <a:rPr lang="en-US" dirty="0" err="1"/>
              <a:t>uitwisselen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</a:t>
            </a:r>
            <a:r>
              <a:rPr lang="en-US" dirty="0" err="1"/>
              <a:t>activies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149;p21">
            <a:extLst>
              <a:ext uri="{FF2B5EF4-FFF2-40B4-BE49-F238E27FC236}">
                <a16:creationId xmlns:a16="http://schemas.microsoft.com/office/drawing/2014/main" id="{502D10FF-2005-451A-B5DA-4F815ED8703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725" y="4014639"/>
            <a:ext cx="5363323" cy="212437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50;p21">
            <a:extLst>
              <a:ext uri="{FF2B5EF4-FFF2-40B4-BE49-F238E27FC236}">
                <a16:creationId xmlns:a16="http://schemas.microsoft.com/office/drawing/2014/main" id="{EA8F53BF-37DE-4911-BB19-CA2C16CB0BC3}"/>
              </a:ext>
            </a:extLst>
          </p:cNvPr>
          <p:cNvSpPr/>
          <p:nvPr/>
        </p:nvSpPr>
        <p:spPr>
          <a:xfrm>
            <a:off x="311884" y="5457825"/>
            <a:ext cx="4536341" cy="273756"/>
          </a:xfrm>
          <a:prstGeom prst="rect">
            <a:avLst/>
          </a:prstGeom>
          <a:noFill/>
          <a:ln w="38100" cap="flat" cmpd="sng">
            <a:solidFill>
              <a:srgbClr val="58A61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51;p21">
            <a:extLst>
              <a:ext uri="{FF2B5EF4-FFF2-40B4-BE49-F238E27FC236}">
                <a16:creationId xmlns:a16="http://schemas.microsoft.com/office/drawing/2014/main" id="{DEF34FDB-7155-454C-8689-10B25E35DB63}"/>
              </a:ext>
            </a:extLst>
          </p:cNvPr>
          <p:cNvSpPr txBox="1">
            <a:spLocks/>
          </p:cNvSpPr>
          <p:nvPr/>
        </p:nvSpPr>
        <p:spPr>
          <a:xfrm>
            <a:off x="190500" y="2366814"/>
            <a:ext cx="5000625" cy="21243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600"/>
              <a:buFont typeface="Arial"/>
              <a:buChar char="•"/>
            </a:pPr>
            <a:r>
              <a:rPr lang="nl-B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Maak een nieuwe Intent</a:t>
            </a:r>
            <a:endParaRPr lang="nl-BE"/>
          </a:p>
          <a:p>
            <a:pPr>
              <a:buClr>
                <a:schemeClr val="dk1"/>
              </a:buClr>
              <a:buSzPts val="1600"/>
              <a:buFont typeface="Arial"/>
              <a:buChar char="•"/>
            </a:pPr>
            <a:r>
              <a:rPr lang="nl-B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call .putExtra(‘key’, ‘value’) op deze intent</a:t>
            </a:r>
            <a:endParaRPr lang="nl-BE"/>
          </a:p>
          <a:p>
            <a:pPr>
              <a:buClr>
                <a:schemeClr val="dk1"/>
              </a:buClr>
              <a:buSzPts val="1600"/>
              <a:buFont typeface="Arial"/>
              <a:buChar char="•"/>
            </a:pPr>
            <a:r>
              <a:rPr lang="nl-B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start een nieuwe activity op basis van de nieuwe intent</a:t>
            </a:r>
            <a:endParaRPr lang="nl-BE"/>
          </a:p>
          <a:p>
            <a:pPr lvl="1" indent="-76200">
              <a:buClr>
                <a:schemeClr val="dk1"/>
              </a:buClr>
              <a:buSzPts val="2400"/>
              <a:buFont typeface="Arial"/>
              <a:buNone/>
            </a:pPr>
            <a:endParaRPr lang="nl-B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800"/>
              <a:buFont typeface="Arial"/>
              <a:buNone/>
            </a:pPr>
            <a:endParaRPr lang="nl-B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152;p21">
            <a:extLst>
              <a:ext uri="{FF2B5EF4-FFF2-40B4-BE49-F238E27FC236}">
                <a16:creationId xmlns:a16="http://schemas.microsoft.com/office/drawing/2014/main" id="{B0F1C10F-34E4-4815-B65A-026F9BBC300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6464" y="199958"/>
            <a:ext cx="1402586" cy="2843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53;p21">
            <a:extLst>
              <a:ext uri="{FF2B5EF4-FFF2-40B4-BE49-F238E27FC236}">
                <a16:creationId xmlns:a16="http://schemas.microsoft.com/office/drawing/2014/main" id="{AA6FDFAD-E7DD-4DF2-8E33-DE227A950F6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56991" y="3881438"/>
            <a:ext cx="6335009" cy="248637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54;p21">
            <a:extLst>
              <a:ext uri="{FF2B5EF4-FFF2-40B4-BE49-F238E27FC236}">
                <a16:creationId xmlns:a16="http://schemas.microsoft.com/office/drawing/2014/main" id="{AEE068FE-30B4-4DD3-84D2-30DE80985C8C}"/>
              </a:ext>
            </a:extLst>
          </p:cNvPr>
          <p:cNvSpPr txBox="1"/>
          <p:nvPr/>
        </p:nvSpPr>
        <p:spPr>
          <a:xfrm>
            <a:off x="5747880" y="2272793"/>
            <a:ext cx="5000625" cy="2124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Plaats de huidige intent intent in een variabele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Check of deze intent extra data bevat (.hasExtra)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Indien zo: gebruik deze data (.getStringExtra)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" name="Google Shape;155;p21">
            <a:extLst>
              <a:ext uri="{FF2B5EF4-FFF2-40B4-BE49-F238E27FC236}">
                <a16:creationId xmlns:a16="http://schemas.microsoft.com/office/drawing/2014/main" id="{7FA7B895-5F96-42AF-8C5A-1D2C411594C8}"/>
              </a:ext>
            </a:extLst>
          </p:cNvPr>
          <p:cNvCxnSpPr/>
          <p:nvPr/>
        </p:nvCxnSpPr>
        <p:spPr>
          <a:xfrm>
            <a:off x="5572125" y="1543050"/>
            <a:ext cx="0" cy="4991100"/>
          </a:xfrm>
          <a:prstGeom prst="straightConnector1">
            <a:avLst/>
          </a:prstGeom>
          <a:noFill/>
          <a:ln w="38100" cap="flat" cmpd="sng">
            <a:solidFill>
              <a:srgbClr val="58A61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" name="Google Shape;156;p21">
            <a:extLst>
              <a:ext uri="{FF2B5EF4-FFF2-40B4-BE49-F238E27FC236}">
                <a16:creationId xmlns:a16="http://schemas.microsoft.com/office/drawing/2014/main" id="{D2CA683E-93AD-4E92-BE45-02B5B1A2D25B}"/>
              </a:ext>
            </a:extLst>
          </p:cNvPr>
          <p:cNvSpPr txBox="1"/>
          <p:nvPr/>
        </p:nvSpPr>
        <p:spPr>
          <a:xfrm>
            <a:off x="6441052" y="1421423"/>
            <a:ext cx="5000625" cy="48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ChildActivity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57;p21">
            <a:extLst>
              <a:ext uri="{FF2B5EF4-FFF2-40B4-BE49-F238E27FC236}">
                <a16:creationId xmlns:a16="http://schemas.microsoft.com/office/drawing/2014/main" id="{AD04101E-1880-40FC-A275-3B6120F8E02B}"/>
              </a:ext>
            </a:extLst>
          </p:cNvPr>
          <p:cNvSpPr txBox="1"/>
          <p:nvPr/>
        </p:nvSpPr>
        <p:spPr>
          <a:xfrm>
            <a:off x="813182" y="1447689"/>
            <a:ext cx="5000625" cy="48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MainActivity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58;p21">
            <a:extLst>
              <a:ext uri="{FF2B5EF4-FFF2-40B4-BE49-F238E27FC236}">
                <a16:creationId xmlns:a16="http://schemas.microsoft.com/office/drawing/2014/main" id="{66847A88-8AEC-4C6A-9113-CEC67B182004}"/>
              </a:ext>
            </a:extLst>
          </p:cNvPr>
          <p:cNvSpPr/>
          <p:nvPr/>
        </p:nvSpPr>
        <p:spPr>
          <a:xfrm>
            <a:off x="6138016" y="5184068"/>
            <a:ext cx="5968259" cy="954941"/>
          </a:xfrm>
          <a:prstGeom prst="rect">
            <a:avLst/>
          </a:prstGeom>
          <a:noFill/>
          <a:ln w="38100" cap="flat" cmpd="sng">
            <a:solidFill>
              <a:srgbClr val="58A61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7814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87B8E-EF1E-46E0-A5EC-FEF99BBD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0100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Master / detail flow met fragments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649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981F2-9EB6-4BF2-8C1F-869375A2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Master/detail flow met fragments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E26CE-4A65-4D83-99B7-C1D005C17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zijn</a:t>
            </a:r>
            <a:r>
              <a:rPr lang="en-US" dirty="0"/>
              <a:t> fragments?</a:t>
            </a:r>
          </a:p>
          <a:p>
            <a:r>
              <a:rPr lang="en-US" dirty="0"/>
              <a:t>Fragments </a:t>
            </a:r>
            <a:r>
              <a:rPr lang="en-US" dirty="0" err="1"/>
              <a:t>aanmaken</a:t>
            </a:r>
            <a:endParaRPr lang="en-US" dirty="0"/>
          </a:p>
          <a:p>
            <a:r>
              <a:rPr lang="en-US" dirty="0"/>
              <a:t>Data </a:t>
            </a:r>
            <a:r>
              <a:rPr lang="en-US" dirty="0" err="1"/>
              <a:t>delen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fragments</a:t>
            </a:r>
          </a:p>
          <a:p>
            <a:r>
              <a:rPr lang="en-US" dirty="0" err="1"/>
              <a:t>Schermrotatie</a:t>
            </a:r>
            <a:r>
              <a:rPr lang="en-US" dirty="0"/>
              <a:t> &amp; layout-files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39381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87B8E-EF1E-46E0-A5EC-FEF99BBD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0100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4.2 Wat </a:t>
            </a:r>
            <a:r>
              <a:rPr lang="en-US" dirty="0" err="1">
                <a:solidFill>
                  <a:schemeClr val="bg1"/>
                </a:solidFill>
              </a:rPr>
              <a:t>zijn</a:t>
            </a:r>
            <a:r>
              <a:rPr lang="en-US" dirty="0">
                <a:solidFill>
                  <a:schemeClr val="bg1"/>
                </a:solidFill>
              </a:rPr>
              <a:t> fragments?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718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F166-452C-4CF4-ACCD-806F1043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932A9-8A94-4F1D-BC7F-39A968820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Klein </a:t>
            </a:r>
            <a:r>
              <a:rPr lang="en-US" dirty="0" err="1"/>
              <a:t>stukje</a:t>
            </a:r>
            <a:r>
              <a:rPr lang="en-US" dirty="0"/>
              <a:t> user interface (component)</a:t>
            </a:r>
          </a:p>
          <a:p>
            <a:r>
              <a:rPr lang="en-US" dirty="0"/>
              <a:t>Eigen lifecycle</a:t>
            </a:r>
          </a:p>
          <a:p>
            <a:r>
              <a:rPr lang="en-US" b="1" dirty="0"/>
              <a:t>Kan </a:t>
            </a:r>
            <a:r>
              <a:rPr lang="en-US" b="1" dirty="0" err="1"/>
              <a:t>niet</a:t>
            </a:r>
            <a:r>
              <a:rPr lang="en-US" b="1" dirty="0"/>
              <a:t> </a:t>
            </a:r>
            <a:r>
              <a:rPr lang="en-US" b="1" dirty="0" err="1"/>
              <a:t>bestaan</a:t>
            </a:r>
            <a:r>
              <a:rPr lang="en-US" b="1" dirty="0"/>
              <a:t> </a:t>
            </a:r>
            <a:r>
              <a:rPr lang="en-US" b="1" dirty="0" err="1"/>
              <a:t>zonder</a:t>
            </a:r>
            <a:r>
              <a:rPr lang="en-US" b="1" dirty="0"/>
              <a:t> Activity</a:t>
            </a:r>
          </a:p>
          <a:p>
            <a:r>
              <a:rPr lang="en-US" dirty="0"/>
              <a:t>Backwards-compatible tot API level 7 (</a:t>
            </a:r>
            <a:r>
              <a:rPr lang="en-US" dirty="0" err="1"/>
              <a:t>jan.</a:t>
            </a:r>
            <a:r>
              <a:rPr lang="en-US" dirty="0"/>
              <a:t> 2010 - Eclair)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27C4CE-306C-4BC2-95CF-4DB34AC5F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838" y="13428"/>
            <a:ext cx="2953162" cy="61635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62592F-71D5-48D6-AA4A-619EC37D0E2F}"/>
              </a:ext>
            </a:extLst>
          </p:cNvPr>
          <p:cNvSpPr txBox="1"/>
          <p:nvPr/>
        </p:nvSpPr>
        <p:spPr>
          <a:xfrm>
            <a:off x="381000" y="6176963"/>
            <a:ext cx="427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Building blocks: </a:t>
            </a:r>
            <a:r>
              <a:rPr lang="nl-BE" dirty="0"/>
              <a:t>www.componentdriven.org</a:t>
            </a:r>
          </a:p>
        </p:txBody>
      </p:sp>
    </p:spTree>
    <p:extLst>
      <p:ext uri="{BB962C8B-B14F-4D97-AF65-F5344CB8AC3E}">
        <p14:creationId xmlns:p14="http://schemas.microsoft.com/office/powerpoint/2010/main" val="544262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C01A0-A907-4157-B2AB-002B1D0D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Waarom</a:t>
            </a:r>
            <a:r>
              <a:rPr lang="en-US" dirty="0"/>
              <a:t> Fragments?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BF37F-DDEF-417B-AC4A-D88F9078C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614970-D446-447D-81F6-66CF8E875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1" y="1653549"/>
            <a:ext cx="7437768" cy="423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831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0979-E74D-489A-A496-70B65F47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Waarom</a:t>
            </a:r>
            <a:r>
              <a:rPr lang="en-US" dirty="0"/>
              <a:t> Fragments?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A9813-EE4A-430D-A66F-2E7409B1D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AA8562-F668-4872-A8A4-A3CF5FF51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164" y="1783712"/>
            <a:ext cx="5941672" cy="443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2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Situering binnen de cursus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11222620" cy="4351338"/>
          </a:xfrm>
        </p:spPr>
        <p:txBody>
          <a:bodyPr>
            <a:normAutofit/>
          </a:bodyPr>
          <a:lstStyle/>
          <a:p>
            <a:r>
              <a:rPr lang="en-US" dirty="0"/>
              <a:t>H1: </a:t>
            </a:r>
            <a:r>
              <a:rPr lang="en-US" dirty="0" err="1"/>
              <a:t>Situering</a:t>
            </a:r>
            <a:r>
              <a:rPr lang="en-US" dirty="0"/>
              <a:t> </a:t>
            </a:r>
            <a:r>
              <a:rPr lang="en-US" dirty="0" err="1"/>
              <a:t>mobiele</a:t>
            </a:r>
            <a:r>
              <a:rPr lang="en-US" dirty="0"/>
              <a:t> </a:t>
            </a:r>
            <a:r>
              <a:rPr lang="en-US" dirty="0" err="1"/>
              <a:t>ontwikkelplatformen</a:t>
            </a:r>
            <a:r>
              <a:rPr lang="en-US" dirty="0"/>
              <a:t>		</a:t>
            </a:r>
          </a:p>
          <a:p>
            <a:r>
              <a:rPr lang="en-US" dirty="0"/>
              <a:t>H2: </a:t>
            </a:r>
            <a:r>
              <a:rPr lang="en-US" dirty="0" err="1"/>
              <a:t>Mobiele</a:t>
            </a:r>
            <a:r>
              <a:rPr lang="en-US" dirty="0"/>
              <a:t> </a:t>
            </a:r>
            <a:r>
              <a:rPr lang="en-US" dirty="0" err="1"/>
              <a:t>ontwikkelomgeving</a:t>
            </a:r>
            <a:r>
              <a:rPr lang="en-US" dirty="0"/>
              <a:t>			</a:t>
            </a:r>
          </a:p>
          <a:p>
            <a:r>
              <a:rPr lang="en-US" dirty="0"/>
              <a:t>H3: UI design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mobiele</a:t>
            </a:r>
            <a:r>
              <a:rPr lang="en-US" dirty="0"/>
              <a:t> </a:t>
            </a:r>
            <a:r>
              <a:rPr lang="en-US" dirty="0" err="1"/>
              <a:t>toepassingen</a:t>
            </a:r>
            <a:r>
              <a:rPr lang="en-US" dirty="0"/>
              <a:t>		</a:t>
            </a:r>
          </a:p>
          <a:p>
            <a:r>
              <a:rPr lang="en-US" dirty="0"/>
              <a:t>H4: User interface </a:t>
            </a:r>
            <a:r>
              <a:rPr lang="en-US" dirty="0" err="1"/>
              <a:t>componenten</a:t>
            </a:r>
            <a:r>
              <a:rPr lang="en-US" dirty="0"/>
              <a:t>			</a:t>
            </a:r>
          </a:p>
          <a:p>
            <a:r>
              <a:rPr lang="en-US" dirty="0"/>
              <a:t>H5: Event handling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navigatie</a:t>
            </a:r>
            <a:r>
              <a:rPr lang="en-US" dirty="0"/>
              <a:t>	</a:t>
            </a:r>
          </a:p>
          <a:p>
            <a:r>
              <a:rPr lang="en-US" dirty="0"/>
              <a:t>H6: </a:t>
            </a:r>
            <a:r>
              <a:rPr lang="en-US" dirty="0" err="1"/>
              <a:t>Lijsten</a:t>
            </a:r>
            <a:r>
              <a:rPr lang="en-US" dirty="0"/>
              <a:t> (</a:t>
            </a:r>
            <a:r>
              <a:rPr lang="en-US" dirty="0" err="1"/>
              <a:t>Recyclerview</a:t>
            </a:r>
            <a:r>
              <a:rPr lang="en-US" dirty="0"/>
              <a:t>) </a:t>
            </a:r>
            <a:r>
              <a:rPr lang="en-US" dirty="0" err="1"/>
              <a:t>a.d.h.v</a:t>
            </a:r>
            <a:r>
              <a:rPr lang="en-US" dirty="0"/>
              <a:t>. Firebase (async </a:t>
            </a:r>
            <a:r>
              <a:rPr lang="en-US" dirty="0" err="1"/>
              <a:t>verwerking</a:t>
            </a:r>
            <a:r>
              <a:rPr lang="en-US" dirty="0"/>
              <a:t>)</a:t>
            </a:r>
          </a:p>
          <a:p>
            <a:r>
              <a:rPr lang="en-US" sz="3500" b="1" dirty="0">
                <a:solidFill>
                  <a:srgbClr val="58A618"/>
                </a:solidFill>
                <a:ea typeface="+mj-ea"/>
                <a:cs typeface="+mj-cs"/>
              </a:rPr>
              <a:t>H7: Master/detail flow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dirty="0"/>
              <a:t>H8: Resources </a:t>
            </a:r>
            <a:r>
              <a:rPr lang="en-US" dirty="0" err="1"/>
              <a:t>en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968060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BB2B2-D623-4022-9CC4-210EF0A15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Waarom</a:t>
            </a:r>
            <a:r>
              <a:rPr lang="en-US" dirty="0"/>
              <a:t> Fragments?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971BB-E94C-457D-B075-227ECBE88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Meerdere</a:t>
            </a:r>
            <a:r>
              <a:rPr lang="en-US" dirty="0"/>
              <a:t> </a:t>
            </a:r>
            <a:r>
              <a:rPr lang="en-US" dirty="0" err="1"/>
              <a:t>fragmenten</a:t>
            </a:r>
            <a:r>
              <a:rPr lang="en-US" dirty="0"/>
              <a:t> </a:t>
            </a:r>
            <a:r>
              <a:rPr lang="en-US" dirty="0" err="1"/>
              <a:t>combineren</a:t>
            </a:r>
            <a:r>
              <a:rPr lang="en-US" dirty="0"/>
              <a:t> in 1 activity</a:t>
            </a:r>
          </a:p>
          <a:p>
            <a:r>
              <a:rPr lang="en-US" dirty="0" err="1"/>
              <a:t>Fragmenten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herbruikt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in </a:t>
            </a:r>
            <a:r>
              <a:rPr lang="en-US" dirty="0" err="1"/>
              <a:t>meerdere</a:t>
            </a:r>
            <a:r>
              <a:rPr lang="en-US" dirty="0"/>
              <a:t> activities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 err="1"/>
              <a:t>Benutten</a:t>
            </a:r>
            <a:r>
              <a:rPr lang="en-US" dirty="0"/>
              <a:t> van </a:t>
            </a:r>
            <a:r>
              <a:rPr lang="en-US" dirty="0" err="1"/>
              <a:t>grotere</a:t>
            </a:r>
            <a:r>
              <a:rPr lang="en-US" dirty="0"/>
              <a:t> </a:t>
            </a:r>
            <a:r>
              <a:rPr lang="en-US" dirty="0" err="1"/>
              <a:t>schermgroottes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27136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87B8E-EF1E-46E0-A5EC-FEF99BBD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0100"/>
            <a:ext cx="12192000" cy="1325563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Een</a:t>
            </a:r>
            <a:r>
              <a:rPr lang="en-US" dirty="0">
                <a:solidFill>
                  <a:schemeClr val="bg1"/>
                </a:solidFill>
              </a:rPr>
              <a:t> Fragment </a:t>
            </a:r>
            <a:r>
              <a:rPr lang="en-US" dirty="0" err="1">
                <a:solidFill>
                  <a:schemeClr val="bg1"/>
                </a:solidFill>
              </a:rPr>
              <a:t>aanmaken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17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B0B4-D0C3-4710-94CF-231A0BF12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Nieuw</a:t>
            </a:r>
            <a:r>
              <a:rPr lang="en-US" dirty="0"/>
              <a:t> project </a:t>
            </a:r>
            <a:r>
              <a:rPr lang="en-US" dirty="0" err="1"/>
              <a:t>aanmaken</a:t>
            </a:r>
            <a:r>
              <a:rPr lang="en-US" dirty="0"/>
              <a:t> (empty activity)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95C44-BB5B-401C-8B2F-1ABB9D9B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F79727-862E-4394-8493-3A3F62D8C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078063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45D3C-D2FE-404C-B37A-00347766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</a:t>
            </a:r>
            <a:r>
              <a:rPr lang="en-US" dirty="0" err="1"/>
              <a:t>aanmaken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921AD-C4B7-436C-B643-0858F57F3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Rechtsklik</a:t>
            </a:r>
            <a:r>
              <a:rPr lang="en-US" dirty="0"/>
              <a:t>  &gt; New &gt; Java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  <a:p>
            <a:r>
              <a:rPr lang="nl-BE" dirty="0"/>
              <a:t>Geef het bestand de naam: HelloFragment.java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4320FB-A1C1-4E30-B02E-D2DB6F1B3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35617"/>
            <a:ext cx="11036670" cy="14437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F961DE-66AE-4227-B1FC-131F0C601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73307"/>
            <a:ext cx="3993955" cy="182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84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EE33-685E-4985-9E61-2DFAA09EF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</a:t>
            </a:r>
            <a:r>
              <a:rPr lang="en-US" dirty="0" err="1"/>
              <a:t>aanmaken</a:t>
            </a:r>
            <a:r>
              <a:rPr lang="en-US" dirty="0"/>
              <a:t>: extend van ‘Fragment’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43073-1922-4C32-A886-7269A4CCC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C610F7-3BA3-47E5-8741-7704E688A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941" y="1825625"/>
            <a:ext cx="8129512" cy="389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4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87B8E-EF1E-46E0-A5EC-FEF99BBD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0100"/>
            <a:ext cx="12192000" cy="1325563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Een</a:t>
            </a:r>
            <a:r>
              <a:rPr lang="en-US" dirty="0">
                <a:solidFill>
                  <a:schemeClr val="bg1"/>
                </a:solidFill>
              </a:rPr>
              <a:t> Fragment </a:t>
            </a:r>
            <a:r>
              <a:rPr lang="en-US" dirty="0" err="1">
                <a:solidFill>
                  <a:schemeClr val="bg1"/>
                </a:solidFill>
              </a:rPr>
              <a:t>aanmaken</a:t>
            </a:r>
            <a:r>
              <a:rPr lang="en-US" dirty="0">
                <a:solidFill>
                  <a:schemeClr val="bg1"/>
                </a:solidFill>
              </a:rPr>
              <a:t>: layout-</a:t>
            </a:r>
            <a:r>
              <a:rPr lang="en-US" dirty="0" err="1">
                <a:solidFill>
                  <a:schemeClr val="bg1"/>
                </a:solidFill>
              </a:rPr>
              <a:t>bestand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500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AC71D-FB11-4161-BE88-45E48DA4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layout-</a:t>
            </a:r>
            <a:r>
              <a:rPr lang="en-US" dirty="0" err="1"/>
              <a:t>bestand</a:t>
            </a:r>
            <a:r>
              <a:rPr lang="en-US" dirty="0"/>
              <a:t> </a:t>
            </a:r>
            <a:r>
              <a:rPr lang="en-US" dirty="0" err="1"/>
              <a:t>aanmaken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CBA63-9B4E-46AB-B262-52C3A6944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Rechts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op ‘layout’ &gt; New &gt; Layout Resource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Geef</a:t>
            </a:r>
            <a:r>
              <a:rPr lang="en-US" dirty="0"/>
              <a:t> het </a:t>
            </a:r>
            <a:r>
              <a:rPr lang="en-US" dirty="0" err="1"/>
              <a:t>bestand</a:t>
            </a:r>
            <a:r>
              <a:rPr lang="en-US" dirty="0"/>
              <a:t> de naam ‘fragment_hello.xml’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4B5E66-7D4F-4204-AF9A-C402C5169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532" y="2529599"/>
            <a:ext cx="9323787" cy="8994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921043-B7AC-4C93-8B14-4CE721000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532" y="4481276"/>
            <a:ext cx="6306430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41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C7C5E-52AC-4B4B-9BDA-0551994B6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From Fragment!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D1DAE-13F6-4FCC-9799-77849C6F6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Voeg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TextView</a:t>
            </a:r>
            <a:r>
              <a:rPr lang="en-US" dirty="0"/>
              <a:t> toe met de </a:t>
            </a:r>
            <a:r>
              <a:rPr lang="en-US" dirty="0" err="1"/>
              <a:t>tekst</a:t>
            </a:r>
            <a:r>
              <a:rPr lang="en-US" dirty="0"/>
              <a:t> “Hello from Fragment”</a:t>
            </a:r>
          </a:p>
          <a:p>
            <a:r>
              <a:rPr lang="en-US" dirty="0" err="1"/>
              <a:t>Geef</a:t>
            </a:r>
            <a:r>
              <a:rPr lang="en-US" dirty="0"/>
              <a:t> het fragment </a:t>
            </a:r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achtergrondkleur</a:t>
            </a:r>
            <a:endParaRPr lang="en-US" dirty="0"/>
          </a:p>
          <a:p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B7149D-4F98-4513-BBC0-B1BE8CC5B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67" y="3332747"/>
            <a:ext cx="7404847" cy="273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6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D02BB-6EDE-4CDF-BDBA-895BD0553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het layout-</a:t>
            </a:r>
            <a:r>
              <a:rPr lang="en-US" dirty="0" err="1"/>
              <a:t>bestand</a:t>
            </a:r>
            <a:r>
              <a:rPr lang="en-US" dirty="0"/>
              <a:t> met het Fragment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EDAC9-926C-4FC7-BA15-429892DFE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Implementeer</a:t>
            </a:r>
            <a:r>
              <a:rPr lang="en-US" dirty="0"/>
              <a:t> de </a:t>
            </a:r>
            <a:r>
              <a:rPr lang="en-US" dirty="0" err="1"/>
              <a:t>methode</a:t>
            </a:r>
            <a:r>
              <a:rPr lang="en-US" dirty="0"/>
              <a:t> ‘</a:t>
            </a:r>
            <a:r>
              <a:rPr lang="en-US" dirty="0" err="1"/>
              <a:t>onCreateView</a:t>
            </a:r>
            <a:r>
              <a:rPr lang="en-US" dirty="0"/>
              <a:t>’: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240F2A-00E3-4D3D-8DF1-766A7DE34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90" y="2894388"/>
            <a:ext cx="9118899" cy="242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73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A7AF6-F6EA-4C39-8032-8681F8B22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het layout-</a:t>
            </a:r>
            <a:r>
              <a:rPr lang="en-US" dirty="0" err="1"/>
              <a:t>bestand</a:t>
            </a:r>
            <a:r>
              <a:rPr lang="en-US" dirty="0"/>
              <a:t> met het Fragment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1D8EB-A6C7-4286-911A-E14AFFA81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Inflate het fragment_hello.xml </a:t>
            </a:r>
            <a:r>
              <a:rPr lang="en-US" dirty="0" err="1"/>
              <a:t>wanneer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fragment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geladen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2E63D2-04A3-4F7B-A26C-23134ED2C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68" y="3588058"/>
            <a:ext cx="11177664" cy="248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87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7837-7BFF-4760-8293-B1C0381B7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Waar</a:t>
            </a:r>
            <a:r>
              <a:rPr lang="en-US" dirty="0"/>
              <a:t> </a:t>
            </a:r>
            <a:r>
              <a:rPr lang="en-US" dirty="0" err="1"/>
              <a:t>bevinden</a:t>
            </a:r>
            <a:r>
              <a:rPr lang="en-US" dirty="0"/>
              <a:t> we </a:t>
            </a:r>
            <a:r>
              <a:rPr lang="en-US" dirty="0" err="1"/>
              <a:t>ons</a:t>
            </a:r>
            <a:r>
              <a:rPr lang="en-US" dirty="0"/>
              <a:t> nu?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53918-A10D-4501-8B4C-A47CC86D8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Recyclerview</a:t>
            </a:r>
            <a:endParaRPr lang="en-US" dirty="0"/>
          </a:p>
          <a:p>
            <a:r>
              <a:rPr lang="en-US" dirty="0"/>
              <a:t>Activities met </a:t>
            </a:r>
            <a:r>
              <a:rPr lang="en-US" dirty="0" err="1"/>
              <a:t>schermelementen</a:t>
            </a:r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BFDFA0-F11C-4F46-9709-6D0BFCF51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1428" y="681037"/>
            <a:ext cx="26193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162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87B8E-EF1E-46E0-A5EC-FEF99BBD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0100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Het Fragment in </a:t>
            </a:r>
            <a:r>
              <a:rPr lang="en-US" dirty="0" err="1">
                <a:solidFill>
                  <a:schemeClr val="bg1"/>
                </a:solidFill>
              </a:rPr>
              <a:t>een</a:t>
            </a:r>
            <a:r>
              <a:rPr lang="en-US" dirty="0">
                <a:solidFill>
                  <a:schemeClr val="bg1"/>
                </a:solidFill>
              </a:rPr>
              <a:t> activity </a:t>
            </a:r>
            <a:r>
              <a:rPr lang="en-US" dirty="0" err="1">
                <a:solidFill>
                  <a:schemeClr val="bg1"/>
                </a:solidFill>
              </a:rPr>
              <a:t>plaatsen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970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0A47-A073-4512-8BFA-38218ED1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in </a:t>
            </a:r>
            <a:r>
              <a:rPr lang="en-US" dirty="0" err="1"/>
              <a:t>een</a:t>
            </a:r>
            <a:r>
              <a:rPr lang="en-US" dirty="0"/>
              <a:t> activity </a:t>
            </a:r>
            <a:r>
              <a:rPr lang="en-US" dirty="0" err="1"/>
              <a:t>plaatsen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5A50-BBB3-43EF-A90B-87F2B944C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het layout-</a:t>
            </a:r>
            <a:r>
              <a:rPr lang="en-US" dirty="0" err="1"/>
              <a:t>bestand</a:t>
            </a:r>
            <a:r>
              <a:rPr lang="en-US" dirty="0"/>
              <a:t> van je activity (activity_main.xml),</a:t>
            </a:r>
            <a:br>
              <a:rPr lang="en-US" dirty="0"/>
            </a:br>
            <a:r>
              <a:rPr lang="en-US" dirty="0"/>
              <a:t>drag &amp; drop </a:t>
            </a:r>
            <a:r>
              <a:rPr lang="en-US" dirty="0" err="1"/>
              <a:t>een</a:t>
            </a:r>
            <a:r>
              <a:rPr lang="en-US" dirty="0"/>
              <a:t> Fragment op je </a:t>
            </a:r>
            <a:r>
              <a:rPr lang="en-US" dirty="0" err="1"/>
              <a:t>designview</a:t>
            </a:r>
            <a:r>
              <a:rPr lang="en-US" dirty="0"/>
              <a:t>. </a:t>
            </a:r>
            <a:r>
              <a:rPr lang="en-US" dirty="0" err="1"/>
              <a:t>Kies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HelloFragment</a:t>
            </a:r>
            <a:r>
              <a:rPr lang="en-US" dirty="0"/>
              <a:t>.</a:t>
            </a:r>
          </a:p>
          <a:p>
            <a:r>
              <a:rPr lang="en-US" dirty="0" err="1"/>
              <a:t>Verander</a:t>
            </a:r>
            <a:r>
              <a:rPr lang="en-US" dirty="0"/>
              <a:t> de </a:t>
            </a:r>
            <a:r>
              <a:rPr lang="en-US" dirty="0" err="1"/>
              <a:t>achtergrondkleur</a:t>
            </a:r>
            <a:r>
              <a:rPr lang="en-US" dirty="0"/>
              <a:t> van je activity-layout.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F43D27-49F3-4635-935E-ED77C69D0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8229562" cy="281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7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9AD07-8493-40CB-838A-B452329A7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Test!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9B8C6-8267-496B-9853-EA9C31C03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Het Fragment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getoond</a:t>
            </a:r>
            <a:r>
              <a:rPr lang="en-US" dirty="0"/>
              <a:t> in je activity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Extra: </a:t>
            </a:r>
            <a:r>
              <a:rPr lang="en-US" i="1" dirty="0" err="1"/>
              <a:t>dupliceer</a:t>
            </a:r>
            <a:r>
              <a:rPr lang="en-US" i="1" dirty="0"/>
              <a:t> </a:t>
            </a:r>
            <a:r>
              <a:rPr lang="en-US" i="1" dirty="0" err="1"/>
              <a:t>dit</a:t>
            </a:r>
            <a:r>
              <a:rPr lang="en-US" i="1" dirty="0"/>
              <a:t> Fragment 3x </a:t>
            </a:r>
            <a:r>
              <a:rPr lang="en-US" i="1" dirty="0" err="1"/>
              <a:t>onder</a:t>
            </a:r>
            <a:r>
              <a:rPr lang="en-US" i="1" dirty="0"/>
              <a:t> </a:t>
            </a:r>
            <a:r>
              <a:rPr lang="en-US" i="1" dirty="0" err="1"/>
              <a:t>elkaar</a:t>
            </a:r>
            <a:endParaRPr lang="en-US" i="1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08A6F8-468E-43E8-AA78-44F49F344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897" y="365125"/>
            <a:ext cx="3515216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02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16536-409D-4491-B7C5-DF9CDA9F0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Opdracht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32ED2-0251-4718-AC9E-C33D0AAF4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Opdracht</a:t>
            </a:r>
            <a:r>
              <a:rPr lang="en-US" i="1" dirty="0"/>
              <a:t>: </a:t>
            </a:r>
            <a:r>
              <a:rPr lang="en-US" i="1" dirty="0" err="1"/>
              <a:t>maak</a:t>
            </a:r>
            <a:r>
              <a:rPr lang="en-US" i="1" dirty="0"/>
              <a:t> </a:t>
            </a:r>
            <a:r>
              <a:rPr lang="en-US" i="1" dirty="0" err="1"/>
              <a:t>een</a:t>
            </a:r>
            <a:r>
              <a:rPr lang="en-US" i="1" dirty="0"/>
              <a:t> </a:t>
            </a:r>
            <a:r>
              <a:rPr lang="en-US" i="1" dirty="0" err="1"/>
              <a:t>nieuw</a:t>
            </a:r>
            <a:r>
              <a:rPr lang="en-US" i="1" dirty="0"/>
              <a:t> Android-project met 2 Fragments (10 min)</a:t>
            </a:r>
          </a:p>
          <a:p>
            <a:pPr>
              <a:buFontTx/>
              <a:buChar char="-"/>
            </a:pPr>
            <a:r>
              <a:rPr lang="en-US" b="1" dirty="0" err="1"/>
              <a:t>ListFragment</a:t>
            </a:r>
            <a:r>
              <a:rPr lang="en-US" dirty="0"/>
              <a:t> : </a:t>
            </a:r>
            <a:r>
              <a:rPr lang="en-US" dirty="0" err="1"/>
              <a:t>lijst</a:t>
            </a:r>
            <a:r>
              <a:rPr lang="en-US" dirty="0"/>
              <a:t> van strings</a:t>
            </a:r>
          </a:p>
          <a:p>
            <a:pPr>
              <a:buFontTx/>
              <a:buChar char="-"/>
            </a:pPr>
            <a:r>
              <a:rPr lang="en-US" b="1" dirty="0" err="1"/>
              <a:t>DetailFragment</a:t>
            </a:r>
            <a:r>
              <a:rPr lang="en-US" dirty="0"/>
              <a:t>: 1 </a:t>
            </a:r>
            <a:r>
              <a:rPr lang="en-US" dirty="0" err="1"/>
              <a:t>TextView</a:t>
            </a:r>
            <a:r>
              <a:rPr lang="en-US" dirty="0"/>
              <a:t> &amp; 1 TextEdit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8B732D-EE14-4306-909E-43E0B5E62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99" y="4443950"/>
            <a:ext cx="4243243" cy="1867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9E4E71-46C4-4379-86F8-3BB283802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383" y="4443950"/>
            <a:ext cx="5164332" cy="186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771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87B8E-EF1E-46E0-A5EC-FEF99BBD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0100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</a:t>
            </a:r>
            <a:r>
              <a:rPr lang="en-US" dirty="0" err="1">
                <a:solidFill>
                  <a:schemeClr val="bg1"/>
                </a:solidFill>
              </a:rPr>
              <a:t>tussen</a:t>
            </a:r>
            <a:r>
              <a:rPr lang="en-US" dirty="0">
                <a:solidFill>
                  <a:schemeClr val="bg1"/>
                </a:solidFill>
              </a:rPr>
              <a:t> Fragments </a:t>
            </a:r>
            <a:r>
              <a:rPr lang="en-US" dirty="0" err="1">
                <a:solidFill>
                  <a:schemeClr val="bg1"/>
                </a:solidFill>
              </a:rPr>
              <a:t>delen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9754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72B2-2732-478E-91D3-05B65E588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delen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Fragments</a:t>
            </a:r>
            <a:endParaRPr lang="nl-BE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9B91E2-CC63-4C47-8781-E909EC832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62" y="1824492"/>
            <a:ext cx="9210675" cy="4194741"/>
          </a:xfrm>
        </p:spPr>
      </p:pic>
    </p:spTree>
    <p:extLst>
      <p:ext uri="{BB962C8B-B14F-4D97-AF65-F5344CB8AC3E}">
        <p14:creationId xmlns:p14="http://schemas.microsoft.com/office/powerpoint/2010/main" val="31739601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90FB4-57F0-40B3-991A-43F7E5725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delen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Fragments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168AB-4A5B-4A54-A02A-A87E9FA9C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ListFragment.java: </a:t>
            </a:r>
            <a:r>
              <a:rPr lang="en-US" dirty="0" err="1"/>
              <a:t>voorzie</a:t>
            </a:r>
            <a:r>
              <a:rPr lang="en-US" dirty="0"/>
              <a:t> de </a:t>
            </a:r>
            <a:r>
              <a:rPr lang="en-US" dirty="0" err="1"/>
              <a:t>lijst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click-listener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F85E4-4CA1-43D9-8852-4AE88ACDD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83" y="3080347"/>
            <a:ext cx="11153188" cy="231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190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22AE5-58E7-4DCD-A115-DADECA39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delen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Fragments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17B8-34A3-40DC-BB62-2EB279337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Haal</a:t>
            </a:r>
            <a:r>
              <a:rPr lang="en-US" dirty="0"/>
              <a:t> het item op </a:t>
            </a:r>
            <a:r>
              <a:rPr lang="en-US" dirty="0" err="1"/>
              <a:t>waarop</a:t>
            </a:r>
            <a:r>
              <a:rPr lang="en-US" dirty="0"/>
              <a:t> je </a:t>
            </a:r>
            <a:r>
              <a:rPr lang="en-US" dirty="0" err="1"/>
              <a:t>hebt</a:t>
            </a:r>
            <a:r>
              <a:rPr lang="en-US" dirty="0"/>
              <a:t> </a:t>
            </a:r>
            <a:r>
              <a:rPr lang="en-US" dirty="0" err="1"/>
              <a:t>geklikt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Voorzie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referentie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het </a:t>
            </a:r>
            <a:r>
              <a:rPr lang="en-US" dirty="0" err="1"/>
              <a:t>huidig</a:t>
            </a:r>
            <a:r>
              <a:rPr lang="en-US" dirty="0"/>
              <a:t> </a:t>
            </a:r>
            <a:r>
              <a:rPr lang="en-US" dirty="0" err="1"/>
              <a:t>detailfragment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Maak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</a:t>
            </a:r>
            <a:r>
              <a:rPr lang="en-US" dirty="0"/>
              <a:t> </a:t>
            </a:r>
            <a:r>
              <a:rPr lang="en-US" dirty="0" err="1"/>
              <a:t>detailfragment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bundle op het 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detailfragment</a:t>
            </a:r>
            <a:r>
              <a:rPr lang="en-US" dirty="0"/>
              <a:t> met de 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waarde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Vervang</a:t>
            </a:r>
            <a:r>
              <a:rPr lang="en-US" dirty="0"/>
              <a:t> het </a:t>
            </a:r>
            <a:r>
              <a:rPr lang="en-US" dirty="0" err="1"/>
              <a:t>detailfragment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742936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B4EF-9A03-455A-8C07-3DBA9D05B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1296D-8612-44A2-BDF4-C1BB54EC9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7AB931-FD6F-4857-9C7E-12F2E6F2B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15" y="338779"/>
            <a:ext cx="12192000" cy="644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873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78ED-DD1B-4BE9-ADC5-197EA0567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Opdracht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E4C57-EB2E-4A08-A824-62E8E972E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69316" cy="4351338"/>
          </a:xfrm>
        </p:spPr>
        <p:txBody>
          <a:bodyPr/>
          <a:lstStyle/>
          <a:p>
            <a:pPr marL="0" indent="0">
              <a:buNone/>
            </a:pPr>
            <a:r>
              <a:rPr lang="en-US" i="1" dirty="0" err="1"/>
              <a:t>Opdracht</a:t>
            </a:r>
            <a:r>
              <a:rPr lang="en-US" i="1" dirty="0"/>
              <a:t>: </a:t>
            </a:r>
            <a:r>
              <a:rPr lang="en-US" i="1" dirty="0" err="1"/>
              <a:t>zorg</a:t>
            </a:r>
            <a:r>
              <a:rPr lang="en-US" i="1" dirty="0"/>
              <a:t> </a:t>
            </a:r>
            <a:r>
              <a:rPr lang="en-US" i="1" dirty="0" err="1"/>
              <a:t>ervoor</a:t>
            </a:r>
            <a:r>
              <a:rPr lang="en-US" i="1" dirty="0"/>
              <a:t> </a:t>
            </a:r>
            <a:r>
              <a:rPr lang="en-US" i="1" dirty="0" err="1"/>
              <a:t>dat</a:t>
            </a:r>
            <a:r>
              <a:rPr lang="en-US" i="1" dirty="0"/>
              <a:t> data </a:t>
            </a:r>
            <a:r>
              <a:rPr lang="en-US" i="1" dirty="0" err="1"/>
              <a:t>tussen</a:t>
            </a:r>
            <a:r>
              <a:rPr lang="en-US" i="1" dirty="0"/>
              <a:t> het </a:t>
            </a:r>
            <a:r>
              <a:rPr lang="en-US" i="1" dirty="0" err="1"/>
              <a:t>lijst</a:t>
            </a:r>
            <a:r>
              <a:rPr lang="en-US" i="1" dirty="0"/>
              <a:t> </a:t>
            </a:r>
            <a:r>
              <a:rPr lang="en-US" i="1" dirty="0" err="1"/>
              <a:t>en</a:t>
            </a:r>
            <a:r>
              <a:rPr lang="en-US" i="1" dirty="0"/>
              <a:t> </a:t>
            </a:r>
            <a:r>
              <a:rPr lang="en-US" i="1" dirty="0" err="1"/>
              <a:t>detailfragment</a:t>
            </a:r>
            <a:r>
              <a:rPr lang="en-US" i="1" dirty="0"/>
              <a:t> </a:t>
            </a:r>
            <a:r>
              <a:rPr lang="en-US" i="1" dirty="0" err="1"/>
              <a:t>wordt</a:t>
            </a:r>
            <a:r>
              <a:rPr lang="en-US" i="1" dirty="0"/>
              <a:t> </a:t>
            </a:r>
            <a:r>
              <a:rPr lang="en-US" i="1" dirty="0" err="1"/>
              <a:t>gedeeld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>
              <a:buFontTx/>
              <a:buChar char="-"/>
            </a:pPr>
            <a:r>
              <a:rPr lang="en-US" b="1" dirty="0" err="1"/>
              <a:t>ListFragment</a:t>
            </a:r>
            <a:r>
              <a:rPr lang="en-US" dirty="0"/>
              <a:t> : </a:t>
            </a:r>
            <a:r>
              <a:rPr lang="en-US" dirty="0" err="1"/>
              <a:t>klik</a:t>
            </a:r>
            <a:r>
              <a:rPr lang="en-US" dirty="0"/>
              <a:t> op item</a:t>
            </a:r>
          </a:p>
          <a:p>
            <a:pPr>
              <a:buFontTx/>
              <a:buChar char="-"/>
            </a:pPr>
            <a:r>
              <a:rPr lang="en-US" b="1" dirty="0" err="1"/>
              <a:t>DetailFragment</a:t>
            </a:r>
            <a:r>
              <a:rPr lang="en-US" dirty="0"/>
              <a:t>: </a:t>
            </a:r>
            <a:r>
              <a:rPr lang="en-US" dirty="0" err="1"/>
              <a:t>toont</a:t>
            </a:r>
            <a:r>
              <a:rPr lang="en-US" dirty="0"/>
              <a:t> item </a:t>
            </a:r>
            <a:r>
              <a:rPr lang="en-US" dirty="0" err="1"/>
              <a:t>aan</a:t>
            </a:r>
            <a:r>
              <a:rPr lang="en-US" dirty="0"/>
              <a:t> de </a:t>
            </a:r>
            <a:r>
              <a:rPr lang="en-US" dirty="0" err="1"/>
              <a:t>rechterkant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nl-BE" dirty="0"/>
          </a:p>
          <a:p>
            <a:pPr marL="0" indent="0">
              <a:buNone/>
            </a:pPr>
            <a:r>
              <a:rPr lang="nl-BE" sz="2300" i="1" dirty="0"/>
              <a:t>Tip: implementeer eerst het lijst- en detailfragment in </a:t>
            </a:r>
            <a:r>
              <a:rPr lang="nl-BE" sz="2300" i="1" dirty="0" err="1"/>
              <a:t>mainActivity</a:t>
            </a:r>
            <a:endParaRPr lang="en-US" sz="2300" i="1" dirty="0"/>
          </a:p>
        </p:txBody>
      </p:sp>
    </p:spTree>
    <p:extLst>
      <p:ext uri="{BB962C8B-B14F-4D97-AF65-F5344CB8AC3E}">
        <p14:creationId xmlns:p14="http://schemas.microsoft.com/office/powerpoint/2010/main" val="2670282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A278-08B9-4518-A18C-EAFA987A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Deze</a:t>
            </a:r>
            <a:r>
              <a:rPr lang="en-US" dirty="0"/>
              <a:t> les</a:t>
            </a:r>
            <a:endParaRPr lang="nl-BE" dirty="0"/>
          </a:p>
        </p:txBody>
      </p:sp>
      <p:pic>
        <p:nvPicPr>
          <p:cNvPr id="5" name="Picture 4" descr="Screen of a cell phone&#10;&#10;Description automatically generated">
            <a:extLst>
              <a:ext uri="{FF2B5EF4-FFF2-40B4-BE49-F238E27FC236}">
                <a16:creationId xmlns:a16="http://schemas.microsoft.com/office/drawing/2014/main" id="{8406226B-AAE0-47BF-8C22-00CCEC343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841" y="188754"/>
            <a:ext cx="7829339" cy="648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5793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87B8E-EF1E-46E0-A5EC-FEF99BBD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0100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Activity: screen rotation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701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CAFD-878F-46FA-BDF6-BA0A5D98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orientation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1E83C-B78A-450D-959B-185F263B9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805DB2-A9A1-4ED7-ACF2-6C51AC98D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42" y="1825625"/>
            <a:ext cx="92041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840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70F69-57BB-4511-A8FD-B3AC3AEBC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landscape/portrait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54A41-703C-4BCE-A55B-7D2453B2F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Activity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opnieuw</a:t>
            </a:r>
            <a:r>
              <a:rPr lang="en-US" dirty="0"/>
              <a:t> </a:t>
            </a:r>
            <a:r>
              <a:rPr lang="en-US" dirty="0" err="1"/>
              <a:t>opgebouwd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het </a:t>
            </a:r>
            <a:r>
              <a:rPr lang="en-US" dirty="0" err="1"/>
              <a:t>roteren</a:t>
            </a:r>
            <a:r>
              <a:rPr lang="en-US" dirty="0"/>
              <a:t>!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5D230F-1784-48A9-B986-C34FE9B0A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593" y="3729176"/>
            <a:ext cx="8514543" cy="217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021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B53EC-798B-4302-84E9-4224E65A3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Gevolgen</a:t>
            </a:r>
            <a:r>
              <a:rPr lang="en-US" dirty="0"/>
              <a:t> van </a:t>
            </a:r>
            <a:r>
              <a:rPr lang="en-US" dirty="0" err="1"/>
              <a:t>rotatie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C7BC3-05E6-40CE-829C-D8F0C61CC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EB139E-784F-4530-894B-24274C114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521" y="1825625"/>
            <a:ext cx="8608958" cy="456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555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D542F-4F75-4553-88F5-28B0A8D0D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7BCE7-336B-4AE0-A67F-684CE5730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B2683C-8A0E-4183-BC7C-06794FC34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86" y="642455"/>
            <a:ext cx="11901714" cy="557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554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36A7-EB79-4914-8AE1-D4022C49D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E9BCA-0709-45F5-95B0-EB56B3906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2687DA-2518-431D-A92E-BA5B6F458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13" y="365125"/>
            <a:ext cx="3658111" cy="6049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6DCC7E-9794-4326-9CFA-CAE09C924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634" y="1690688"/>
            <a:ext cx="6087325" cy="36581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EE4747-134D-4273-8C9E-F02850FB3A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5401" y="3718060"/>
            <a:ext cx="1066289" cy="28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97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72F5-3020-4635-B5E2-43ED618A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Gevolgen</a:t>
            </a:r>
            <a:r>
              <a:rPr lang="en-US" dirty="0"/>
              <a:t> van </a:t>
            </a:r>
            <a:r>
              <a:rPr lang="en-US" dirty="0" err="1"/>
              <a:t>rotatie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6A143-87ED-40B8-974C-072C1D612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Views </a:t>
            </a:r>
            <a:r>
              <a:rPr lang="en-US" dirty="0" err="1"/>
              <a:t>waarop</a:t>
            </a:r>
            <a:r>
              <a:rPr lang="en-US" dirty="0"/>
              <a:t> </a:t>
            </a:r>
            <a:r>
              <a:rPr lang="en-US" dirty="0" err="1"/>
              <a:t>rotatie</a:t>
            </a:r>
            <a:r>
              <a:rPr lang="en-US" dirty="0"/>
              <a:t> </a:t>
            </a:r>
            <a:r>
              <a:rPr lang="en-US" b="1" dirty="0" err="1"/>
              <a:t>wel</a:t>
            </a:r>
            <a:r>
              <a:rPr lang="en-US" dirty="0"/>
              <a:t> impact </a:t>
            </a:r>
            <a:r>
              <a:rPr lang="en-US" dirty="0" err="1"/>
              <a:t>heeft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TextView</a:t>
            </a:r>
            <a:endParaRPr lang="en-US" dirty="0"/>
          </a:p>
          <a:p>
            <a:pPr lvl="1"/>
            <a:r>
              <a:rPr lang="en-US" dirty="0"/>
              <a:t>Button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Views </a:t>
            </a:r>
            <a:r>
              <a:rPr lang="en-US" dirty="0" err="1"/>
              <a:t>waarop</a:t>
            </a:r>
            <a:r>
              <a:rPr lang="en-US" dirty="0"/>
              <a:t> </a:t>
            </a:r>
            <a:r>
              <a:rPr lang="en-US" dirty="0" err="1"/>
              <a:t>rotatie</a:t>
            </a:r>
            <a:r>
              <a:rPr lang="en-US" dirty="0"/>
              <a:t> </a:t>
            </a:r>
            <a:r>
              <a:rPr lang="en-US" b="1" dirty="0" err="1"/>
              <a:t>geen</a:t>
            </a:r>
            <a:r>
              <a:rPr lang="en-US" dirty="0"/>
              <a:t> impact </a:t>
            </a:r>
            <a:r>
              <a:rPr lang="en-US" dirty="0" err="1"/>
              <a:t>heeft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EditText</a:t>
            </a:r>
            <a:endParaRPr lang="en-US" dirty="0"/>
          </a:p>
          <a:p>
            <a:pPr lvl="1"/>
            <a:r>
              <a:rPr lang="en-US" dirty="0"/>
              <a:t>Checkbox</a:t>
            </a:r>
          </a:p>
          <a:p>
            <a:pPr lvl="1"/>
            <a:r>
              <a:rPr lang="en-US" dirty="0"/>
              <a:t>Switch</a:t>
            </a:r>
          </a:p>
          <a:p>
            <a:pPr lvl="1"/>
            <a:r>
              <a:rPr lang="en-US" dirty="0" err="1"/>
              <a:t>RadioButton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34254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966A-50CD-4B92-BA5C-3CFE2334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Oplossing</a:t>
            </a:r>
            <a:r>
              <a:rPr lang="en-US" dirty="0"/>
              <a:t>: save &amp; restore instance state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45076-AED7-443B-822A-DF90B91AB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772646-F4C0-4A53-A2C0-FF8E5A697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68" y="1343705"/>
            <a:ext cx="6211431" cy="531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009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BFDC8-1FD7-4B70-ADAE-B92CFFF18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Portrait to landscape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A827F-8D2B-4A3A-AFD1-32BC92038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Lifecycle hooks save &amp; restore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056D63-3882-4D55-B56A-D59BE592D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04" y="2685679"/>
            <a:ext cx="10394591" cy="328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296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68E5F-2DA5-410C-995B-D4ED1C6B0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onSaveInstanceState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A76DB-7804-4FD2-8142-C7F038063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2497CE-5D09-4888-B85C-006109F61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702" y="2990479"/>
            <a:ext cx="9519437" cy="282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58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5AD9BE-ABBD-488D-A55E-2ECB87D8F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78AB1C-EC46-4A49-93B1-0E00C945F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/>
              <a:t>Vandaag zien we:</a:t>
            </a:r>
          </a:p>
          <a:p>
            <a:pPr marL="514350" indent="-514350">
              <a:buAutoNum type="arabicPeriod"/>
            </a:pPr>
            <a:r>
              <a:rPr lang="en-US" dirty="0" err="1"/>
              <a:t>Recyclerview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n-US" dirty="0" err="1"/>
              <a:t>Herhaling</a:t>
            </a:r>
            <a:r>
              <a:rPr lang="en-US" dirty="0"/>
              <a:t> </a:t>
            </a:r>
            <a:r>
              <a:rPr lang="en-US" dirty="0" err="1"/>
              <a:t>componenten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recyclerview</a:t>
            </a:r>
            <a:r>
              <a:rPr lang="en-US" dirty="0"/>
              <a:t> (H6)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/>
              <a:t>Implementatie</a:t>
            </a:r>
            <a:r>
              <a:rPr lang="en-US" dirty="0"/>
              <a:t> </a:t>
            </a:r>
            <a:r>
              <a:rPr lang="en-US" dirty="0" err="1"/>
              <a:t>onItemClickListener</a:t>
            </a:r>
            <a:r>
              <a:rPr lang="en-US" dirty="0"/>
              <a:t> (H3 + H5)</a:t>
            </a:r>
            <a:br>
              <a:rPr lang="en-US" dirty="0"/>
            </a:br>
            <a:endParaRPr lang="en-US" dirty="0"/>
          </a:p>
          <a:p>
            <a:pPr marL="514350" indent="-514350">
              <a:buAutoNum type="arabicPeriod"/>
            </a:pPr>
            <a:r>
              <a:rPr lang="nl-BE" dirty="0"/>
              <a:t>Master / detail flow met </a:t>
            </a:r>
            <a:r>
              <a:rPr lang="nl-BE" dirty="0" err="1"/>
              <a:t>fragments</a:t>
            </a:r>
            <a:endParaRPr lang="nl-BE" dirty="0"/>
          </a:p>
          <a:p>
            <a:pPr marL="971550" lvl="1" indent="-514350">
              <a:buAutoNum type="arabicPeriod"/>
            </a:pPr>
            <a:r>
              <a:rPr lang="nl-BE" dirty="0" err="1"/>
              <a:t>Fragments</a:t>
            </a:r>
            <a:endParaRPr lang="nl-BE" dirty="0"/>
          </a:p>
          <a:p>
            <a:pPr marL="971550" lvl="1" indent="-514350">
              <a:buAutoNum type="arabicPeriod"/>
            </a:pPr>
            <a:r>
              <a:rPr lang="nl-BE" dirty="0" err="1"/>
              <a:t>Activities</a:t>
            </a:r>
            <a:r>
              <a:rPr lang="nl-BE" dirty="0"/>
              <a:t>: screen </a:t>
            </a:r>
            <a:r>
              <a:rPr lang="nl-BE" dirty="0" err="1"/>
              <a:t>rotation</a:t>
            </a:r>
            <a:endParaRPr lang="nl-BE" dirty="0"/>
          </a:p>
          <a:p>
            <a:pPr marL="971550" lvl="1" indent="-514350">
              <a:buAutoNum type="arabicPeriod"/>
            </a:pPr>
            <a:r>
              <a:rPr lang="nl-BE" dirty="0"/>
              <a:t>Landscape/</a:t>
            </a:r>
            <a:r>
              <a:rPr lang="nl-BE" dirty="0" err="1"/>
              <a:t>portrait</a:t>
            </a:r>
            <a:r>
              <a:rPr lang="nl-BE" dirty="0"/>
              <a:t> mode</a:t>
            </a:r>
          </a:p>
          <a:p>
            <a:pPr marL="514350" indent="-514350">
              <a:buAutoNum type="arabicPeriod"/>
            </a:pPr>
            <a:endParaRPr lang="nl-BE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3340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A419F-EFBE-458D-854D-B223AD4F6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onRestoreInstanceState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0D49F-7917-4B9B-8EA6-1DD6E3096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06F61-92EB-4031-B016-D0FFDC6D3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085" y="1825625"/>
            <a:ext cx="9620968" cy="390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076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87B8E-EF1E-46E0-A5EC-FEF99BBD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0100"/>
            <a:ext cx="12192000" cy="1325563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Verschillende</a:t>
            </a:r>
            <a:r>
              <a:rPr lang="en-US" dirty="0">
                <a:solidFill>
                  <a:schemeClr val="bg1"/>
                </a:solidFill>
              </a:rPr>
              <a:t> layout-files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(portrait/landscape)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9268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DAA53-E279-48E6-A902-570108F7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Verschillende</a:t>
            </a:r>
            <a:r>
              <a:rPr lang="en-US" dirty="0"/>
              <a:t> layout-files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144F7-5962-4DA2-8852-E9A7DBF21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B17EDC-EA0B-4970-B6F3-702312FF0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84197"/>
            <a:ext cx="3023337" cy="51427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EFAC84-C916-4721-B09C-6CFB4262F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031" y="2284197"/>
            <a:ext cx="6215194" cy="32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173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B014E-ADED-467D-98A0-2906DB0FB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Verschillende</a:t>
            </a:r>
            <a:r>
              <a:rPr lang="en-US" dirty="0"/>
              <a:t> layout-files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F91F4-5C03-4F2B-919A-9590D4DCA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Maak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directory in de res-folder met de naam:</a:t>
            </a:r>
            <a:br>
              <a:rPr lang="en-US" dirty="0"/>
            </a:br>
            <a:r>
              <a:rPr lang="en-US" b="1" dirty="0"/>
              <a:t>layout-land</a:t>
            </a:r>
            <a:endParaRPr lang="nl-BE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6E57A-BB0D-4CB8-84FD-0201BBA6A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22600"/>
            <a:ext cx="9785755" cy="262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0274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86DF-3165-4A35-AB32-4CDF571F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Verschillende</a:t>
            </a:r>
            <a:r>
              <a:rPr lang="en-US" dirty="0"/>
              <a:t> layout-files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7803B-4D30-4840-9A81-A8B679E89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Kopieer</a:t>
            </a:r>
            <a:r>
              <a:rPr lang="en-US" dirty="0"/>
              <a:t> het layout-</a:t>
            </a:r>
            <a:r>
              <a:rPr lang="en-US" dirty="0" err="1"/>
              <a:t>bestand</a:t>
            </a:r>
            <a:r>
              <a:rPr lang="en-US" dirty="0"/>
              <a:t> ‘activity_main.xml’ </a:t>
            </a:r>
            <a:br>
              <a:rPr lang="en-US" dirty="0"/>
            </a:br>
            <a:r>
              <a:rPr lang="en-US" dirty="0" err="1"/>
              <a:t>naar</a:t>
            </a:r>
            <a:r>
              <a:rPr lang="en-US" dirty="0"/>
              <a:t> de </a:t>
            </a:r>
            <a:r>
              <a:rPr lang="en-US" dirty="0" err="1"/>
              <a:t>nieuwe</a:t>
            </a:r>
            <a:r>
              <a:rPr lang="en-US" dirty="0"/>
              <a:t> directory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B476CF-9FC8-455F-A7DC-1D4F6D865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82" y="2967589"/>
            <a:ext cx="4551021" cy="334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96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2780-70E4-4C78-839A-0D0B019C3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Verschillende</a:t>
            </a:r>
            <a:r>
              <a:rPr lang="en-US" dirty="0"/>
              <a:t> layout-files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E75A-235F-4543-9107-68DC6AE09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Zorg </a:t>
            </a:r>
            <a:r>
              <a:rPr lang="en-US" dirty="0" err="1"/>
              <a:t>ervoor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image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getoond</a:t>
            </a:r>
            <a:r>
              <a:rPr lang="en-US" dirty="0"/>
              <a:t> in landscape-mode:</a:t>
            </a:r>
            <a:br>
              <a:rPr lang="en-US" dirty="0"/>
            </a:br>
            <a:r>
              <a:rPr lang="en-US" i="1" dirty="0" err="1"/>
              <a:t>Verander</a:t>
            </a:r>
            <a:r>
              <a:rPr lang="en-US" i="1" dirty="0"/>
              <a:t> de image source </a:t>
            </a:r>
            <a:r>
              <a:rPr lang="en-US" i="1" dirty="0" err="1"/>
              <a:t>naar</a:t>
            </a:r>
            <a:r>
              <a:rPr lang="en-US" i="1" dirty="0"/>
              <a:t> @drawable/landscape</a:t>
            </a:r>
            <a:endParaRPr lang="nl-BE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AEA753-2363-4480-B6F0-B0B8FF180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839" y="2985491"/>
            <a:ext cx="7415960" cy="293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606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2406F-7C90-4ABB-B7E9-985502657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Verschillende</a:t>
            </a:r>
            <a:r>
              <a:rPr lang="en-US" dirty="0"/>
              <a:t> layout-files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265FE-A2FC-40EA-85E8-D9508315E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Zorg </a:t>
            </a:r>
            <a:r>
              <a:rPr lang="en-US" dirty="0" err="1"/>
              <a:t>ervoor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de id’s van </a:t>
            </a:r>
            <a:r>
              <a:rPr lang="en-US" dirty="0" err="1"/>
              <a:t>schermelementen</a:t>
            </a:r>
            <a:r>
              <a:rPr lang="en-US" dirty="0"/>
              <a:t> </a:t>
            </a:r>
            <a:r>
              <a:rPr lang="en-US" dirty="0" err="1"/>
              <a:t>onveranderd</a:t>
            </a:r>
            <a:r>
              <a:rPr lang="en-US" dirty="0"/>
              <a:t> </a:t>
            </a:r>
            <a:r>
              <a:rPr lang="en-US" dirty="0" err="1"/>
              <a:t>blijven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layout/activity_main.xml</a:t>
            </a:r>
          </a:p>
          <a:p>
            <a:pPr lvl="1"/>
            <a:r>
              <a:rPr lang="en-US" dirty="0"/>
              <a:t>layout-land/activity_main.xml </a:t>
            </a:r>
            <a:br>
              <a:rPr lang="en-US" dirty="0"/>
            </a:b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Bevatten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dezelfde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schermelementen</a:t>
            </a:r>
            <a:r>
              <a:rPr lang="en-US" dirty="0">
                <a:sym typeface="Wingdings" panose="05000000000000000000" pitchFamily="2" charset="2"/>
              </a:rPr>
              <a:t>, met </a:t>
            </a:r>
            <a:r>
              <a:rPr lang="en-US" dirty="0" err="1">
                <a:sym typeface="Wingdings" panose="05000000000000000000" pitchFamily="2" charset="2"/>
              </a:rPr>
              <a:t>dezelfde</a:t>
            </a:r>
            <a:r>
              <a:rPr lang="en-US" dirty="0">
                <a:sym typeface="Wingdings" panose="05000000000000000000" pitchFamily="2" charset="2"/>
              </a:rPr>
              <a:t> id’s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Kunnen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verschillen</a:t>
            </a:r>
            <a:r>
              <a:rPr lang="en-US" dirty="0">
                <a:sym typeface="Wingdings" panose="05000000000000000000" pitchFamily="2" charset="2"/>
              </a:rPr>
              <a:t> qua </a:t>
            </a:r>
            <a:r>
              <a:rPr lang="en-US" dirty="0" err="1">
                <a:sym typeface="Wingdings" panose="05000000000000000000" pitchFamily="2" charset="2"/>
              </a:rPr>
              <a:t>opmaak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608321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D089-62DB-4AF0-B0F0-405CA72B9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Verschillende</a:t>
            </a:r>
            <a:r>
              <a:rPr lang="en-US" dirty="0"/>
              <a:t> layout-files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0D64B-86FB-46D8-AF61-21E78894A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456" y="1690688"/>
            <a:ext cx="11919109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#25   </a:t>
            </a:r>
            <a:r>
              <a:rPr lang="en-US" b="1" dirty="0" err="1"/>
              <a:t>setContentView</a:t>
            </a:r>
            <a:r>
              <a:rPr lang="en-US" b="1" dirty="0"/>
              <a:t>(</a:t>
            </a:r>
            <a:r>
              <a:rPr lang="en-US" b="1" dirty="0" err="1"/>
              <a:t>R.layout.activity_main</a:t>
            </a:r>
            <a:r>
              <a:rPr lang="en-US" b="1" dirty="0"/>
              <a:t>); </a:t>
            </a:r>
            <a:br>
              <a:rPr lang="en-US" b="1" dirty="0"/>
            </a:br>
            <a:endParaRPr lang="en-US" dirty="0"/>
          </a:p>
          <a:p>
            <a:r>
              <a:rPr lang="en-US" dirty="0"/>
              <a:t>Android </a:t>
            </a:r>
            <a:r>
              <a:rPr lang="en-US" dirty="0" err="1"/>
              <a:t>zal</a:t>
            </a:r>
            <a:r>
              <a:rPr lang="en-US" dirty="0"/>
              <a:t> in </a:t>
            </a:r>
            <a:r>
              <a:rPr lang="en-US" b="1" dirty="0"/>
              <a:t>portrait-mode</a:t>
            </a:r>
            <a:r>
              <a:rPr lang="en-US" dirty="0"/>
              <a:t> de layout </a:t>
            </a:r>
            <a:r>
              <a:rPr lang="en-US" dirty="0" err="1"/>
              <a:t>zoeken</a:t>
            </a:r>
            <a:r>
              <a:rPr lang="en-US" dirty="0"/>
              <a:t>:        </a:t>
            </a:r>
            <a:r>
              <a:rPr lang="en-US" b="1" dirty="0"/>
              <a:t>layout</a:t>
            </a:r>
            <a:r>
              <a:rPr lang="en-US" dirty="0"/>
              <a:t>/&lt;naam&gt;.xml</a:t>
            </a:r>
          </a:p>
          <a:p>
            <a:r>
              <a:rPr lang="en-US" dirty="0"/>
              <a:t>Android </a:t>
            </a:r>
            <a:r>
              <a:rPr lang="en-US" dirty="0" err="1"/>
              <a:t>zal</a:t>
            </a:r>
            <a:r>
              <a:rPr lang="en-US" dirty="0"/>
              <a:t> in </a:t>
            </a:r>
            <a:r>
              <a:rPr lang="en-US" b="1" dirty="0"/>
              <a:t>landscape-mode</a:t>
            </a:r>
            <a:r>
              <a:rPr lang="en-US" dirty="0"/>
              <a:t> de layout </a:t>
            </a:r>
            <a:r>
              <a:rPr lang="en-US" dirty="0" err="1"/>
              <a:t>zoeken</a:t>
            </a:r>
            <a:r>
              <a:rPr lang="en-US" dirty="0"/>
              <a:t>:    </a:t>
            </a:r>
            <a:r>
              <a:rPr lang="en-US" b="1" dirty="0"/>
              <a:t>layout-land</a:t>
            </a:r>
            <a:r>
              <a:rPr lang="en-US" dirty="0"/>
              <a:t>/&lt;naam&gt;.xml</a:t>
            </a:r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FCA9ED-B42A-438B-82F6-EF9342C8E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90" y="4471569"/>
            <a:ext cx="11839620" cy="139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491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BD74B-C63E-4271-9D82-07FFF3D05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Opdracht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2A9BD-12A8-46E5-8E15-A924DF12C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Zorg </a:t>
            </a:r>
            <a:r>
              <a:rPr lang="en-US" dirty="0" err="1"/>
              <a:t>ervoor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beide</a:t>
            </a:r>
            <a:r>
              <a:rPr lang="en-US" dirty="0"/>
              <a:t> fragments (</a:t>
            </a:r>
            <a:r>
              <a:rPr lang="en-US" dirty="0" err="1"/>
              <a:t>lijst</a:t>
            </a:r>
            <a:r>
              <a:rPr lang="en-US" dirty="0"/>
              <a:t>/detail) </a:t>
            </a:r>
            <a:r>
              <a:rPr lang="en-US" dirty="0" err="1"/>
              <a:t>langs</a:t>
            </a:r>
            <a:r>
              <a:rPr lang="en-US" dirty="0"/>
              <a:t> </a:t>
            </a:r>
            <a:r>
              <a:rPr lang="en-US" dirty="0" err="1"/>
              <a:t>elkaar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getoond</a:t>
            </a:r>
            <a:r>
              <a:rPr lang="en-US" dirty="0"/>
              <a:t> in landscape-mode</a:t>
            </a:r>
          </a:p>
          <a:p>
            <a:r>
              <a:rPr lang="en-US" dirty="0"/>
              <a:t>Zorg </a:t>
            </a:r>
            <a:r>
              <a:rPr lang="en-US" dirty="0" err="1"/>
              <a:t>ervoor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enkel</a:t>
            </a:r>
            <a:r>
              <a:rPr lang="en-US" dirty="0"/>
              <a:t> het </a:t>
            </a:r>
            <a:r>
              <a:rPr lang="en-US" dirty="0" err="1"/>
              <a:t>lijst</a:t>
            </a:r>
            <a:r>
              <a:rPr lang="en-US" dirty="0"/>
              <a:t>-fragment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getoond</a:t>
            </a:r>
            <a:r>
              <a:rPr lang="en-US" dirty="0"/>
              <a:t> in portrait-mode</a:t>
            </a:r>
          </a:p>
          <a:p>
            <a:r>
              <a:rPr lang="en-US" dirty="0" err="1"/>
              <a:t>Voorzie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tekstje</a:t>
            </a:r>
            <a:r>
              <a:rPr lang="en-US" dirty="0"/>
              <a:t> ‘portrait’ </a:t>
            </a:r>
            <a:r>
              <a:rPr lang="en-US" dirty="0" err="1"/>
              <a:t>en</a:t>
            </a:r>
            <a:r>
              <a:rPr lang="en-US" dirty="0"/>
              <a:t> ‘landscape’ </a:t>
            </a:r>
            <a:r>
              <a:rPr lang="en-US" dirty="0" err="1"/>
              <a:t>bovenaan</a:t>
            </a:r>
            <a:r>
              <a:rPr lang="en-US" dirty="0"/>
              <a:t> </a:t>
            </a:r>
            <a:r>
              <a:rPr lang="en-US" dirty="0" err="1"/>
              <a:t>elke</a:t>
            </a:r>
            <a:r>
              <a:rPr lang="en-US" dirty="0"/>
              <a:t>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52C7D1-30C2-47D0-B61E-14F8DC492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37" y="4932745"/>
            <a:ext cx="3973305" cy="19277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8ADDD7-8F72-4281-A493-F02765F65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930" y="4934859"/>
            <a:ext cx="7781129" cy="192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650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87B8E-EF1E-46E0-A5EC-FEF99BBD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0100"/>
            <a:ext cx="12192000" cy="1325563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Orientatie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determineren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84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87B8E-EF1E-46E0-A5EC-FEF99BBD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0100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4.1. </a:t>
            </a:r>
            <a:r>
              <a:rPr lang="en-US" dirty="0" err="1">
                <a:solidFill>
                  <a:schemeClr val="bg1"/>
                </a:solidFill>
              </a:rPr>
              <a:t>Herhaling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Recyclerview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1512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B7CA-7FE6-4388-9A94-4A3CD6BD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Orientatie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1D23E-4A92-488B-BA35-CA4A796F3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8" y="2141537"/>
            <a:ext cx="10515600" cy="4351338"/>
          </a:xfrm>
        </p:spPr>
        <p:txBody>
          <a:bodyPr/>
          <a:lstStyle/>
          <a:p>
            <a:r>
              <a:rPr lang="en-US" dirty="0" err="1"/>
              <a:t>Indien</a:t>
            </a:r>
            <a:r>
              <a:rPr lang="en-US" dirty="0"/>
              <a:t> </a:t>
            </a:r>
            <a:r>
              <a:rPr lang="en-US" b="1" dirty="0"/>
              <a:t>portrait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intent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Indien</a:t>
            </a:r>
            <a:r>
              <a:rPr lang="en-US" dirty="0"/>
              <a:t> </a:t>
            </a:r>
            <a:r>
              <a:rPr lang="en-US" b="1" dirty="0"/>
              <a:t>landscape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 err="1"/>
              <a:t>vervang</a:t>
            </a:r>
            <a:r>
              <a:rPr lang="en-US" dirty="0"/>
              <a:t> het fragment</a:t>
            </a:r>
            <a:endParaRPr lang="nl-BE" dirty="0"/>
          </a:p>
        </p:txBody>
      </p:sp>
      <p:pic>
        <p:nvPicPr>
          <p:cNvPr id="5" name="Picture 4" descr="Screen of a cell phone&#10;&#10;Description automatically generated">
            <a:extLst>
              <a:ext uri="{FF2B5EF4-FFF2-40B4-BE49-F238E27FC236}">
                <a16:creationId xmlns:a16="http://schemas.microsoft.com/office/drawing/2014/main" id="{92266EB8-6D0B-4972-ACC7-AF3B0E582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231" y="188754"/>
            <a:ext cx="7829339" cy="648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995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A80F4-1E33-4D90-AADC-2D85BD9B1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Orientatie</a:t>
            </a:r>
            <a:r>
              <a:rPr lang="en-US" dirty="0"/>
              <a:t> </a:t>
            </a:r>
            <a:r>
              <a:rPr lang="en-US" dirty="0" err="1"/>
              <a:t>determineren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FA143-3675-42B9-9E38-291E6BD07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76429" cy="4351338"/>
          </a:xfrm>
        </p:spPr>
        <p:txBody>
          <a:bodyPr/>
          <a:lstStyle/>
          <a:p>
            <a:r>
              <a:rPr lang="en-US" dirty="0" err="1"/>
              <a:t>Orientatie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opgehaald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de </a:t>
            </a:r>
            <a:r>
              <a:rPr lang="en-US" dirty="0" err="1"/>
              <a:t>configuratie</a:t>
            </a:r>
            <a:endParaRPr lang="en-US" dirty="0"/>
          </a:p>
          <a:p>
            <a:r>
              <a:rPr lang="en-US" dirty="0"/>
              <a:t>Let op: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garantie</a:t>
            </a:r>
            <a:r>
              <a:rPr lang="en-US" dirty="0"/>
              <a:t> of het </a:t>
            </a:r>
            <a:r>
              <a:rPr lang="en-US" dirty="0" err="1"/>
              <a:t>gewenste</a:t>
            </a:r>
            <a:r>
              <a:rPr lang="en-US" dirty="0"/>
              <a:t> fragment </a:t>
            </a:r>
            <a:r>
              <a:rPr lang="en-US" dirty="0" err="1"/>
              <a:t>daadwerkelijk</a:t>
            </a:r>
            <a:r>
              <a:rPr lang="en-US" dirty="0"/>
              <a:t> </a:t>
            </a:r>
            <a:r>
              <a:rPr lang="en-US" dirty="0" err="1"/>
              <a:t>bestaat</a:t>
            </a:r>
            <a:r>
              <a:rPr lang="en-US" dirty="0"/>
              <a:t>!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7FC873-B776-4E28-B77F-D3510CB89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68" y="3545115"/>
            <a:ext cx="8875735" cy="233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532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5B637-1D68-48F5-849F-F98A8CE9E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676205-7B0B-479D-8858-3B4086500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63" y="250939"/>
            <a:ext cx="11916637" cy="592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4221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AE04-B497-4DCB-9133-F0370CE77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Orientatie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D14B9-2315-445B-B1B9-74F49DB7E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3+ </a:t>
            </a:r>
            <a:r>
              <a:rPr lang="en-US" b="1" dirty="0" err="1"/>
              <a:t>layoutbestanden</a:t>
            </a:r>
            <a:r>
              <a:rPr lang="en-US" b="1" dirty="0"/>
              <a:t>?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dirty="0"/>
              <a:t>Test of je fragment </a:t>
            </a:r>
            <a:r>
              <a:rPr lang="en-US" dirty="0" err="1"/>
              <a:t>bestaat</a:t>
            </a:r>
            <a:r>
              <a:rPr lang="en-US" dirty="0"/>
              <a:t>!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0E95D6-1DBB-4028-ADB6-E5F989142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72" y="3303701"/>
            <a:ext cx="9939661" cy="342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40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63E10-9BCA-42E2-BC1A-F4C07B5E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Opdracht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241C-5E34-45DA-B809-452C90074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Maak je landscape/portrait </a:t>
            </a:r>
            <a:r>
              <a:rPr lang="en-US" dirty="0" err="1"/>
              <a:t>applicatie</a:t>
            </a:r>
            <a:r>
              <a:rPr lang="en-US" dirty="0"/>
              <a:t> </a:t>
            </a:r>
            <a:r>
              <a:rPr lang="en-US" dirty="0" err="1"/>
              <a:t>volledig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zodat</a:t>
            </a:r>
            <a:r>
              <a:rPr lang="en-US" dirty="0"/>
              <a:t> de master/detail flow </a:t>
            </a:r>
            <a:r>
              <a:rPr lang="en-US" dirty="0" err="1"/>
              <a:t>zowel</a:t>
            </a:r>
            <a:r>
              <a:rPr lang="en-US" dirty="0"/>
              <a:t> in landscape </a:t>
            </a:r>
            <a:r>
              <a:rPr lang="en-US" dirty="0" err="1"/>
              <a:t>als</a:t>
            </a:r>
            <a:r>
              <a:rPr lang="en-US" dirty="0"/>
              <a:t> portrait modus </a:t>
            </a:r>
            <a:r>
              <a:rPr lang="en-US" dirty="0" err="1"/>
              <a:t>werkt</a:t>
            </a:r>
            <a:r>
              <a:rPr lang="en-US" dirty="0"/>
              <a:t>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451956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03E7C-E4C3-439D-8779-334C5103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Bronnen</a:t>
            </a:r>
            <a:r>
              <a:rPr lang="en-US" dirty="0"/>
              <a:t> - Pluralsight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15610-2B43-4544-9D8A-B9AF6940E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Android Fundamentals: Activities</a:t>
            </a:r>
            <a:r>
              <a:rPr lang="en-US" dirty="0"/>
              <a:t> </a:t>
            </a:r>
          </a:p>
          <a:p>
            <a:pPr lvl="1"/>
            <a:r>
              <a:rPr lang="en-US" b="0" i="0" u="none" strike="noStrike" dirty="0">
                <a:effectLst/>
                <a:latin typeface="Gotham SSm A"/>
                <a:hlinkClick r:id="rId3"/>
              </a:rPr>
              <a:t>Understanding Activity Lifecycle in Context of Screen Rotation</a:t>
            </a:r>
            <a:endParaRPr lang="en-US" b="0" i="0" u="none" strike="noStrike" dirty="0">
              <a:effectLst/>
              <a:latin typeface="Gotham SSm A"/>
            </a:endParaRPr>
          </a:p>
          <a:p>
            <a:pPr lvl="1"/>
            <a:endParaRPr lang="en-US" dirty="0"/>
          </a:p>
          <a:p>
            <a:r>
              <a:rPr lang="en-US" dirty="0">
                <a:hlinkClick r:id="rId4"/>
              </a:rPr>
              <a:t>Android Fundamentals: Fragments </a:t>
            </a:r>
            <a:endParaRPr lang="en-US" dirty="0"/>
          </a:p>
          <a:p>
            <a:pPr lvl="1"/>
            <a:r>
              <a:rPr lang="nl-BE" b="0" i="0" u="none" strike="noStrike" dirty="0" err="1">
                <a:effectLst/>
                <a:latin typeface="Gotham SSm A"/>
                <a:hlinkClick r:id="rId5"/>
              </a:rPr>
              <a:t>Introduction</a:t>
            </a:r>
            <a:endParaRPr lang="nl-BE" b="0" i="0" u="none" strike="noStrike" dirty="0">
              <a:effectLst/>
              <a:latin typeface="Gotham SSm A"/>
            </a:endParaRPr>
          </a:p>
          <a:p>
            <a:pPr lvl="1"/>
            <a:r>
              <a:rPr lang="en-US" b="0" i="0" u="none" strike="noStrike" dirty="0">
                <a:effectLst/>
                <a:latin typeface="Gotham SSm A"/>
                <a:hlinkClick r:id="rId6"/>
              </a:rPr>
              <a:t>Adding the Fragment to an Activity</a:t>
            </a:r>
            <a:endParaRPr lang="en-US" b="0" i="0" u="none" strike="noStrike" dirty="0">
              <a:effectLst/>
              <a:latin typeface="Gotham SSm A"/>
            </a:endParaRPr>
          </a:p>
          <a:p>
            <a:pPr lvl="1"/>
            <a:r>
              <a:rPr lang="en-US" b="0" i="0" u="none" strike="noStrike" dirty="0">
                <a:effectLst/>
                <a:latin typeface="Gotham SSm A"/>
                <a:hlinkClick r:id="rId7"/>
              </a:rPr>
              <a:t>Providing Stability to Fragment on Screen Rotation</a:t>
            </a:r>
            <a:endParaRPr lang="en-US" b="0" i="0" dirty="0">
              <a:effectLst/>
              <a:latin typeface="Gotham SSm A"/>
            </a:endParaRPr>
          </a:p>
          <a:p>
            <a:pPr lvl="1"/>
            <a:endParaRPr lang="nl-BE" b="0" i="0" dirty="0">
              <a:effectLst/>
              <a:latin typeface="Gotham SSm A"/>
            </a:endParaRPr>
          </a:p>
        </p:txBody>
      </p:sp>
    </p:spTree>
    <p:extLst>
      <p:ext uri="{BB962C8B-B14F-4D97-AF65-F5344CB8AC3E}">
        <p14:creationId xmlns:p14="http://schemas.microsoft.com/office/powerpoint/2010/main" val="319513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4C66-2AB0-4CAB-A8E0-39057A26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Recyclerview</a:t>
            </a:r>
            <a:r>
              <a:rPr lang="en-US" dirty="0"/>
              <a:t> - </a:t>
            </a:r>
            <a:r>
              <a:rPr lang="en-US" dirty="0" err="1"/>
              <a:t>herhaling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53982-D358-4B7D-8ADE-B42DF0C5A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Afbeelding 3">
            <a:extLst>
              <a:ext uri="{FF2B5EF4-FFF2-40B4-BE49-F238E27FC236}">
                <a16:creationId xmlns:a16="http://schemas.microsoft.com/office/drawing/2014/main" id="{5F35C27B-5019-46BB-814B-9091FEA38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386" y="2286794"/>
            <a:ext cx="739564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9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C6B9-1AEE-4728-A828-526600948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Recyclerview</a:t>
            </a:r>
            <a:r>
              <a:rPr lang="en-US" dirty="0"/>
              <a:t> – </a:t>
            </a:r>
            <a:r>
              <a:rPr lang="en-US" dirty="0" err="1"/>
              <a:t>herhaling</a:t>
            </a:r>
            <a:r>
              <a:rPr lang="en-US" dirty="0"/>
              <a:t> - adapter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86B12-19A2-4724-A21F-2EACB036E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OnCreateViewHolder</a:t>
            </a:r>
            <a:r>
              <a:rPr lang="en-US" dirty="0"/>
              <a:t>: </a:t>
            </a:r>
            <a:r>
              <a:rPr lang="en-US" dirty="0" err="1"/>
              <a:t>wanneer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viewHolder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gemaakt</a:t>
            </a:r>
            <a:endParaRPr lang="en-US" dirty="0"/>
          </a:p>
          <a:p>
            <a:r>
              <a:rPr lang="en-US" dirty="0" err="1"/>
              <a:t>OnBindViewHolder</a:t>
            </a:r>
            <a:r>
              <a:rPr lang="en-US" dirty="0"/>
              <a:t>: </a:t>
            </a:r>
            <a:r>
              <a:rPr lang="en-US" dirty="0" err="1"/>
              <a:t>vullen</a:t>
            </a:r>
            <a:r>
              <a:rPr lang="en-US" dirty="0"/>
              <a:t> van het </a:t>
            </a:r>
            <a:r>
              <a:rPr lang="en-US" dirty="0" err="1"/>
              <a:t>lijstelement</a:t>
            </a:r>
            <a:r>
              <a:rPr lang="en-US" dirty="0"/>
              <a:t> met </a:t>
            </a:r>
            <a:r>
              <a:rPr lang="en-US" dirty="0" err="1"/>
              <a:t>correcte</a:t>
            </a:r>
            <a:r>
              <a:rPr lang="en-US" dirty="0"/>
              <a:t> data</a:t>
            </a:r>
          </a:p>
          <a:p>
            <a:r>
              <a:rPr lang="en-US" dirty="0" err="1"/>
              <a:t>GetItemCount</a:t>
            </a:r>
            <a:r>
              <a:rPr lang="en-US" dirty="0"/>
              <a:t>: 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elementen</a:t>
            </a:r>
            <a:r>
              <a:rPr lang="en-US" dirty="0"/>
              <a:t> in </a:t>
            </a:r>
            <a:r>
              <a:rPr lang="en-US" dirty="0" err="1"/>
              <a:t>datasource</a:t>
            </a:r>
            <a:endParaRPr lang="en-US" dirty="0"/>
          </a:p>
          <a:p>
            <a:endParaRPr lang="nl-BE" dirty="0"/>
          </a:p>
        </p:txBody>
      </p:sp>
      <p:pic>
        <p:nvPicPr>
          <p:cNvPr id="5" name="Afbeelding 3">
            <a:extLst>
              <a:ext uri="{FF2B5EF4-FFF2-40B4-BE49-F238E27FC236}">
                <a16:creationId xmlns:a16="http://schemas.microsoft.com/office/drawing/2014/main" id="{4960F4B9-439F-4E88-B8CE-190595C0A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733" y="3550824"/>
            <a:ext cx="5620534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23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87B8E-EF1E-46E0-A5EC-FEF99BBD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0100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4.1.1 </a:t>
            </a:r>
            <a:r>
              <a:rPr lang="en-US" dirty="0" err="1">
                <a:solidFill>
                  <a:schemeClr val="bg1"/>
                </a:solidFill>
              </a:rPr>
              <a:t>Recylerview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onItemClick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29210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1755</TotalTime>
  <Words>1311</Words>
  <Application>Microsoft Office PowerPoint</Application>
  <PresentationFormat>Widescreen</PresentationFormat>
  <Paragraphs>236</Paragraphs>
  <Slides>65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0" baseType="lpstr">
      <vt:lpstr>Arial</vt:lpstr>
      <vt:lpstr>Calibri</vt:lpstr>
      <vt:lpstr>Gotham SSm A</vt:lpstr>
      <vt:lpstr>Roboto</vt:lpstr>
      <vt:lpstr>Kantoorthema</vt:lpstr>
      <vt:lpstr>H4: master/detail flow</vt:lpstr>
      <vt:lpstr>Situering binnen de cursus</vt:lpstr>
      <vt:lpstr>Waar bevinden we ons nu?</vt:lpstr>
      <vt:lpstr>Deze les</vt:lpstr>
      <vt:lpstr>Agenda</vt:lpstr>
      <vt:lpstr>4.1. Herhaling Recyclerview</vt:lpstr>
      <vt:lpstr>Recyclerview - herhaling</vt:lpstr>
      <vt:lpstr>Recyclerview – herhaling - adapter</vt:lpstr>
      <vt:lpstr>4.1.1 Recylerview: onItemClick</vt:lpstr>
      <vt:lpstr>OnClick – ViewHolder (1)</vt:lpstr>
      <vt:lpstr>OnClick – ViewHolder (2)</vt:lpstr>
      <vt:lpstr>Opdracht 4.1: onItemClick</vt:lpstr>
      <vt:lpstr>Herhaling: data uitwisselen tussen activies</vt:lpstr>
      <vt:lpstr>Master / detail flow met fragments</vt:lpstr>
      <vt:lpstr>Master/detail flow met fragments</vt:lpstr>
      <vt:lpstr>4.2 Wat zijn fragments?</vt:lpstr>
      <vt:lpstr>Fragments</vt:lpstr>
      <vt:lpstr>Waarom Fragments?</vt:lpstr>
      <vt:lpstr>Waarom Fragments?</vt:lpstr>
      <vt:lpstr>Waarom Fragments?</vt:lpstr>
      <vt:lpstr>Een Fragment aanmaken</vt:lpstr>
      <vt:lpstr>Nieuw project aanmaken (empty activity)</vt:lpstr>
      <vt:lpstr>Fragment aanmaken</vt:lpstr>
      <vt:lpstr>Fragment aanmaken: extend van ‘Fragment’</vt:lpstr>
      <vt:lpstr>Een Fragment aanmaken: layout-bestand</vt:lpstr>
      <vt:lpstr>XML layout-bestand aanmaken</vt:lpstr>
      <vt:lpstr>Hello From Fragment!</vt:lpstr>
      <vt:lpstr>Link het layout-bestand met het Fragment</vt:lpstr>
      <vt:lpstr>Link het layout-bestand met het Fragment</vt:lpstr>
      <vt:lpstr>Het Fragment in een activity plaatsen</vt:lpstr>
      <vt:lpstr>Fragment in een activity plaatsen</vt:lpstr>
      <vt:lpstr>Test!</vt:lpstr>
      <vt:lpstr>Opdracht</vt:lpstr>
      <vt:lpstr>Data tussen Fragments delen</vt:lpstr>
      <vt:lpstr>Data delen tussen Fragments</vt:lpstr>
      <vt:lpstr>Data delen tussen Fragments</vt:lpstr>
      <vt:lpstr>Data delen tussen Fragments</vt:lpstr>
      <vt:lpstr>PowerPoint Presentation</vt:lpstr>
      <vt:lpstr>Opdracht</vt:lpstr>
      <vt:lpstr>Activity: screen rotation</vt:lpstr>
      <vt:lpstr>Screen orientation</vt:lpstr>
      <vt:lpstr>Activity: landscape/portrait</vt:lpstr>
      <vt:lpstr>Gevolgen van rotatie</vt:lpstr>
      <vt:lpstr>PowerPoint Presentation</vt:lpstr>
      <vt:lpstr>PowerPoint Presentation</vt:lpstr>
      <vt:lpstr>Gevolgen van rotatie</vt:lpstr>
      <vt:lpstr>Oplossing: save &amp; restore instance state</vt:lpstr>
      <vt:lpstr>Portrait to landscape</vt:lpstr>
      <vt:lpstr>onSaveInstanceState</vt:lpstr>
      <vt:lpstr>onRestoreInstanceState</vt:lpstr>
      <vt:lpstr>Verschillende layout-files (portrait/landscape)</vt:lpstr>
      <vt:lpstr>Verschillende layout-files</vt:lpstr>
      <vt:lpstr>Verschillende layout-files</vt:lpstr>
      <vt:lpstr>Verschillende layout-files</vt:lpstr>
      <vt:lpstr>Verschillende layout-files</vt:lpstr>
      <vt:lpstr>Verschillende layout-files</vt:lpstr>
      <vt:lpstr>Verschillende layout-files</vt:lpstr>
      <vt:lpstr>Opdracht</vt:lpstr>
      <vt:lpstr>Orientatie determineren</vt:lpstr>
      <vt:lpstr>Orientatie</vt:lpstr>
      <vt:lpstr>Orientatie determineren</vt:lpstr>
      <vt:lpstr>PowerPoint Presentation</vt:lpstr>
      <vt:lpstr>Orientatie</vt:lpstr>
      <vt:lpstr>Opdracht</vt:lpstr>
      <vt:lpstr>Bronnen - Pluralsight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Nick Daenen</dc:creator>
  <cp:lastModifiedBy>Niek Vandael</cp:lastModifiedBy>
  <cp:revision>930</cp:revision>
  <dcterms:created xsi:type="dcterms:W3CDTF">2016-06-13T13:38:04Z</dcterms:created>
  <dcterms:modified xsi:type="dcterms:W3CDTF">2020-09-10T10:36:49Z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95379a6-efcb-4855-97e0-03c6be785496_Enabled">
    <vt:lpwstr>True</vt:lpwstr>
  </property>
  <property fmtid="{D5CDD505-2E9C-101B-9397-08002B2CF9AE}" pid="3" name="MSIP_Label_f95379a6-efcb-4855-97e0-03c6be785496_SiteId">
    <vt:lpwstr>0bff66c5-45db-46ed-8b81-87959e069b90</vt:lpwstr>
  </property>
  <property fmtid="{D5CDD505-2E9C-101B-9397-08002B2CF9AE}" pid="4" name="MSIP_Label_f95379a6-efcb-4855-97e0-03c6be785496_Owner">
    <vt:lpwstr>20004706@pxl.be</vt:lpwstr>
  </property>
  <property fmtid="{D5CDD505-2E9C-101B-9397-08002B2CF9AE}" pid="5" name="MSIP_Label_f95379a6-efcb-4855-97e0-03c6be785496_SetDate">
    <vt:lpwstr>2020-09-04T10:48:52.1490535Z</vt:lpwstr>
  </property>
  <property fmtid="{D5CDD505-2E9C-101B-9397-08002B2CF9AE}" pid="6" name="MSIP_Label_f95379a6-efcb-4855-97e0-03c6be785496_Name">
    <vt:lpwstr>Publiek</vt:lpwstr>
  </property>
  <property fmtid="{D5CDD505-2E9C-101B-9397-08002B2CF9AE}" pid="7" name="MSIP_Label_f95379a6-efcb-4855-97e0-03c6be785496_Application">
    <vt:lpwstr>Microsoft Azure Information Protection</vt:lpwstr>
  </property>
  <property fmtid="{D5CDD505-2E9C-101B-9397-08002B2CF9AE}" pid="8" name="MSIP_Label_f95379a6-efcb-4855-97e0-03c6be785496_ActionId">
    <vt:lpwstr>1833195b-15a8-477c-831c-ab093d1f5210</vt:lpwstr>
  </property>
  <property fmtid="{D5CDD505-2E9C-101B-9397-08002B2CF9AE}" pid="9" name="MSIP_Label_f95379a6-efcb-4855-97e0-03c6be785496_Extended_MSFT_Method">
    <vt:lpwstr>Automatic</vt:lpwstr>
  </property>
  <property fmtid="{D5CDD505-2E9C-101B-9397-08002B2CF9AE}" pid="10" name="Sensitivity">
    <vt:lpwstr>Publiek</vt:lpwstr>
  </property>
</Properties>
</file>