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f3a5873d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f3a5873d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Assignment 3</a:t>
            </a:r>
            <a:endParaRPr/>
          </a:p>
          <a:p>
            <a:pPr indent="0" lvl="0" marL="0" rtl="0" algn="l">
              <a:spcBef>
                <a:spcPts val="0"/>
              </a:spcBef>
              <a:spcAft>
                <a:spcPts val="0"/>
              </a:spcAft>
              <a:buNone/>
            </a:pPr>
            <a:r>
              <a:rPr lang="nl"/>
              <a:t>FieldLab 8: </a:t>
            </a:r>
            <a:r>
              <a:rPr lang="nl"/>
              <a:t> Analytics of COVID trends data</a:t>
            </a:r>
            <a:endParaRPr/>
          </a:p>
        </p:txBody>
      </p:sp>
      <p:sp>
        <p:nvSpPr>
          <p:cNvPr id="55" name="Google Shape;55;p13"/>
          <p:cNvSpPr txBox="1"/>
          <p:nvPr>
            <p:ph idx="1" type="body"/>
          </p:nvPr>
        </p:nvSpPr>
        <p:spPr>
          <a:xfrm>
            <a:off x="311700" y="1601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nl" u="sng"/>
              <a:t>Members</a:t>
            </a:r>
            <a:r>
              <a:rPr lang="nl"/>
              <a:t>: Milou Schamhart, Hielke Muizelaar, Christie Bavelaar, Danielle Rachman, Kenneth Fargose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152400" y="152400"/>
            <a:ext cx="8792955" cy="4838701"/>
            <a:chOff x="152400" y="152400"/>
            <a:chExt cx="8792955" cy="4838701"/>
          </a:xfrm>
        </p:grpSpPr>
        <p:pic>
          <p:nvPicPr>
            <p:cNvPr id="61" name="Google Shape;61;p14"/>
            <p:cNvPicPr preferRelativeResize="0"/>
            <p:nvPr/>
          </p:nvPicPr>
          <p:blipFill>
            <a:blip r:embed="rId3">
              <a:alphaModFix/>
            </a:blip>
            <a:stretch>
              <a:fillRect/>
            </a:stretch>
          </p:blipFill>
          <p:spPr>
            <a:xfrm>
              <a:off x="152400" y="152400"/>
              <a:ext cx="8792955" cy="4838701"/>
            </a:xfrm>
            <a:prstGeom prst="rect">
              <a:avLst/>
            </a:prstGeom>
            <a:noFill/>
            <a:ln>
              <a:noFill/>
            </a:ln>
          </p:spPr>
        </p:pic>
        <p:sp>
          <p:nvSpPr>
            <p:cNvPr id="62" name="Google Shape;62;p14"/>
            <p:cNvSpPr txBox="1"/>
            <p:nvPr/>
          </p:nvSpPr>
          <p:spPr>
            <a:xfrm>
              <a:off x="5257250" y="2306875"/>
              <a:ext cx="1747500" cy="10467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Char char="●"/>
              </a:pPr>
              <a:r>
                <a:rPr lang="nl" sz="700"/>
                <a:t>Health data analysts</a:t>
              </a:r>
              <a:endParaRPr sz="700"/>
            </a:p>
            <a:p>
              <a:pPr indent="-273050" lvl="0" marL="457200" rtl="0" algn="l">
                <a:spcBef>
                  <a:spcPts val="0"/>
                </a:spcBef>
                <a:spcAft>
                  <a:spcPts val="0"/>
                </a:spcAft>
                <a:buSzPts val="700"/>
                <a:buChar char="●"/>
              </a:pPr>
              <a:r>
                <a:rPr lang="nl" sz="700"/>
                <a:t>Healthcare professionals</a:t>
              </a:r>
              <a:endParaRPr sz="700"/>
            </a:p>
            <a:p>
              <a:pPr indent="-273050" lvl="0" marL="457200" rtl="0" algn="l">
                <a:spcBef>
                  <a:spcPts val="0"/>
                </a:spcBef>
                <a:spcAft>
                  <a:spcPts val="0"/>
                </a:spcAft>
                <a:buSzPts val="700"/>
                <a:buChar char="●"/>
              </a:pPr>
              <a:r>
                <a:rPr lang="nl" sz="700"/>
                <a:t>Health policy makers</a:t>
              </a:r>
              <a:endParaRPr sz="700"/>
            </a:p>
            <a:p>
              <a:pPr indent="-273050" lvl="0" marL="457200" rtl="0" algn="l">
                <a:spcBef>
                  <a:spcPts val="0"/>
                </a:spcBef>
                <a:spcAft>
                  <a:spcPts val="0"/>
                </a:spcAft>
                <a:buSzPts val="700"/>
                <a:buChar char="●"/>
              </a:pPr>
              <a:r>
                <a:rPr lang="nl" sz="700"/>
                <a:t>Vulnerable groups </a:t>
              </a:r>
              <a:endParaRPr sz="700"/>
            </a:p>
            <a:p>
              <a:pPr indent="-273050" lvl="0" marL="457200" rtl="0" algn="l">
                <a:spcBef>
                  <a:spcPts val="0"/>
                </a:spcBef>
                <a:spcAft>
                  <a:spcPts val="0"/>
                </a:spcAft>
                <a:buSzPts val="700"/>
                <a:buChar char="●"/>
              </a:pPr>
              <a:r>
                <a:rPr lang="nl" sz="700"/>
                <a:t>Various ministries (health, employment, education, social welfare)</a:t>
              </a:r>
              <a:endParaRPr sz="700"/>
            </a:p>
            <a:p>
              <a:pPr indent="0" lvl="0" marL="0" rtl="0" algn="l">
                <a:spcBef>
                  <a:spcPts val="0"/>
                </a:spcBef>
                <a:spcAft>
                  <a:spcPts val="0"/>
                </a:spcAft>
                <a:buNone/>
              </a:pPr>
              <a:r>
                <a:t/>
              </a:r>
              <a:endParaRPr sz="700"/>
            </a:p>
          </p:txBody>
        </p:sp>
        <p:sp>
          <p:nvSpPr>
            <p:cNvPr id="63" name="Google Shape;63;p14"/>
            <p:cNvSpPr txBox="1"/>
            <p:nvPr/>
          </p:nvSpPr>
          <p:spPr>
            <a:xfrm>
              <a:off x="272275" y="3852675"/>
              <a:ext cx="30189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 sz="700">
                  <a:solidFill>
                    <a:schemeClr val="dk1"/>
                  </a:solidFill>
                </a:rPr>
                <a:t>TIme</a:t>
              </a:r>
              <a:endParaRPr b="1" sz="700">
                <a:solidFill>
                  <a:schemeClr val="dk1"/>
                </a:solidFill>
              </a:endParaRPr>
            </a:p>
            <a:p>
              <a:pPr indent="0" lvl="0" marL="0" rtl="0" algn="l">
                <a:spcBef>
                  <a:spcPts val="0"/>
                </a:spcBef>
                <a:spcAft>
                  <a:spcPts val="0"/>
                </a:spcAft>
                <a:buNone/>
              </a:pPr>
              <a:r>
                <a:rPr lang="nl" sz="700">
                  <a:solidFill>
                    <a:schemeClr val="dk1"/>
                  </a:solidFill>
                </a:rPr>
                <a:t>- </a:t>
              </a:r>
              <a:r>
                <a:rPr lang="nl" sz="700">
                  <a:solidFill>
                    <a:schemeClr val="dk1"/>
                  </a:solidFill>
                </a:rPr>
                <a:t>5 students, 168 hours, 3 months</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rPr b="1" lang="nl" sz="700">
                  <a:solidFill>
                    <a:schemeClr val="dk1"/>
                  </a:solidFill>
                </a:rPr>
                <a:t>Computational time/resources</a:t>
              </a:r>
              <a:endParaRPr b="1" sz="700">
                <a:solidFill>
                  <a:schemeClr val="dk1"/>
                </a:solidFill>
              </a:endParaRPr>
            </a:p>
            <a:p>
              <a:pPr indent="0" lvl="0" marL="0" rtl="0" algn="l">
                <a:spcBef>
                  <a:spcPts val="0"/>
                </a:spcBef>
                <a:spcAft>
                  <a:spcPts val="0"/>
                </a:spcAft>
                <a:buNone/>
              </a:pPr>
              <a:r>
                <a:rPr lang="nl" sz="700">
                  <a:solidFill>
                    <a:schemeClr val="dk1"/>
                  </a:solidFill>
                </a:rPr>
                <a:t>- Computational complexity is likely </a:t>
              </a:r>
              <a:r>
                <a:rPr b="1" lang="nl" sz="700">
                  <a:solidFill>
                    <a:schemeClr val="dk1"/>
                  </a:solidFill>
                </a:rPr>
                <a:t>moderate</a:t>
              </a:r>
              <a:r>
                <a:rPr lang="nl" sz="700">
                  <a:solidFill>
                    <a:schemeClr val="dk1"/>
                  </a:solidFill>
                </a:rPr>
                <a:t>,</a:t>
              </a:r>
              <a:endParaRPr sz="700">
                <a:solidFill>
                  <a:schemeClr val="dk1"/>
                </a:solidFill>
              </a:endParaRPr>
            </a:p>
            <a:p>
              <a:pPr indent="0" lvl="0" marL="0" rtl="0" algn="l">
                <a:spcBef>
                  <a:spcPts val="0"/>
                </a:spcBef>
                <a:spcAft>
                  <a:spcPts val="0"/>
                </a:spcAft>
                <a:buClr>
                  <a:schemeClr val="dk1"/>
                </a:buClr>
                <a:buSzPts val="1100"/>
                <a:buFont typeface="Arial"/>
                <a:buNone/>
              </a:pPr>
              <a:r>
                <a:rPr lang="nl" sz="700">
                  <a:solidFill>
                    <a:schemeClr val="dk1"/>
                  </a:solidFill>
                </a:rPr>
                <a:t> Average requirements for data analytics, bulk input tool and data management.</a:t>
              </a:r>
              <a:endParaRPr sz="700">
                <a:solidFill>
                  <a:schemeClr val="dk1"/>
                </a:solidFill>
              </a:endParaRPr>
            </a:p>
          </p:txBody>
        </p:sp>
        <p:sp>
          <p:nvSpPr>
            <p:cNvPr id="64" name="Google Shape;64;p14"/>
            <p:cNvSpPr txBox="1"/>
            <p:nvPr/>
          </p:nvSpPr>
          <p:spPr>
            <a:xfrm>
              <a:off x="4688875" y="3779600"/>
              <a:ext cx="3101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nl" sz="700"/>
                <a:t>Health Ministry:</a:t>
              </a:r>
              <a:r>
                <a:rPr lang="nl" sz="700"/>
                <a:t> Saving working hours to bundle and analyze</a:t>
              </a:r>
              <a:endParaRPr sz="700"/>
            </a:p>
            <a:p>
              <a:pPr indent="0" lvl="0" marL="0" rtl="0" algn="l">
                <a:spcBef>
                  <a:spcPts val="0"/>
                </a:spcBef>
                <a:spcAft>
                  <a:spcPts val="0"/>
                </a:spcAft>
                <a:buNone/>
              </a:pPr>
              <a:r>
                <a:rPr lang="nl" sz="700"/>
                <a:t>healthcare statistics of the </a:t>
              </a:r>
              <a:r>
                <a:rPr lang="nl" sz="700"/>
                <a:t>vulnerable areas  </a:t>
              </a:r>
              <a:endParaRPr sz="700"/>
            </a:p>
            <a:p>
              <a:pPr indent="0" lvl="0" marL="0" rtl="0" algn="l">
                <a:spcBef>
                  <a:spcPts val="0"/>
                </a:spcBef>
                <a:spcAft>
                  <a:spcPts val="0"/>
                </a:spcAft>
                <a:buNone/>
              </a:pPr>
              <a:r>
                <a:rPr b="1" lang="nl" sz="700"/>
                <a:t>Accurate</a:t>
              </a:r>
              <a:r>
                <a:rPr b="1" lang="nl" sz="700"/>
                <a:t> Data- </a:t>
              </a:r>
              <a:r>
                <a:rPr lang="nl" sz="700"/>
                <a:t>More accuracy of healthcare data evaluation leading to more effective decision making in healthcare provision for the people especially people who are vulnerable</a:t>
              </a:r>
              <a:endParaRPr sz="700"/>
            </a:p>
          </p:txBody>
        </p:sp>
        <p:sp>
          <p:nvSpPr>
            <p:cNvPr id="65" name="Google Shape;65;p14"/>
            <p:cNvSpPr txBox="1"/>
            <p:nvPr/>
          </p:nvSpPr>
          <p:spPr>
            <a:xfrm>
              <a:off x="235375" y="620300"/>
              <a:ext cx="16239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700"/>
                <a:t>The data consists of two Excel sheets (datasets). The first one concerns COVID-19 media reports. It has columns on the subject of the report and the amount of affected people in the relevant area. The second sheet contains data from interviews with people from vulnerable groups.,That being the contents of the interview as well as information about the interviewee. </a:t>
              </a:r>
              <a:endParaRPr sz="700"/>
            </a:p>
          </p:txBody>
        </p:sp>
        <p:sp>
          <p:nvSpPr>
            <p:cNvPr id="66" name="Google Shape;66;p14"/>
            <p:cNvSpPr txBox="1"/>
            <p:nvPr/>
          </p:nvSpPr>
          <p:spPr>
            <a:xfrm>
              <a:off x="769325" y="2373925"/>
              <a:ext cx="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4"/>
            <p:cNvSpPr txBox="1"/>
            <p:nvPr/>
          </p:nvSpPr>
          <p:spPr>
            <a:xfrm>
              <a:off x="3824725" y="747350"/>
              <a:ext cx="14325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700"/>
                <a:t>The initial data analysis will illustrate how media data can be used to visualise trends of COVID19 in vulnerable groups. This will  form the basis of data analysis in vulnerable groups using media sources which can thereafter be built upon further development of trend monitoring in this population group. </a:t>
              </a:r>
              <a:endParaRPr sz="700"/>
            </a:p>
          </p:txBody>
        </p:sp>
        <p:sp>
          <p:nvSpPr>
            <p:cNvPr id="68" name="Google Shape;68;p14"/>
            <p:cNvSpPr txBox="1"/>
            <p:nvPr/>
          </p:nvSpPr>
          <p:spPr>
            <a:xfrm>
              <a:off x="1805275" y="612200"/>
              <a:ext cx="1859400" cy="13698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Char char="●"/>
              </a:pPr>
              <a:r>
                <a:rPr lang="nl" sz="700"/>
                <a:t>Data Science</a:t>
              </a:r>
              <a:endParaRPr sz="700"/>
            </a:p>
            <a:p>
              <a:pPr indent="-273050" lvl="0" marL="457200" rtl="0" algn="l">
                <a:spcBef>
                  <a:spcPts val="0"/>
                </a:spcBef>
                <a:spcAft>
                  <a:spcPts val="0"/>
                </a:spcAft>
                <a:buSzPts val="700"/>
                <a:buChar char="●"/>
              </a:pPr>
              <a:r>
                <a:rPr lang="nl" sz="700"/>
                <a:t>Machine learning</a:t>
              </a:r>
              <a:endParaRPr sz="700"/>
            </a:p>
            <a:p>
              <a:pPr indent="-273050" lvl="0" marL="457200" rtl="0" algn="l">
                <a:spcBef>
                  <a:spcPts val="0"/>
                </a:spcBef>
                <a:spcAft>
                  <a:spcPts val="0"/>
                </a:spcAft>
                <a:buSzPts val="700"/>
                <a:buChar char="●"/>
              </a:pPr>
              <a:r>
                <a:rPr lang="nl" sz="700"/>
                <a:t>Statistics</a:t>
              </a:r>
              <a:endParaRPr sz="700"/>
            </a:p>
            <a:p>
              <a:pPr indent="-273050" lvl="0" marL="457200" rtl="0" algn="l">
                <a:spcBef>
                  <a:spcPts val="0"/>
                </a:spcBef>
                <a:spcAft>
                  <a:spcPts val="0"/>
                </a:spcAft>
                <a:buSzPts val="700"/>
                <a:buChar char="●"/>
              </a:pPr>
              <a:r>
                <a:rPr lang="nl" sz="700"/>
                <a:t>Business / economics</a:t>
              </a:r>
              <a:endParaRPr sz="700"/>
            </a:p>
            <a:p>
              <a:pPr indent="-273050" lvl="0" marL="457200" rtl="0" algn="l">
                <a:spcBef>
                  <a:spcPts val="0"/>
                </a:spcBef>
                <a:spcAft>
                  <a:spcPts val="0"/>
                </a:spcAft>
                <a:buSzPts val="700"/>
                <a:buChar char="●"/>
              </a:pPr>
              <a:r>
                <a:rPr lang="nl" sz="700"/>
                <a:t>Python</a:t>
              </a:r>
              <a:endParaRPr sz="700"/>
            </a:p>
            <a:p>
              <a:pPr indent="-273050" lvl="0" marL="457200" rtl="0" algn="l">
                <a:spcBef>
                  <a:spcPts val="0"/>
                </a:spcBef>
                <a:spcAft>
                  <a:spcPts val="0"/>
                </a:spcAft>
                <a:buSzPts val="700"/>
                <a:buChar char="●"/>
              </a:pPr>
              <a:r>
                <a:rPr lang="nl" sz="700"/>
                <a:t>Data visualization</a:t>
              </a:r>
              <a:endParaRPr sz="700"/>
            </a:p>
            <a:p>
              <a:pPr indent="-273050" lvl="0" marL="457200" rtl="0" algn="l">
                <a:spcBef>
                  <a:spcPts val="0"/>
                </a:spcBef>
                <a:spcAft>
                  <a:spcPts val="0"/>
                </a:spcAft>
                <a:buSzPts val="700"/>
                <a:buChar char="●"/>
              </a:pPr>
              <a:r>
                <a:rPr lang="nl" sz="700"/>
                <a:t>Healthcare in developing countries</a:t>
              </a:r>
              <a:endParaRPr sz="700"/>
            </a:p>
            <a:p>
              <a:pPr indent="-273050" lvl="0" marL="457200" rtl="0" algn="l">
                <a:spcBef>
                  <a:spcPts val="0"/>
                </a:spcBef>
                <a:spcAft>
                  <a:spcPts val="0"/>
                </a:spcAft>
                <a:buSzPts val="700"/>
                <a:buChar char="●"/>
              </a:pPr>
              <a:r>
                <a:rPr lang="nl" sz="700"/>
                <a:t>Health domain knowledge</a:t>
              </a:r>
              <a:endParaRPr sz="700"/>
            </a:p>
            <a:p>
              <a:pPr indent="-273050" lvl="0" marL="457200" rtl="0" algn="l">
                <a:spcBef>
                  <a:spcPts val="0"/>
                </a:spcBef>
                <a:spcAft>
                  <a:spcPts val="0"/>
                </a:spcAft>
                <a:buSzPts val="700"/>
                <a:buChar char="●"/>
              </a:pPr>
              <a:r>
                <a:rPr lang="nl" sz="700"/>
                <a:t>Social media analytics</a:t>
              </a:r>
              <a:endParaRPr sz="700"/>
            </a:p>
            <a:p>
              <a:pPr indent="-273050" lvl="0" marL="457200" rtl="0" algn="l">
                <a:spcBef>
                  <a:spcPts val="0"/>
                </a:spcBef>
                <a:spcAft>
                  <a:spcPts val="0"/>
                </a:spcAft>
                <a:buSzPts val="700"/>
                <a:buChar char="●"/>
              </a:pPr>
              <a:r>
                <a:rPr lang="nl" sz="700"/>
                <a:t>Presenting / academic writing</a:t>
              </a:r>
              <a:endParaRPr sz="700"/>
            </a:p>
          </p:txBody>
        </p:sp>
        <p:sp>
          <p:nvSpPr>
            <p:cNvPr id="69" name="Google Shape;69;p14"/>
            <p:cNvSpPr txBox="1"/>
            <p:nvPr/>
          </p:nvSpPr>
          <p:spPr>
            <a:xfrm>
              <a:off x="235375" y="2270850"/>
              <a:ext cx="1623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700"/>
                <a:t>The datasets are structured via the CEDAR template in a FAIR way. CEDAR uses semantics to adhere to the principles of FAIR. It makes use of tools that provide a baseline for semantic interoperability, such as clear searching for terms and ontologies and customization of output.. </a:t>
              </a:r>
              <a:endParaRPr i="1" sz="700"/>
            </a:p>
          </p:txBody>
        </p:sp>
        <p:sp>
          <p:nvSpPr>
            <p:cNvPr id="70" name="Google Shape;70;p14"/>
            <p:cNvSpPr txBox="1"/>
            <p:nvPr/>
          </p:nvSpPr>
          <p:spPr>
            <a:xfrm>
              <a:off x="5535000" y="674150"/>
              <a:ext cx="14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700"/>
                <a:t>Integrate media and interview data to be able to draw conclusions on the basis of both of them.</a:t>
              </a:r>
              <a:endParaRPr sz="700"/>
            </a:p>
          </p:txBody>
        </p:sp>
        <p:sp>
          <p:nvSpPr>
            <p:cNvPr id="71" name="Google Shape;71;p14"/>
            <p:cNvSpPr txBox="1"/>
            <p:nvPr/>
          </p:nvSpPr>
          <p:spPr>
            <a:xfrm>
              <a:off x="2018725" y="2217000"/>
              <a:ext cx="1432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700"/>
                <a:t>Tool that can be used to import data in bulk into the FAIR CEDAR template. Initial analysis and data visualization of trends in the data.</a:t>
              </a:r>
              <a:endParaRPr sz="700"/>
            </a:p>
          </p:txBody>
        </p:sp>
        <p:grpSp>
          <p:nvGrpSpPr>
            <p:cNvPr id="72" name="Google Shape;72;p14"/>
            <p:cNvGrpSpPr/>
            <p:nvPr/>
          </p:nvGrpSpPr>
          <p:grpSpPr>
            <a:xfrm>
              <a:off x="7245275" y="178175"/>
              <a:ext cx="1646000" cy="3339675"/>
              <a:chOff x="7245275" y="178175"/>
              <a:chExt cx="1646000" cy="3339675"/>
            </a:xfrm>
          </p:grpSpPr>
          <p:sp>
            <p:nvSpPr>
              <p:cNvPr id="73" name="Google Shape;73;p14"/>
              <p:cNvSpPr txBox="1"/>
              <p:nvPr/>
            </p:nvSpPr>
            <p:spPr>
              <a:xfrm>
                <a:off x="7245275" y="747350"/>
                <a:ext cx="1623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nl" sz="700"/>
                  <a:t>Researchers: </a:t>
                </a:r>
                <a:r>
                  <a:rPr lang="nl" sz="700"/>
                  <a:t>The data used and </a:t>
                </a:r>
                <a:r>
                  <a:rPr lang="nl" sz="700"/>
                  <a:t>analysis performed</a:t>
                </a:r>
                <a:r>
                  <a:rPr lang="nl" sz="700"/>
                  <a:t> in this research will be made available publicly so that other researchers can benefit from this</a:t>
                </a:r>
                <a:r>
                  <a:rPr lang="nl" sz="700"/>
                  <a:t>. The team working with this data can hereby benefit from our work. Also other scientists, especially in the (COVID) health domain and the data analytics domain, can get new insight in what is known about prevalence of COVID</a:t>
                </a:r>
                <a:r>
                  <a:rPr lang="nl" sz="700"/>
                  <a: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b="1" lang="nl" sz="700"/>
                  <a:t>Journalists</a:t>
                </a:r>
                <a:r>
                  <a:rPr lang="nl" sz="700"/>
                  <a:t>: The analysis made during this research can be written about by journalists to inform the public about the insights.</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b="1" lang="nl" sz="700"/>
                  <a:t>Government</a:t>
                </a:r>
                <a:r>
                  <a:rPr lang="nl" sz="700"/>
                  <a:t>: The government could possibly use the analysis </a:t>
                </a:r>
                <a:r>
                  <a:rPr lang="nl" sz="700"/>
                  <a:t>about</a:t>
                </a:r>
                <a:r>
                  <a:rPr lang="nl" sz="700"/>
                  <a:t> COVID prevalence for policies / policy planning.</a:t>
                </a:r>
                <a:endParaRPr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sz="700"/>
              </a:p>
            </p:txBody>
          </p:sp>
          <p:sp>
            <p:nvSpPr>
              <p:cNvPr id="74" name="Google Shape;74;p14"/>
              <p:cNvSpPr/>
              <p:nvPr/>
            </p:nvSpPr>
            <p:spPr>
              <a:xfrm>
                <a:off x="8099875" y="178175"/>
                <a:ext cx="791400" cy="20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