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4" r:id="rId6"/>
    <p:sldId id="270" r:id="rId7"/>
    <p:sldId id="271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01EAA-74B4-4E23-9AF8-3612DCD7BB4D}" v="434" dt="2022-02-21T16:16:29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21/02/2022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Bias au </a:t>
            </a:r>
            <a:r>
              <a:rPr lang="en-US" dirty="0" err="1">
                <a:cs typeface="Calibri"/>
              </a:rPr>
              <a:t>niveau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d'age</a:t>
            </a:r>
            <a:r>
              <a:rPr lang="en-US" dirty="0">
                <a:cs typeface="Calibri"/>
              </a:rPr>
              <a:t> :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/>
              <a:t>l'ensemble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contient</a:t>
            </a:r>
            <a:r>
              <a:rPr lang="en-US" dirty="0"/>
              <a:t> pas de </a:t>
            </a:r>
            <a:r>
              <a:rPr lang="en-US" dirty="0" err="1"/>
              <a:t>personnes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</a:t>
            </a:r>
            <a:r>
              <a:rPr lang="en-US" dirty="0" err="1"/>
              <a:t>l'âge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compris</a:t>
            </a:r>
            <a:r>
              <a:rPr lang="en-US" dirty="0"/>
              <a:t> entre [16 et 23] </a:t>
            </a:r>
            <a:r>
              <a:rPr lang="en-US" dirty="0" err="1"/>
              <a:t>ans</a:t>
            </a:r>
            <a:r>
              <a:rPr lang="en-US" dirty="0"/>
              <a:t> et </a:t>
            </a:r>
            <a:r>
              <a:rPr lang="en-US" dirty="0" err="1"/>
              <a:t>dont</a:t>
            </a:r>
            <a:r>
              <a:rPr lang="en-US" dirty="0"/>
              <a:t> le </a:t>
            </a:r>
            <a:r>
              <a:rPr lang="en-US" dirty="0" err="1"/>
              <a:t>revenu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à 50 000 euros, de </a:t>
            </a:r>
            <a:r>
              <a:rPr lang="en-US" dirty="0" err="1"/>
              <a:t>sorte</a:t>
            </a:r>
            <a:r>
              <a:rPr lang="en-US" dirty="0"/>
              <a:t> que le </a:t>
            </a:r>
            <a:r>
              <a:rPr lang="en-US" dirty="0" err="1"/>
              <a:t>modèle</a:t>
            </a:r>
            <a:r>
              <a:rPr lang="en-US" dirty="0"/>
              <a:t> ne sera pas bien </a:t>
            </a:r>
            <a:r>
              <a:rPr lang="en-US" dirty="0" err="1"/>
              <a:t>entraîné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personnes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 </a:t>
            </a:r>
            <a:r>
              <a:rPr lang="en-US" dirty="0"/>
              <a:t>il y a un </a:t>
            </a:r>
            <a:r>
              <a:rPr lang="en-US" dirty="0" err="1"/>
              <a:t>biais</a:t>
            </a:r>
            <a:r>
              <a:rPr lang="en-US" dirty="0"/>
              <a:t> dans les </a:t>
            </a:r>
            <a:r>
              <a:rPr lang="en-US" dirty="0" err="1"/>
              <a:t>données</a:t>
            </a:r>
            <a:r>
              <a:rPr lang="en-US" dirty="0"/>
              <a:t> &gt;50k et surtout le </a:t>
            </a:r>
            <a:r>
              <a:rPr lang="en-US" dirty="0" err="1"/>
              <a:t>sexe</a:t>
            </a:r>
            <a:r>
              <a:rPr lang="en-US" dirty="0"/>
              <a:t> </a:t>
            </a:r>
            <a:r>
              <a:rPr lang="en-US" dirty="0" err="1"/>
              <a:t>féminin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dire que le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l'ensemble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donnera</a:t>
            </a:r>
            <a:r>
              <a:rPr lang="en-US" dirty="0"/>
              <a:t> pas un bon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prédiction</a:t>
            </a:r>
            <a:r>
              <a:rPr lang="en-US" dirty="0"/>
              <a:t> sur les femmes </a:t>
            </a:r>
            <a:r>
              <a:rPr lang="en-US" dirty="0" err="1"/>
              <a:t>ont</a:t>
            </a:r>
            <a:r>
              <a:rPr lang="en-US" dirty="0"/>
              <a:t> &gt;50k.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54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Ici on </a:t>
            </a:r>
            <a:r>
              <a:rPr lang="en-US" dirty="0" err="1">
                <a:cs typeface="Calibri"/>
              </a:rPr>
              <a:t>voit</a:t>
            </a:r>
            <a:r>
              <a:rPr lang="en-US" dirty="0">
                <a:cs typeface="Calibri"/>
              </a:rPr>
              <a:t> que le </a:t>
            </a:r>
            <a:r>
              <a:rPr lang="en-US" dirty="0" err="1">
                <a:cs typeface="Calibri"/>
              </a:rPr>
              <a:t>recensement</a:t>
            </a:r>
            <a:r>
              <a:rPr lang="en-US" dirty="0">
                <a:cs typeface="Calibri"/>
              </a:rPr>
              <a:t> de la data </a:t>
            </a:r>
            <a:r>
              <a:rPr lang="en-US" dirty="0" err="1">
                <a:cs typeface="Calibri"/>
              </a:rPr>
              <a:t>n'est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équilibré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J'ai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d'explication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slide. :)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439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85% de </a:t>
            </a:r>
            <a:r>
              <a:rPr lang="en-US" dirty="0" err="1"/>
              <a:t>l'ensemble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contient</a:t>
            </a:r>
            <a:r>
              <a:rPr lang="en-US" dirty="0"/>
              <a:t> que des </a:t>
            </a:r>
            <a:r>
              <a:rPr lang="en-US" dirty="0" err="1"/>
              <a:t>personnes</a:t>
            </a:r>
            <a:r>
              <a:rPr lang="en-US" dirty="0"/>
              <a:t> blanches,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normal </a:t>
            </a:r>
            <a:r>
              <a:rPr lang="en-US" dirty="0" err="1"/>
              <a:t>d'avoir</a:t>
            </a:r>
            <a:r>
              <a:rPr lang="en-US" dirty="0"/>
              <a:t> un </a:t>
            </a:r>
            <a:r>
              <a:rPr lang="en-US" dirty="0" err="1"/>
              <a:t>biais</a:t>
            </a:r>
            <a:r>
              <a:rPr lang="en-US" dirty="0"/>
              <a:t> sur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modèle</a:t>
            </a:r>
            <a:r>
              <a:rPr lang="en-US" dirty="0"/>
              <a:t> pour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. </a:t>
            </a:r>
            <a:r>
              <a:rPr lang="en-US" dirty="0" err="1"/>
              <a:t>Donc</a:t>
            </a:r>
            <a:r>
              <a:rPr lang="en-US" dirty="0"/>
              <a:t> il y a discrimination</a:t>
            </a:r>
          </a:p>
          <a:p>
            <a:r>
              <a:rPr lang="en-US" dirty="0">
                <a:cs typeface="Calibri"/>
              </a:rPr>
              <a:t>On parle du </a:t>
            </a:r>
            <a:r>
              <a:rPr lang="en-US" dirty="0" err="1">
                <a:cs typeface="Calibri"/>
              </a:rPr>
              <a:t>problème</a:t>
            </a:r>
            <a:r>
              <a:rPr lang="en-US" dirty="0">
                <a:cs typeface="Calibri"/>
              </a:rPr>
              <a:t> </a:t>
            </a:r>
            <a:r>
              <a:rPr lang="en-US" dirty="0"/>
              <a:t>Data Acquisition.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304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21/02/2022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21/02/2022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fr-FR" sz="2400" dirty="0" err="1"/>
              <a:t>Adult</a:t>
            </a:r>
            <a:r>
              <a:rPr lang="fr-FR" sz="2400" dirty="0"/>
              <a:t> </a:t>
            </a:r>
            <a:r>
              <a:rPr lang="fr-FR" sz="2400" dirty="0" err="1"/>
              <a:t>income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 fontScale="62500" lnSpcReduction="20000"/>
          </a:bodyPr>
          <a:lstStyle/>
          <a:p>
            <a:r>
              <a:rPr lang="fr-FR" dirty="0"/>
              <a:t>Présenté par: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fr-FR" dirty="0"/>
              <a:t>Miloud SEFIANI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fr-FR" dirty="0" err="1">
                <a:ea typeface="+mn-lt"/>
                <a:cs typeface="+mn-lt"/>
              </a:rPr>
              <a:t>Ryma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Ouchait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433F398D-695A-435A-A9C8-40F24378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77" y="643467"/>
            <a:ext cx="64976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6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6E26A7DA-CD8C-4D0B-9AF9-FCFDCBDE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77" y="643467"/>
            <a:ext cx="64976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02A7-00A9-4D08-BDA5-1127A81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 err="1"/>
              <a:t>View</a:t>
            </a:r>
            <a:r>
              <a:rPr lang="fr-FR" sz="2400" dirty="0"/>
              <a:t> sur la data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9521B-ABD9-4058-ACEE-8C896F51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nsolas"/>
              </a:rPr>
              <a:t>Total </a:t>
            </a:r>
            <a:r>
              <a:rPr lang="fr-FR" dirty="0" err="1">
                <a:latin typeface="Consolas"/>
              </a:rPr>
              <a:t>number</a:t>
            </a:r>
            <a:r>
              <a:rPr lang="fr-FR" dirty="0">
                <a:latin typeface="Consolas"/>
              </a:rPr>
              <a:t> of records: 48842</a:t>
            </a:r>
            <a:endParaRPr lang="fr-FR" dirty="0">
              <a:latin typeface="Gill Sans MT" panose="020B0502020104020203"/>
            </a:endParaRPr>
          </a:p>
          <a:p>
            <a:r>
              <a:rPr lang="fr-FR" dirty="0" err="1">
                <a:latin typeface="Consolas"/>
              </a:rPr>
              <a:t>Individuals</a:t>
            </a:r>
            <a:r>
              <a:rPr lang="fr-FR" dirty="0">
                <a:latin typeface="Consolas"/>
              </a:rPr>
              <a:t> </a:t>
            </a:r>
            <a:r>
              <a:rPr lang="fr-FR" dirty="0" err="1">
                <a:latin typeface="Consolas"/>
              </a:rPr>
              <a:t>making</a:t>
            </a:r>
            <a:r>
              <a:rPr lang="fr-FR" dirty="0">
                <a:latin typeface="Consolas"/>
              </a:rPr>
              <a:t> more </a:t>
            </a:r>
            <a:r>
              <a:rPr lang="fr-FR" dirty="0" err="1">
                <a:latin typeface="Consolas"/>
              </a:rPr>
              <a:t>than</a:t>
            </a:r>
            <a:r>
              <a:rPr lang="fr-FR" dirty="0">
                <a:latin typeface="Consolas"/>
              </a:rPr>
              <a:t> $50,000: 11687</a:t>
            </a:r>
            <a:endParaRPr lang="fr-FR" dirty="0">
              <a:latin typeface="Gill Sans MT" panose="020B0502020104020203"/>
            </a:endParaRPr>
          </a:p>
          <a:p>
            <a:r>
              <a:rPr lang="fr-FR" dirty="0" err="1">
                <a:latin typeface="Consolas"/>
              </a:rPr>
              <a:t>Individuals</a:t>
            </a:r>
            <a:r>
              <a:rPr lang="fr-FR" dirty="0">
                <a:latin typeface="Consolas"/>
              </a:rPr>
              <a:t> </a:t>
            </a:r>
            <a:r>
              <a:rPr lang="fr-FR" dirty="0" err="1">
                <a:latin typeface="Consolas"/>
              </a:rPr>
              <a:t>making</a:t>
            </a:r>
            <a:r>
              <a:rPr lang="fr-FR" dirty="0">
                <a:latin typeface="Consolas"/>
              </a:rPr>
              <a:t> at </a:t>
            </a:r>
            <a:r>
              <a:rPr lang="fr-FR" dirty="0" err="1">
                <a:latin typeface="Consolas"/>
              </a:rPr>
              <a:t>most</a:t>
            </a:r>
            <a:r>
              <a:rPr lang="fr-FR" dirty="0">
                <a:latin typeface="Consolas"/>
              </a:rPr>
              <a:t> $50,000: 37155</a:t>
            </a:r>
            <a:endParaRPr lang="fr-FR" dirty="0">
              <a:latin typeface="Gill Sans MT" panose="020B0502020104020203"/>
            </a:endParaRPr>
          </a:p>
          <a:p>
            <a:r>
              <a:rPr lang="fr-FR" dirty="0">
                <a:latin typeface="Consolas"/>
              </a:rPr>
              <a:t>Percentage of </a:t>
            </a:r>
            <a:r>
              <a:rPr lang="fr-FR" dirty="0" err="1">
                <a:latin typeface="Consolas"/>
              </a:rPr>
              <a:t>individuals</a:t>
            </a:r>
            <a:r>
              <a:rPr lang="fr-FR" dirty="0">
                <a:latin typeface="Consolas"/>
              </a:rPr>
              <a:t> </a:t>
            </a:r>
            <a:r>
              <a:rPr lang="fr-FR" dirty="0" err="1">
                <a:latin typeface="Consolas"/>
              </a:rPr>
              <a:t>making</a:t>
            </a:r>
            <a:r>
              <a:rPr lang="fr-FR" dirty="0">
                <a:latin typeface="Consolas"/>
              </a:rPr>
              <a:t> more </a:t>
            </a:r>
            <a:r>
              <a:rPr lang="fr-FR" dirty="0" err="1">
                <a:latin typeface="Consolas"/>
              </a:rPr>
              <a:t>than</a:t>
            </a:r>
            <a:r>
              <a:rPr lang="fr-FR" dirty="0">
                <a:latin typeface="Consolas"/>
              </a:rPr>
              <a:t> $50,000: 23.93%</a:t>
            </a:r>
          </a:p>
          <a:p>
            <a:pPr marL="0" indent="0" algn="ctr">
              <a:buNone/>
            </a:pPr>
            <a:r>
              <a:rPr lang="fr-FR" b="1" dirty="0">
                <a:latin typeface="Consolas"/>
              </a:rPr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132900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0CC20-0CB3-4223-9233-74DD7398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 err="1"/>
              <a:t>Metric</a:t>
            </a:r>
            <a:r>
              <a:rPr lang="fr-FR" sz="2400" dirty="0"/>
              <a:t> Mitigation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4F1D4-B4C4-403C-853C-BF407B3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6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0A2D7-2B46-4F06-9677-03A4F309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>
                <a:ea typeface="+mj-lt"/>
                <a:cs typeface="+mj-lt"/>
              </a:rPr>
              <a:t>Model </a:t>
            </a:r>
            <a:r>
              <a:rPr lang="fr-FR" sz="2400" dirty="0" err="1">
                <a:ea typeface="+mj-lt"/>
                <a:cs typeface="+mj-lt"/>
              </a:rPr>
              <a:t>Transparency</a:t>
            </a:r>
            <a:endParaRPr lang="fr-FR" sz="2400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3D6A-3A46-4CFE-A7CD-57A655DA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9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E46EB-B4FA-4CB6-B3CB-6AB6FB89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>
                <a:ea typeface="+mj-lt"/>
                <a:cs typeface="+mj-lt"/>
              </a:rPr>
              <a:t>FAIRNESS METRICS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4FB90-4659-40FD-9310-C401F2CC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9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DA277-3F0F-4966-B3C3-8AED057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Conclusion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10738-8AB1-4CAC-AE37-B6B8E7D3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CAFF8-15AC-444B-8488-8CD9AB9B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Plan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71AC9-601C-4506-B6B1-AD1D9C4C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Histoire</a:t>
            </a:r>
          </a:p>
          <a:p>
            <a:r>
              <a:rPr lang="fr-FR" dirty="0"/>
              <a:t>Data exploration</a:t>
            </a:r>
          </a:p>
          <a:p>
            <a:r>
              <a:rPr lang="fr-FR" dirty="0"/>
              <a:t>Data </a:t>
            </a:r>
            <a:r>
              <a:rPr lang="fr-FR" dirty="0" err="1"/>
              <a:t>analysis</a:t>
            </a:r>
          </a:p>
          <a:p>
            <a:r>
              <a:rPr lang="fr-FR" dirty="0">
                <a:ea typeface="+mn-lt"/>
                <a:cs typeface="+mn-lt"/>
              </a:rPr>
              <a:t>Evaluation </a:t>
            </a:r>
            <a:r>
              <a:rPr lang="fr-FR" dirty="0" err="1">
                <a:ea typeface="+mn-lt"/>
                <a:cs typeface="+mn-lt"/>
              </a:rPr>
              <a:t>bias</a:t>
            </a:r>
            <a:endParaRPr lang="fr-FR" dirty="0" err="1"/>
          </a:p>
          <a:p>
            <a:r>
              <a:rPr lang="fr-FR">
                <a:ea typeface="+mn-lt"/>
                <a:cs typeface="+mn-lt"/>
              </a:rPr>
              <a:t>Bias Mitigation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2C284-2D80-4AF7-8077-DA8771A5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Introduction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0FF28-91EA-4939-9F28-F6EE6E77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va parler juste</a:t>
            </a:r>
          </a:p>
          <a:p>
            <a:r>
              <a:rPr lang="fr-FR" dirty="0"/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3646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39E04-03F7-4262-89C2-7A1387D4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Histoire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5EC7C-413D-49F6-9EF8-13FFC918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L'histoire de ce pb</a:t>
            </a:r>
          </a:p>
          <a:p>
            <a:r>
              <a:rPr lang="fr-FR" dirty="0"/>
              <a:t>Histoire de cette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Histoire entre white et black </a:t>
            </a:r>
            <a:r>
              <a:rPr lang="fr-FR" dirty="0" err="1"/>
              <a:t>peoble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1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885C1-2C9A-4E39-80B1-57968A2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Data </a:t>
            </a:r>
            <a:r>
              <a:rPr lang="fr-FR" sz="2400" dirty="0" err="1"/>
              <a:t>analysis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A4F46-2B82-44DB-8839-1CD64DB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Matrice de </a:t>
            </a:r>
            <a:r>
              <a:rPr lang="fr-FR" sz="2400" dirty="0" err="1"/>
              <a:t>correlation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E7DEC-3B75-4236-8345-9BD7EBA0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7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A121C-A05F-4FD5-94DF-BA60F352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>
                <a:ea typeface="+mj-lt"/>
                <a:cs typeface="+mj-lt"/>
              </a:rPr>
              <a:t>Dirty Data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45924-0B9A-4845-9704-5711CD27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+mn-lt"/>
                <a:cs typeface="+mn-lt"/>
              </a:rPr>
              <a:t>Data </a:t>
            </a:r>
            <a:r>
              <a:rPr lang="fr-FR" dirty="0" err="1">
                <a:ea typeface="+mn-lt"/>
                <a:cs typeface="+mn-lt"/>
              </a:rPr>
              <a:t>Errors</a:t>
            </a:r>
            <a:r>
              <a:rPr lang="fr-FR" dirty="0">
                <a:ea typeface="+mn-lt"/>
                <a:cs typeface="+mn-lt"/>
              </a:rPr>
              <a:t> (</a:t>
            </a:r>
            <a:r>
              <a:rPr lang="fr-FR" dirty="0" err="1">
                <a:ea typeface="+mn-lt"/>
                <a:cs typeface="+mn-lt"/>
              </a:rPr>
              <a:t>duplicated</a:t>
            </a:r>
            <a:r>
              <a:rPr lang="fr-FR" dirty="0">
                <a:ea typeface="+mn-lt"/>
                <a:cs typeface="+mn-lt"/>
              </a:rPr>
              <a:t> data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13%) si il me reste le temps je vais faire data </a:t>
            </a:r>
            <a:r>
              <a:rPr lang="fr-FR" dirty="0" err="1">
                <a:ea typeface="+mn-lt"/>
                <a:cs typeface="+mn-lt"/>
              </a:rPr>
              <a:t>outliers</a:t>
            </a:r>
          </a:p>
          <a:p>
            <a:r>
              <a:rPr lang="fr-FR" err="1">
                <a:ea typeface="+mn-lt"/>
                <a:cs typeface="+mn-lt"/>
              </a:rPr>
              <a:t>Missing</a:t>
            </a:r>
            <a:r>
              <a:rPr lang="fr-FR">
                <a:ea typeface="+mn-lt"/>
                <a:cs typeface="+mn-lt"/>
              </a:rPr>
              <a:t> values (0.05% pour workclass attribute, 0.05% pour Occupation att, 0.017% pour native-country)</a:t>
            </a: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Data Split </a:t>
            </a:r>
            <a:r>
              <a:rPr lang="fr-FR">
                <a:ea typeface="+mn-lt"/>
                <a:cs typeface="+mn-lt"/>
              </a:rPr>
              <a:t>Errors (66% pour train, 34% pour test ???) est-ce que bon?</a:t>
            </a:r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Label Errors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79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FF691B8-BD8F-4A25-B7BE-BEE5BB8A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37" y="643467"/>
            <a:ext cx="730072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B404009-4E15-487C-A5C6-6B3AC91C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72" y="643467"/>
            <a:ext cx="812205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43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16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Galerie</vt:lpstr>
      <vt:lpstr>Adult income</vt:lpstr>
      <vt:lpstr>Plan</vt:lpstr>
      <vt:lpstr>Introduction</vt:lpstr>
      <vt:lpstr>Histoire</vt:lpstr>
      <vt:lpstr>Data analysis</vt:lpstr>
      <vt:lpstr>Matrice de correlation</vt:lpstr>
      <vt:lpstr>Dirty Data</vt:lpstr>
      <vt:lpstr>Présentation PowerPoint</vt:lpstr>
      <vt:lpstr>Présentation PowerPoint</vt:lpstr>
      <vt:lpstr>Présentation PowerPoint</vt:lpstr>
      <vt:lpstr>Présentation PowerPoint</vt:lpstr>
      <vt:lpstr>View sur la data</vt:lpstr>
      <vt:lpstr>Metric Mitigation</vt:lpstr>
      <vt:lpstr>Model Transparency</vt:lpstr>
      <vt:lpstr>FAIRNESS 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283</cp:revision>
  <dcterms:created xsi:type="dcterms:W3CDTF">2022-02-20T21:31:54Z</dcterms:created>
  <dcterms:modified xsi:type="dcterms:W3CDTF">2022-02-21T16:46:39Z</dcterms:modified>
</cp:coreProperties>
</file>