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3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7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3A18-01CE-9D42-BF75-C47CFE8E6ADE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1A436-5502-004A-ABC8-8F28B4D4CB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8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新闻片段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A436-5502-004A-ABC8-8F28B4D4CB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1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平凡的，普通的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A436-5502-004A-ABC8-8F28B4D4CB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44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Hans" altLang="en-US" dirty="0"/>
              <a:t> </a:t>
            </a:r>
            <a:r>
              <a:rPr kumimoji="1" lang="zh-CN" altLang="en-US" dirty="0"/>
              <a:t>权重参数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A436-5502-004A-ABC8-8F28B4D4CB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69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e,r,e+r</a:t>
            </a:r>
            <a:r>
              <a:rPr kumimoji="1" lang="zh-CN" altLang="en-US" dirty="0"/>
              <a:t>连接得到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A436-5502-004A-ABC8-8F28B4D4CB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45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2-D filters the model failed to converge at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representation of two different indices in the vector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should not be tampered using convolution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A436-5502-004A-ABC8-8F28B4D4CB6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42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E2B90-376A-DE45-911B-A47DEF5CD2B0}"/>
              </a:ext>
            </a:extLst>
          </p:cNvPr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C21E2-2BB0-2642-A7BD-52C6D61E6011}"/>
              </a:ext>
            </a:extLst>
          </p:cNvPr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10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34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4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4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4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5BA0B8-32F8-1F4F-87CD-108D37479694}"/>
              </a:ext>
            </a:extLst>
          </p:cNvPr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47B4A2-CB21-C144-B2AD-7634DA49BE9D}"/>
              </a:ext>
            </a:extLst>
          </p:cNvPr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3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4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90600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76404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AF99A7-5443-0E42-A69B-6F44482231D8}"/>
              </a:ext>
            </a:extLst>
          </p:cNvPr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6441E0-7D59-3C4F-9701-F5B5E7F28658}"/>
              </a:ext>
            </a:extLst>
          </p:cNvPr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8A6ADE-0D09-244D-A187-86C6783C20CA}"/>
              </a:ext>
            </a:extLst>
          </p:cNvPr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4F0D9D-3D01-3345-B7BD-0E1C35ADFC6D}"/>
              </a:ext>
            </a:extLst>
          </p:cNvPr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7810500" y="6483368"/>
            <a:ext cx="11430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D6CB6DE-1033-4C2C-8280-139BC16F7CB4}" type="slidenum">
              <a:rPr lang="en-US" sz="105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13740-A79D-544B-8E02-777183DDDFD2}"/>
              </a:ext>
            </a:extLst>
          </p:cNvPr>
          <p:cNvSpPr txBox="1"/>
          <p:nvPr/>
        </p:nvSpPr>
        <p:spPr>
          <a:xfrm>
            <a:off x="3257010" y="651204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Maosen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Zhang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7CB166-CF87-DE44-91DF-283425F144FF}"/>
              </a:ext>
            </a:extLst>
          </p:cNvPr>
          <p:cNvSpPr/>
          <p:nvPr/>
        </p:nvSpPr>
        <p:spPr>
          <a:xfrm>
            <a:off x="4614533" y="6519170"/>
            <a:ext cx="19944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1050" dirty="0">
                <a:solidFill>
                  <a:schemeClr val="bg1"/>
                </a:solidFill>
              </a:rPr>
              <a:t>School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of</a:t>
            </a:r>
            <a:r>
              <a:rPr kumimoji="1" lang="zh-Hans" altLang="en-US" sz="1050" dirty="0">
                <a:solidFill>
                  <a:schemeClr val="bg1"/>
                </a:solidFill>
              </a:rPr>
              <a:t> </a:t>
            </a:r>
            <a:r>
              <a:rPr kumimoji="1" lang="en-US" altLang="zh-Hans" sz="1050" dirty="0">
                <a:solidFill>
                  <a:schemeClr val="bg1"/>
                </a:solidFill>
              </a:rPr>
              <a:t>EECS</a:t>
            </a:r>
            <a:r>
              <a:rPr kumimoji="1" lang="en-US" altLang="zh-CN" sz="1050" dirty="0">
                <a:solidFill>
                  <a:schemeClr val="bg1"/>
                </a:solidFill>
              </a:rPr>
              <a:t>, Peking University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3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5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3132349-9FA2-DB4D-B913-7EC49BC36929}" type="datetimeFigureOut">
              <a:rPr kumimoji="1" lang="zh-CN" altLang="en-US" smtClean="0"/>
              <a:t>2018/5/25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4E17DC6-A8B1-DD40-82BA-B767626E05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5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7A5B-32A8-7742-8D15-E009E53F1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11" y="1122363"/>
            <a:ext cx="8169215" cy="2387600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L</a:t>
            </a:r>
            <a:r>
              <a:rPr kumimoji="1" lang="en-US" altLang="zh-Hans" sz="3200" dirty="0"/>
              <a:t>earning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beyond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Datasets:</a:t>
            </a:r>
            <a:br>
              <a:rPr kumimoji="1" lang="en-US" altLang="zh-Hans" sz="3200" dirty="0"/>
            </a:br>
            <a:r>
              <a:rPr kumimoji="1" lang="en-US" altLang="zh-Hans" sz="3200" dirty="0"/>
              <a:t>Knowledge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Graph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Augmented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Neural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Networks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for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Natural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Language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Processing</a:t>
            </a:r>
            <a:endParaRPr kumimoji="1" lang="zh-CN" altLang="en-US" sz="3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1223E5C-0A49-2E47-8A88-521EE4DD9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8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F1BAAD-5DBE-674E-96A2-195BA9D21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L</a:t>
                </a:r>
                <a:r>
                  <a:rPr kumimoji="1" lang="en-US" altLang="zh-Hans" dirty="0"/>
                  <a:t>STM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encoder: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Han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zh-Han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Hans" b="0" dirty="0"/>
              </a:p>
              <a:p>
                <a:pPr marL="0" indent="0">
                  <a:buNone/>
                </a:pPr>
                <a:endParaRPr kumimoji="1" lang="en-US" altLang="zh-Han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Hans" b="0" dirty="0"/>
              </a:p>
              <a:p>
                <a:r>
                  <a:rPr kumimoji="1" lang="en-US" altLang="zh-CN" dirty="0"/>
                  <a:t>C</a:t>
                </a:r>
                <a:r>
                  <a:rPr kumimoji="1" lang="en-US" altLang="zh-Hans" dirty="0"/>
                  <a:t>ontext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kumimoji="1" lang="en-US" altLang="zh-Hans" b="0" dirty="0"/>
              </a:p>
              <a:p>
                <a:r>
                  <a:rPr kumimoji="1" lang="en-US" altLang="zh-Hans" b="0" dirty="0"/>
                  <a:t>The same procedure is duplicated with separate LSTMs to form two separate context vectors</a:t>
                </a:r>
              </a:p>
              <a:p>
                <a:pPr lvl="1"/>
                <a:r>
                  <a:rPr kumimoji="1" lang="en-US" altLang="zh-Hans" b="0" dirty="0"/>
                  <a:t>entity retrieval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kumimoji="1" lang="en-US" altLang="zh-Hans" b="0" dirty="0"/>
              </a:p>
              <a:p>
                <a:pPr lvl="1"/>
                <a:r>
                  <a:rPr kumimoji="1" lang="en-US" altLang="zh-Hans" b="0" dirty="0"/>
                  <a:t>relationship retrieval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kumimoji="1" lang="en-US" altLang="zh-Hans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F1BAAD-5DBE-674E-96A2-195BA9D21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A71F761-0E30-5849-9DD9-42E932F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en-US" altLang="zh-Hans" dirty="0"/>
              <a:t>anilla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Encoder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08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D579D2-49C9-FB49-BD23-5DAE02FC7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</a:t>
                </a:r>
                <a:r>
                  <a:rPr kumimoji="1" lang="en-US" altLang="zh-Hans" dirty="0"/>
                  <a:t>ttention: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Han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Han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Han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Han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Han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Han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lang="en" altLang="zh-CN" dirty="0"/>
                  <a:t>DKRL uses the </a:t>
                </a:r>
                <a:r>
                  <a:rPr lang="en" altLang="zh-CN" dirty="0" err="1"/>
                  <a:t>TransE</a:t>
                </a:r>
                <a:r>
                  <a:rPr lang="en" altLang="zh-CN" dirty="0"/>
                  <a:t> model assumption (h + r ≈ t) </a:t>
                </a:r>
              </a:p>
              <a:p>
                <a:r>
                  <a:rPr lang="en" altLang="zh-CN" dirty="0"/>
                  <a:t>Thus the fact triplet retrieved is F = [e, r, e + r] 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D579D2-49C9-FB49-BD23-5DAE02FC7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17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CB86173F-B160-5244-B5A7-B4D9A5D7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</a:t>
            </a:r>
            <a:r>
              <a:rPr kumimoji="1" lang="en-US" altLang="zh-Hans" dirty="0"/>
              <a:t>nilla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Retriever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9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6E30A6-592F-B643-8132-03BF427172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</a:t>
                </a:r>
                <a:r>
                  <a:rPr kumimoji="1" lang="en-US" altLang="zh-Hans" dirty="0"/>
                  <a:t>oncatenate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context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vector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and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fact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triple</a:t>
                </a:r>
                <a:endParaRPr kumimoji="1" lang="en-US" altLang="zh-Han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zh-Hans" b="0" dirty="0"/>
              </a:p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kumimoji="1" lang="en-US" altLang="zh-Hans" b="0" dirty="0"/>
              </a:p>
              <a:p>
                <a:r>
                  <a:rPr kumimoji="1" lang="en-US" altLang="zh-Hans" dirty="0"/>
                  <a:t>V,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U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are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parameters</a:t>
                </a:r>
                <a:r>
                  <a:rPr kumimoji="1" lang="en-US" altLang="zh-CN" dirty="0"/>
                  <a:t>,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used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Hans" altLang="en-US" dirty="0"/>
                  <a:t> </a:t>
                </a:r>
                <a:r>
                  <a:rPr kumimoji="1" lang="en-US" altLang="zh-CN" dirty="0"/>
                  <a:t>compute</a:t>
                </a:r>
                <a:r>
                  <a:rPr kumimoji="1" lang="zh-Hans" altLang="en-US" dirty="0"/>
                  <a:t> </a:t>
                </a:r>
                <a:r>
                  <a:rPr lang="en" altLang="zh-CN" dirty="0"/>
                  <a:t>the cross entropy loss </a:t>
                </a:r>
              </a:p>
              <a:p>
                <a:endParaRPr kumimoji="1" lang="en-US" altLang="zh-Han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6E30A6-592F-B643-8132-03BF42717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5A7DC56-6FD6-B94C-B111-9AFE4807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</a:t>
            </a:r>
            <a:r>
              <a:rPr kumimoji="1" lang="en-US" altLang="zh-Hans" dirty="0"/>
              <a:t>nilla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4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C9D7C-19EC-544D-AC33-453FE325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/>
              <a:t>Vanilla</a:t>
            </a:r>
            <a:r>
              <a:rPr kumimoji="1" lang="zh-Hans" altLang="en-US" dirty="0"/>
              <a:t> </a:t>
            </a:r>
            <a:r>
              <a:rPr kumimoji="1" lang="en" altLang="zh-CN" dirty="0"/>
              <a:t>model attends over the entire entity/relation space</a:t>
            </a:r>
          </a:p>
          <a:p>
            <a:r>
              <a:rPr kumimoji="1" lang="en-US" altLang="zh-Hans" dirty="0"/>
              <a:t>Gradient</a:t>
            </a:r>
            <a:r>
              <a:rPr kumimoji="1" lang="zh-Hans" altLang="en-US" dirty="0"/>
              <a:t> </a:t>
            </a:r>
            <a:r>
              <a:rPr kumimoji="1" lang="en" altLang="zh-CN" dirty="0"/>
              <a:t>for each attention value gets saturated easily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observed</a:t>
            </a:r>
          </a:p>
          <a:p>
            <a:r>
              <a:rPr kumimoji="1" lang="en-US" altLang="zh-Hans" dirty="0"/>
              <a:t>While training the classification and retrieval module together, the model tends to ignore the KG part and gradient propagates only through the classification module</a:t>
            </a:r>
          </a:p>
          <a:p>
            <a:r>
              <a:rPr kumimoji="1" lang="en-US" altLang="zh-Hans" dirty="0"/>
              <a:t>Most pertinent information for the task at hand comes from the training samples, only background aiding information comes from KG</a:t>
            </a:r>
          </a:p>
          <a:p>
            <a:r>
              <a:rPr kumimoji="1" lang="en-US" altLang="zh-Hans" dirty="0"/>
              <a:t>After few epochs of training, the KG retrieved fact always converged to a fixed vector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E81535-E099-F945-AEDF-529989DA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en-US" altLang="zh-Hans" dirty="0"/>
              <a:t>anilla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Problems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7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5D1C2C-0DB0-D844-A857-96FF4A35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08" y="1645920"/>
            <a:ext cx="8499087" cy="303296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5FA587-E9D2-0E46-B8CB-1E38B9C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</a:t>
            </a:r>
            <a:r>
              <a:rPr kumimoji="1" lang="en-US" altLang="zh-Hans" dirty="0"/>
              <a:t>-training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Retrieval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6F4D-A2C6-EB43-A9F0-4594F0C8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Pre-trained KG model is used to retrieve the facts </a:t>
            </a:r>
          </a:p>
          <a:p>
            <a:r>
              <a:rPr kumimoji="1" lang="en-US" altLang="zh-Hans" dirty="0"/>
              <a:t>Joint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training:</a:t>
            </a:r>
            <a:endParaRPr kumimoji="1" lang="en" altLang="zh-CN" dirty="0"/>
          </a:p>
          <a:p>
            <a:pPr lvl="1"/>
            <a:r>
              <a:rPr kumimoji="1" lang="en" altLang="zh-CN" dirty="0"/>
              <a:t>Concatenate with the classification module</a:t>
            </a:r>
          </a:p>
          <a:p>
            <a:pPr lvl="1"/>
            <a:r>
              <a:rPr kumimoji="1" lang="en" altLang="zh-CN" dirty="0"/>
              <a:t>Allow error to be propagate through the pre-trained model</a:t>
            </a:r>
          </a:p>
          <a:p>
            <a:r>
              <a:rPr lang="en" altLang="zh-CN" dirty="0"/>
              <a:t>The separate KG part alone shows significant performance</a:t>
            </a:r>
          </a:p>
          <a:p>
            <a:pPr lvl="1"/>
            <a:r>
              <a:rPr lang="en" altLang="zh-CN" dirty="0"/>
              <a:t>59% for News20 </a:t>
            </a:r>
            <a:r>
              <a:rPr lang="en-US" altLang="zh-Hans" dirty="0"/>
              <a:t>and</a:t>
            </a:r>
            <a:r>
              <a:rPr lang="en" altLang="zh-CN" dirty="0"/>
              <a:t> 66% for SNLI</a:t>
            </a:r>
          </a:p>
          <a:p>
            <a:pPr lvl="1"/>
            <a:r>
              <a:rPr lang="en" altLang="zh-CN" dirty="0"/>
              <a:t>KG doesn’t return noise and has essential information for the task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14F1B2-611C-4C40-9850-84793B7F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</a:t>
            </a:r>
            <a:r>
              <a:rPr kumimoji="1" lang="en-US" altLang="zh-Hans" dirty="0"/>
              <a:t>-training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Retrieval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19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3A2B9-BD54-D141-B056-5A53A55F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Hans" dirty="0"/>
              <a:t>educe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attention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space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" altLang="zh-CN" dirty="0"/>
              <a:t>Learning the representation of similar entity/relation vectors</a:t>
            </a:r>
          </a:p>
          <a:p>
            <a:r>
              <a:rPr kumimoji="1" lang="en-US" altLang="zh-CN" dirty="0"/>
              <a:t>U</a:t>
            </a:r>
            <a:r>
              <a:rPr kumimoji="1" lang="en-US" altLang="zh-Hans" dirty="0"/>
              <a:t>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k-means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clustering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clusters</a:t>
            </a:r>
          </a:p>
          <a:p>
            <a:pPr lvl="1"/>
            <a:r>
              <a:rPr kumimoji="1" lang="en" altLang="zh-CN" dirty="0"/>
              <a:t>With</a:t>
            </a:r>
            <a:r>
              <a:rPr kumimoji="1" lang="zh-Hans" altLang="en-US" dirty="0"/>
              <a:t> </a:t>
            </a:r>
            <a:r>
              <a:rPr kumimoji="1" lang="en" altLang="zh-CN" dirty="0"/>
              <a:t>equal number of entity/relation vectors in each cluster</a:t>
            </a:r>
          </a:p>
          <a:p>
            <a:r>
              <a:rPr kumimoji="1" lang="en" altLang="zh-CN" dirty="0"/>
              <a:t>Each</a:t>
            </a:r>
            <a:r>
              <a:rPr kumimoji="1" lang="zh-Hans" altLang="en-US" dirty="0"/>
              <a:t> </a:t>
            </a:r>
            <a:r>
              <a:rPr kumimoji="1" lang="en" altLang="zh-CN" dirty="0"/>
              <a:t>clusters were then encoded using convolutional filters</a:t>
            </a:r>
          </a:p>
          <a:p>
            <a:pPr lvl="1"/>
            <a:r>
              <a:rPr kumimoji="1" lang="en-US" altLang="zh-Hans" dirty="0"/>
              <a:t>1D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convolution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Window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size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</a:t>
            </a:r>
          </a:p>
          <a:p>
            <a:pPr lvl="1"/>
            <a:r>
              <a:rPr kumimoji="1" lang="en-US" altLang="zh-Hans" dirty="0"/>
              <a:t>pooling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layer</a:t>
            </a:r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8E57C8-768D-E54D-910A-04536BC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onvolution-based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Cluster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Representation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9AD6E-8951-9545-A78E-D541DFE0C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90" b="16417"/>
          <a:stretch/>
        </p:blipFill>
        <p:spPr>
          <a:xfrm>
            <a:off x="1472096" y="3783575"/>
            <a:ext cx="5537200" cy="4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749BFB-FBDE-F34C-9A73-67B48968E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090" y="1066800"/>
            <a:ext cx="6109419" cy="505936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C838EA-56BB-0743-80EB-3104E9BC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onvolution-based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Cluster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72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CD887B-085D-4643-9DF9-26DB3DDC9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510" y="1123315"/>
            <a:ext cx="5930900" cy="161290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A9FD4F8-EB6A-1148-A267-97BF8562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xperiments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7AD53C-3822-7048-B551-2A475545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" y="3097530"/>
            <a:ext cx="607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4EE94E-C295-E84E-A06F-E81191C0D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93505"/>
            <a:ext cx="8382000" cy="302683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BDB45A5-2441-7F47-836D-5E8FB60E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xperiments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6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B629ED-8107-314F-93E3-ABB29622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Annervaz</a:t>
            </a:r>
            <a:r>
              <a:rPr lang="en" altLang="zh-CN" dirty="0"/>
              <a:t> K M</a:t>
            </a:r>
            <a:r>
              <a:rPr lang="en-US" altLang="zh-Hans" dirty="0"/>
              <a:t>,</a:t>
            </a:r>
            <a:r>
              <a:rPr lang="en" altLang="zh-CN" dirty="0"/>
              <a:t> Indian Institute of Science &amp; Accenture Technology Labs </a:t>
            </a:r>
          </a:p>
          <a:p>
            <a:r>
              <a:rPr lang="en" altLang="zh-CN" dirty="0"/>
              <a:t>Somnath </a:t>
            </a:r>
            <a:r>
              <a:rPr lang="en" altLang="zh-CN" dirty="0" err="1"/>
              <a:t>Basu</a:t>
            </a:r>
            <a:r>
              <a:rPr lang="en" altLang="zh-CN" dirty="0"/>
              <a:t> Roy Chowdhury</a:t>
            </a:r>
            <a:r>
              <a:rPr lang="en-US" altLang="zh-Hans" dirty="0"/>
              <a:t>,</a:t>
            </a:r>
            <a:r>
              <a:rPr lang="en" altLang="zh-CN" dirty="0"/>
              <a:t> IIT Kharagpur</a:t>
            </a:r>
          </a:p>
          <a:p>
            <a:r>
              <a:rPr lang="en" altLang="zh-CN" dirty="0"/>
              <a:t>Ambedkar </a:t>
            </a:r>
            <a:r>
              <a:rPr lang="en" altLang="zh-CN" dirty="0" err="1"/>
              <a:t>Dukkipati</a:t>
            </a:r>
            <a:r>
              <a:rPr lang="en-US" altLang="zh-Hans" dirty="0"/>
              <a:t>,</a:t>
            </a:r>
            <a:r>
              <a:rPr lang="en" altLang="zh-CN" dirty="0"/>
              <a:t> Indian Institute of Science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FB037-627B-4F43-8EA7-3D61ECD1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</a:t>
            </a:r>
            <a:r>
              <a:rPr kumimoji="1" lang="en-US" altLang="zh-Hans" dirty="0"/>
              <a:t>hors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02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AC165E-1055-B74E-A42A-88805014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Applicable for other domain task </a:t>
            </a:r>
          </a:p>
          <a:p>
            <a:r>
              <a:rPr kumimoji="1" lang="en-US" altLang="zh-Hans" dirty="0"/>
              <a:t>Future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work: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Hans" dirty="0"/>
              <a:t>ttention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structure: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flat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hierarchical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attention</a:t>
            </a:r>
          </a:p>
          <a:p>
            <a:pPr lvl="1"/>
            <a:r>
              <a:rPr kumimoji="1" lang="en-US" altLang="zh-Hans" dirty="0"/>
              <a:t>Soft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attention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 hard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attention</a:t>
            </a:r>
          </a:p>
          <a:p>
            <a:pPr lvl="1"/>
            <a:r>
              <a:rPr kumimoji="1" lang="en-US" altLang="zh-Hans" dirty="0"/>
              <a:t>Convolution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similarity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based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3C153E-6952-D242-98B1-3C0CC62E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ummary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35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B89B8-4112-B448-80BE-128DFEF4D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4000" dirty="0"/>
              <a:t>T</a:t>
            </a:r>
            <a:r>
              <a:rPr kumimoji="1" lang="en-US" altLang="zh-Hans" sz="4000" dirty="0"/>
              <a:t>hanks!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483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E2D9-4F06-4C47-A38F-230A3ECE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Learning is still heavily on the specific training data</a:t>
            </a:r>
          </a:p>
          <a:p>
            <a:r>
              <a:rPr kumimoji="1" lang="en-US" altLang="zh-Hans" dirty="0"/>
              <a:t>Propose</a:t>
            </a:r>
            <a:r>
              <a:rPr kumimoji="1" lang="zh-Hans" altLang="en-US" dirty="0"/>
              <a:t> </a:t>
            </a:r>
            <a:r>
              <a:rPr kumimoji="1" lang="en" altLang="zh-CN" dirty="0"/>
              <a:t>to enhance learning models with world knowledge </a:t>
            </a:r>
          </a:p>
          <a:p>
            <a:pPr lvl="1"/>
            <a:r>
              <a:rPr kumimoji="1" lang="en-US" altLang="zh-Hans" dirty="0"/>
              <a:t>In</a:t>
            </a:r>
            <a:r>
              <a:rPr kumimoji="1" lang="en" altLang="zh-CN" dirty="0"/>
              <a:t> the form of Knowledge Graph (KG) fact triples</a:t>
            </a:r>
          </a:p>
          <a:p>
            <a:r>
              <a:rPr kumimoji="1" lang="en" altLang="zh-CN" dirty="0"/>
              <a:t>Develop a deep learning model that can extract relevant prior support facts from knowledge graphs </a:t>
            </a:r>
          </a:p>
          <a:p>
            <a:pPr lvl="1"/>
            <a:r>
              <a:rPr kumimoji="1" lang="en-US" altLang="zh-Hans" dirty="0"/>
              <a:t>Depending</a:t>
            </a:r>
            <a:r>
              <a:rPr kumimoji="1" lang="zh-Hans" altLang="en-US" dirty="0"/>
              <a:t> </a:t>
            </a:r>
            <a:r>
              <a:rPr kumimoji="1" lang="en" altLang="zh-CN" dirty="0"/>
              <a:t>on the task </a:t>
            </a:r>
          </a:p>
          <a:p>
            <a:pPr lvl="1"/>
            <a:r>
              <a:rPr kumimoji="1" lang="en-US" altLang="zh-Hans" dirty="0"/>
              <a:t>Using</a:t>
            </a:r>
            <a:r>
              <a:rPr kumimoji="1" lang="en" altLang="zh-CN" dirty="0"/>
              <a:t> attention mechanism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8F203E-1629-284A-AD44-2E40A1D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otivation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75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6B6DD-1BB4-1344-9BCD-53EE39E0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i="1" dirty="0"/>
              <a:t>A: The couple is walking on the sea shore and </a:t>
            </a:r>
          </a:p>
          <a:p>
            <a:r>
              <a:rPr kumimoji="1" lang="en" altLang="zh-CN" i="1" dirty="0"/>
              <a:t>B: The man and woman are wide awake</a:t>
            </a:r>
          </a:p>
          <a:p>
            <a:r>
              <a:rPr kumimoji="1" lang="en-US" altLang="zh-Hans" dirty="0"/>
              <a:t>Need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common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knowledge:</a:t>
            </a:r>
            <a:r>
              <a:rPr kumimoji="1" lang="zh-Hans" altLang="en-US" dirty="0"/>
              <a:t> </a:t>
            </a:r>
            <a:r>
              <a:rPr kumimoji="1" lang="en" altLang="zh-Hans" i="1" dirty="0"/>
              <a:t>“The man and woman and The couple means the same”</a:t>
            </a:r>
          </a:p>
          <a:p>
            <a:r>
              <a:rPr kumimoji="1" lang="en" altLang="zh-CN" dirty="0"/>
              <a:t> this information may not be specific to a particular inference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A453B3-42D9-1C4E-A340-818A27A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xample: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Natural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Language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4892D-D759-D94B-A41A-A3E765CF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i="1" dirty="0"/>
              <a:t>“</a:t>
            </a:r>
            <a:r>
              <a:rPr kumimoji="1" lang="en" altLang="zh-CN" i="1" dirty="0"/>
              <a:t>Donald Trump offered his condolences towards the hurricane victims and their families in Texas. </a:t>
            </a:r>
            <a:r>
              <a:rPr kumimoji="1" lang="en-US" altLang="zh-Hans" i="1" dirty="0"/>
              <a:t>”</a:t>
            </a:r>
            <a:endParaRPr kumimoji="1" lang="en" altLang="zh-CN" i="1" dirty="0"/>
          </a:p>
          <a:p>
            <a:r>
              <a:rPr kumimoji="1" lang="en" altLang="zh-CN" dirty="0"/>
              <a:t>Nee</a:t>
            </a:r>
            <a:r>
              <a:rPr kumimoji="1" lang="en-US" altLang="zh-Hans" dirty="0"/>
              <a:t>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" altLang="zh-CN" dirty="0"/>
              <a:t>know the </a:t>
            </a:r>
            <a:r>
              <a:rPr kumimoji="1" lang="en" altLang="zh-CN" i="1" dirty="0"/>
              <a:t>facts &lt;Donald Trump, president, United States&gt;</a:t>
            </a:r>
            <a:r>
              <a:rPr kumimoji="1" lang="en" altLang="zh-CN" dirty="0"/>
              <a:t> and </a:t>
            </a:r>
            <a:r>
              <a:rPr kumimoji="1" lang="en" altLang="zh-CN" i="1" dirty="0"/>
              <a:t>&lt;Texas, state, United States&gt;.</a:t>
            </a:r>
          </a:p>
          <a:p>
            <a:r>
              <a:rPr kumimoji="1" lang="en-US" altLang="zh-Hans" dirty="0"/>
              <a:t>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classify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political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news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5D6717-95E0-4F4F-A661-63358CA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xample: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Classify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Snippet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6C59-413B-4540-9A4A-530B24A6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Extract relevant support facts on demand from a knowledge base</a:t>
            </a:r>
          </a:p>
          <a:p>
            <a:r>
              <a:rPr kumimoji="1" lang="en" altLang="zh-CN" dirty="0"/>
              <a:t>Incorporate it in the feature space along with features learned from 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training</a:t>
            </a:r>
            <a:r>
              <a:rPr kumimoji="1" lang="zh-Hans" altLang="en-US" dirty="0"/>
              <a:t> </a:t>
            </a:r>
            <a:r>
              <a:rPr kumimoji="1" lang="en" altLang="zh-CN" dirty="0"/>
              <a:t>data</a:t>
            </a:r>
          </a:p>
          <a:p>
            <a:r>
              <a:rPr kumimoji="1" lang="en" altLang="zh-CN" dirty="0"/>
              <a:t>Jointly model this look up mechanism along with the task specific training of the model</a:t>
            </a:r>
          </a:p>
          <a:p>
            <a:r>
              <a:rPr kumimoji="1" lang="en" altLang="zh-CN" dirty="0"/>
              <a:t>Generic enough so that it can be augmented to any task specific learning model to boost the performance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36D6CA-4749-8949-8F0E-6465813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7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5DBCE-BD51-0D45-BCEF-8A67584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Structure-based embeddings</a:t>
            </a:r>
          </a:p>
          <a:p>
            <a:pPr lvl="1"/>
            <a:r>
              <a:rPr kumimoji="1" lang="en-US" altLang="zh-Hans" dirty="0"/>
              <a:t>e.g.</a:t>
            </a:r>
            <a:r>
              <a:rPr kumimoji="1" lang="zh-Hans" altLang="en-US" dirty="0"/>
              <a:t> </a:t>
            </a:r>
            <a:r>
              <a:rPr kumimoji="1" lang="en" altLang="zh-CN" dirty="0" err="1"/>
              <a:t>TransE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)</a:t>
            </a:r>
          </a:p>
          <a:p>
            <a:r>
              <a:rPr kumimoji="1" lang="en" altLang="zh-CN" dirty="0"/>
              <a:t>Semantically-enriched embeddings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r>
              <a:rPr kumimoji="1" lang="en" altLang="zh-Hans" dirty="0"/>
              <a:t>learns to represent entities/relations of the KG along with its semantic information</a:t>
            </a:r>
            <a:r>
              <a:rPr kumimoji="1" lang="en-US" altLang="zh-Hans" dirty="0"/>
              <a:t>.</a:t>
            </a:r>
          </a:p>
          <a:p>
            <a:pPr lvl="1"/>
            <a:r>
              <a:rPr kumimoji="1" lang="en-US" altLang="zh-Hans" dirty="0"/>
              <a:t>NTN:</a:t>
            </a:r>
          </a:p>
          <a:p>
            <a:pPr lvl="2"/>
            <a:r>
              <a:rPr kumimoji="1" lang="en-US" altLang="zh-Hans" dirty="0"/>
              <a:t>Initialize</a:t>
            </a:r>
            <a:r>
              <a:rPr kumimoji="1" lang="en" altLang="zh-Hans" dirty="0"/>
              <a:t> entity vectors with the average word embeddings followed by tensor-based operations.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DKRL: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T</a:t>
            </a:r>
            <a:r>
              <a:rPr kumimoji="1" lang="en" altLang="zh-Hans" dirty="0" err="1"/>
              <a:t>ake</a:t>
            </a:r>
            <a:r>
              <a:rPr kumimoji="1" lang="en" altLang="zh-Hans" dirty="0"/>
              <a:t> into descriptive nature of text</a:t>
            </a:r>
          </a:p>
          <a:p>
            <a:pPr lvl="2"/>
            <a:r>
              <a:rPr kumimoji="1" lang="en-US" altLang="zh-Hans" dirty="0"/>
              <a:t>K</a:t>
            </a:r>
            <a:r>
              <a:rPr kumimoji="1" lang="en" altLang="zh-Hans" dirty="0" err="1"/>
              <a:t>eep</a:t>
            </a:r>
            <a:r>
              <a:rPr kumimoji="1" lang="en" altLang="zh-Hans" dirty="0"/>
              <a:t> the simple structure of </a:t>
            </a:r>
            <a:r>
              <a:rPr kumimoji="1" lang="en" altLang="zh-Hans" dirty="0" err="1"/>
              <a:t>TransE</a:t>
            </a:r>
            <a:r>
              <a:rPr kumimoji="1" lang="en" altLang="zh-Hans" dirty="0"/>
              <a:t> model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1664A-4677-B243-BF17-9D3D1AF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en-US" altLang="zh-Hans" dirty="0"/>
              <a:t>nowledge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Graph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Representations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60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C80407-33E7-0D45-949C-1320429A6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C</a:t>
                </a:r>
                <a:r>
                  <a:rPr kumimoji="1" lang="en-US" altLang="zh-Hans" dirty="0"/>
                  <a:t>onventional:</a:t>
                </a:r>
                <a:endParaRPr kumimoji="1" lang="en-US" altLang="zh-Han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Han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</m:sSubSup>
                        </m:fName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Han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Hans" b="0" dirty="0"/>
              </a:p>
              <a:p>
                <a:r>
                  <a:rPr kumimoji="1" lang="en-US" altLang="zh-Hans" dirty="0"/>
                  <a:t>A</a:t>
                </a:r>
                <a:r>
                  <a:rPr kumimoji="1" lang="en" altLang="zh-CN" dirty="0" err="1"/>
                  <a:t>ugment</a:t>
                </a:r>
                <a:r>
                  <a:rPr kumimoji="1" lang="en" altLang="zh-CN" dirty="0"/>
                  <a:t> the supervised learning process by incorporation of world knowledge feature</a:t>
                </a:r>
                <a:r>
                  <a:rPr kumimoji="1"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Hans" dirty="0"/>
                  <a:t>W</a:t>
                </a:r>
                <a:r>
                  <a:rPr kumimoji="1" lang="en" altLang="zh-CN" dirty="0" err="1"/>
                  <a:t>orld</a:t>
                </a:r>
                <a:r>
                  <a:rPr kumimoji="1" lang="en" altLang="zh-CN" dirty="0"/>
                  <a:t> knowledge features are retrieved using the data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Han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Hans" dirty="0"/>
              </a:p>
              <a:p>
                <a:r>
                  <a:rPr kumimoji="1" lang="en-US" altLang="zh-Hans" dirty="0"/>
                  <a:t>Modified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objective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 err="1"/>
                  <a:t>fuction</a:t>
                </a:r>
                <a:r>
                  <a:rPr kumimoji="1" lang="en-US" altLang="zh-Hans" dirty="0"/>
                  <a:t>:</a:t>
                </a:r>
                <a:endParaRPr kumimoji="1" lang="en-US" altLang="zh-Han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Han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</m:sSubSup>
                        </m:fName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Han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Hans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zh-Hans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Hans" b="0" dirty="0"/>
                  <a:t>Where</a:t>
                </a:r>
                <a:r>
                  <a:rPr kumimoji="1" lang="zh-Hans" altLang="en-US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Han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Hans" b="0" dirty="0"/>
                  <a:t>Optimize:</a:t>
                </a:r>
                <a:r>
                  <a:rPr kumimoji="1" lang="zh-Hans" alt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Han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/>
                        </m:sSubSup>
                      </m:fName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zh-Hans" alt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Han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Han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Han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kumimoji="1" lang="en-US" altLang="zh-Han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Han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Han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C80407-33E7-0D45-949C-1320429A6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EF41B682-695F-C846-AED2-CF96B7F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ACFBEE-DE38-F64E-8EF1-47381D534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8719" y="1066800"/>
            <a:ext cx="7234161" cy="505936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DD9075-46E5-8E4B-93C6-142C930C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en-US" altLang="zh-Hans" dirty="0"/>
              <a:t>anilla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57273"/>
      </p:ext>
    </p:extLst>
  </p:cSld>
  <p:clrMapOvr>
    <a:masterClrMapping/>
  </p:clrMapOvr>
</p:sld>
</file>

<file path=ppt/theme/theme1.xml><?xml version="1.0" encoding="utf-8"?>
<a:theme xmlns:a="http://schemas.openxmlformats.org/drawingml/2006/main" name="late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tex" id="{9B6EC6C0-5D6A-D046-AA2F-9A5CA6062A50}" vid="{AC95E7BD-997E-FF41-9B2A-47DCDA1E1D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latex</Template>
  <TotalTime>451</TotalTime>
  <Words>766</Words>
  <Application>Microsoft Macintosh PowerPoint</Application>
  <PresentationFormat>全屏显示(4:3)</PresentationFormat>
  <Paragraphs>115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Arial</vt:lpstr>
      <vt:lpstr>Calibri</vt:lpstr>
      <vt:lpstr>Cambria Math</vt:lpstr>
      <vt:lpstr>latex</vt:lpstr>
      <vt:lpstr>Learning beyond Datasets: Knowledge Graph Augmented Neural Networks for Natural Language Processing</vt:lpstr>
      <vt:lpstr>Authors</vt:lpstr>
      <vt:lpstr>Motivation</vt:lpstr>
      <vt:lpstr>Example: Natural Language Inference</vt:lpstr>
      <vt:lpstr>Example: Classify the News Snippet</vt:lpstr>
      <vt:lpstr>Overview</vt:lpstr>
      <vt:lpstr>Knowledge Graph Representations</vt:lpstr>
      <vt:lpstr>PowerPoint 演示文稿</vt:lpstr>
      <vt:lpstr>Vanilla Model</vt:lpstr>
      <vt:lpstr>Vanilla Model - Encoder</vt:lpstr>
      <vt:lpstr>Vanilla Model - Retriever</vt:lpstr>
      <vt:lpstr>Vanilla Model</vt:lpstr>
      <vt:lpstr>Vanilla Model - Problems</vt:lpstr>
      <vt:lpstr>Pre-training KG Retrieval</vt:lpstr>
      <vt:lpstr>Pre-training KG Retrieval</vt:lpstr>
      <vt:lpstr>Convolution-based Cluster Representation</vt:lpstr>
      <vt:lpstr>Convolution-based Cluster Representation</vt:lpstr>
      <vt:lpstr>Experiments</vt:lpstr>
      <vt:lpstr>Experiments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beyond Datasets: Knowledge Graph Augmented Neural Networks for Natural Language Processing</dc:title>
  <dc:creator>张 茂森</dc:creator>
  <cp:lastModifiedBy>张 茂森</cp:lastModifiedBy>
  <cp:revision>51</cp:revision>
  <dcterms:created xsi:type="dcterms:W3CDTF">2018-05-22T05:31:21Z</dcterms:created>
  <dcterms:modified xsi:type="dcterms:W3CDTF">2018-05-25T01:30:08Z</dcterms:modified>
</cp:coreProperties>
</file>