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63" r:id="rId17"/>
    <p:sldId id="271" r:id="rId18"/>
    <p:sldId id="273" r:id="rId19"/>
    <p:sldId id="272" r:id="rId20"/>
    <p:sldId id="274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31"/>
    <p:restoredTop sz="94651"/>
  </p:normalViewPr>
  <p:slideViewPr>
    <p:cSldViewPr snapToGrid="0" snapToObjects="1">
      <p:cViewPr varScale="1">
        <p:scale>
          <a:sx n="148" d="100"/>
          <a:sy n="148" d="100"/>
        </p:scale>
        <p:origin x="1536" y="184"/>
      </p:cViewPr>
      <p:guideLst/>
    </p:cSldViewPr>
  </p:slideViewPr>
  <p:notesTextViewPr>
    <p:cViewPr>
      <p:scale>
        <a:sx n="1" d="1"/>
        <a:sy n="1" d="1"/>
      </p:scale>
      <p:origin x="0" y="-1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7DADD-9514-3643-B3EC-B93B5BD40773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BE183-626F-A64F-83D9-559C86BC84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03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隐变量模型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E183-626F-A64F-83D9-559C86BC84C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494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Hans" dirty="0"/>
              <a:t>hi</a:t>
            </a:r>
            <a:r>
              <a:rPr kumimoji="1" lang="zh-CN" altLang="en-US" dirty="0"/>
              <a:t>是后验参数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E183-626F-A64F-83D9-559C86BC84C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219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还是用梯度下降去优化</a:t>
            </a:r>
            <a:endParaRPr kumimoji="1" lang="en-US" altLang="zh-CN" dirty="0"/>
          </a:p>
          <a:p>
            <a:r>
              <a:rPr kumimoji="1" lang="zh-CN" altLang="en-US" dirty="0"/>
              <a:t>这里为了方便表示，假设</a:t>
            </a:r>
            <a:r>
              <a:rPr kumimoji="1" lang="en-US" altLang="zh-CN" dirty="0"/>
              <a:t>N</a:t>
            </a:r>
            <a:r>
              <a:rPr kumimoji="1" lang="en-US" altLang="zh-Hans" dirty="0"/>
              <a:t>=1</a:t>
            </a:r>
          </a:p>
          <a:p>
            <a:r>
              <a:rPr kumimoji="1" lang="zh-CN" altLang="en-US" dirty="0"/>
              <a:t>到底是减还是加</a:t>
            </a:r>
            <a:endParaRPr kumimoji="1" lang="en-US" altLang="zh-CN" dirty="0"/>
          </a:p>
          <a:p>
            <a:r>
              <a:rPr kumimoji="1" lang="en-US" altLang="zh-CN" dirty="0"/>
              <a:t>B</a:t>
            </a:r>
            <a:r>
              <a:rPr kumimoji="1" lang="zh-Hans" altLang="en-US" dirty="0"/>
              <a:t> </a:t>
            </a:r>
            <a:r>
              <a:rPr kumimoji="1" lang="en-US" altLang="zh-CN" dirty="0" err="1"/>
              <a:t>minize</a:t>
            </a:r>
            <a:r>
              <a:rPr kumimoji="1" lang="zh-Hans" altLang="en-US" dirty="0"/>
              <a:t> </a:t>
            </a:r>
            <a:r>
              <a:rPr kumimoji="1" lang="en-US" altLang="zh-CN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CN" dirty="0" err="1"/>
              <a:t>quare</a:t>
            </a:r>
            <a:r>
              <a:rPr kumimoji="1" lang="zh-Hans" altLang="en-US" dirty="0"/>
              <a:t> </a:t>
            </a:r>
            <a:r>
              <a:rPr kumimoji="1" lang="en-US" altLang="zh-CN" dirty="0"/>
              <a:t>loss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E183-626F-A64F-83D9-559C86BC84C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84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实际上实验中取</a:t>
            </a:r>
            <a:r>
              <a:rPr kumimoji="1" lang="en-US" altLang="zh-CN" dirty="0"/>
              <a:t>k</a:t>
            </a:r>
            <a:r>
              <a:rPr kumimoji="1" lang="en-US" altLang="zh-Hans" dirty="0"/>
              <a:t>=1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E183-626F-A64F-83D9-559C86BC84C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153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联合优化两个部分的概率模型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E183-626F-A64F-83D9-559C86BC84C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41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利用整个问题文本的信息；同时也利用</a:t>
            </a:r>
            <a:r>
              <a:rPr kumimoji="1" lang="en-US" altLang="zh-CN" dirty="0"/>
              <a:t>KG</a:t>
            </a:r>
            <a:r>
              <a:rPr kumimoji="1" lang="zh-CN" altLang="en-US" dirty="0"/>
              <a:t>的结构信息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E183-626F-A64F-83D9-559C86BC84C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516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E</a:t>
            </a:r>
            <a:r>
              <a:rPr kumimoji="1" lang="en-US" altLang="zh-Hans" dirty="0" err="1"/>
              <a:t>ncoder+dense+softmax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E183-626F-A64F-83D9-559C86BC84C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92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拓扑排序？</a:t>
            </a:r>
            <a:r>
              <a:rPr kumimoji="1" lang="en-US" altLang="zh-CN" dirty="0"/>
              <a:t>T</a:t>
            </a:r>
            <a:r>
              <a:rPr kumimoji="1" lang="zh-CN" altLang="en-US" dirty="0"/>
              <a:t>阶邻域？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E183-626F-A64F-83D9-559C86BC84C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735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递归计算</a:t>
            </a:r>
            <a:r>
              <a:rPr kumimoji="1" lang="en-US" altLang="zh-CN" dirty="0"/>
              <a:t>embedding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E183-626F-A64F-83D9-559C86BC84C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080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递归计算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E183-626F-A64F-83D9-559C86BC84C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48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Encoder</a:t>
            </a:r>
            <a:r>
              <a:rPr kumimoji="1" lang="zh-CN" altLang="en-US" dirty="0"/>
              <a:t>输出问题</a:t>
            </a:r>
            <a:r>
              <a:rPr kumimoji="1" lang="en-US" altLang="zh-CN" dirty="0"/>
              <a:t>embedding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和子图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求相似度，</a:t>
            </a:r>
            <a:r>
              <a:rPr kumimoji="1" lang="en-US" altLang="zh-CN" dirty="0" err="1"/>
              <a:t>s</a:t>
            </a:r>
            <a:r>
              <a:rPr kumimoji="1" lang="en-US" altLang="zh-Hans" dirty="0" err="1"/>
              <a:t>oftmax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E183-626F-A64F-83D9-559C86BC84C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51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ans" dirty="0"/>
              <a:t>EM</a:t>
            </a:r>
            <a:r>
              <a:rPr kumimoji="1" lang="zh-CN" altLang="en-US" dirty="0"/>
              <a:t>算法变种？</a:t>
            </a:r>
            <a:endParaRPr kumimoji="1" lang="en-US" altLang="zh-CN" dirty="0"/>
          </a:p>
          <a:p>
            <a:r>
              <a:rPr kumimoji="1" lang="en-US" altLang="zh-CN" dirty="0"/>
              <a:t>EM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计算不了后验概率</a:t>
            </a:r>
            <a:endParaRPr kumimoji="1" lang="en-US" altLang="zh-CN" dirty="0"/>
          </a:p>
          <a:p>
            <a:r>
              <a:rPr kumimoji="1" lang="zh-CN" altLang="en-US" dirty="0"/>
              <a:t>最大化目标函数的下界（由</a:t>
            </a:r>
            <a:r>
              <a:rPr kumimoji="1" lang="en-US" altLang="zh-CN" dirty="0" err="1"/>
              <a:t>jenson</a:t>
            </a:r>
            <a:r>
              <a:rPr kumimoji="1" lang="zh-CN" altLang="en-US" dirty="0"/>
              <a:t>不等式得到的）</a:t>
            </a:r>
            <a:endParaRPr kumimoji="1" lang="en-US" altLang="zh-CN" dirty="0"/>
          </a:p>
          <a:p>
            <a:r>
              <a:rPr kumimoji="1" lang="zh-CN" altLang="en-US" dirty="0"/>
              <a:t>变分推断是近似计算后验概率的一种算法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E183-626F-A64F-83D9-559C86BC84C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24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15BA-9881-5149-996C-D36EF8F832C9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3CD6-2192-2B46-B667-A3D7229C89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51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15BA-9881-5149-996C-D36EF8F832C9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3CD6-2192-2B46-B667-A3D7229C89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92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15BA-9881-5149-996C-D36EF8F832C9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3CD6-2192-2B46-B667-A3D7229C89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676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15BA-9881-5149-996C-D36EF8F832C9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3CD6-2192-2B46-B667-A3D7229C89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54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15BA-9881-5149-996C-D36EF8F832C9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3CD6-2192-2B46-B667-A3D7229C89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95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15BA-9881-5149-996C-D36EF8F832C9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3CD6-2192-2B46-B667-A3D7229C89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1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15BA-9881-5149-996C-D36EF8F832C9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3CD6-2192-2B46-B667-A3D7229C89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979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15BA-9881-5149-996C-D36EF8F832C9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3CD6-2192-2B46-B667-A3D7229C89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16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15BA-9881-5149-996C-D36EF8F832C9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3CD6-2192-2B46-B667-A3D7229C89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78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15BA-9881-5149-996C-D36EF8F832C9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3CD6-2192-2B46-B667-A3D7229C89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01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15BA-9881-5149-996C-D36EF8F832C9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3CD6-2192-2B46-B667-A3D7229C89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20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515BA-9881-5149-996C-D36EF8F832C9}" type="datetimeFigureOut">
              <a:rPr kumimoji="1" lang="zh-CN" altLang="en-US" smtClean="0"/>
              <a:t>2018/5/29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33CD6-2192-2B46-B667-A3D7229C89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28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1C98E-4637-654D-BE94-7B608CA7C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CN" dirty="0"/>
              <a:t>Variational Reasoning for Question Answering with Knowledge Graph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5541E6-7C31-8748-B6F0-A553D1FB6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M</a:t>
            </a:r>
            <a:r>
              <a:rPr kumimoji="1" lang="en-US" altLang="zh-Hans" dirty="0"/>
              <a:t>aosen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Zhang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00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90B9A-1AB1-124C-A95C-48275408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82842" cy="1325563"/>
          </a:xfrm>
        </p:spPr>
        <p:txBody>
          <a:bodyPr>
            <a:normAutofit/>
          </a:bodyPr>
          <a:lstStyle/>
          <a:p>
            <a:r>
              <a:rPr lang="en" altLang="zh-CN" dirty="0"/>
              <a:t>Module for logic reasoning over </a:t>
            </a:r>
            <a:r>
              <a:rPr lang="en-US" altLang="zh-Hans" dirty="0"/>
              <a:t>KG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1A9879-0A2C-E040-BC6E-D0119D407F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Han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vector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representation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of</a:t>
                </a:r>
                <a:r>
                  <a:rPr kumimoji="1" lang="zh-Han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Han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Rec</a:t>
                </a:r>
                <a:r>
                  <a:rPr kumimoji="1" lang="en-US" altLang="zh-Hans" dirty="0"/>
                  <a:t>ursively: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1A9879-0A2C-E040-BC6E-D0119D407F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296C713-2493-AB45-B5B3-6C6F3B0AE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2952216"/>
            <a:ext cx="8573585" cy="1439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46CC06-9330-464B-B26F-2C309C6C9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8" y="4391891"/>
            <a:ext cx="71755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EE873D-A95E-F747-8FCA-47CBC8F5B0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7" y="4874491"/>
            <a:ext cx="6108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9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90B9A-1AB1-124C-A95C-48275408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82842" cy="1325563"/>
          </a:xfrm>
        </p:spPr>
        <p:txBody>
          <a:bodyPr>
            <a:normAutofit/>
          </a:bodyPr>
          <a:lstStyle/>
          <a:p>
            <a:r>
              <a:rPr lang="en" altLang="zh-CN" dirty="0"/>
              <a:t>Module for logic reasoning over </a:t>
            </a:r>
            <a:r>
              <a:rPr lang="en-US" altLang="zh-Hans" dirty="0"/>
              <a:t>KG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1A9879-0A2C-E040-BC6E-D0119D407F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Han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vector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representation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of</a:t>
                </a:r>
                <a:r>
                  <a:rPr kumimoji="1" lang="zh-Han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Han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1A9879-0A2C-E040-BC6E-D0119D407F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5857AAF-0A6E-A64E-9F55-E859BC8D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2306083"/>
            <a:ext cx="7696200" cy="414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94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90B9A-1AB1-124C-A95C-48275408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82842" cy="1325563"/>
          </a:xfrm>
        </p:spPr>
        <p:txBody>
          <a:bodyPr>
            <a:normAutofit/>
          </a:bodyPr>
          <a:lstStyle/>
          <a:p>
            <a:r>
              <a:rPr lang="en" altLang="zh-CN" dirty="0"/>
              <a:t>Module for logic reasoning over </a:t>
            </a:r>
            <a:r>
              <a:rPr lang="en-US" altLang="zh-Hans" dirty="0"/>
              <a:t>KG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1A9879-0A2C-E040-BC6E-D0119D407F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Hans" dirty="0"/>
                  <a:t>Question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representation:</a:t>
                </a:r>
                <a:r>
                  <a:rPr kumimoji="1" lang="zh-Han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Han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𝑞𝑡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captures the question type and implies the type of logic reasoning we need to perform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1A9879-0A2C-E040-BC6E-D0119D407F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339" r="-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891DB5E2-0A52-DE44-AA6A-5E6B4F238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048" y="3199202"/>
            <a:ext cx="7554480" cy="216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09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87144-A098-8D4A-82B1-6DF64A35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</a:t>
            </a:r>
            <a:r>
              <a:rPr kumimoji="1" lang="en-US" altLang="zh-Hans" dirty="0"/>
              <a:t>nd-to-end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Learning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8056A-7129-5F4F-9ED4-4C03F617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en-US" altLang="zh-Hans" dirty="0"/>
              <a:t>Variational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inference</a:t>
            </a:r>
            <a:endParaRPr kumimoji="1" lang="en-US" altLang="zh-CN" dirty="0"/>
          </a:p>
          <a:p>
            <a:r>
              <a:rPr kumimoji="1" lang="en-US" altLang="zh-CN" dirty="0"/>
              <a:t>J</a:t>
            </a:r>
            <a:r>
              <a:rPr kumimoji="1" lang="en-US" altLang="zh-Hans" dirty="0"/>
              <a:t>enson’s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inequality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-&gt;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lower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bound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8CBA3A-C007-764D-910D-8B9185DA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3764227"/>
            <a:ext cx="7924800" cy="2184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946D0D-7166-504F-BCD5-62BC65A9A7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23939" b="-2570"/>
          <a:stretch/>
        </p:blipFill>
        <p:spPr>
          <a:xfrm>
            <a:off x="609600" y="5865872"/>
            <a:ext cx="6954982" cy="4460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76E4AD-FF06-6F4F-A95A-518C9E8B9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881" y="1560638"/>
            <a:ext cx="5231245" cy="116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1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32D98-E057-4A46-A956-9CEC7E74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</a:t>
            </a:r>
            <a:r>
              <a:rPr kumimoji="1" lang="en-US" altLang="zh-Hans" dirty="0"/>
              <a:t>nd-to-end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Learning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15782C-A399-A443-9F6E-7928AE79A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Variational posterior</a:t>
                </a:r>
              </a:p>
              <a:p>
                <a:endParaRPr kumimoji="1" lang="e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Han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kumimoji="1" lang="en-US" altLang="zh-Han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Han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kumimoji="1" lang="en-US" altLang="zh-Hans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zh-Han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Han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kumimoji="1" lang="en-US" altLang="zh-Han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Han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zh-Han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Hans" dirty="0"/>
                  <a:t>:inverse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reasoning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graph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Han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kumimoji="1" lang="en-US" altLang="zh-Hans" b="0" i="1" dirty="0" smtClean="0">
                            <a:latin typeface="Cambria Math" panose="02040503050406030204" pitchFamily="18" charset="0"/>
                          </a:rPr>
                          <m:t>𝑒𝑛𝑡</m:t>
                        </m:r>
                      </m:sub>
                    </m:sSub>
                  </m:oMath>
                </a14:m>
                <a:r>
                  <a:rPr kumimoji="1" lang="en-US" altLang="zh-Han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Han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1" lang="en-US" altLang="zh-Han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Han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Han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and</a:t>
                </a:r>
                <a:r>
                  <a:rPr kumimoji="1" lang="zh-Han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Han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kumimoji="1" lang="en-US" altLang="zh-Han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defined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in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the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same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way</a:t>
                </a:r>
              </a:p>
              <a:p>
                <a:r>
                  <a:rPr kumimoji="1" lang="en-US" altLang="zh-Hans" dirty="0"/>
                  <a:t>But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with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different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set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of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parameters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-</a:t>
                </a:r>
                <a:r>
                  <a:rPr kumimoji="1" lang="zh-Hans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Han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endParaRPr kumimoji="1" lang="en-US" altLang="zh-Hans" dirty="0"/>
              </a:p>
              <a:p>
                <a:pPr lvl="1"/>
                <a:r>
                  <a:rPr kumimoji="1" lang="en-US" altLang="zh-CN" dirty="0"/>
                  <a:t>can also share the parameter to obtain a more compact model</a:t>
                </a:r>
              </a:p>
              <a:p>
                <a:endParaRPr kumimoji="1" lang="en" altLang="zh-CN" dirty="0"/>
              </a:p>
              <a:p>
                <a:endParaRPr kumimoji="1" lang="en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15782C-A399-A443-9F6E-7928AE79A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85BAAEE-108E-D547-BF57-6E75E7EF2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050" y="2258869"/>
            <a:ext cx="52451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4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AEF3F-C18F-A544-9F3A-27BD0F8B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</a:t>
            </a:r>
            <a:r>
              <a:rPr kumimoji="1" lang="en-US" altLang="zh-Hans" dirty="0"/>
              <a:t>nd-to-end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Learning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59F6FF-D869-4E47-A411-E7F280869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Hans" dirty="0"/>
                  <a:t>Latent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variable</a:t>
                </a:r>
                <a:r>
                  <a:rPr lang="zh-Hans" altLang="en-US" dirty="0"/>
                  <a:t> </a:t>
                </a:r>
                <a:r>
                  <a:rPr lang="en" altLang="zh-CN" dirty="0"/>
                  <a:t>y in the variational objective takes discrete values</a:t>
                </a:r>
                <a:r>
                  <a:rPr lang="en-US" altLang="zh-Hans" dirty="0"/>
                  <a:t>,</a:t>
                </a:r>
                <a:r>
                  <a:rPr lang="zh-Hans" altLang="en-US" dirty="0"/>
                  <a:t> </a:t>
                </a:r>
                <a:r>
                  <a:rPr lang="en" altLang="zh-CN" dirty="0"/>
                  <a:t>not differentiable with respect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Han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endParaRPr kumimoji="1" lang="en-US" altLang="zh-Hans" dirty="0"/>
              </a:p>
              <a:p>
                <a:r>
                  <a:rPr kumimoji="1" lang="en-US" altLang="zh-Hans" dirty="0"/>
                  <a:t>REINFORCE algorithm with variance reduction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59F6FF-D869-4E47-A411-E7F280869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D82F02A-DA6C-EF4C-AA4B-5917702AC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278185"/>
            <a:ext cx="5753100" cy="800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C2FEFC-7904-2942-8974-05B472578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38" y="4078285"/>
            <a:ext cx="6781800" cy="393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B499C79-D306-584F-9BAD-206A5032F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025" y="4648382"/>
            <a:ext cx="4572000" cy="584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9F9B3D-5D74-A447-9CBE-4385C98EC3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518"/>
          <a:stretch/>
        </p:blipFill>
        <p:spPr>
          <a:xfrm>
            <a:off x="5200650" y="4688078"/>
            <a:ext cx="2857500" cy="63639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AE9385A-984A-0D48-A346-2CCA12D6B6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872" r="41363" b="-18897"/>
          <a:stretch/>
        </p:blipFill>
        <p:spPr>
          <a:xfrm>
            <a:off x="717138" y="5510630"/>
            <a:ext cx="5130902" cy="48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5FD88-D256-E24E-B007-CF72F035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</a:t>
            </a:r>
            <a:r>
              <a:rPr kumimoji="1" lang="en-US" altLang="zh-Hans" dirty="0"/>
              <a:t>nd-to-end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Learning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BD5C2-75B2-4840-A083-5063493B6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4FE34B-E817-5B42-83EE-70C61A05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5" y="1428817"/>
            <a:ext cx="7906871" cy="47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7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2F284-7278-3B47-A592-76A2E9FD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Hans" dirty="0"/>
              <a:t>nference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A9BFF-D800-EC43-886B-C7BD369E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Hans" dirty="0"/>
              <a:t>opic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entity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unknown: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select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top-k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candidates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AACB52-3919-014C-AC22-D4DE94DD9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0" y="2362200"/>
            <a:ext cx="55499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4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262EE-9A59-A847-8428-219AFAE2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Dataset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MetaQA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1B72D-705A-1542-B34F-249420CF6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A</a:t>
            </a:r>
            <a:r>
              <a:rPr kumimoji="1" lang="zh-Hans" altLang="en-US" dirty="0"/>
              <a:t> </a:t>
            </a:r>
            <a:r>
              <a:rPr lang="en" altLang="zh-CN" dirty="0"/>
              <a:t>comprehensive extension of </a:t>
            </a:r>
            <a:r>
              <a:rPr lang="en" altLang="zh-CN" dirty="0" err="1"/>
              <a:t>WikiMovies</a:t>
            </a:r>
            <a:r>
              <a:rPr lang="en" altLang="zh-CN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V</a:t>
            </a:r>
            <a:r>
              <a:rPr kumimoji="1" lang="en-US" altLang="zh-Hans" dirty="0"/>
              <a:t>anilla: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add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21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types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2-hop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questions</a:t>
            </a:r>
          </a:p>
          <a:p>
            <a:r>
              <a:rPr kumimoji="1" lang="en-US" altLang="zh-Hans" dirty="0"/>
              <a:t>NTM: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translate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French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translate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back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with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neural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translation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models</a:t>
            </a:r>
          </a:p>
          <a:p>
            <a:pPr lvl="1"/>
            <a:r>
              <a:rPr kumimoji="1" lang="en-US" altLang="zh-Hans" dirty="0"/>
              <a:t>Have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different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wordings,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keep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same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meaning</a:t>
            </a:r>
            <a:endParaRPr kumimoji="1" lang="en-US" altLang="zh-CN" dirty="0"/>
          </a:p>
          <a:p>
            <a:r>
              <a:rPr kumimoji="1" lang="en-US" altLang="zh-CN" dirty="0"/>
              <a:t>A</a:t>
            </a:r>
            <a:r>
              <a:rPr kumimoji="1" lang="en-US" altLang="zh-Hans" dirty="0"/>
              <a:t>udio: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generate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with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text-to-speech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system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980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BA29-44F5-1B4B-A72C-B63461B8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</a:t>
            </a:r>
            <a:r>
              <a:rPr kumimoji="1" lang="en-US" altLang="zh-Hans" dirty="0"/>
              <a:t>xperiments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CE4124D-FCBA-2443-885E-FB7C01F85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60045"/>
            <a:ext cx="7886700" cy="229853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8BEB20-3D05-9F46-8188-87392FA70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08" y="4081309"/>
            <a:ext cx="7793725" cy="21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4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B364C-806C-2640-B165-6A2C58EA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en-US" altLang="zh-Hans" dirty="0"/>
              <a:t>uthors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B29AD-F623-B84C-B8B5-6E73B309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 err="1"/>
              <a:t>Yuyu</a:t>
            </a:r>
            <a:r>
              <a:rPr kumimoji="1" lang="en" altLang="zh-CN" dirty="0"/>
              <a:t> Zhang, Georgia Institute of Technology</a:t>
            </a:r>
          </a:p>
          <a:p>
            <a:r>
              <a:rPr kumimoji="1" lang="en" altLang="zh-CN" dirty="0" err="1"/>
              <a:t>Hanjun</a:t>
            </a:r>
            <a:r>
              <a:rPr kumimoji="1" lang="en" altLang="zh-CN" dirty="0"/>
              <a:t> Dai, Georgia Institute of Technology</a:t>
            </a:r>
          </a:p>
          <a:p>
            <a:r>
              <a:rPr kumimoji="1" lang="en" altLang="zh-CN" dirty="0" err="1"/>
              <a:t>Zornitsa</a:t>
            </a:r>
            <a:r>
              <a:rPr kumimoji="1" lang="en" altLang="zh-CN" dirty="0"/>
              <a:t> </a:t>
            </a:r>
            <a:r>
              <a:rPr kumimoji="1" lang="en" altLang="zh-CN" dirty="0" err="1"/>
              <a:t>Kozareva</a:t>
            </a:r>
            <a:r>
              <a:rPr kumimoji="1" lang="en" altLang="zh-CN" dirty="0"/>
              <a:t>, </a:t>
            </a:r>
            <a:r>
              <a:rPr lang="en" altLang="zh-CN" dirty="0"/>
              <a:t>Amazon Web Services</a:t>
            </a:r>
            <a:endParaRPr kumimoji="1" lang="en" altLang="zh-CN" dirty="0"/>
          </a:p>
          <a:p>
            <a:r>
              <a:rPr kumimoji="1" lang="en" altLang="zh-CN" dirty="0"/>
              <a:t>Alexander J. </a:t>
            </a:r>
            <a:r>
              <a:rPr kumimoji="1" lang="en" altLang="zh-CN" dirty="0" err="1"/>
              <a:t>Smola</a:t>
            </a:r>
            <a:r>
              <a:rPr kumimoji="1" lang="en-US" altLang="zh-Hans" dirty="0"/>
              <a:t>,</a:t>
            </a:r>
            <a:r>
              <a:rPr kumimoji="1" lang="zh-Hans" altLang="en-US" dirty="0"/>
              <a:t> </a:t>
            </a:r>
            <a:r>
              <a:rPr lang="en" altLang="zh-CN" dirty="0"/>
              <a:t>Amazon Web Services</a:t>
            </a:r>
            <a:endParaRPr kumimoji="1" lang="en" altLang="zh-CN" dirty="0"/>
          </a:p>
          <a:p>
            <a:r>
              <a:rPr kumimoji="1" lang="en" altLang="zh-CN" dirty="0"/>
              <a:t>Le Song</a:t>
            </a:r>
            <a:r>
              <a:rPr kumimoji="1" lang="en-US" altLang="zh-Hans" dirty="0"/>
              <a:t>,</a:t>
            </a:r>
            <a:r>
              <a:rPr kumimoji="1" lang="zh-Hans" altLang="en-US" dirty="0"/>
              <a:t> </a:t>
            </a:r>
            <a:r>
              <a:rPr kumimoji="1" lang="en" altLang="zh-CN" dirty="0"/>
              <a:t>Georgia Institute of Technology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608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4D537-C695-A24B-BD77-74365B7F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</a:t>
            </a:r>
            <a:r>
              <a:rPr kumimoji="1" lang="en-US" altLang="zh-Hans" dirty="0"/>
              <a:t>xperiments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827024-DDDC-2347-B6DD-0EA9B0BF9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161" y="1825625"/>
            <a:ext cx="5955677" cy="4351338"/>
          </a:xfrm>
        </p:spPr>
      </p:pic>
    </p:spTree>
    <p:extLst>
      <p:ext uri="{BB962C8B-B14F-4D97-AF65-F5344CB8AC3E}">
        <p14:creationId xmlns:p14="http://schemas.microsoft.com/office/powerpoint/2010/main" val="2449573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1D5D2-02CF-8046-B895-2AB530B2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Hans" dirty="0"/>
              <a:t>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14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E1182-3184-CA46-B06F-CD55BF77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End</a:t>
            </a:r>
            <a:r>
              <a:rPr kumimoji="1" lang="en-US" altLang="zh-Hans" dirty="0"/>
              <a:t>-to-end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KBQA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16722-5156-D346-88EB-E07D27B80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Treat the KG as a flattened big table of itemized knowledge</a:t>
            </a:r>
            <a:r>
              <a:rPr kumimoji="1" lang="zh-Hans" altLang="en-US" dirty="0"/>
              <a:t> </a:t>
            </a:r>
            <a:r>
              <a:rPr kumimoji="1" lang="en" altLang="zh-CN" dirty="0"/>
              <a:t>records</a:t>
            </a:r>
          </a:p>
          <a:p>
            <a:r>
              <a:rPr kumimoji="1" lang="en" altLang="zh-CN" dirty="0"/>
              <a:t>Hard to exploit the structure information in the graph</a:t>
            </a:r>
            <a:r>
              <a:rPr kumimoji="1" lang="en-US" altLang="zh-Hans" dirty="0"/>
              <a:t>,</a:t>
            </a:r>
            <a:r>
              <a:rPr kumimoji="1" lang="en" altLang="zh-CN" dirty="0"/>
              <a:t> weak on logic</a:t>
            </a:r>
            <a:r>
              <a:rPr kumimoji="1" lang="zh-Hans" altLang="en-US" dirty="0"/>
              <a:t> </a:t>
            </a:r>
            <a:r>
              <a:rPr kumimoji="1" lang="en" altLang="zh-CN" dirty="0"/>
              <a:t>reasoning</a:t>
            </a:r>
            <a:endParaRPr kumimoji="1" lang="en-US" altLang="zh-CN" dirty="0"/>
          </a:p>
          <a:p>
            <a:r>
              <a:rPr kumimoji="1" lang="en-US" altLang="zh-Hans" dirty="0"/>
              <a:t>Multi-hop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questions:</a:t>
            </a:r>
          </a:p>
          <a:p>
            <a:r>
              <a:rPr kumimoji="1" lang="en" altLang="zh-CN" i="1" dirty="0"/>
              <a:t>“Who have co-authored papers with ...?”</a:t>
            </a:r>
            <a:endParaRPr kumimoji="1" lang="zh-CN" altLang="en-US" i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5970CD-D86C-2646-8598-0D41DFA23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51"/>
          <a:stretch/>
        </p:blipFill>
        <p:spPr>
          <a:xfrm>
            <a:off x="1404504" y="4752107"/>
            <a:ext cx="4533900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5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BFF05-CD28-AA4A-B743-DBF132C5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Hans" dirty="0"/>
              <a:t>opic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entities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ADE95-D3F1-DB44-B982-7F86BAEB6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Most existing works assume that the topic entity in question can be located by simple string matching</a:t>
            </a:r>
          </a:p>
          <a:p>
            <a:r>
              <a:rPr kumimoji="1" lang="en-US" altLang="zh-Hans" dirty="0"/>
              <a:t>Problems: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typos,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ambiguity…</a:t>
            </a:r>
          </a:p>
          <a:p>
            <a:r>
              <a:rPr kumimoji="1" lang="en" altLang="zh-CN" dirty="0"/>
              <a:t>Training data for QA system is provided as question-answer pairs</a:t>
            </a:r>
          </a:p>
          <a:p>
            <a:pPr lvl="1"/>
            <a:r>
              <a:rPr kumimoji="1" lang="en" altLang="zh-CN" dirty="0"/>
              <a:t>T</a:t>
            </a:r>
            <a:r>
              <a:rPr kumimoji="1" lang="en-US" altLang="zh-Hans" dirty="0" err="1"/>
              <a:t>opic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entities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not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annotated</a:t>
            </a:r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64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C8623-7925-F142-BA18-05072EC6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</a:t>
            </a:r>
            <a:r>
              <a:rPr kumimoji="1" lang="en-US" altLang="zh-Hans" dirty="0"/>
              <a:t>ariational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Reasoning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Network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65DEB-4A64-6948-A07A-8A15C396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Simultaneously handle uncertain topic entity and multi-hop reasoning</a:t>
            </a:r>
          </a:p>
          <a:p>
            <a:r>
              <a:rPr kumimoji="1" lang="en-US" altLang="zh-Hans" dirty="0"/>
              <a:t>Propagation</a:t>
            </a:r>
            <a:r>
              <a:rPr kumimoji="1" lang="en" altLang="zh-CN" dirty="0"/>
              <a:t>-like deep learning architecture over the knowledge graph to perform logic inference in the probabilistic model</a:t>
            </a:r>
          </a:p>
          <a:p>
            <a:r>
              <a:rPr kumimoji="1" lang="en" altLang="zh-CN" dirty="0"/>
              <a:t>REINFORCE algorithm with variance reduction technique to make the system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end-to-end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trainable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31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AAE40-9309-124E-8470-D4AD8A2B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Hans" dirty="0"/>
              <a:t>roblem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Definition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4E5D0A-E0F9-8247-8914-EAA511290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K</a:t>
                </a:r>
                <a:r>
                  <a:rPr kumimoji="1" lang="en-US" altLang="zh-Hans" dirty="0"/>
                  <a:t>G:</a:t>
                </a:r>
                <a:r>
                  <a:rPr kumimoji="1" lang="zh-Hans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Han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Hans" b="0" dirty="0"/>
              </a:p>
              <a:p>
                <a:r>
                  <a:rPr kumimoji="1" lang="en-US" altLang="zh-CN" dirty="0"/>
                  <a:t>Q</a:t>
                </a:r>
                <a:r>
                  <a:rPr kumimoji="1" lang="en-US" altLang="zh-Hans" dirty="0"/>
                  <a:t>uestions:</a:t>
                </a:r>
                <a:r>
                  <a:rPr kumimoji="1" lang="zh-Hans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kumimoji="1" lang="en-US" altLang="zh-Han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Han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Han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zh-Han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Han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zh-Hans" alt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zh-Han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Han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Han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Han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Han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Han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Han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kumimoji="1" lang="en-US" altLang="zh-Han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zh-Hans" i="1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Han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Han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4E5D0A-E0F9-8247-8914-EAA511290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EC86CED2-4597-4F4D-B296-C4184081F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888670"/>
            <a:ext cx="683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4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5434B-3A73-DE4B-B941-6F57D854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38259" cy="1325563"/>
          </a:xfrm>
        </p:spPr>
        <p:txBody>
          <a:bodyPr/>
          <a:lstStyle/>
          <a:p>
            <a:r>
              <a:rPr kumimoji="1" lang="en" altLang="zh-CN" dirty="0"/>
              <a:t>Module for topic entity recognition</a:t>
            </a: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35882-B885-F249-8287-369FBB1C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Full context of the question can be helpful</a:t>
            </a:r>
          </a:p>
          <a:p>
            <a:r>
              <a:rPr lang="en" altLang="zh-CN" dirty="0"/>
              <a:t>Resolve the unique entity by checking the surrounding words in the question</a:t>
            </a:r>
          </a:p>
          <a:p>
            <a:r>
              <a:rPr kumimoji="1" lang="en" altLang="zh-CN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KG:</a:t>
            </a:r>
            <a:r>
              <a:rPr kumimoji="1" lang="en" altLang="zh-CN" dirty="0"/>
              <a:t> multiple entities with the same name, but connected </a:t>
            </a:r>
            <a:r>
              <a:rPr kumimoji="1" lang="en-US" altLang="zh-Hans" dirty="0"/>
              <a:t>with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different</a:t>
            </a:r>
            <a:r>
              <a:rPr kumimoji="1" lang="zh-Hans" altLang="en-US" dirty="0"/>
              <a:t> </a:t>
            </a:r>
            <a:r>
              <a:rPr kumimoji="1" lang="en" altLang="zh-CN" dirty="0"/>
              <a:t>relations</a:t>
            </a:r>
            <a:r>
              <a:rPr kumimoji="1" lang="en-US" altLang="zh-Hans" dirty="0"/>
              <a:t>/entities</a:t>
            </a:r>
          </a:p>
          <a:p>
            <a:r>
              <a:rPr kumimoji="1" lang="en" altLang="zh-CN" dirty="0"/>
              <a:t>helps to resolve the unique entity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9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5434B-3A73-DE4B-B941-6F57D854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38259" cy="1325563"/>
          </a:xfrm>
        </p:spPr>
        <p:txBody>
          <a:bodyPr/>
          <a:lstStyle/>
          <a:p>
            <a:r>
              <a:rPr kumimoji="1" lang="en" altLang="zh-CN" dirty="0"/>
              <a:t>Module for topic entity recognition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97A35882-B885-F249-8287-369FBB1C50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Hans" dirty="0"/>
                  <a:t>Question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representation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(for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entity):</a:t>
                </a:r>
                <a:r>
                  <a:rPr kumimoji="1" lang="zh-Han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𝑒𝑛𝑡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Hans" dirty="0"/>
                  <a:t>BOW/RNN/CNN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97A35882-B885-F249-8287-369FBB1C5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403AEE3-89A8-A149-B170-F04AA06E4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00" y="2617354"/>
            <a:ext cx="71882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5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90B9A-1AB1-124C-A95C-48275408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82842" cy="1325563"/>
          </a:xfrm>
        </p:spPr>
        <p:txBody>
          <a:bodyPr>
            <a:normAutofit/>
          </a:bodyPr>
          <a:lstStyle/>
          <a:p>
            <a:r>
              <a:rPr lang="en" altLang="zh-CN" dirty="0"/>
              <a:t>Module for logic reasoning over </a:t>
            </a:r>
            <a:r>
              <a:rPr lang="en-US" altLang="zh-Hans" dirty="0"/>
              <a:t>KG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1A9879-0A2C-E040-BC6E-D0119D407F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scope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of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y:</a:t>
                </a:r>
                <a:r>
                  <a:rPr kumimoji="1" lang="zh-Hans" altLang="en-US" dirty="0"/>
                  <a:t> </a:t>
                </a:r>
                <a:r>
                  <a:rPr kumimoji="1" lang="en-US" altLang="zh-CN" dirty="0"/>
                  <a:t>T</a:t>
                </a:r>
                <a:r>
                  <a:rPr kumimoji="1" lang="en-US" altLang="zh-Hans" dirty="0"/>
                  <a:t>-hop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neighbors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of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topic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entity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y,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ordered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by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topological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sort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Hans" altLang="en-US" dirty="0"/>
                  <a:t> </a:t>
                </a:r>
                <a:r>
                  <a:rPr kumimoji="1" lang="en" altLang="zh-Hans" dirty="0"/>
                  <a:t>minimum subgraph that contains all the paths from y to </a:t>
                </a:r>
                <a:r>
                  <a:rPr kumimoji="1" lang="en-US" altLang="zh-Hans" dirty="0"/>
                  <a:t>potential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answer</a:t>
                </a:r>
                <a:r>
                  <a:rPr kumimoji="1" lang="zh-Hans" altLang="en-US" dirty="0"/>
                  <a:t> </a:t>
                </a:r>
                <a:r>
                  <a:rPr kumimoji="1" lang="en" altLang="zh-Hans" dirty="0"/>
                  <a:t>a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Han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vector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representation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of</a:t>
                </a:r>
                <a:r>
                  <a:rPr kumimoji="1" lang="zh-Han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Han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Han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1A9879-0A2C-E040-BC6E-D0119D407F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01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632</Words>
  <Application>Microsoft Macintosh PowerPoint</Application>
  <PresentationFormat>全屏显示(4:3)</PresentationFormat>
  <Paragraphs>113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Variational Reasoning for Question Answering with Knowledge Graph</vt:lpstr>
      <vt:lpstr>Authors</vt:lpstr>
      <vt:lpstr>End-to-end NN on KBQA</vt:lpstr>
      <vt:lpstr>Topic entities</vt:lpstr>
      <vt:lpstr>Variational Reasoning Network</vt:lpstr>
      <vt:lpstr>Problem Definition</vt:lpstr>
      <vt:lpstr>Module for topic entity recognition</vt:lpstr>
      <vt:lpstr>Module for topic entity recognition</vt:lpstr>
      <vt:lpstr>Module for logic reasoning over KG</vt:lpstr>
      <vt:lpstr>Module for logic reasoning over KG</vt:lpstr>
      <vt:lpstr>Module for logic reasoning over KG</vt:lpstr>
      <vt:lpstr>Module for logic reasoning over KG</vt:lpstr>
      <vt:lpstr>End-to-end Learning</vt:lpstr>
      <vt:lpstr>End-to-end Learning</vt:lpstr>
      <vt:lpstr>End-to-end Learning</vt:lpstr>
      <vt:lpstr>End-to-end Learning</vt:lpstr>
      <vt:lpstr>Inference</vt:lpstr>
      <vt:lpstr>Dataset - MetaQA</vt:lpstr>
      <vt:lpstr>Experiments</vt:lpstr>
      <vt:lpstr>Experiments</vt:lpstr>
      <vt:lpstr>Thanks!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Reasoning for Question Answering with Knowledge Graph</dc:title>
  <dc:creator>张 茂森</dc:creator>
  <cp:lastModifiedBy>张 茂森</cp:lastModifiedBy>
  <cp:revision>35</cp:revision>
  <dcterms:created xsi:type="dcterms:W3CDTF">2018-05-29T01:38:35Z</dcterms:created>
  <dcterms:modified xsi:type="dcterms:W3CDTF">2018-05-29T10:58:54Z</dcterms:modified>
</cp:coreProperties>
</file>