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759" r:id="rId5"/>
    <p:sldId id="3512" r:id="rId6"/>
    <p:sldId id="260" r:id="rId7"/>
    <p:sldId id="302" r:id="rId8"/>
    <p:sldId id="301" r:id="rId9"/>
    <p:sldId id="3760" r:id="rId10"/>
    <p:sldId id="3454" r:id="rId11"/>
    <p:sldId id="3729" r:id="rId12"/>
    <p:sldId id="3732" r:id="rId13"/>
    <p:sldId id="3761" r:id="rId14"/>
    <p:sldId id="3762" r:id="rId15"/>
    <p:sldId id="3765" r:id="rId16"/>
    <p:sldId id="3766" r:id="rId17"/>
    <p:sldId id="3767" r:id="rId18"/>
    <p:sldId id="3768" r:id="rId19"/>
    <p:sldId id="3769" r:id="rId20"/>
    <p:sldId id="3770" r:id="rId21"/>
    <p:sldId id="3771" r:id="rId22"/>
    <p:sldId id="3772" r:id="rId23"/>
    <p:sldId id="3773" r:id="rId24"/>
    <p:sldId id="3774" r:id="rId25"/>
    <p:sldId id="3775" r:id="rId26"/>
    <p:sldId id="3776" r:id="rId27"/>
    <p:sldId id="3777" r:id="rId28"/>
    <p:sldId id="3778" r:id="rId29"/>
    <p:sldId id="3779" r:id="rId30"/>
    <p:sldId id="35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FA8103C-0AFE-4F54-A5D4-2BA726AC7E73}">
          <p14:sldIdLst>
            <p14:sldId id="3759"/>
            <p14:sldId id="3512"/>
            <p14:sldId id="260"/>
            <p14:sldId id="302"/>
            <p14:sldId id="301"/>
            <p14:sldId id="3760"/>
          </p14:sldIdLst>
        </p14:section>
        <p14:section name="Presentation" id="{913C58F6-F61A-4CC4-8C6A-1F78D2B3A02D}">
          <p14:sldIdLst/>
        </p14:section>
        <p14:section name="Wrap-up" id="{AF4D26D4-E012-46EB-9658-89C7A125D678}">
          <p14:sldIdLst>
            <p14:sldId id="3454"/>
            <p14:sldId id="3729"/>
            <p14:sldId id="3732"/>
            <p14:sldId id="3761"/>
            <p14:sldId id="3762"/>
            <p14:sldId id="3765"/>
            <p14:sldId id="3766"/>
            <p14:sldId id="3767"/>
            <p14:sldId id="3768"/>
            <p14:sldId id="3769"/>
            <p14:sldId id="3770"/>
            <p14:sldId id="3771"/>
            <p14:sldId id="3772"/>
            <p14:sldId id="3773"/>
            <p14:sldId id="3774"/>
            <p14:sldId id="3775"/>
            <p14:sldId id="3776"/>
            <p14:sldId id="3777"/>
            <p14:sldId id="3778"/>
            <p14:sldId id="3779"/>
            <p14:sldId id="35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3D3D3D"/>
    <a:srgbClr val="99A3A8"/>
    <a:srgbClr val="ECF0F1"/>
    <a:srgbClr val="F4F4F4"/>
    <a:srgbClr val="FFFFFF"/>
    <a:srgbClr val="88898C"/>
    <a:srgbClr val="F2F5F5"/>
    <a:srgbClr val="F9F9F9"/>
    <a:srgbClr val="55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4D091-E98F-4E49-B824-7CA93E99A04A}" v="6" dt="2021-02-05T16:20:03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83B293-C110-524D-9B4D-591CE3AB1C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EEA23-E0D8-6F41-88CB-0929C0972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D5D41-5388-E245-9A3C-48198AEC241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AF53D-A8D8-AF47-AEA3-FE81DBAC2D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DA8E5-581F-8A47-8F53-E5493DBFD0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0141C-AE2F-764E-A278-78768778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7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7F8D9-A095-C44F-B340-F8F280944FF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42C8-7747-804F-BE3C-F1D52E2A4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/>
              <a:t>Welcome to our first Kubernetes Master Class as a part of SUSE!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9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/>
              <a:t>Welcome to our first Kubernetes Master Class as a part of SUSE!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42C8-7747-804F-BE3C-F1D52E2A45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24DFB5-77EA-E547-9920-79446698774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CEA3CF-5FD4-AA43-B904-CDE47C52424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21B1ABB3-F0AD-AA4A-B519-7611E20C67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2BBF9139-35F6-DF41-89C4-E37A02C7CE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6544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77DE982-1DFD-5949-B862-4E255747FA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36D9-CDEC-B64A-BE1E-34C82F67E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6139" y="1580497"/>
            <a:ext cx="7259723" cy="1107996"/>
          </a:xfrm>
        </p:spPr>
        <p:txBody>
          <a:bodyPr wrap="square" lIns="0" tIns="0" rIns="0" bIns="0" anchor="t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Tsociosqu</a:t>
            </a:r>
            <a:r>
              <a:rPr lang="en-US"/>
              <a:t> </a:t>
            </a:r>
            <a:r>
              <a:rPr lang="en-US" err="1"/>
              <a:t>vero</a:t>
            </a:r>
            <a:r>
              <a:rPr lang="en-US"/>
              <a:t> ibidem </a:t>
            </a:r>
            <a:r>
              <a:rPr lang="en-US" err="1"/>
              <a:t>letatio</a:t>
            </a:r>
            <a:r>
              <a:rPr lang="en-US"/>
              <a:t> ipsum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inhibeo</a:t>
            </a:r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397710C-FB1E-3E45-84EB-76F79201BD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48071" y="4351342"/>
            <a:ext cx="5295859" cy="21538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XX.XX.XX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9D8C2-3A7F-2A4C-AAFE-86D2155D38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49638" y="3382073"/>
            <a:ext cx="5292725" cy="221599"/>
          </a:xfrm>
        </p:spPr>
        <p:txBody>
          <a:bodyPr lIns="0" tIns="0" rIns="0" bIns="0">
            <a:spAutoFit/>
          </a:bodyPr>
          <a:lstStyle>
            <a:lvl1pPr marL="0" indent="0" algn="ctr">
              <a:buNone/>
              <a:defRPr sz="1600">
                <a:solidFill>
                  <a:srgbClr val="263844"/>
                </a:solidFill>
              </a:defRPr>
            </a:lvl1pPr>
          </a:lstStyle>
          <a:p>
            <a:pPr lvl="0"/>
            <a:r>
              <a:rPr lang="en-US"/>
              <a:t>NAME OF PRESENTER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17A7B2F-036D-DA48-963E-EE7EF45705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0983" y="691685"/>
            <a:ext cx="2510034" cy="368349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4B13DB0-25A5-004E-9B6F-FECD54138F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9638" y="3644718"/>
            <a:ext cx="5292725" cy="193899"/>
          </a:xfrm>
        </p:spPr>
        <p:txBody>
          <a:bodyPr lIns="0" tIns="0" rIns="0" bIns="0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4481CE1-1CB2-3348-A10A-91D85531EBF9}"/>
              </a:ext>
            </a:extLst>
          </p:cNvPr>
          <p:cNvSpPr txBox="1">
            <a:spLocks/>
          </p:cNvSpPr>
          <p:nvPr userDrawn="1"/>
        </p:nvSpPr>
        <p:spPr>
          <a:xfrm>
            <a:off x="4907280" y="6561241"/>
            <a:ext cx="237744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2020 Rancher Labs.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11D09C-6EF8-3644-A413-4CD677B7E5A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41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9A70E1F-27EE-0A48-9119-8B7B8B041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15" y="1494263"/>
            <a:ext cx="3358005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6FA3A19-6FFC-E347-8838-08A859B96E6A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139081" y="1494263"/>
            <a:ext cx="3358005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7700236-C7F0-3D4F-8893-B8752EAAC32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417942" y="1494263"/>
            <a:ext cx="3358005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A160204-9FEC-B34D-8353-3B1E08DD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15" y="367568"/>
            <a:ext cx="1088507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5AA4CC19-3685-624A-93B7-D2C7482132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724" y="978377"/>
            <a:ext cx="10885361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6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36AE17-5A3A-E846-9BC7-EFE3C902C5FB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09600" y="1428333"/>
            <a:ext cx="2514600" cy="44390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BC3FA09-D7C8-7D46-A8ED-CD6DED5995A5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970666" y="1428333"/>
            <a:ext cx="2514600" cy="44390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BD56E4-9E4F-D947-B7EE-5539852EA8B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183644" y="1428333"/>
            <a:ext cx="2514600" cy="44390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CEAF525-168A-4449-8A32-917C8D509975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396622" y="1428333"/>
            <a:ext cx="2514600" cy="44390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C241E80-78E8-FC46-8782-59CFBA62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7472"/>
            <a:ext cx="1087566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D5D919A3-2A81-2A40-91E0-B08928004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960120"/>
            <a:ext cx="10875668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12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439DF6-E33F-3F49-8E90-C4DD268C0609}"/>
              </a:ext>
            </a:extLst>
          </p:cNvPr>
          <p:cNvSpPr/>
          <p:nvPr userDrawn="1"/>
        </p:nvSpPr>
        <p:spPr>
          <a:xfrm>
            <a:off x="1004433" y="1826079"/>
            <a:ext cx="4669291" cy="391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FA802-729A-8D4A-9E82-29902563F3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1492250"/>
            <a:ext cx="5257801" cy="43751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258FA7-AD76-4345-99D2-B43CF3E976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" y="1492250"/>
            <a:ext cx="4669291" cy="391432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81BE76BA-E61A-0845-856A-45A6564333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309" y="959329"/>
            <a:ext cx="10744491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91BBD87-DFB2-2146-8FD2-EB1BF9D2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450"/>
            <a:ext cx="1074420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77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439DF6-E33F-3F49-8E90-C4DD268C0609}"/>
              </a:ext>
            </a:extLst>
          </p:cNvPr>
          <p:cNvSpPr/>
          <p:nvPr userDrawn="1"/>
        </p:nvSpPr>
        <p:spPr>
          <a:xfrm>
            <a:off x="6337268" y="1826079"/>
            <a:ext cx="4669291" cy="391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FA802-729A-8D4A-9E82-29902563F3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" y="1492250"/>
            <a:ext cx="5493545" cy="43751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258FA7-AD76-4345-99D2-B43CF3E976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77365" y="1492250"/>
            <a:ext cx="4669291" cy="391432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BEF774BF-F8BE-7446-AED9-8A2E9A6F24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310" y="949390"/>
            <a:ext cx="10737346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5A33682-988E-FE40-9005-4F5A1B37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8511"/>
            <a:ext cx="1073705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72B56-90D1-7247-A11A-1CCC3601EF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69050" y="1493150"/>
            <a:ext cx="5137150" cy="43767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6F986FA-59E5-5141-83C4-1188C91960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708" y="1493150"/>
            <a:ext cx="5137150" cy="43767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195D8D50-5F11-5F40-A61E-DAFAAB1334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418" y="958499"/>
            <a:ext cx="10886792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D70FEC9-33C5-7D48-8C0E-95EE5CB2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08" y="347472"/>
            <a:ext cx="10886492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9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79BF-C0B0-7042-917E-C9B7AAE1B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" y="1493838"/>
            <a:ext cx="7117245" cy="43735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32066" y="1493632"/>
            <a:ext cx="3174134" cy="4373562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156AE396-3E6E-B043-9C58-BEFF88B3A2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312" y="958499"/>
            <a:ext cx="10896901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51B3241-DB0C-C342-942E-0E3B615E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7472"/>
            <a:ext cx="1089660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5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79BF-C0B0-7042-917E-C9B7AAE1B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88955" y="1493838"/>
            <a:ext cx="7117245" cy="43735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" y="1493632"/>
            <a:ext cx="3174134" cy="4373562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932F92A2-5D34-D747-B164-AA8C537001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312" y="958499"/>
            <a:ext cx="10896901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08D1ED9-7625-A942-8642-1EFF8801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7472"/>
            <a:ext cx="1089660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79BF-C0B0-7042-917E-C9B7AAE1B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" y="1493838"/>
            <a:ext cx="5486400" cy="43735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03962" y="342900"/>
            <a:ext cx="5202238" cy="552429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A74C55DD-7BD2-0F46-B9F5-D91A025EF7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464" y="958499"/>
            <a:ext cx="548640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E7F28C-2DC8-1644-8D62-2D655E82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5172"/>
            <a:ext cx="54864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6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0DD3B5-06D9-D54C-B94B-FE8420B3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580" y="277606"/>
            <a:ext cx="5250366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C44C47E1-09D6-654E-85B5-0F411D20F5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290" y="872488"/>
            <a:ext cx="5250366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79BF-C0B0-7042-917E-C9B7AAE1B2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7084" y="1493838"/>
            <a:ext cx="5249862" cy="43735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6588" y="277606"/>
            <a:ext cx="5250366" cy="5589587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5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AEADE6-9E57-A544-B182-5EBA704A9A9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full screen image. Use the crop function in picture formatting to adjust the picture to fit.</a:t>
            </a:r>
          </a:p>
        </p:txBody>
      </p:sp>
    </p:spTree>
    <p:extLst>
      <p:ext uri="{BB962C8B-B14F-4D97-AF65-F5344CB8AC3E}">
        <p14:creationId xmlns:p14="http://schemas.microsoft.com/office/powerpoint/2010/main" val="168675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77DE982-1DFD-5949-B862-4E255747FA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36D9-CDEC-B64A-BE1E-34C82F67E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6139" y="1580497"/>
            <a:ext cx="7259723" cy="1107996"/>
          </a:xfrm>
        </p:spPr>
        <p:txBody>
          <a:bodyPr wrap="square" lIns="0" tIns="0" rIns="0" bIns="0" anchor="t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Tsociosqu</a:t>
            </a:r>
            <a:r>
              <a:rPr lang="en-US"/>
              <a:t> </a:t>
            </a:r>
            <a:r>
              <a:rPr lang="en-US" err="1"/>
              <a:t>vero</a:t>
            </a:r>
            <a:r>
              <a:rPr lang="en-US"/>
              <a:t> ibidem </a:t>
            </a:r>
            <a:r>
              <a:rPr lang="en-US" err="1"/>
              <a:t>letatio</a:t>
            </a:r>
            <a:r>
              <a:rPr lang="en-US"/>
              <a:t> ipsum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inhibeo</a:t>
            </a:r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397710C-FB1E-3E45-84EB-76F79201BD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48071" y="4351342"/>
            <a:ext cx="5295859" cy="21538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XX.XX.XX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9D8C2-3A7F-2A4C-AAFE-86D2155D38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49638" y="3382073"/>
            <a:ext cx="5292725" cy="221599"/>
          </a:xfrm>
        </p:spPr>
        <p:txBody>
          <a:bodyPr lIns="0" tIns="0" rIns="0" bIns="0">
            <a:spAutoFit/>
          </a:bodyPr>
          <a:lstStyle>
            <a:lvl1pPr marL="0" indent="0" algn="ctr">
              <a:buNone/>
              <a:defRPr sz="1600">
                <a:solidFill>
                  <a:srgbClr val="263844"/>
                </a:solidFill>
              </a:defRPr>
            </a:lvl1pPr>
          </a:lstStyle>
          <a:p>
            <a:pPr lvl="0"/>
            <a:r>
              <a:rPr lang="en-US"/>
              <a:t>NAME OF PRESENTER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17A7B2F-036D-DA48-963E-EE7EF45705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0983" y="691685"/>
            <a:ext cx="2510034" cy="368349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4B13DB0-25A5-004E-9B6F-FECD54138F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9638" y="3644718"/>
            <a:ext cx="5292725" cy="193899"/>
          </a:xfrm>
        </p:spPr>
        <p:txBody>
          <a:bodyPr lIns="0" tIns="0" rIns="0" bIns="0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4481CE1-1CB2-3348-A10A-91D85531EBF9}"/>
              </a:ext>
            </a:extLst>
          </p:cNvPr>
          <p:cNvSpPr txBox="1">
            <a:spLocks/>
          </p:cNvSpPr>
          <p:nvPr userDrawn="1"/>
        </p:nvSpPr>
        <p:spPr>
          <a:xfrm>
            <a:off x="4907280" y="6561241"/>
            <a:ext cx="237744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2020 Rancher Labs.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11D09C-6EF8-3644-A413-4CD677B7E5A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45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608BE1A-BCB6-D843-AC8F-3EFB04888277}"/>
              </a:ext>
            </a:extLst>
          </p:cNvPr>
          <p:cNvSpPr/>
          <p:nvPr userDrawn="1"/>
        </p:nvSpPr>
        <p:spPr>
          <a:xfrm>
            <a:off x="8540686" y="0"/>
            <a:ext cx="36513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0129A85-00C5-7847-A519-3E322498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1" y="1494263"/>
            <a:ext cx="6916056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98553F61-AAE4-054E-860A-AE7E20705A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6303" y="2223524"/>
            <a:ext cx="2510872" cy="2028569"/>
          </a:xfrm>
        </p:spPr>
        <p:txBody>
          <a:bodyPr lIns="0" tIns="0" rIns="0" bIns="0" anchor="t">
            <a:spAutoFit/>
          </a:bodyPr>
          <a:lstStyle>
            <a:lvl1pPr marL="0" indent="0">
              <a:lnSpc>
                <a:spcPts val="2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9C2D5677-DCB1-0C40-A02E-E0F41E8119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04111" y="1448717"/>
            <a:ext cx="2510872" cy="329386"/>
          </a:xfrm>
        </p:spPr>
        <p:txBody>
          <a:bodyPr lIns="0" tIns="0" rIns="0" bIns="0" anchor="t">
            <a:spAutoFit/>
          </a:bodyPr>
          <a:lstStyle>
            <a:lvl1pPr marL="0" indent="0" algn="l">
              <a:lnSpc>
                <a:spcPts val="3000"/>
              </a:lnSpc>
              <a:buNone/>
              <a:defRPr sz="1400" b="1" i="0" spc="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INPUT 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928A6F-9D7A-D24C-A8DE-F923C7B42E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7513" b="21014"/>
          <a:stretch/>
        </p:blipFill>
        <p:spPr>
          <a:xfrm>
            <a:off x="8523764" y="1363228"/>
            <a:ext cx="3651314" cy="549477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B39DC75-A221-4341-926A-7B103E97CC0F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05AC70F7-FD38-F649-A93E-11D63E16C0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767665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A9E708-130E-6A4B-84E4-7F08EE45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7676438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3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608BE1A-BCB6-D843-AC8F-3EFB04888277}"/>
              </a:ext>
            </a:extLst>
          </p:cNvPr>
          <p:cNvSpPr/>
          <p:nvPr userDrawn="1"/>
        </p:nvSpPr>
        <p:spPr>
          <a:xfrm>
            <a:off x="8540686" y="0"/>
            <a:ext cx="36513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0129A85-00C5-7847-A519-3E322498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1" y="1494263"/>
            <a:ext cx="6916056" cy="437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9C2D5677-DCB1-0C40-A02E-E0F41E8119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04111" y="1448717"/>
            <a:ext cx="2510872" cy="329386"/>
          </a:xfrm>
        </p:spPr>
        <p:txBody>
          <a:bodyPr lIns="0" tIns="0" rIns="0" bIns="0" anchor="t">
            <a:spAutoFit/>
          </a:bodyPr>
          <a:lstStyle>
            <a:lvl1pPr marL="0" indent="0" algn="l">
              <a:lnSpc>
                <a:spcPts val="3000"/>
              </a:lnSpc>
              <a:buNone/>
              <a:defRPr sz="1400" b="1" i="0" spc="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INPUT TITLE HERE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E1D422D8-0EE9-7B41-B3E7-2AD9DFA050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6303" y="2223524"/>
            <a:ext cx="2510872" cy="2028569"/>
          </a:xfrm>
        </p:spPr>
        <p:txBody>
          <a:bodyPr lIns="0" tIns="0" rIns="0" bIns="0" anchor="t">
            <a:spAutoFit/>
          </a:bodyPr>
          <a:lstStyle>
            <a:lvl1pPr marL="0" indent="0">
              <a:lnSpc>
                <a:spcPts val="2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C096F-AAAC-7848-8D3D-95FD619CE7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7513" b="21014"/>
          <a:stretch/>
        </p:blipFill>
        <p:spPr>
          <a:xfrm>
            <a:off x="8523764" y="1363228"/>
            <a:ext cx="3651314" cy="549477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ABD1EB-7C00-FC46-BDB7-5AB5AFAF4A1C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9B5220E2-DAE6-9543-917A-38DF94D06F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630" y="958499"/>
            <a:ext cx="755606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E735EEDB-5C83-7C40-BE12-F60619D9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47472"/>
            <a:ext cx="7555858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13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913810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divider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B2624E-D15E-934E-AA1B-45740258F6F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EB22-A783-354E-BE36-308EDC4AB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33" t="27642"/>
          <a:stretch/>
        </p:blipFill>
        <p:spPr>
          <a:xfrm>
            <a:off x="0" y="-20320"/>
            <a:ext cx="4913796" cy="4270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1274D5-C3F4-2F41-80BC-82215B5C8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7"/>
          <a:stretch/>
        </p:blipFill>
        <p:spPr>
          <a:xfrm>
            <a:off x="0" y="5185176"/>
            <a:ext cx="5522795" cy="1693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1A4D8-5B0C-E241-8369-04ABC81B89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0676" y="6119585"/>
            <a:ext cx="4256621" cy="746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C617EE-D5A8-9C4C-A51A-EF5266396C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824" y="3429000"/>
            <a:ext cx="2550176" cy="344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913810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divider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B2624E-D15E-934E-AA1B-45740258F6F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EB22-A783-354E-BE36-308EDC4AB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33" t="27843"/>
          <a:stretch/>
        </p:blipFill>
        <p:spPr>
          <a:xfrm>
            <a:off x="0" y="0"/>
            <a:ext cx="4913796" cy="4258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3983F6-2482-F14F-A204-581EA6D48B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4076" y="4748490"/>
            <a:ext cx="7261733" cy="2109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C7A86-8124-764A-9460-8ED44B65F7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642" y="5901271"/>
            <a:ext cx="5481587" cy="9567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CB6DBC-BD43-B948-A4C8-B5E7375F82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824" y="3429000"/>
            <a:ext cx="24955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9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913810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divider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B2624E-D15E-934E-AA1B-45740258F6F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B9EFD0-3CDB-EC4A-B503-4310619F5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4706" y="6099810"/>
            <a:ext cx="4344056" cy="758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79380A-F4DF-2344-A545-20C66FDFB9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9243" y="5186091"/>
            <a:ext cx="5775515" cy="16803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031833-3A0E-3449-8B7A-CDAFE50FBE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824" y="3429000"/>
            <a:ext cx="2550176" cy="342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5D955E-C736-8942-8A42-6849DAA93E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33" t="27843"/>
          <a:stretch/>
        </p:blipFill>
        <p:spPr>
          <a:xfrm>
            <a:off x="0" y="0"/>
            <a:ext cx="4913796" cy="42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45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2913810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divider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3B2624E-D15E-934E-AA1B-45740258F6F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EB22-A783-354E-BE36-308EDC4AB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33" t="27986"/>
          <a:stretch/>
        </p:blipFill>
        <p:spPr>
          <a:xfrm>
            <a:off x="0" y="0"/>
            <a:ext cx="4913796" cy="42497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2618F-B652-9144-9B6F-D6F5FC6D50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5611" y="6094328"/>
            <a:ext cx="4375464" cy="7636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2B7B0B-AD5F-E24B-B7AE-180DA8C53B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5680" y="5041516"/>
            <a:ext cx="6272425" cy="1824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932573-43C7-064D-9951-6B6F3004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824" y="3429000"/>
            <a:ext cx="25501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12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819602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divider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FD795A-3AE9-D645-95C1-AE7C7B2D26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298" b="16554"/>
          <a:stretch/>
        </p:blipFill>
        <p:spPr>
          <a:xfrm>
            <a:off x="7467601" y="400465"/>
            <a:ext cx="4724400" cy="60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22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5438B-7C41-884C-ABE7-B4302B955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298" b="16554"/>
          <a:stretch/>
        </p:blipFill>
        <p:spPr>
          <a:xfrm>
            <a:off x="7467601" y="400465"/>
            <a:ext cx="4724400" cy="600033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819602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1392083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C5F24-F25C-F348-A22D-D51CAFB756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298" b="16554"/>
          <a:stretch/>
        </p:blipFill>
        <p:spPr>
          <a:xfrm>
            <a:off x="7467601" y="400465"/>
            <a:ext cx="4724400" cy="600033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819602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2310802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D2672-C581-C04C-96E5-303E52FD6F9C}"/>
              </a:ext>
            </a:extLst>
          </p:cNvPr>
          <p:cNvSpPr/>
          <p:nvPr userDrawn="1"/>
        </p:nvSpPr>
        <p:spPr>
          <a:xfrm>
            <a:off x="0" y="0"/>
            <a:ext cx="121920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4B59D2-0704-694E-A14E-E84DED8EB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819602"/>
            <a:ext cx="9147175" cy="6093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4400" b="0" cap="none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Chapter divider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FD795A-3AE9-D645-95C1-AE7C7B2D26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4298" b="16554"/>
          <a:stretch/>
        </p:blipFill>
        <p:spPr>
          <a:xfrm>
            <a:off x="7467601" y="400465"/>
            <a:ext cx="4724400" cy="60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4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7DE982-1DFD-5949-B862-4E255747FA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36D9-CDEC-B64A-BE1E-34C82F67E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6139" y="1580497"/>
            <a:ext cx="7259723" cy="1107996"/>
          </a:xfrm>
        </p:spPr>
        <p:txBody>
          <a:bodyPr wrap="square" lIns="0" tIns="0" rIns="0" bIns="0" anchor="t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Tsociosqu</a:t>
            </a:r>
            <a:r>
              <a:rPr lang="en-US"/>
              <a:t> </a:t>
            </a:r>
            <a:r>
              <a:rPr lang="en-US" err="1"/>
              <a:t>vero</a:t>
            </a:r>
            <a:r>
              <a:rPr lang="en-US"/>
              <a:t> ibidem </a:t>
            </a:r>
            <a:r>
              <a:rPr lang="en-US" err="1"/>
              <a:t>letatio</a:t>
            </a:r>
            <a:r>
              <a:rPr lang="en-US"/>
              <a:t> ipsum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inhibeo</a:t>
            </a:r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397710C-FB1E-3E45-84EB-76F79201BD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48071" y="4351342"/>
            <a:ext cx="5295859" cy="21538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XX.XX.XX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9D8C2-3A7F-2A4C-AAFE-86D2155D38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49638" y="3382073"/>
            <a:ext cx="5292725" cy="221599"/>
          </a:xfrm>
        </p:spPr>
        <p:txBody>
          <a:bodyPr lIns="0" tIns="0" rIns="0" bIns="0">
            <a:spAutoFit/>
          </a:bodyPr>
          <a:lstStyle>
            <a:lvl1pPr marL="0" indent="0" algn="ctr">
              <a:buNone/>
              <a:defRPr sz="1600">
                <a:solidFill>
                  <a:srgbClr val="263844"/>
                </a:solidFill>
              </a:defRPr>
            </a:lvl1pPr>
          </a:lstStyle>
          <a:p>
            <a:pPr lvl="0"/>
            <a:r>
              <a:rPr lang="en-US"/>
              <a:t>NAME OF PRESENTER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17A7B2F-036D-DA48-963E-EE7EF45705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0983" y="691685"/>
            <a:ext cx="2510034" cy="368349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4B13DB0-25A5-004E-9B6F-FECD54138F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49638" y="3644718"/>
            <a:ext cx="5292725" cy="193899"/>
          </a:xfrm>
        </p:spPr>
        <p:txBody>
          <a:bodyPr lIns="0" tIns="0" rIns="0" bIns="0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4481CE1-1CB2-3348-A10A-91D85531EBF9}"/>
              </a:ext>
            </a:extLst>
          </p:cNvPr>
          <p:cNvSpPr txBox="1">
            <a:spLocks/>
          </p:cNvSpPr>
          <p:nvPr userDrawn="1"/>
        </p:nvSpPr>
        <p:spPr>
          <a:xfrm>
            <a:off x="4907280" y="6561241"/>
            <a:ext cx="237744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2020 Rancher Labs.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11D09C-6EF8-3644-A413-4CD677B7E5A9}"/>
              </a:ext>
            </a:extLst>
          </p:cNvPr>
          <p:cNvSpPr txBox="1">
            <a:spLocks/>
          </p:cNvSpPr>
          <p:nvPr userDrawn="1"/>
        </p:nvSpPr>
        <p:spPr>
          <a:xfrm>
            <a:off x="11600732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15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Quo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D820A3CE-C011-4041-A71B-92B3C340E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120" y="1154221"/>
            <a:ext cx="253466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CUSTOMER QUOTE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652E54-193B-A743-83C6-05937831E0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0096" y="1485738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AD2598-C5F6-E140-A67B-DB636E5E5A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13836" y="3579860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7CD36-19DC-3448-828D-BC52AEAF6E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66119" y="1963711"/>
            <a:ext cx="9659762" cy="249586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type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A10F680-6E37-FC40-8C18-0A5AE1DC12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3050" y="5033911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CUSTOMER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DE9F5EF-5DBE-3F43-BF45-5A44666FEE7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43050" y="5228783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9554589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QuoteLog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D820A3CE-C011-4041-A71B-92B3C340E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120" y="1154221"/>
            <a:ext cx="253466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CUSTOMER QUOTE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652E54-193B-A743-83C6-05937831E0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0096" y="1485738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AD2598-C5F6-E140-A67B-DB636E5E5A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13836" y="3579860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7CD36-19DC-3448-828D-BC52AEAF6E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66119" y="1963711"/>
            <a:ext cx="9659762" cy="249586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type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A10F680-6E37-FC40-8C18-0A5AE1DC12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3050" y="5033911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CUSTOMER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DE9F5EF-5DBE-3F43-BF45-5A44666FEE7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43050" y="5228783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4D997AC-0E18-EB4C-994A-F203B9C25C9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194175" y="5033910"/>
            <a:ext cx="1590675" cy="36107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29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Quo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679543-A252-6544-8281-01F37EF6AE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D820A3CE-C011-4041-A71B-92B3C340E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120" y="1154221"/>
            <a:ext cx="253466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CUSTOMER QUOTE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652E54-193B-A743-83C6-05937831E0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0096" y="1485738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AD2598-C5F6-E140-A67B-DB636E5E5A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13836" y="3579860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7CD36-19DC-3448-828D-BC52AEAF6E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66119" y="1963711"/>
            <a:ext cx="9659762" cy="249586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type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A10F680-6E37-FC40-8C18-0A5AE1DC12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3050" y="5033911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CUSTOMER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DE9F5EF-5DBE-3F43-BF45-5A44666FEE7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43050" y="5228783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rgbClr val="FFFFFF">
                    <a:alpha val="75000"/>
                  </a:srgb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FD06A0-DE59-F749-AE9D-B163639ED4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9858" y="3483632"/>
            <a:ext cx="1772142" cy="33743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E219F3-E29C-DD4F-8A3A-B2606B87E4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62" b="34949"/>
          <a:stretch/>
        </p:blipFill>
        <p:spPr>
          <a:xfrm>
            <a:off x="0" y="4709627"/>
            <a:ext cx="10233704" cy="21483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7D9041-6C3A-6541-A0B5-B0992AFD52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6" y="6540382"/>
            <a:ext cx="1303336" cy="190582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22F6EF4-61DE-D34B-924E-BEEDE0E9CBFD}"/>
              </a:ext>
            </a:extLst>
          </p:cNvPr>
          <p:cNvSpPr txBox="1">
            <a:spLocks/>
          </p:cNvSpPr>
          <p:nvPr userDrawn="1"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2020 Rancher Labs. All Rights Reserved. </a:t>
            </a:r>
            <a:r>
              <a:rPr lang="en-US" sz="700" b="0" i="0" kern="1200">
                <a:solidFill>
                  <a:schemeClr val="bg1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C3897EA6-CD32-714A-A929-9A405733826B}"/>
              </a:ext>
            </a:extLst>
          </p:cNvPr>
          <p:cNvSpPr txBox="1">
            <a:spLocks/>
          </p:cNvSpPr>
          <p:nvPr userDrawn="1"/>
        </p:nvSpPr>
        <p:spPr>
          <a:xfrm>
            <a:off x="11145996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823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QuoteLog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679543-A252-6544-8281-01F37EF6AE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D820A3CE-C011-4041-A71B-92B3C340E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120" y="1154221"/>
            <a:ext cx="2534667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CUSTOMER QUOTE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652E54-193B-A743-83C6-05937831E06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0096" y="1485738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AD2598-C5F6-E140-A67B-DB636E5E5A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13836" y="3579860"/>
            <a:ext cx="1012045" cy="1154776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27CD36-19DC-3448-828D-BC52AEAF6E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66119" y="1963711"/>
            <a:ext cx="9659762" cy="249586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type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A10F680-6E37-FC40-8C18-0A5AE1DC12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3050" y="5033911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CUSTOMER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DE9F5EF-5DBE-3F43-BF45-5A44666FEE7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43050" y="5228783"/>
            <a:ext cx="3890497" cy="1661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0">
                <a:solidFill>
                  <a:srgbClr val="FFFFFF">
                    <a:alpha val="75000"/>
                  </a:srgb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2F209-77EB-5049-BB9C-FDFCB3A73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9858" y="3483632"/>
            <a:ext cx="1772142" cy="3374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D68313-3B0E-A24D-9EFB-1CFF9CF58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62" b="34949"/>
          <a:stretch/>
        </p:blipFill>
        <p:spPr>
          <a:xfrm>
            <a:off x="0" y="4709627"/>
            <a:ext cx="10233704" cy="2148374"/>
          </a:xfrm>
          <a:prstGeom prst="rect">
            <a:avLst/>
          </a:prstGeom>
        </p:spPr>
      </p:pic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64AAFDA9-1261-344E-941C-0FEDC2450B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194175" y="5033910"/>
            <a:ext cx="1590675" cy="36107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72704B-BC0A-FB40-9B74-2C3CCE3596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966" y="6540382"/>
            <a:ext cx="1303336" cy="190582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CACBC3C-AB46-7744-9935-EB4198454ADC}"/>
              </a:ext>
            </a:extLst>
          </p:cNvPr>
          <p:cNvSpPr txBox="1">
            <a:spLocks/>
          </p:cNvSpPr>
          <p:nvPr userDrawn="1"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2020 Rancher Labs. All Rights Reserved. </a:t>
            </a:r>
            <a:r>
              <a:rPr lang="en-US" sz="700" b="0" i="0" kern="1200">
                <a:solidFill>
                  <a:schemeClr val="bg1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A20119A-F81D-7B46-B8C9-758CC4322037}"/>
              </a:ext>
            </a:extLst>
          </p:cNvPr>
          <p:cNvSpPr txBox="1">
            <a:spLocks/>
          </p:cNvSpPr>
          <p:nvPr userDrawn="1"/>
        </p:nvSpPr>
        <p:spPr>
          <a:xfrm>
            <a:off x="11145996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150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C30FD-7B96-B741-A7B7-9628C9D85F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5208" y="1434319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BB755CC-FB19-6742-81FE-AE4B371FF1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5208" y="2168917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D2C377DA-E0DC-D148-BA1B-5C9ACD0211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35708" y="1435578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D1231-1BCE-2B47-8134-B544E38AC3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35708" y="1667030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err="1"/>
              <a:t>Tiusto</a:t>
            </a:r>
            <a:r>
              <a:rPr lang="en-US"/>
              <a:t> sed ibidem </a:t>
            </a:r>
            <a:r>
              <a:rPr lang="en-US" err="1"/>
              <a:t>phasellus</a:t>
            </a:r>
            <a:r>
              <a:rPr lang="en-US"/>
              <a:t> </a:t>
            </a:r>
            <a:r>
              <a:rPr lang="en-US" err="1"/>
              <a:t>singularis</a:t>
            </a:r>
            <a:r>
              <a:rPr lang="en-US"/>
              <a:t> parturient. </a:t>
            </a:r>
            <a:r>
              <a:rPr lang="en-US" err="1"/>
              <a:t>oppeto</a:t>
            </a:r>
            <a:r>
              <a:rPr lang="en-US"/>
              <a:t> </a:t>
            </a:r>
            <a:r>
              <a:rPr lang="en-US" err="1"/>
              <a:t>camur</a:t>
            </a:r>
            <a:r>
              <a:rPr lang="en-US"/>
              <a:t> </a:t>
            </a:r>
            <a:r>
              <a:rPr lang="en-US" err="1"/>
              <a:t>opes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letatio</a:t>
            </a:r>
            <a:r>
              <a:rPr lang="en-US"/>
              <a:t>. 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0B27B4E-8EEE-E84E-80F5-FD7BCAFBD1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208" y="2340970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3" name="Text Placeholder 34">
            <a:extLst>
              <a:ext uri="{FF2B5EF4-FFF2-40B4-BE49-F238E27FC236}">
                <a16:creationId xmlns:a16="http://schemas.microsoft.com/office/drawing/2014/main" id="{0DA87A08-237E-5744-A3B3-C2BD1674157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85208" y="3075568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8A13E329-86E1-1646-8F55-AC4C517AA4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35708" y="2342229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3FF703EA-42E0-694B-B10B-99FA5C61DA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35708" y="2573681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err="1"/>
              <a:t>Tiusto</a:t>
            </a:r>
            <a:r>
              <a:rPr lang="en-US"/>
              <a:t> sed ibidem </a:t>
            </a:r>
            <a:r>
              <a:rPr lang="en-US" err="1"/>
              <a:t>phasellus</a:t>
            </a:r>
            <a:r>
              <a:rPr lang="en-US"/>
              <a:t> </a:t>
            </a:r>
            <a:r>
              <a:rPr lang="en-US" err="1"/>
              <a:t>singularis</a:t>
            </a:r>
            <a:r>
              <a:rPr lang="en-US"/>
              <a:t> parturient. </a:t>
            </a:r>
            <a:r>
              <a:rPr lang="en-US" err="1"/>
              <a:t>oppeto</a:t>
            </a:r>
            <a:r>
              <a:rPr lang="en-US"/>
              <a:t> </a:t>
            </a:r>
            <a:r>
              <a:rPr lang="en-US" err="1"/>
              <a:t>camur</a:t>
            </a:r>
            <a:r>
              <a:rPr lang="en-US"/>
              <a:t> </a:t>
            </a:r>
            <a:r>
              <a:rPr lang="en-US" err="1"/>
              <a:t>opes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letatio</a:t>
            </a:r>
            <a:r>
              <a:rPr lang="en-US"/>
              <a:t>. 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631B0F7-D319-5144-83F3-61D8E9DC9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85208" y="3247621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8" name="Text Placeholder 34">
            <a:extLst>
              <a:ext uri="{FF2B5EF4-FFF2-40B4-BE49-F238E27FC236}">
                <a16:creationId xmlns:a16="http://schemas.microsoft.com/office/drawing/2014/main" id="{ED86D2CC-6622-AC49-B8BC-2FAB03E452F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85208" y="3982219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7BCCB414-CACA-1A44-8CFE-ECE5D6F66F6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5708" y="3248880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9291E99-1FA9-7649-8B87-9CD1368854F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5708" y="3480332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err="1"/>
              <a:t>Tiusto</a:t>
            </a:r>
            <a:r>
              <a:rPr lang="en-US"/>
              <a:t> sed ibidem </a:t>
            </a:r>
            <a:r>
              <a:rPr lang="en-US" err="1"/>
              <a:t>phasellus</a:t>
            </a:r>
            <a:r>
              <a:rPr lang="en-US"/>
              <a:t> </a:t>
            </a:r>
            <a:r>
              <a:rPr lang="en-US" err="1"/>
              <a:t>singularis</a:t>
            </a:r>
            <a:r>
              <a:rPr lang="en-US"/>
              <a:t> parturient. </a:t>
            </a:r>
            <a:r>
              <a:rPr lang="en-US" err="1"/>
              <a:t>oppeto</a:t>
            </a:r>
            <a:r>
              <a:rPr lang="en-US"/>
              <a:t> </a:t>
            </a:r>
            <a:r>
              <a:rPr lang="en-US" err="1"/>
              <a:t>camur</a:t>
            </a:r>
            <a:r>
              <a:rPr lang="en-US"/>
              <a:t> </a:t>
            </a:r>
            <a:r>
              <a:rPr lang="en-US" err="1"/>
              <a:t>opes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letatio</a:t>
            </a:r>
            <a:r>
              <a:rPr lang="en-US"/>
              <a:t>. 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A00C5C3-FC17-3844-8728-A13B7DB8F2E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85208" y="4154272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50F58069-A2EA-1E4A-83D8-A31B43C640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85208" y="4888870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" name="Text Placeholder 26">
            <a:extLst>
              <a:ext uri="{FF2B5EF4-FFF2-40B4-BE49-F238E27FC236}">
                <a16:creationId xmlns:a16="http://schemas.microsoft.com/office/drawing/2014/main" id="{8986F572-EAC7-814B-9698-E25A569C28C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35708" y="4155531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BCC9DDD3-1438-D24D-8E98-65B16665994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35708" y="4386983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err="1"/>
              <a:t>Tiusto</a:t>
            </a:r>
            <a:r>
              <a:rPr lang="en-US"/>
              <a:t> sed ibidem </a:t>
            </a:r>
            <a:r>
              <a:rPr lang="en-US" err="1"/>
              <a:t>phasellus</a:t>
            </a:r>
            <a:r>
              <a:rPr lang="en-US"/>
              <a:t> </a:t>
            </a:r>
            <a:r>
              <a:rPr lang="en-US" err="1"/>
              <a:t>singularis</a:t>
            </a:r>
            <a:r>
              <a:rPr lang="en-US"/>
              <a:t> parturient. </a:t>
            </a:r>
            <a:r>
              <a:rPr lang="en-US" err="1"/>
              <a:t>oppeto</a:t>
            </a:r>
            <a:r>
              <a:rPr lang="en-US"/>
              <a:t> </a:t>
            </a:r>
            <a:r>
              <a:rPr lang="en-US" err="1"/>
              <a:t>camur</a:t>
            </a:r>
            <a:r>
              <a:rPr lang="en-US"/>
              <a:t> </a:t>
            </a:r>
            <a:r>
              <a:rPr lang="en-US" err="1"/>
              <a:t>opes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letatio</a:t>
            </a:r>
            <a:r>
              <a:rPr lang="en-US"/>
              <a:t>. 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C053933-F491-4944-9705-072944BEE30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5208" y="5060923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7" name="Text Placeholder 34">
            <a:extLst>
              <a:ext uri="{FF2B5EF4-FFF2-40B4-BE49-F238E27FC236}">
                <a16:creationId xmlns:a16="http://schemas.microsoft.com/office/drawing/2014/main" id="{70EDEA8F-1A64-FA49-8885-D21E27A00A7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85208" y="5795521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" name="Text Placeholder 26">
            <a:extLst>
              <a:ext uri="{FF2B5EF4-FFF2-40B4-BE49-F238E27FC236}">
                <a16:creationId xmlns:a16="http://schemas.microsoft.com/office/drawing/2014/main" id="{46D6EFE5-83E0-3B44-8B47-FD17DC822D3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935708" y="5062182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EDBBF0EB-CDDA-7340-AE3F-69E54D7F78D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935708" y="5293634"/>
            <a:ext cx="4418172" cy="35691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err="1"/>
              <a:t>Tiusto</a:t>
            </a:r>
            <a:r>
              <a:rPr lang="en-US"/>
              <a:t> sed ibidem </a:t>
            </a:r>
            <a:r>
              <a:rPr lang="en-US" err="1"/>
              <a:t>phasellus</a:t>
            </a:r>
            <a:r>
              <a:rPr lang="en-US"/>
              <a:t> </a:t>
            </a:r>
            <a:r>
              <a:rPr lang="en-US" err="1"/>
              <a:t>singularis</a:t>
            </a:r>
            <a:r>
              <a:rPr lang="en-US"/>
              <a:t> parturient. </a:t>
            </a:r>
            <a:r>
              <a:rPr lang="en-US" err="1"/>
              <a:t>oppeto</a:t>
            </a:r>
            <a:r>
              <a:rPr lang="en-US"/>
              <a:t> </a:t>
            </a:r>
            <a:r>
              <a:rPr lang="en-US" err="1"/>
              <a:t>camur</a:t>
            </a:r>
            <a:r>
              <a:rPr lang="en-US"/>
              <a:t> </a:t>
            </a:r>
            <a:r>
              <a:rPr lang="en-US" err="1"/>
              <a:t>opes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letatio</a:t>
            </a:r>
            <a:r>
              <a:rPr lang="en-US"/>
              <a:t>. </a:t>
            </a:r>
          </a:p>
        </p:txBody>
      </p:sp>
      <p:sp>
        <p:nvSpPr>
          <p:cNvPr id="62" name="Title Placeholder 1">
            <a:extLst>
              <a:ext uri="{FF2B5EF4-FFF2-40B4-BE49-F238E27FC236}">
                <a16:creationId xmlns:a16="http://schemas.microsoft.com/office/drawing/2014/main" id="{8AE6F2EE-E537-1B41-94C9-5236962A4523}"/>
              </a:ext>
            </a:extLst>
          </p:cNvPr>
          <p:cNvSpPr txBox="1">
            <a:spLocks/>
          </p:cNvSpPr>
          <p:nvPr userDrawn="1"/>
        </p:nvSpPr>
        <p:spPr>
          <a:xfrm>
            <a:off x="845633" y="2693958"/>
            <a:ext cx="5004977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accent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Summary</a:t>
            </a:r>
          </a:p>
        </p:txBody>
      </p:sp>
      <p:sp>
        <p:nvSpPr>
          <p:cNvPr id="63" name="Text Placeholder 22">
            <a:extLst>
              <a:ext uri="{FF2B5EF4-FFF2-40B4-BE49-F238E27FC236}">
                <a16:creationId xmlns:a16="http://schemas.microsoft.com/office/drawing/2014/main" id="{BCD2C14A-822D-E44D-8D6A-2D0E2558B6D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45344" y="3288840"/>
            <a:ext cx="500497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294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A6F7B-9DAB-0C45-B095-8B20798C6E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449452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5F002C00-5B05-404C-9187-A7A240F451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92424" y="1827377"/>
            <a:ext cx="1847741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HIGHLIGHTS</a:t>
            </a:r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5C0C5F81-B1D1-5F4D-9CDC-6866FC0FF3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0914" y="1827377"/>
            <a:ext cx="2667873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CUSTOMER/CHALLENGE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E22A290-40A9-9A48-A51F-E8CAB77715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0914" y="2102832"/>
            <a:ext cx="3298825" cy="181927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50"/>
              </a:lnSpc>
              <a:buNone/>
              <a:defRPr lang="en-US" sz="14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err="1"/>
              <a:t>Ttincidunt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foras</a:t>
            </a:r>
            <a:r>
              <a:rPr lang="en-US"/>
              <a:t> </a:t>
            </a:r>
            <a:r>
              <a:rPr lang="en-US" err="1"/>
              <a:t>torquent</a:t>
            </a:r>
            <a:r>
              <a:rPr lang="en-US"/>
              <a:t> </a:t>
            </a:r>
            <a:r>
              <a:rPr lang="en-US" err="1"/>
              <a:t>fere</a:t>
            </a:r>
            <a:r>
              <a:rPr lang="en-US"/>
              <a:t> id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ante </a:t>
            </a:r>
            <a:r>
              <a:rPr lang="en-US" err="1"/>
              <a:t>molior</a:t>
            </a:r>
            <a:r>
              <a:rPr lang="en-US"/>
              <a:t> </a:t>
            </a:r>
            <a:r>
              <a:rPr lang="en-US" err="1"/>
              <a:t>imputo</a:t>
            </a:r>
            <a:r>
              <a:rPr lang="en-US"/>
              <a:t> dis </a:t>
            </a:r>
            <a:r>
              <a:rPr lang="en-US" err="1"/>
              <a:t>rusticus</a:t>
            </a:r>
            <a:r>
              <a:rPr lang="en-US"/>
              <a:t> </a:t>
            </a:r>
            <a:r>
              <a:rPr lang="en-US" err="1"/>
              <a:t>iriure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nullus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 </a:t>
            </a:r>
            <a:r>
              <a:rPr lang="en-US" err="1"/>
              <a:t>scisco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iaculis</a:t>
            </a:r>
            <a:r>
              <a:rPr lang="en-US"/>
              <a:t>. </a:t>
            </a:r>
            <a:r>
              <a:rPr lang="en-US" err="1"/>
              <a:t>autem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montes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obruo</a:t>
            </a:r>
            <a:r>
              <a:rPr lang="en-US"/>
              <a:t> </a:t>
            </a:r>
            <a:r>
              <a:rPr lang="en-US" err="1"/>
              <a:t>reprobo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platea</a:t>
            </a:r>
            <a:r>
              <a:rPr lang="en-US"/>
              <a:t>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8B7871-616B-844D-BD55-30E8259115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92675" y="2102832"/>
            <a:ext cx="3230563" cy="1819274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First</a:t>
            </a:r>
          </a:p>
          <a:p>
            <a:pPr lvl="0"/>
            <a:r>
              <a:rPr lang="en-US"/>
              <a:t>Second</a:t>
            </a:r>
          </a:p>
          <a:p>
            <a:pPr lvl="0"/>
            <a:r>
              <a:rPr lang="en-US"/>
              <a:t>Third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EA3C40BE-FE04-E54F-9D39-ECADD1233C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92424" y="4193204"/>
            <a:ext cx="1847741" cy="16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200" b="1" spc="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RESULTS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50B5BE2F-9EFF-B043-B4F4-260368F6B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92424" y="4474168"/>
            <a:ext cx="6777315" cy="181927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175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 panose="02070309020205020404" pitchFamily="49" charset="0"/>
              <a:buNone/>
              <a:tabLst/>
              <a:defRPr lang="en-US" sz="120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5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Courier New" panose="02070309020205020404" pitchFamily="49" charset="0"/>
              <a:buNone/>
              <a:tabLst/>
              <a:defRPr/>
            </a:pPr>
            <a:r>
              <a:rPr lang="en-US" err="1"/>
              <a:t>Ttincidunt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foras</a:t>
            </a:r>
            <a:r>
              <a:rPr lang="en-US"/>
              <a:t> </a:t>
            </a:r>
            <a:r>
              <a:rPr lang="en-US" err="1"/>
              <a:t>torquent</a:t>
            </a:r>
            <a:r>
              <a:rPr lang="en-US"/>
              <a:t> </a:t>
            </a:r>
            <a:r>
              <a:rPr lang="en-US" err="1"/>
              <a:t>fere</a:t>
            </a:r>
            <a:r>
              <a:rPr lang="en-US"/>
              <a:t> id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ante </a:t>
            </a:r>
            <a:r>
              <a:rPr lang="en-US" err="1"/>
              <a:t>molior</a:t>
            </a:r>
            <a:r>
              <a:rPr lang="en-US"/>
              <a:t> </a:t>
            </a:r>
            <a:r>
              <a:rPr lang="en-US" err="1"/>
              <a:t>imputo</a:t>
            </a:r>
            <a:r>
              <a:rPr lang="en-US"/>
              <a:t> dis </a:t>
            </a:r>
            <a:r>
              <a:rPr lang="en-US" err="1"/>
              <a:t>rusticus</a:t>
            </a:r>
            <a:r>
              <a:rPr lang="en-US"/>
              <a:t> </a:t>
            </a:r>
            <a:r>
              <a:rPr lang="en-US" err="1"/>
              <a:t>iriure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nullus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 </a:t>
            </a:r>
            <a:r>
              <a:rPr lang="en-US" err="1"/>
              <a:t>scisco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iaculis</a:t>
            </a:r>
            <a:r>
              <a:rPr lang="en-US"/>
              <a:t>. </a:t>
            </a:r>
            <a:r>
              <a:rPr lang="en-US" err="1"/>
              <a:t>autem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montes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obruo</a:t>
            </a:r>
            <a:r>
              <a:rPr lang="en-US"/>
              <a:t> </a:t>
            </a:r>
            <a:r>
              <a:rPr lang="en-US" err="1"/>
              <a:t>reprobo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platea</a:t>
            </a:r>
            <a:r>
              <a:rPr lang="en-US"/>
              <a:t>. </a:t>
            </a:r>
            <a:r>
              <a:rPr lang="en-US" err="1"/>
              <a:t>Ttincidunt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foras</a:t>
            </a:r>
            <a:r>
              <a:rPr lang="en-US"/>
              <a:t> </a:t>
            </a:r>
            <a:r>
              <a:rPr lang="en-US" err="1"/>
              <a:t>torquent</a:t>
            </a:r>
            <a:r>
              <a:rPr lang="en-US"/>
              <a:t> </a:t>
            </a:r>
            <a:r>
              <a:rPr lang="en-US" err="1"/>
              <a:t>fere</a:t>
            </a:r>
            <a:r>
              <a:rPr lang="en-US"/>
              <a:t> id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ante </a:t>
            </a:r>
            <a:r>
              <a:rPr lang="en-US" err="1"/>
              <a:t>molior</a:t>
            </a:r>
            <a:r>
              <a:rPr lang="en-US"/>
              <a:t> </a:t>
            </a:r>
            <a:r>
              <a:rPr lang="en-US" err="1"/>
              <a:t>imputo</a:t>
            </a:r>
            <a:r>
              <a:rPr lang="en-US"/>
              <a:t> dis </a:t>
            </a:r>
            <a:r>
              <a:rPr lang="en-US" err="1"/>
              <a:t>rusticus</a:t>
            </a:r>
            <a:r>
              <a:rPr lang="en-US"/>
              <a:t> </a:t>
            </a:r>
            <a:r>
              <a:rPr lang="en-US" err="1"/>
              <a:t>iriure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nullus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 </a:t>
            </a:r>
            <a:r>
              <a:rPr lang="en-US" err="1"/>
              <a:t>scisco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iaculis</a:t>
            </a:r>
            <a:r>
              <a:rPr lang="en-US"/>
              <a:t>. </a:t>
            </a:r>
            <a:r>
              <a:rPr lang="en-US" err="1"/>
              <a:t>autem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montes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obruo</a:t>
            </a:r>
            <a:r>
              <a:rPr lang="en-US"/>
              <a:t> </a:t>
            </a:r>
            <a:r>
              <a:rPr lang="en-US" err="1"/>
              <a:t>reprobo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platea</a:t>
            </a:r>
            <a:r>
              <a:rPr lang="en-US"/>
              <a:t>. 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7CD1928-BB73-F942-88FC-01A4FDFC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424" y="277606"/>
            <a:ext cx="6679959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38FC64C2-F9DA-604D-940C-E8744FDDE8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92135" y="872488"/>
            <a:ext cx="6679959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1BC5A5-641D-C947-A7DE-BBB4167273C4}"/>
              </a:ext>
            </a:extLst>
          </p:cNvPr>
          <p:cNvCxnSpPr>
            <a:cxnSpLocks/>
          </p:cNvCxnSpPr>
          <p:nvPr userDrawn="1"/>
        </p:nvCxnSpPr>
        <p:spPr>
          <a:xfrm>
            <a:off x="4892135" y="1676856"/>
            <a:ext cx="6858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496735-5818-D140-9748-4365A36D6A23}"/>
              </a:ext>
            </a:extLst>
          </p:cNvPr>
          <p:cNvCxnSpPr>
            <a:cxnSpLocks/>
          </p:cNvCxnSpPr>
          <p:nvPr userDrawn="1"/>
        </p:nvCxnSpPr>
        <p:spPr>
          <a:xfrm>
            <a:off x="8363755" y="1676856"/>
            <a:ext cx="6858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C9F6B5-AEDF-2040-859F-C3CCF320F5CB}"/>
              </a:ext>
            </a:extLst>
          </p:cNvPr>
          <p:cNvCxnSpPr>
            <a:cxnSpLocks/>
          </p:cNvCxnSpPr>
          <p:nvPr userDrawn="1"/>
        </p:nvCxnSpPr>
        <p:spPr>
          <a:xfrm>
            <a:off x="4892135" y="4055846"/>
            <a:ext cx="6858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96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55391F-6672-3C48-9619-B42458336A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78859D-E68F-2947-9AEE-22697113BB7A}"/>
              </a:ext>
            </a:extLst>
          </p:cNvPr>
          <p:cNvSpPr txBox="1">
            <a:spLocks/>
          </p:cNvSpPr>
          <p:nvPr userDrawn="1"/>
        </p:nvSpPr>
        <p:spPr>
          <a:xfrm>
            <a:off x="11305540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8961CCA-B000-F24A-8634-FF54C95794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284" b="6091"/>
          <a:stretch/>
        </p:blipFill>
        <p:spPr>
          <a:xfrm>
            <a:off x="0" y="2872227"/>
            <a:ext cx="7846932" cy="3985773"/>
          </a:xfrm>
          <a:prstGeom prst="rect">
            <a:avLst/>
          </a:prstGeom>
        </p:spPr>
      </p:pic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397710C-FB1E-3E45-84EB-76F79201BD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91094" y="5462762"/>
            <a:ext cx="5295859" cy="215384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XX.XX.XX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615A21-D98A-D640-9876-8850592B42E0}"/>
              </a:ext>
            </a:extLst>
          </p:cNvPr>
          <p:cNvSpPr/>
          <p:nvPr userDrawn="1"/>
        </p:nvSpPr>
        <p:spPr>
          <a:xfrm>
            <a:off x="6699314" y="3639776"/>
            <a:ext cx="4026598" cy="2153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F64A-8F64-4F4F-B1AD-00914AC776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08958" y="4185378"/>
            <a:ext cx="5292725" cy="2215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Name of Presenter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CD24025-5711-8E49-9322-9896EA12F6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08958" y="4448023"/>
            <a:ext cx="5292725" cy="1938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6CE5D9D-2A44-B241-AAA7-7CF4C95594EC}"/>
              </a:ext>
            </a:extLst>
          </p:cNvPr>
          <p:cNvSpPr txBox="1">
            <a:spLocks/>
          </p:cNvSpPr>
          <p:nvPr userDrawn="1"/>
        </p:nvSpPr>
        <p:spPr>
          <a:xfrm>
            <a:off x="4907280" y="6557615"/>
            <a:ext cx="237744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© Copyright 2020 Rancher Labs. All Rights Reserved.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36D9-CDEC-B64A-BE1E-34C82F67E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95739" y="3309573"/>
            <a:ext cx="5305944" cy="4985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3600" b="0"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Title of Presentation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06D974B-47A4-C94A-A83E-023A3A414F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" y="530278"/>
            <a:ext cx="2510081" cy="36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2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55391F-6672-3C48-9619-B42458336A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78859D-E68F-2947-9AEE-22697113BB7A}"/>
              </a:ext>
            </a:extLst>
          </p:cNvPr>
          <p:cNvSpPr txBox="1">
            <a:spLocks/>
          </p:cNvSpPr>
          <p:nvPr userDrawn="1"/>
        </p:nvSpPr>
        <p:spPr>
          <a:xfrm>
            <a:off x="11305540" y="6544765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8961CCA-B000-F24A-8634-FF54C95794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65" b="5726"/>
          <a:stretch/>
        </p:blipFill>
        <p:spPr>
          <a:xfrm>
            <a:off x="0" y="2856728"/>
            <a:ext cx="7839183" cy="4001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36D9-CDEC-B64A-BE1E-34C82F67E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95739" y="3309573"/>
            <a:ext cx="5305944" cy="498598"/>
          </a:xfrm>
        </p:spPr>
        <p:txBody>
          <a:bodyPr lIns="0" tIns="0" rIns="0" bIns="0" anchor="t">
            <a:spAutoFit/>
          </a:bodyPr>
          <a:lstStyle>
            <a:lvl1pPr marL="0" indent="0">
              <a:buFont typeface="Arial" panose="020B0604020202020204" pitchFamily="34" charset="0"/>
              <a:buNone/>
              <a:defRPr sz="36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Title of Presentation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397710C-FB1E-3E45-84EB-76F79201BD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91094" y="5462762"/>
            <a:ext cx="5295859" cy="215384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XX.XX.XX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615A21-D98A-D640-9876-8850592B42E0}"/>
              </a:ext>
            </a:extLst>
          </p:cNvPr>
          <p:cNvSpPr/>
          <p:nvPr userDrawn="1"/>
        </p:nvSpPr>
        <p:spPr>
          <a:xfrm>
            <a:off x="6699314" y="3639776"/>
            <a:ext cx="4026598" cy="21539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F64A-8F64-4F4F-B1AD-00914AC776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08958" y="4185378"/>
            <a:ext cx="5292725" cy="2215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600">
                <a:solidFill>
                  <a:srgbClr val="263844"/>
                </a:solidFill>
              </a:defRPr>
            </a:lvl1pPr>
          </a:lstStyle>
          <a:p>
            <a:pPr lvl="0"/>
            <a:r>
              <a:rPr lang="en-US"/>
              <a:t>Name of Presenter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CD24025-5711-8E49-9322-9896EA12F6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08958" y="4448023"/>
            <a:ext cx="5292725" cy="1938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6CE5D9D-2A44-B241-AAA7-7CF4C95594EC}"/>
              </a:ext>
            </a:extLst>
          </p:cNvPr>
          <p:cNvSpPr txBox="1">
            <a:spLocks/>
          </p:cNvSpPr>
          <p:nvPr userDrawn="1"/>
        </p:nvSpPr>
        <p:spPr>
          <a:xfrm>
            <a:off x="4907280" y="6562657"/>
            <a:ext cx="237744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© Copyright 2020 Rancher Labs. All Rights Reserved.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030384C-2FB0-244A-B76B-9A25C4B6DD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" y="529120"/>
            <a:ext cx="2517966" cy="3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7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C30FD-7B96-B741-A7B7-9628C9D85F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37528" y="1434319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BB755CC-FB19-6742-81FE-AE4B371FF1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1280" y="1953850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D2C377DA-E0DC-D148-BA1B-5C9ACD0211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88028" y="1528566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Agenda Item 1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2B7CD40F-CB9B-664A-A0EF-EC9F8CBAE1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37528" y="2092997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75C44AAA-69BC-344F-8139-14C7E2655E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431280" y="2612528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567E63CC-7913-FC4A-9DF8-234B502EECA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88028" y="2187244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Agenda Item 2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DC95C2FB-55D9-4948-B393-BBC2CBBAE56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7528" y="2759424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0D358180-3DDE-4C48-B16D-3F2F06380A9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431280" y="3278955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Text Placeholder 26">
            <a:extLst>
              <a:ext uri="{FF2B5EF4-FFF2-40B4-BE49-F238E27FC236}">
                <a16:creationId xmlns:a16="http://schemas.microsoft.com/office/drawing/2014/main" id="{8FEBE50B-8F37-B44F-906F-624870914E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88028" y="2853671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Agenda Item 3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51DCA0B-778A-BC48-8B88-8B13FA669A0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7528" y="3418102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64" name="Text Placeholder 34">
            <a:extLst>
              <a:ext uri="{FF2B5EF4-FFF2-40B4-BE49-F238E27FC236}">
                <a16:creationId xmlns:a16="http://schemas.microsoft.com/office/drawing/2014/main" id="{B052FF00-3B8F-C347-8FC8-270F59B90EA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431280" y="3937633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Text Placeholder 26">
            <a:extLst>
              <a:ext uri="{FF2B5EF4-FFF2-40B4-BE49-F238E27FC236}">
                <a16:creationId xmlns:a16="http://schemas.microsoft.com/office/drawing/2014/main" id="{1254E9B6-5AAE-EC47-81A6-D508022D0EA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88028" y="3512349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Agenda Item 4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A95AE550-950E-D745-AE0C-D7A1038EF9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7528" y="4069031"/>
            <a:ext cx="402311" cy="387798"/>
          </a:xfr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67" name="Text Placeholder 34">
            <a:extLst>
              <a:ext uri="{FF2B5EF4-FFF2-40B4-BE49-F238E27FC236}">
                <a16:creationId xmlns:a16="http://schemas.microsoft.com/office/drawing/2014/main" id="{43AA903F-3554-0944-BA5C-037B4C8EE1C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31280" y="4588562"/>
            <a:ext cx="5074920" cy="914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Text Placeholder 26">
            <a:extLst>
              <a:ext uri="{FF2B5EF4-FFF2-40B4-BE49-F238E27FC236}">
                <a16:creationId xmlns:a16="http://schemas.microsoft.com/office/drawing/2014/main" id="{5F463C90-AFF9-194F-84DA-C177A0FC1BB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88028" y="4163278"/>
            <a:ext cx="4418172" cy="193899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14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Agenda Item 5</a:t>
            </a:r>
          </a:p>
        </p:txBody>
      </p:sp>
      <p:sp>
        <p:nvSpPr>
          <p:cNvPr id="69" name="Title Placeholder 1">
            <a:extLst>
              <a:ext uri="{FF2B5EF4-FFF2-40B4-BE49-F238E27FC236}">
                <a16:creationId xmlns:a16="http://schemas.microsoft.com/office/drawing/2014/main" id="{00EAFA7F-1D07-594D-83E6-2A2CAEF03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50" y="2693958"/>
            <a:ext cx="5004977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9BC3BC1A-D25F-674F-9689-E1C22674AC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261" y="3288840"/>
            <a:ext cx="500497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695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09CCE973-D9CC-6B4E-B49D-9CAEBBB5BA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310" y="974183"/>
            <a:ext cx="1089660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1C99133-4A87-8148-9DCD-4E77535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7568"/>
            <a:ext cx="1089631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B96E-A9C5-2A4B-AF05-7294D419AA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" y="1577975"/>
            <a:ext cx="10896600" cy="42894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09CCE973-D9CC-6B4E-B49D-9CAEBBB5BA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959" y="978377"/>
            <a:ext cx="1085750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1C99133-4A87-8148-9DCD-4E77535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0" y="367568"/>
            <a:ext cx="10857507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79D291-DB79-A345-AB5C-0EE8C4D849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3" t="3228" r="2005"/>
          <a:stretch/>
        </p:blipFill>
        <p:spPr>
          <a:xfrm>
            <a:off x="0" y="3255252"/>
            <a:ext cx="12192000" cy="3602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3801F7-6C91-AC49-AC39-CD4FA81DFE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376"/>
          <a:stretch/>
        </p:blipFill>
        <p:spPr>
          <a:xfrm>
            <a:off x="-1" y="5985512"/>
            <a:ext cx="8438383" cy="872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24E2A3-4F32-CF4A-80BB-C7E2FEEC00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065"/>
          <a:stretch/>
        </p:blipFill>
        <p:spPr>
          <a:xfrm>
            <a:off x="3328696" y="5918479"/>
            <a:ext cx="8863304" cy="949569"/>
          </a:xfrm>
          <a:prstGeom prst="rect">
            <a:avLst/>
          </a:prstGeom>
        </p:spPr>
      </p:pic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09CCE973-D9CC-6B4E-B49D-9CAEBBB5BA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2406" y="960120"/>
            <a:ext cx="10847409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1C99133-4A87-8148-9DCD-4E77535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07" y="369189"/>
            <a:ext cx="10847410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3EFAA-2DA9-874A-B481-A19A0A61601D}"/>
              </a:ext>
            </a:extLst>
          </p:cNvPr>
          <p:cNvSpPr txBox="1">
            <a:spLocks/>
          </p:cNvSpPr>
          <p:nvPr userDrawn="1"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2020 Rancher Labs. All Rights Reserved. </a:t>
            </a:r>
            <a:r>
              <a:rPr lang="en-US" sz="700" b="0" i="0" kern="1200">
                <a:solidFill>
                  <a:schemeClr val="bg1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96BBBA0-D9FB-4446-9541-4B5FA17F5507}"/>
              </a:ext>
            </a:extLst>
          </p:cNvPr>
          <p:cNvSpPr txBox="1">
            <a:spLocks/>
          </p:cNvSpPr>
          <p:nvPr userDrawn="1"/>
        </p:nvSpPr>
        <p:spPr>
          <a:xfrm>
            <a:off x="11305540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2E15CCB-1F2D-C24F-859D-CF65281C885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082" y="6541573"/>
            <a:ext cx="1292793" cy="1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sv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8017CC-7809-6F4F-BEAA-A0A32A430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7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00041"/>
            <a:ext cx="12192000" cy="2657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286E6-30AF-3942-86A3-45D441E7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67" y="350686"/>
            <a:ext cx="10515600" cy="768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FCF4-8254-8448-96CE-C881B3AB8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5900"/>
            <a:ext cx="10501312" cy="438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D06D523-9744-9342-81F5-02431D0DCCC3}"/>
              </a:ext>
            </a:extLst>
          </p:cNvPr>
          <p:cNvSpPr txBox="1">
            <a:spLocks/>
          </p:cNvSpPr>
          <p:nvPr userDrawn="1"/>
        </p:nvSpPr>
        <p:spPr>
          <a:xfrm>
            <a:off x="4424973" y="6583476"/>
            <a:ext cx="334205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© Copyright 2020 Rancher Labs. All Rights Reserved. </a:t>
            </a:r>
            <a:r>
              <a:rPr lang="en-US" sz="700" b="0" i="0" kern="1200">
                <a:solidFill>
                  <a:schemeClr val="accent2"/>
                </a:solidFill>
                <a:latin typeface="+mn-lt"/>
                <a:ea typeface="Titillium" pitchFamily="2" charset="77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2779819-00CC-3148-B30C-6D9AAF9EC5F8}"/>
              </a:ext>
            </a:extLst>
          </p:cNvPr>
          <p:cNvSpPr txBox="1">
            <a:spLocks/>
          </p:cNvSpPr>
          <p:nvPr userDrawn="1"/>
        </p:nvSpPr>
        <p:spPr>
          <a:xfrm>
            <a:off x="11305540" y="6566999"/>
            <a:ext cx="401320" cy="140675"/>
          </a:xfrm>
          <a:prstGeom prst="rect">
            <a:avLst/>
          </a:prstGeom>
        </p:spPr>
        <p:txBody>
          <a:bodyPr vert="horz" lIns="91435" tIns="45718" rIns="91435" bIns="45718" rtlCol="0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rgbClr val="808284"/>
                </a:solidFill>
                <a:latin typeface="Titillium" pitchFamily="2" charset="77"/>
                <a:ea typeface="Titillium" pitchFamily="2" charset="77"/>
                <a:cs typeface="Arial" charset="0"/>
              </a:defRPr>
            </a:lvl1pPr>
            <a:lvl2pPr marL="45718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7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6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5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l"/>
            <a:fld id="{BB65D6FB-0DC5-2C4E-BEF0-9730D73350E2}" type="slidenum">
              <a:rPr lang="en-US" sz="1000" b="1" smtClean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B1E9BA6-91BB-A54C-A1D5-ED704DF96149}"/>
              </a:ext>
            </a:extLst>
          </p:cNvPr>
          <p:cNvPicPr>
            <a:picLocks noChangeAspect="1"/>
          </p:cNvPicPr>
          <p:nvPr userDrawn="1"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44684" y="6541573"/>
            <a:ext cx="1305102" cy="1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57" r:id="rId2"/>
    <p:sldLayoutId id="2147483758" r:id="rId3"/>
    <p:sldLayoutId id="2147483686" r:id="rId4"/>
    <p:sldLayoutId id="2147483746" r:id="rId5"/>
    <p:sldLayoutId id="2147483744" r:id="rId6"/>
    <p:sldLayoutId id="2147483756" r:id="rId7"/>
    <p:sldLayoutId id="2147483714" r:id="rId8"/>
    <p:sldLayoutId id="2147483753" r:id="rId9"/>
    <p:sldLayoutId id="2147483716" r:id="rId10"/>
    <p:sldLayoutId id="2147483720" r:id="rId11"/>
    <p:sldLayoutId id="2147483724" r:id="rId12"/>
    <p:sldLayoutId id="2147483735" r:id="rId13"/>
    <p:sldLayoutId id="2147483715" r:id="rId14"/>
    <p:sldLayoutId id="2147483733" r:id="rId15"/>
    <p:sldLayoutId id="2147483734" r:id="rId16"/>
    <p:sldLayoutId id="2147483718" r:id="rId17"/>
    <p:sldLayoutId id="2147483732" r:id="rId18"/>
    <p:sldLayoutId id="2147483754" r:id="rId19"/>
    <p:sldLayoutId id="2147483672" r:id="rId20"/>
    <p:sldLayoutId id="2147483730" r:id="rId21"/>
    <p:sldLayoutId id="2147483729" r:id="rId22"/>
    <p:sldLayoutId id="2147483740" r:id="rId23"/>
    <p:sldLayoutId id="2147483741" r:id="rId24"/>
    <p:sldLayoutId id="2147483739" r:id="rId25"/>
    <p:sldLayoutId id="2147483679" r:id="rId26"/>
    <p:sldLayoutId id="2147483748" r:id="rId27"/>
    <p:sldLayoutId id="2147483749" r:id="rId28"/>
    <p:sldLayoutId id="2147483750" r:id="rId29"/>
    <p:sldLayoutId id="2147483681" r:id="rId30"/>
    <p:sldLayoutId id="2147483751" r:id="rId31"/>
    <p:sldLayoutId id="2147483752" r:id="rId32"/>
    <p:sldLayoutId id="2147483736" r:id="rId33"/>
    <p:sldLayoutId id="2147483737" r:id="rId34"/>
    <p:sldLayoutId id="2147483722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accent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50000"/>
        <a:buFont typeface="Courier New" panose="02070309020205020404" pitchFamily="49" charset="0"/>
        <a:buChar char="o"/>
        <a:defRPr sz="1600" kern="120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50000"/>
        <a:buFont typeface="Arial" panose="020B0604020202020204" pitchFamily="34" charset="0"/>
        <a:buChar char="•"/>
        <a:defRPr sz="1200" kern="120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SzPct val="35000"/>
        <a:buFont typeface="Courier New" panose="02070309020205020404" pitchFamily="49" charset="0"/>
        <a:buChar char="o"/>
        <a:defRPr sz="1200" kern="1200">
          <a:solidFill>
            <a:srgbClr val="88898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20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3696" userDrawn="1">
          <p15:clr>
            <a:srgbClr val="F26B43"/>
          </p15:clr>
        </p15:guide>
        <p15:guide id="6" orient="horz" pos="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mattox/Kubernetes-Master-Class-Upgrades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ncher.com/support-maintenance-terms/all-supported-versions/rancher-v2.5.5/" TargetMode="External"/><Relationship Id="rId2" Type="http://schemas.openxmlformats.org/officeDocument/2006/relationships/hyperlink" Target="https://github.com/rancher/rancher/releases/tag/v2.5.5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ancher.com/blog/2020/zero-downtime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ancher.com/docs/k3s/latest/en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ancher.com/docs/rancher/v2.x/en/installation/install-rancher-on-k8s/upgrades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ancher.com/docs/rke/latest/en/etcd-snapshots/restoring-from-backup/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ancher.com/docs/rke/latest/en/config-options/system-images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ancher.com/docs/rke/latest/en/etcd-snapshots/restoring-from-backup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mattox/Kubernetes-Master-Class-Upgrades#missing-clusteryaml-and-clusterrkestate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mattox/Kubernetes-Master-Class-Upgrades#upgrading-from-a-old-helm-version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mattox/Kubernetes-Master-Class-Upgrades#upgrading-with-a-broken-node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mattox/Kubernetes-Master-Class-Upgrades#upgrading-with-a-broken-node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hyperlink" Target="rancher.com/events" TargetMode="External"/><Relationship Id="rId2" Type="http://schemas.openxmlformats.org/officeDocument/2006/relationships/hyperlink" Target="https://info.rancher.com/online-meetup-december2020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info.rancher.com/kubernetes-master-class-mar2-2021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info.rancher.com/online-meetup-february202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rancher.com/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rancher.com/training" TargetMode="Externa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99953-2DC6-9149-BA58-D69814F864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97619" y="1638348"/>
            <a:ext cx="8958804" cy="1107996"/>
          </a:xfrm>
        </p:spPr>
        <p:txBody>
          <a:bodyPr/>
          <a:lstStyle/>
          <a:p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Kubernetes Master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63BC-58F8-9F4D-ACCE-2F66202855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48066" y="4079018"/>
            <a:ext cx="5295859" cy="215384"/>
          </a:xfrm>
        </p:spPr>
        <p:txBody>
          <a:bodyPr/>
          <a:lstStyle/>
          <a:p>
            <a:r>
              <a:rPr lang="en-US" b="1" dirty="0"/>
              <a:t>February 9, 2021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AF576E-21AE-4F31-882F-28FC245072AA}"/>
              </a:ext>
            </a:extLst>
          </p:cNvPr>
          <p:cNvCxnSpPr>
            <a:cxnSpLocks/>
          </p:cNvCxnSpPr>
          <p:nvPr/>
        </p:nvCxnSpPr>
        <p:spPr>
          <a:xfrm>
            <a:off x="3943107" y="2391183"/>
            <a:ext cx="4467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34B92DD-D635-44AD-9B73-FDAA33E950B1}"/>
              </a:ext>
            </a:extLst>
          </p:cNvPr>
          <p:cNvSpPr txBox="1">
            <a:spLocks/>
          </p:cNvSpPr>
          <p:nvPr/>
        </p:nvSpPr>
        <p:spPr>
          <a:xfrm>
            <a:off x="1209904" y="2589283"/>
            <a:ext cx="9772185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None/>
              <a:defRPr sz="4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50000"/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5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SzPct val="35000"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Seamless Approach to Rancher &amp; Kubernetes Upgrades</a:t>
            </a:r>
            <a:endParaRPr lang="en-US" sz="28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5F41B-E9F8-437A-BABA-0A5E847067F1}"/>
              </a:ext>
            </a:extLst>
          </p:cNvPr>
          <p:cNvSpPr txBox="1"/>
          <p:nvPr/>
        </p:nvSpPr>
        <p:spPr>
          <a:xfrm>
            <a:off x="4704837" y="1088136"/>
            <a:ext cx="294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latin typeface="Poppins" panose="00000500000000000000" pitchFamily="2" charset="0"/>
                <a:cs typeface="Poppins" panose="00000500000000000000" pitchFamily="2" charset="0"/>
              </a:rPr>
              <a:t>a SUSE company</a:t>
            </a:r>
          </a:p>
        </p:txBody>
      </p:sp>
    </p:spTree>
    <p:extLst>
      <p:ext uri="{BB962C8B-B14F-4D97-AF65-F5344CB8AC3E}">
        <p14:creationId xmlns:p14="http://schemas.microsoft.com/office/powerpoint/2010/main" val="409597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1907610" y="1212599"/>
            <a:ext cx="84403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High-Level 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Picking a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Creating your change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Rancher Upgrade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Kubernetes/RKE Upgrade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Command issues / 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000" dirty="0"/>
              <a:t>All scripts, commands, labs, and documentation is located at </a:t>
            </a:r>
            <a:r>
              <a:rPr lang="en-US" sz="2000" dirty="0">
                <a:hlinkClick r:id="rId2"/>
              </a:rPr>
              <a:t>https://github.com/mattmattox/Kubernetes-Master-Class-Upgrades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529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Rancher Server </a:t>
            </a:r>
            <a:r>
              <a:rPr lang="en-US" sz="2400" dirty="0"/>
              <a:t>is a set of pods that run the main orchestration engine and UI for Rancher.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RKE</a:t>
            </a:r>
            <a:r>
              <a:rPr lang="en-US" sz="2400" dirty="0"/>
              <a:t> (Rancher Kubernetes Engine) is the tool Rancher uses to create and manage Kubernetes clusters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Local/upstream cluster </a:t>
            </a:r>
            <a:r>
              <a:rPr lang="en-US" sz="2400" dirty="0"/>
              <a:t>This is the cluster where the Rancher server is installed, this is usually an RKE built cluster)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Downstream cluster(s) </a:t>
            </a:r>
            <a:r>
              <a:rPr lang="en-US" sz="2400" dirty="0"/>
              <a:t>are Kubernetes cluster that Rancher is managing</a:t>
            </a:r>
          </a:p>
        </p:txBody>
      </p:sp>
    </p:spTree>
    <p:extLst>
      <p:ext uri="{BB962C8B-B14F-4D97-AF65-F5344CB8AC3E}">
        <p14:creationId xmlns:p14="http://schemas.microsoft.com/office/powerpoint/2010/main" val="59530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rules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E101A"/>
                </a:solidFill>
                <a:effectLst/>
              </a:rPr>
              <a:t>The following are the high-level rules for planning a Rancher/Kubernetes/Docker upgrade.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Do not rush an upgrade.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Do not stack upgrades (We recommended at least 24hours between upgrades)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Make sure you have a good backup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The recommended order of upgrades is Rancher, Kubernetes, and then Docker.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All upgrades should be tested in a lab or non-prod environment before being deployed to Production.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Review all release notes </a:t>
            </a:r>
            <a:r>
              <a:rPr lang="en-US" dirty="0">
                <a:solidFill>
                  <a:srgbClr val="0E101A"/>
                </a:solidFill>
                <a:effectLst/>
                <a:hlinkClick r:id="rId2"/>
              </a:rPr>
              <a:t>link</a:t>
            </a:r>
            <a:endParaRPr lang="en-US" dirty="0">
              <a:solidFill>
                <a:srgbClr val="0E101A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Review the support matrix </a:t>
            </a:r>
            <a:r>
              <a:rPr lang="en-US" dirty="0">
                <a:solidFill>
                  <a:srgbClr val="0E101A"/>
                </a:solidFill>
                <a:effectLst/>
                <a:hlinkClick r:id="rId3"/>
              </a:rPr>
              <a:t>link</a:t>
            </a:r>
            <a:endParaRPr lang="en-US" dirty="0">
              <a:solidFill>
                <a:srgbClr val="0E101A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01A"/>
                </a:solidFill>
                <a:effectLst/>
              </a:rPr>
              <a:t>It is not required, but we recommended pausing any CI/CD pipelines using the Rancher API during an upgrade.</a:t>
            </a:r>
          </a:p>
        </p:txBody>
      </p:sp>
    </p:spTree>
    <p:extLst>
      <p:ext uri="{BB962C8B-B14F-4D97-AF65-F5344CB8AC3E}">
        <p14:creationId xmlns:p14="http://schemas.microsoft.com/office/powerpoint/2010/main" val="157981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version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Please see the following recommendations when planning version upgrades.</a:t>
            </a:r>
          </a:p>
          <a:p>
            <a:r>
              <a:rPr lang="en-US" sz="1600" dirty="0"/>
              <a:t>  - </a:t>
            </a:r>
            <a:r>
              <a:rPr lang="en-US" sz="1600" b="1" dirty="0"/>
              <a:t>Rancher</a:t>
            </a:r>
            <a:r>
              <a:rPr lang="en-US" sz="1600" dirty="0"/>
              <a:t>: perform one minor version jump at a time</a:t>
            </a:r>
          </a:p>
          <a:p>
            <a:r>
              <a:rPr lang="en-US" sz="1600" dirty="0"/>
              <a:t>For example: when upgrading from v2.1.x -&gt; v2.3.x. We encourage upgrading v2.1.x -&gt; v2.2.x -&gt; v2.3.x but this is not required.</a:t>
            </a:r>
          </a:p>
          <a:p>
            <a:r>
              <a:rPr lang="en-US" sz="1600" dirty="0"/>
              <a:t>  - </a:t>
            </a:r>
            <a:r>
              <a:rPr lang="en-US" sz="1600" b="1" dirty="0"/>
              <a:t>Kubernetes</a:t>
            </a:r>
            <a:r>
              <a:rPr lang="en-US" sz="1600" dirty="0"/>
              <a:t>: perform no more than 2 minor versions at a time, ideally avoid skipping minor versions entirely as this can increase the chances of an issue due to accumulated changes</a:t>
            </a:r>
          </a:p>
          <a:p>
            <a:r>
              <a:rPr lang="en-US" sz="1600" dirty="0"/>
              <a:t>For example: when upgrading from v1.13.x -&gt; v1.19.x we encourage upgrading v1.13.x -&gt; v1.15.x -&gt; v1.17.x -&gt; v1.19.x</a:t>
            </a:r>
          </a:p>
          <a:p>
            <a:r>
              <a:rPr lang="en-US" sz="1600" dirty="0"/>
              <a:t>  - </a:t>
            </a:r>
            <a:r>
              <a:rPr lang="en-US" sz="1600" b="1" dirty="0"/>
              <a:t>RKE</a:t>
            </a:r>
            <a:r>
              <a:rPr lang="en-US" sz="1600" dirty="0"/>
              <a:t>: perform one major RKE versions jump at a time</a:t>
            </a:r>
          </a:p>
          <a:p>
            <a:r>
              <a:rPr lang="en-US" sz="1600" dirty="0"/>
              <a:t>For example: when upgrading from v0.1.x -&gt; v1.1.0 instead do v0.1.x -&gt; v0.2.x -&gt; v.0.3.x -&gt; v1.0.x -&gt; v1.1.x</a:t>
            </a:r>
          </a:p>
        </p:txBody>
      </p:sp>
    </p:spTree>
    <p:extLst>
      <p:ext uri="{BB962C8B-B14F-4D97-AF65-F5344CB8AC3E}">
        <p14:creationId xmlns:p14="http://schemas.microsoft.com/office/powerpoint/2010/main" val="110756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change control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Scheduled change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Rancher upgrade</a:t>
            </a:r>
            <a:r>
              <a:rPr lang="en-US" dirty="0"/>
              <a:t> - 30Mins for install with 30mins for 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Kubernetes upgrade </a:t>
            </a:r>
            <a:r>
              <a:rPr lang="en-US" dirty="0"/>
              <a:t>- 60Mins for install which may be longer for larger clusters with 60Mins for troubleshooting/rollback</a:t>
            </a:r>
          </a:p>
          <a:p>
            <a:r>
              <a:rPr lang="en-US" dirty="0"/>
              <a:t>Effect / Impact during the change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Rancher upgrade</a:t>
            </a:r>
            <a:r>
              <a:rPr lang="en-US" dirty="0"/>
              <a:t> - Only management of Rancher and downstream clusters are impacted, Applications shouldn't know that anything is being done. But any CI/CD pipelines should be paused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Kubernetes upgrade of the local cluster - </a:t>
            </a:r>
            <a:r>
              <a:rPr lang="en-US" dirty="0"/>
              <a:t>The Rancher UI should disconnect and reconnect after a few mins due to the ingress-controllers being restarted.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Kubernetes upgrade of downstream clusters</a:t>
            </a:r>
            <a:r>
              <a:rPr lang="en-US" dirty="0"/>
              <a:t> - Applications might see a short network blip as ingress-controllers and networking is restarted. See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for more details</a:t>
            </a:r>
          </a:p>
          <a:p>
            <a:r>
              <a:rPr lang="en-US" dirty="0"/>
              <a:t>Maintenance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Rancher upgrade </a:t>
            </a:r>
            <a:r>
              <a:rPr lang="en-US" dirty="0"/>
              <a:t>- A maintenance window is not required, but CI/CD pipelines should be paused.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Kubernetes upgrade of the local cluster</a:t>
            </a:r>
            <a:r>
              <a:rPr lang="en-US" dirty="0"/>
              <a:t> - A maintenance window is not needed, but CI/CD pipelines should be paused.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Kubernetes upgrade of downstream clusters </a:t>
            </a:r>
            <a:r>
              <a:rPr lang="en-US" dirty="0"/>
              <a:t>- This should be done during a maintenance window or a quiet time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540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Rancher Upgrade – Prep 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if the Rancher UI is accessible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 if all clusters in UI are in Active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 if all pods in </a:t>
            </a:r>
            <a:r>
              <a:rPr lang="en-US" sz="1600" dirty="0" err="1"/>
              <a:t>kube</a:t>
            </a:r>
            <a:r>
              <a:rPr lang="en-US" sz="1600" dirty="0"/>
              <a:t>-system and cattle-system namespaces are running in both the local and downstream clusters.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kubectl</a:t>
            </a:r>
            <a:r>
              <a:rPr lang="en-US" sz="1600" dirty="0"/>
              <a:t> get pods -n </a:t>
            </a:r>
            <a:r>
              <a:rPr lang="en-US" sz="1600" dirty="0" err="1"/>
              <a:t>kube</a:t>
            </a:r>
            <a:r>
              <a:rPr lang="en-US" sz="1600" dirty="0"/>
              <a:t>-system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kubectl</a:t>
            </a:r>
            <a:r>
              <a:rPr lang="en-US" sz="1600" dirty="0"/>
              <a:t> get pods -n cattle-system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</a:t>
            </a:r>
            <a:r>
              <a:rPr lang="en-US" sz="1600" dirty="0" err="1"/>
              <a:t>etcd</a:t>
            </a:r>
            <a:r>
              <a:rPr lang="en-US" sz="1600" dirty="0"/>
              <a:t> has scheduled snapshots configured, and these are working.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RKE</a:t>
            </a:r>
            <a:r>
              <a:rPr lang="en-US" sz="1600" dirty="0"/>
              <a:t>: if Rancher is deployed on a Kubernetes cluster built with RKE, verify </a:t>
            </a:r>
            <a:r>
              <a:rPr lang="en-US" sz="1600" dirty="0" err="1"/>
              <a:t>etcd</a:t>
            </a:r>
            <a:r>
              <a:rPr lang="en-US" sz="1600" dirty="0"/>
              <a:t> snapshots are enabled and working, on </a:t>
            </a:r>
            <a:r>
              <a:rPr lang="en-US" sz="1600" dirty="0" err="1"/>
              <a:t>etcd</a:t>
            </a:r>
            <a:r>
              <a:rPr lang="en-US" sz="1600" dirty="0"/>
              <a:t> nodes you can confirm with the following: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ls -l /opt/</a:t>
            </a:r>
            <a:r>
              <a:rPr lang="en-US" sz="1600" dirty="0" err="1"/>
              <a:t>rke</a:t>
            </a:r>
            <a:r>
              <a:rPr lang="en-US" sz="1600" dirty="0"/>
              <a:t>/</a:t>
            </a:r>
            <a:r>
              <a:rPr lang="en-US" sz="1600" dirty="0" err="1"/>
              <a:t>etcd</a:t>
            </a:r>
            <a:r>
              <a:rPr lang="en-US" sz="1600" dirty="0"/>
              <a:t>-snapshots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docker logs </a:t>
            </a:r>
            <a:r>
              <a:rPr lang="en-US" sz="1600" dirty="0" err="1"/>
              <a:t>etcd</a:t>
            </a:r>
            <a:r>
              <a:rPr lang="en-US" sz="1600" dirty="0"/>
              <a:t>-rolling-snapshots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k3s</a:t>
            </a:r>
            <a:r>
              <a:rPr lang="en-US" sz="1600" dirty="0"/>
              <a:t>: if Rancher is deployed on a k3s Kubernetes cluster, ensure scheduled backups are configured and working. Please see the k3s </a:t>
            </a:r>
            <a:r>
              <a:rPr lang="en-US" sz="1600" dirty="0">
                <a:hlinkClick r:id="rId2"/>
              </a:rPr>
              <a:t>documentation</a:t>
            </a:r>
            <a:r>
              <a:rPr lang="en-US" sz="1600" dirty="0"/>
              <a:t> pages for further information on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one-time datastore snapshot, please see the following documentation for RKE and k3s, and the single node Docker install options for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RKE</a:t>
            </a:r>
            <a:r>
              <a:rPr lang="en-US" sz="1600" dirty="0"/>
              <a:t>: check for expired/expiring Kubernetes certs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$(ls 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kubernetes</a:t>
            </a:r>
            <a:r>
              <a:rPr lang="en-US" sz="1600" dirty="0"/>
              <a:t>/</a:t>
            </a:r>
            <a:r>
              <a:rPr lang="en-US" sz="1600" dirty="0" err="1"/>
              <a:t>ssl</a:t>
            </a:r>
            <a:r>
              <a:rPr lang="en-US" sz="1600" dirty="0"/>
              <a:t>/*.</a:t>
            </a:r>
            <a:r>
              <a:rPr lang="en-US" sz="1600" dirty="0" err="1"/>
              <a:t>pem|grep</a:t>
            </a:r>
            <a:r>
              <a:rPr lang="en-US" sz="1600" dirty="0"/>
              <a:t> -v key); do echo -n $</a:t>
            </a:r>
            <a:r>
              <a:rPr lang="en-US" sz="1600" dirty="0" err="1"/>
              <a:t>i</a:t>
            </a:r>
            <a:r>
              <a:rPr lang="en-US" sz="1600" dirty="0"/>
              <a:t>" "; </a:t>
            </a:r>
            <a:r>
              <a:rPr lang="en-US" sz="1600" dirty="0" err="1"/>
              <a:t>openssl</a:t>
            </a:r>
            <a:r>
              <a:rPr lang="en-US" sz="1600" dirty="0"/>
              <a:t> x509 -</a:t>
            </a:r>
            <a:r>
              <a:rPr lang="en-US" sz="1600" dirty="0" err="1"/>
              <a:t>startdate</a:t>
            </a:r>
            <a:r>
              <a:rPr lang="en-US" sz="1600" dirty="0"/>
              <a:t> -</a:t>
            </a:r>
            <a:r>
              <a:rPr lang="en-US" sz="1600" dirty="0" err="1"/>
              <a:t>enddate</a:t>
            </a:r>
            <a:r>
              <a:rPr lang="en-US" sz="1600" dirty="0"/>
              <a:t> -</a:t>
            </a:r>
            <a:r>
              <a:rPr lang="en-US" sz="1600" dirty="0" err="1"/>
              <a:t>noout</a:t>
            </a:r>
            <a:r>
              <a:rPr lang="en-US" sz="1600" dirty="0"/>
              <a:t> -in $</a:t>
            </a:r>
            <a:r>
              <a:rPr lang="en-US" sz="1600" dirty="0" err="1"/>
              <a:t>i</a:t>
            </a:r>
            <a:r>
              <a:rPr lang="en-US" sz="1600" dirty="0"/>
              <a:t> | grep '</a:t>
            </a:r>
            <a:r>
              <a:rPr lang="en-US" sz="1600" dirty="0" err="1"/>
              <a:t>notAfter</a:t>
            </a:r>
            <a:r>
              <a:rPr lang="en-US" sz="1600" dirty="0"/>
              <a:t>='; done</a:t>
            </a:r>
          </a:p>
        </p:txBody>
      </p:sp>
    </p:spTree>
    <p:extLst>
      <p:ext uri="{BB962C8B-B14F-4D97-AF65-F5344CB8AC3E}">
        <p14:creationId xmlns:p14="http://schemas.microsoft.com/office/powerpoint/2010/main" val="140334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Rancher Upgrade – Change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helm repo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helm repo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helm fetch rancher-stable/rancher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you’re connected to the correct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kubectl</a:t>
            </a:r>
            <a:r>
              <a:rPr lang="en-US" sz="1600" dirty="0"/>
              <a:t> get nodes -o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an </a:t>
            </a:r>
            <a:r>
              <a:rPr lang="en-US" sz="1600" dirty="0" err="1"/>
              <a:t>etcd</a:t>
            </a:r>
            <a:r>
              <a:rPr lang="en-US" sz="1600" dirty="0"/>
              <a:t>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rke</a:t>
            </a:r>
            <a:r>
              <a:rPr lang="en-US" sz="1600" dirty="0"/>
              <a:t> </a:t>
            </a:r>
            <a:r>
              <a:rPr lang="en-US" sz="1600" dirty="0" err="1"/>
              <a:t>etcd</a:t>
            </a:r>
            <a:r>
              <a:rPr lang="en-US" sz="1600" dirty="0"/>
              <a:t> snapshot-save --config </a:t>
            </a:r>
            <a:r>
              <a:rPr lang="en-US" sz="1600" dirty="0" err="1"/>
              <a:t>cluster.yaml</a:t>
            </a:r>
            <a:r>
              <a:rPr lang="en-US" sz="1600" dirty="0"/>
              <a:t> --name pre-rancher-upgrade-`date '+%</a:t>
            </a:r>
            <a:r>
              <a:rPr lang="en-US" sz="1600" dirty="0" err="1"/>
              <a:t>Y%m%d%H%M%S</a:t>
            </a:r>
            <a:r>
              <a:rPr lang="en-US" sz="1600" dirty="0"/>
              <a:t>'`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Grab the current helm values using helm get values rancher -n cattle-system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the values to build your upgrade command (NOTE: The only thing you should change is the version flag)</a:t>
            </a:r>
          </a:p>
          <a:p>
            <a:r>
              <a:rPr lang="en-US" sz="1600" dirty="0"/>
              <a:t>helm upgrade --install rancher rancher-stable/rancher \</a:t>
            </a:r>
          </a:p>
          <a:p>
            <a:r>
              <a:rPr lang="en-US" sz="1600" dirty="0"/>
              <a:t>--namespace cattle-system \</a:t>
            </a:r>
          </a:p>
          <a:p>
            <a:r>
              <a:rPr lang="en-US" sz="1600" dirty="0"/>
              <a:t>--set hostname=rancher.example.com \</a:t>
            </a:r>
          </a:p>
          <a:p>
            <a:r>
              <a:rPr lang="en-US" sz="1600" dirty="0"/>
              <a:t>--set </a:t>
            </a:r>
            <a:r>
              <a:rPr lang="en-US" sz="1600" dirty="0" err="1"/>
              <a:t>ingress.tls.source</a:t>
            </a:r>
            <a:r>
              <a:rPr lang="en-US" sz="1600" dirty="0"/>
              <a:t>=secret \</a:t>
            </a:r>
          </a:p>
          <a:p>
            <a:r>
              <a:rPr lang="en-US" sz="1600" dirty="0"/>
              <a:t>--set </a:t>
            </a:r>
            <a:r>
              <a:rPr lang="en-US" sz="1600" dirty="0" err="1"/>
              <a:t>auditLog.level</a:t>
            </a:r>
            <a:r>
              <a:rPr lang="en-US" sz="1600" dirty="0"/>
              <a:t>=2 \</a:t>
            </a:r>
          </a:p>
          <a:p>
            <a:r>
              <a:rPr lang="en-US" sz="1600" dirty="0"/>
              <a:t>--set </a:t>
            </a:r>
            <a:r>
              <a:rPr lang="en-US" sz="1600" dirty="0" err="1"/>
              <a:t>antiAffinity</a:t>
            </a:r>
            <a:r>
              <a:rPr lang="en-US" sz="1600" dirty="0"/>
              <a:t>=required \</a:t>
            </a:r>
          </a:p>
          <a:p>
            <a:r>
              <a:rPr lang="en-US" sz="1600" dirty="0"/>
              <a:t>--version 2.5.5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Wait for the upgrade to finish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kubectl</a:t>
            </a:r>
            <a:r>
              <a:rPr lang="en-US" sz="1600" dirty="0"/>
              <a:t> -n cattle-system rollout status deploy/rancher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Official Rancher upgrade </a:t>
            </a:r>
            <a:r>
              <a:rPr lang="en-US" sz="1600" dirty="0">
                <a:hlinkClick r:id="rId2"/>
              </a:rPr>
              <a:t>documentation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909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Rancher Upgrade – Verify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if the Rancher UI is accessible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 if all clusters in UI are in an Active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Check if all pods in </a:t>
            </a:r>
            <a:r>
              <a:rPr lang="en-US" sz="1600" dirty="0" err="1"/>
              <a:t>kube</a:t>
            </a:r>
            <a:r>
              <a:rPr lang="en-US" sz="1600" dirty="0"/>
              <a:t>-system and cattle-system namespaces are running in both the local and downstream clusters.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kubectl</a:t>
            </a:r>
            <a:r>
              <a:rPr lang="en-US" sz="1600" dirty="0"/>
              <a:t> get pods -n </a:t>
            </a:r>
            <a:r>
              <a:rPr lang="en-US" sz="1600" dirty="0" err="1"/>
              <a:t>kube</a:t>
            </a:r>
            <a:r>
              <a:rPr lang="en-US" sz="1600" dirty="0"/>
              <a:t>-system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kubectl</a:t>
            </a:r>
            <a:r>
              <a:rPr lang="en-US" sz="1600" dirty="0"/>
              <a:t> get pods -n cattle-system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new Rancher version (Bottom Left corner)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all Rancher, cattle-cluster-agent, and cattle-node-agent is running on the new version on the local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kubectl</a:t>
            </a:r>
            <a:r>
              <a:rPr lang="en-US" sz="1600" dirty="0"/>
              <a:t> get pods -n cattle-system -o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all downstream cluster are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all Rancher, cattle-cluster-agent, and cattle-node-agent runs on the new version on all downstream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kubectl</a:t>
            </a:r>
            <a:r>
              <a:rPr lang="en-US" sz="1600" dirty="0"/>
              <a:t> get pods -n cattle-system -o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 post-upgrade </a:t>
            </a:r>
            <a:r>
              <a:rPr lang="en-US" sz="1600" dirty="0" err="1"/>
              <a:t>etcd</a:t>
            </a:r>
            <a:r>
              <a:rPr lang="en-US" sz="1600" dirty="0"/>
              <a:t>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rke</a:t>
            </a:r>
            <a:r>
              <a:rPr lang="en-US" sz="1600" dirty="0"/>
              <a:t> </a:t>
            </a:r>
            <a:r>
              <a:rPr lang="en-US" sz="1600" dirty="0" err="1"/>
              <a:t>etcd</a:t>
            </a:r>
            <a:r>
              <a:rPr lang="en-US" sz="1600" dirty="0"/>
              <a:t> snapshot-save --config </a:t>
            </a:r>
            <a:r>
              <a:rPr lang="en-US" sz="1600" dirty="0" err="1"/>
              <a:t>cluster.yaml</a:t>
            </a:r>
            <a:r>
              <a:rPr lang="en-US" sz="1600" dirty="0"/>
              <a:t> --name post-rancher-upgrade-`date '+%</a:t>
            </a:r>
            <a:r>
              <a:rPr lang="en-US" sz="1600" dirty="0" err="1"/>
              <a:t>Y%m%d%H%M%S</a:t>
            </a:r>
            <a:r>
              <a:rPr lang="en-US" sz="1600" dirty="0"/>
              <a:t>'`</a:t>
            </a:r>
          </a:p>
        </p:txBody>
      </p:sp>
    </p:spTree>
    <p:extLst>
      <p:ext uri="{BB962C8B-B14F-4D97-AF65-F5344CB8AC3E}">
        <p14:creationId xmlns:p14="http://schemas.microsoft.com/office/powerpoint/2010/main" val="144699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Rancher Upgrade – Backout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not downgrade Rancher; you must do an </a:t>
            </a:r>
            <a:r>
              <a:rPr lang="en-US" sz="1600" dirty="0" err="1"/>
              <a:t>etcd</a:t>
            </a:r>
            <a:r>
              <a:rPr lang="en-US" sz="1600" dirty="0"/>
              <a:t> restore </a:t>
            </a:r>
            <a:r>
              <a:rPr lang="en-US" sz="1600" dirty="0">
                <a:hlinkClick r:id="rId2"/>
              </a:rPr>
              <a:t>Documentation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rke</a:t>
            </a:r>
            <a:r>
              <a:rPr lang="en-US" sz="1600" dirty="0"/>
              <a:t> </a:t>
            </a:r>
            <a:r>
              <a:rPr lang="en-US" sz="1600" dirty="0" err="1"/>
              <a:t>etcd</a:t>
            </a:r>
            <a:r>
              <a:rPr lang="en-US" sz="1600" dirty="0"/>
              <a:t> snapshot-restore --name pre-rancher-upgrade-..... --config ./</a:t>
            </a:r>
            <a:r>
              <a:rPr lang="en-US" sz="1600" dirty="0" err="1"/>
              <a:t>cluster.yaml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206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RKE Upgrade – Prep 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the correct </a:t>
            </a:r>
            <a:r>
              <a:rPr lang="en-US" sz="1600" dirty="0" err="1"/>
              <a:t>cluster.yaml</a:t>
            </a:r>
            <a:r>
              <a:rPr lang="en-US" sz="1600" dirty="0"/>
              <a:t> and </a:t>
            </a:r>
            <a:r>
              <a:rPr lang="en-US" sz="1600" dirty="0" err="1"/>
              <a:t>cluster.rkestate</a:t>
            </a:r>
            <a:r>
              <a:rPr lang="en-US" sz="1600" dirty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SSH access to all nodes in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all nodes are Ready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kubectl</a:t>
            </a:r>
            <a:r>
              <a:rPr lang="en-US" sz="1600" dirty="0"/>
              <a:t> get nodes -o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all pods are Healthy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kubectl</a:t>
            </a:r>
            <a:r>
              <a:rPr lang="en-US" sz="1600" dirty="0"/>
              <a:t> get pods --all-namespaces -o wide | grep -v 'Running\|Completed’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We're looking for Pods crashing or stuck.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Kubernetes version is available in 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rke</a:t>
            </a:r>
            <a:r>
              <a:rPr lang="en-US" sz="1600" dirty="0"/>
              <a:t> config --list-version --all –print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 might need to upgrade to a newer RKE version if the recommend k8s version isn't available.</a:t>
            </a:r>
          </a:p>
        </p:txBody>
      </p:sp>
    </p:spTree>
    <p:extLst>
      <p:ext uri="{BB962C8B-B14F-4D97-AF65-F5344CB8AC3E}">
        <p14:creationId xmlns:p14="http://schemas.microsoft.com/office/powerpoint/2010/main" val="53163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DF7CD-448F-8F4A-B99E-E9B17119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3282" y="1796511"/>
            <a:ext cx="2160000" cy="2160000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FBE11A-2B6A-6148-8D7D-EE22FE880C40}"/>
              </a:ext>
            </a:extLst>
          </p:cNvPr>
          <p:cNvSpPr txBox="1"/>
          <p:nvPr/>
        </p:nvSpPr>
        <p:spPr>
          <a:xfrm>
            <a:off x="0" y="4077588"/>
            <a:ext cx="3946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Connie Lin</a:t>
            </a: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Global Events Manager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087EB-602C-E249-A136-62B3F8A20906}"/>
              </a:ext>
            </a:extLst>
          </p:cNvPr>
          <p:cNvSpPr txBox="1"/>
          <p:nvPr/>
        </p:nvSpPr>
        <p:spPr>
          <a:xfrm>
            <a:off x="3946564" y="4077675"/>
            <a:ext cx="3827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Matthew Mattox</a:t>
            </a: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Principal Support Engineer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81A41A-EA5F-4B54-8C21-4D8784876552}"/>
              </a:ext>
            </a:extLst>
          </p:cNvPr>
          <p:cNvSpPr/>
          <p:nvPr/>
        </p:nvSpPr>
        <p:spPr>
          <a:xfrm>
            <a:off x="1560351" y="121416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HOST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73FDC-D58E-463B-B5BE-266AD47BB64B}"/>
              </a:ext>
            </a:extLst>
          </p:cNvPr>
          <p:cNvSpPr/>
          <p:nvPr/>
        </p:nvSpPr>
        <p:spPr>
          <a:xfrm>
            <a:off x="5210153" y="1214164"/>
            <a:ext cx="1300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SPEAKER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4AB7C-E3C2-48B1-B4D8-7C9E7C24EB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14590" y="1830858"/>
            <a:ext cx="2091478" cy="2091478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D8FC45-21EB-4C90-ADA5-25261D02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68959" y="1798092"/>
            <a:ext cx="2156837" cy="2156837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BF3C31-C45A-4ED1-BE77-7E581E0B64E3}"/>
              </a:ext>
            </a:extLst>
          </p:cNvPr>
          <p:cNvSpPr txBox="1"/>
          <p:nvPr/>
        </p:nvSpPr>
        <p:spPr>
          <a:xfrm>
            <a:off x="7774096" y="4077588"/>
            <a:ext cx="3946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Luca Ramage</a:t>
            </a: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Support Engineer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AF4D4-0A4B-4293-9E98-53EB61D25DE3}"/>
              </a:ext>
            </a:extLst>
          </p:cNvPr>
          <p:cNvSpPr/>
          <p:nvPr/>
        </p:nvSpPr>
        <p:spPr>
          <a:xfrm>
            <a:off x="9398567" y="121416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RKE Upgrade – Change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an </a:t>
            </a:r>
            <a:r>
              <a:rPr lang="en-US" sz="1600" dirty="0" err="1"/>
              <a:t>etcd</a:t>
            </a:r>
            <a:r>
              <a:rPr lang="en-US" sz="1600" dirty="0"/>
              <a:t>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rke</a:t>
            </a:r>
            <a:r>
              <a:rPr lang="en-US" sz="1600" dirty="0"/>
              <a:t> </a:t>
            </a:r>
            <a:r>
              <a:rPr lang="en-US" sz="1600" dirty="0" err="1"/>
              <a:t>etcd</a:t>
            </a:r>
            <a:r>
              <a:rPr lang="en-US" sz="1600" dirty="0"/>
              <a:t> snapshot-save --config </a:t>
            </a:r>
            <a:r>
              <a:rPr lang="en-US" sz="1600" dirty="0" err="1"/>
              <a:t>cluster.yaml</a:t>
            </a:r>
            <a:r>
              <a:rPr lang="en-US" sz="1600" dirty="0"/>
              <a:t> --name pre-k8s-upgrade-`date '+%</a:t>
            </a:r>
            <a:r>
              <a:rPr lang="en-US" sz="1600" dirty="0" err="1"/>
              <a:t>Y%m%d%H%M%S</a:t>
            </a:r>
            <a:r>
              <a:rPr lang="en-US" sz="1600" dirty="0"/>
              <a:t>'`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"</a:t>
            </a:r>
            <a:r>
              <a:rPr lang="en-US" sz="1600" dirty="0" err="1"/>
              <a:t>kubernetes_version</a:t>
            </a:r>
            <a:r>
              <a:rPr lang="en-US" sz="1600" dirty="0"/>
              <a:t>" in the </a:t>
            </a:r>
            <a:r>
              <a:rPr lang="en-US" sz="1600" dirty="0" err="1"/>
              <a:t>cluster.yaml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kubernetes_version</a:t>
            </a:r>
            <a:r>
              <a:rPr lang="en-US" sz="1600" dirty="0"/>
              <a:t>: "1.19.7-rancher1-1"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you have an air-gapped setup, please see </a:t>
            </a:r>
            <a:r>
              <a:rPr lang="en-US" sz="1600" dirty="0">
                <a:hlinkClick r:id="rId2"/>
              </a:rPr>
              <a:t>documentation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283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RKE Upgrade - Verify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all nodes are Ready and at the new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kubectl</a:t>
            </a:r>
            <a:r>
              <a:rPr lang="en-US" sz="1600" dirty="0"/>
              <a:t> get nodes -o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Verify all pods are Healthy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kubectl</a:t>
            </a:r>
            <a:r>
              <a:rPr lang="en-US" sz="1600" dirty="0"/>
              <a:t> get pods --all-namespaces -o wide | grep -v 'Running\|Completed’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 pods should be healthy; we're looking for Pods crashing or stuck.</a:t>
            </a:r>
          </a:p>
        </p:txBody>
      </p:sp>
    </p:spTree>
    <p:extLst>
      <p:ext uri="{BB962C8B-B14F-4D97-AF65-F5344CB8AC3E}">
        <p14:creationId xmlns:p14="http://schemas.microsoft.com/office/powerpoint/2010/main" val="323512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RKE Upgrade – Backout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not downgrade </a:t>
            </a:r>
            <a:r>
              <a:rPr lang="en-US" sz="1600" dirty="0">
                <a:solidFill>
                  <a:srgbClr val="0E101A"/>
                </a:solidFill>
                <a:effectLst/>
              </a:rPr>
              <a:t>Rancher; </a:t>
            </a:r>
            <a:r>
              <a:rPr lang="en-US" sz="1600" b="1" dirty="0">
                <a:solidFill>
                  <a:srgbClr val="0E101A"/>
                </a:solidFill>
                <a:effectLst/>
              </a:rPr>
              <a:t>you must do an </a:t>
            </a:r>
            <a:r>
              <a:rPr lang="en-US" sz="1600" b="1" dirty="0" err="1"/>
              <a:t>etcd</a:t>
            </a:r>
            <a:r>
              <a:rPr lang="en-US" sz="1600" b="1" dirty="0"/>
              <a:t> restore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rke</a:t>
            </a:r>
            <a:r>
              <a:rPr lang="en-US" sz="1600" dirty="0"/>
              <a:t> </a:t>
            </a:r>
            <a:r>
              <a:rPr lang="en-US" sz="1600" dirty="0" err="1"/>
              <a:t>etcd</a:t>
            </a:r>
            <a:r>
              <a:rPr lang="en-US" sz="1600" dirty="0"/>
              <a:t> snapshot-restore --name pre-k8s-upgrade-..... --config ./</a:t>
            </a:r>
            <a:r>
              <a:rPr lang="en-US" sz="1600" dirty="0" err="1"/>
              <a:t>cluster.yaml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Documentation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88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07" y="396889"/>
            <a:ext cx="10847410" cy="535531"/>
          </a:xfrm>
        </p:spPr>
        <p:txBody>
          <a:bodyPr/>
          <a:lstStyle/>
          <a:p>
            <a:r>
              <a:rPr lang="en-US" sz="3200" dirty="0"/>
              <a:t>Common issues – Missing </a:t>
            </a:r>
            <a:r>
              <a:rPr lang="en-US" sz="3200" dirty="0" err="1"/>
              <a:t>cluster.yaml</a:t>
            </a:r>
            <a:r>
              <a:rPr lang="en-US" sz="3200" dirty="0"/>
              <a:t> and </a:t>
            </a:r>
            <a:r>
              <a:rPr lang="en-US" sz="3200" dirty="0" err="1"/>
              <a:t>cluster.rkestate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DEMO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1600" dirty="0">
                <a:hlinkClick r:id="rId2"/>
              </a:rPr>
              <a:t>https://github.com/mattmattox/Kubernetes-Master-Class-Upgrades#missing-clusteryaml-and-clusterrkestate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86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07" y="396889"/>
            <a:ext cx="10847410" cy="535531"/>
          </a:xfrm>
        </p:spPr>
        <p:txBody>
          <a:bodyPr/>
          <a:lstStyle/>
          <a:p>
            <a:r>
              <a:rPr lang="en-US" sz="3200" dirty="0"/>
              <a:t>Common issues – Upgrading from an old Helm version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DEMO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1600" dirty="0">
                <a:hlinkClick r:id="rId2"/>
              </a:rPr>
              <a:t>https://github.com/mattmattox/Kubernetes-Master-Class-Upgrades#upgrading-from-a-old-helm-version</a:t>
            </a:r>
            <a:r>
              <a:rPr lang="en-US" sz="16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610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07" y="396889"/>
            <a:ext cx="10847410" cy="535531"/>
          </a:xfrm>
        </p:spPr>
        <p:txBody>
          <a:bodyPr/>
          <a:lstStyle/>
          <a:p>
            <a:r>
              <a:rPr lang="en-US" sz="3200" dirty="0"/>
              <a:t>Common issues – Upgrading with a broken node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DEMO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1600" dirty="0">
                <a:hlinkClick r:id="rId2"/>
              </a:rPr>
              <a:t>https://github.com/mattmattox/Kubernetes-Master-Class-Upgrades#upgrading-with-a-broken-node</a:t>
            </a:r>
            <a:r>
              <a:rPr lang="en-US" sz="16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187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12407" y="1212599"/>
            <a:ext cx="1084740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Q &amp; A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1600" dirty="0">
                <a:hlinkClick r:id="rId2"/>
              </a:rPr>
              <a:t>https://github.com/mattmattox/Kubernetes-Master-Class-Upgrades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794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C3878E-7914-454E-BA5A-527A3CA994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7785" y="2971952"/>
            <a:ext cx="9147175" cy="914096"/>
          </a:xfrm>
        </p:spPr>
        <p:txBody>
          <a:bodyPr/>
          <a:lstStyle/>
          <a:p>
            <a:r>
              <a:rPr lang="en-US" sz="6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491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3A8E78-E9FD-5A40-9586-D5E9204D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Rancher Master Class Series</a:t>
            </a:r>
          </a:p>
        </p:txBody>
      </p:sp>
      <p:pic>
        <p:nvPicPr>
          <p:cNvPr id="6" name="Picture 5" descr="cow.ai">
            <a:extLst>
              <a:ext uri="{FF2B5EF4-FFF2-40B4-BE49-F238E27FC236}">
                <a16:creationId xmlns:a16="http://schemas.microsoft.com/office/drawing/2014/main" id="{226EEB04-03F6-F349-A18A-A463546FB1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8"/>
          <a:stretch/>
        </p:blipFill>
        <p:spPr>
          <a:xfrm>
            <a:off x="0" y="793833"/>
            <a:ext cx="6274810" cy="586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2AD24C-193F-7E42-AA8E-6CEA14635C89}"/>
              </a:ext>
            </a:extLst>
          </p:cNvPr>
          <p:cNvSpPr txBox="1"/>
          <p:nvPr/>
        </p:nvSpPr>
        <p:spPr>
          <a:xfrm>
            <a:off x="5892215" y="1835007"/>
            <a:ext cx="54287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45 minutes – 75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Questions are always welcome!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Use the questions tab to submit your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do our best to respond to all questions during the Q&amp;A at the end, so mark your question as private if needed</a:t>
            </a:r>
          </a:p>
        </p:txBody>
      </p:sp>
    </p:spTree>
    <p:extLst>
      <p:ext uri="{BB962C8B-B14F-4D97-AF65-F5344CB8AC3E}">
        <p14:creationId xmlns:p14="http://schemas.microsoft.com/office/powerpoint/2010/main" val="13373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175780-D4CC-C94E-8442-FB2EBF4EBD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2406" y="960120"/>
            <a:ext cx="10847409" cy="313932"/>
          </a:xfrm>
        </p:spPr>
        <p:txBody>
          <a:bodyPr/>
          <a:lstStyle/>
          <a:p>
            <a:pPr algn="ctr"/>
            <a:r>
              <a:rPr lang="en-US"/>
              <a:t>http://</a:t>
            </a:r>
            <a:r>
              <a:rPr lang="en-US" err="1"/>
              <a:t>youtube.com</a:t>
            </a:r>
            <a:r>
              <a:rPr lang="en-US"/>
              <a:t>/c/rancher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CD5398-A2B9-2D42-843A-F1EB1798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This session is being recorded!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CD240E-ABA8-4741-A386-15C4BF7178EA}"/>
              </a:ext>
            </a:extLst>
          </p:cNvPr>
          <p:cNvGrpSpPr/>
          <p:nvPr/>
        </p:nvGrpSpPr>
        <p:grpSpPr>
          <a:xfrm>
            <a:off x="1660283" y="1658927"/>
            <a:ext cx="8871433" cy="4649927"/>
            <a:chOff x="1660283" y="1658927"/>
            <a:chExt cx="8871433" cy="4649927"/>
          </a:xfrm>
        </p:grpSpPr>
        <p:pic>
          <p:nvPicPr>
            <p:cNvPr id="5" name="Picture 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1F1DF44D-F1B3-C746-A6D6-D6B24E7E7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0283" y="1658927"/>
              <a:ext cx="8871433" cy="4649927"/>
            </a:xfrm>
            <a:prstGeom prst="rect">
              <a:avLst/>
            </a:prstGeom>
            <a:ln>
              <a:solidFill>
                <a:schemeClr val="bg2"/>
              </a:solidFill>
            </a:ln>
            <a:effectLst>
              <a:outerShdw blurRad="63500" sx="102000" sy="102000" algn="ctr" rotWithShape="0">
                <a:prstClr val="black">
                  <a:alpha val="3000"/>
                </a:prst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08FC2F-0C62-4423-BC7D-7E432920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9627" y="2526889"/>
              <a:ext cx="4903097" cy="2753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FDCADA-AC4C-AB4E-8BA2-F4B81760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Join the conversation on Slack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6E4039-AAE7-C84D-9934-D7F8DBE32D5B}"/>
              </a:ext>
            </a:extLst>
          </p:cNvPr>
          <p:cNvGrpSpPr>
            <a:grpSpLocks noChangeAspect="1"/>
          </p:cNvGrpSpPr>
          <p:nvPr/>
        </p:nvGrpSpPr>
        <p:grpSpPr>
          <a:xfrm>
            <a:off x="696000" y="1530288"/>
            <a:ext cx="10800000" cy="3797423"/>
            <a:chOff x="914401" y="3007144"/>
            <a:chExt cx="23799799" cy="83683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ABC735-B29D-43C6-8C54-919727D6E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1" y="3590925"/>
              <a:ext cx="10627135" cy="64442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13000"/>
                </a:prstClr>
              </a:outerShdw>
            </a:effectLst>
          </p:spPr>
        </p:pic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10C9E1C8-D990-46C0-9490-1EB9C409EE3A}"/>
                </a:ext>
              </a:extLst>
            </p:cNvPr>
            <p:cNvSpPr txBox="1"/>
            <p:nvPr/>
          </p:nvSpPr>
          <p:spPr>
            <a:xfrm>
              <a:off x="1791060" y="10548118"/>
              <a:ext cx="8873817" cy="610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0" tIns="0" rIns="914400" bIns="0" rtlCol="0" anchor="ctr" anchorCtr="1">
              <a:spAutoFit/>
            </a:bodyPr>
            <a:lstStyle>
              <a:defPPr>
                <a:defRPr lang="en-US"/>
              </a:defPPr>
              <a:lvl1pPr marL="0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46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91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337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783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229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674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1120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566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46748B"/>
                  </a:solidFill>
                </a:rPr>
                <a:t>http://</a:t>
              </a:r>
              <a:r>
                <a:rPr lang="en-US" sz="1800" err="1">
                  <a:solidFill>
                    <a:srgbClr val="46748B"/>
                  </a:solidFill>
                </a:rPr>
                <a:t>slack.rancher.io</a:t>
              </a:r>
              <a:endParaRPr lang="en-US" sz="1800">
                <a:solidFill>
                  <a:srgbClr val="46748B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58AB34-CE63-42CE-AB3C-4FE7B4EC9DBA}"/>
                </a:ext>
              </a:extLst>
            </p:cNvPr>
            <p:cNvGrpSpPr/>
            <p:nvPr/>
          </p:nvGrpSpPr>
          <p:grpSpPr>
            <a:xfrm>
              <a:off x="12873097" y="3583916"/>
              <a:ext cx="11841103" cy="6535359"/>
              <a:chOff x="12873097" y="3583916"/>
              <a:chExt cx="11841103" cy="653535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68F56C5-E91F-4623-800D-6875BFEA3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73097" y="3583916"/>
                <a:ext cx="11841103" cy="6535359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13000"/>
                  </a:prstClr>
                </a:outerShdw>
              </a:effectLst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0468531-7C15-4FCA-9B05-26C0803C6BA5}"/>
                  </a:ext>
                </a:extLst>
              </p:cNvPr>
              <p:cNvGrpSpPr/>
              <p:nvPr/>
            </p:nvGrpSpPr>
            <p:grpSpPr>
              <a:xfrm>
                <a:off x="12873097" y="5885034"/>
                <a:ext cx="2677851" cy="4150129"/>
                <a:chOff x="12873097" y="5885034"/>
                <a:chExt cx="2677851" cy="4150129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AAF0541-DEDF-405C-9F65-A7EA742B54CB}"/>
                    </a:ext>
                  </a:extLst>
                </p:cNvPr>
                <p:cNvSpPr/>
                <p:nvPr/>
              </p:nvSpPr>
              <p:spPr>
                <a:xfrm>
                  <a:off x="12949297" y="5980990"/>
                  <a:ext cx="2532003" cy="1270709"/>
                </a:xfrm>
                <a:prstGeom prst="rect">
                  <a:avLst/>
                </a:prstGeom>
                <a:solidFill>
                  <a:srgbClr val="3F0E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914446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828891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743337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3657783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4572229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5486674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6401120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7315566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56BD3E7-7596-445B-95C4-A1BBB141927C}"/>
                    </a:ext>
                  </a:extLst>
                </p:cNvPr>
                <p:cNvSpPr/>
                <p:nvPr/>
              </p:nvSpPr>
              <p:spPr>
                <a:xfrm>
                  <a:off x="12873097" y="6858001"/>
                  <a:ext cx="2652451" cy="3177162"/>
                </a:xfrm>
                <a:prstGeom prst="rect">
                  <a:avLst/>
                </a:prstGeom>
                <a:solidFill>
                  <a:srgbClr val="3F0E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914446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828891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743337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3657783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4572229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5486674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6401120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7315566" algn="l" defTabSz="1828891" rtl="0" eaLnBrk="1" latinLnBrk="0" hangingPunct="1">
                    <a:defRPr sz="36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63513D10-69AC-4AA9-8864-AD20233BA1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898497" y="5885034"/>
                  <a:ext cx="2652451" cy="1270709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D891AF5F-26EB-4172-97E2-91F1D2C60556}"/>
                </a:ext>
              </a:extLst>
            </p:cNvPr>
            <p:cNvSpPr txBox="1"/>
            <p:nvPr/>
          </p:nvSpPr>
          <p:spPr>
            <a:xfrm>
              <a:off x="15550949" y="10548117"/>
              <a:ext cx="7065028" cy="6104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0" tIns="0" rIns="914400" bIns="0" rtlCol="0" anchor="ctr" anchorCtr="1">
              <a:spAutoFit/>
            </a:bodyPr>
            <a:lstStyle>
              <a:defPPr>
                <a:defRPr lang="en-US"/>
              </a:defPPr>
              <a:lvl1pPr marL="0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46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91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337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783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229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674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1120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566" algn="l" defTabSz="1828891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>
                  <a:solidFill>
                    <a:srgbClr val="46748B"/>
                  </a:solidFill>
                </a:rPr>
                <a:t>#masterclass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04192F-78DF-410E-827C-76030CAC6C29}"/>
                </a:ext>
              </a:extLst>
            </p:cNvPr>
            <p:cNvCxnSpPr/>
            <p:nvPr/>
          </p:nvCxnSpPr>
          <p:spPr>
            <a:xfrm>
              <a:off x="12192795" y="3007144"/>
              <a:ext cx="792" cy="8368326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61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99953-2DC6-9149-BA58-D69814F864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97619" y="1638348"/>
            <a:ext cx="8958804" cy="1107996"/>
          </a:xfrm>
        </p:spPr>
        <p:txBody>
          <a:bodyPr/>
          <a:lstStyle/>
          <a:p>
            <a:r>
              <a:rPr lang="en-US" sz="4800">
                <a:latin typeface="Poppins Medium" panose="00000600000000000000" pitchFamily="2" charset="0"/>
                <a:cs typeface="Poppins Medium" panose="00000600000000000000" pitchFamily="2" charset="0"/>
              </a:rPr>
              <a:t>Kubernetes Master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63BC-58F8-9F4D-ACCE-2F66202855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48066" y="4079018"/>
            <a:ext cx="5295859" cy="215384"/>
          </a:xfrm>
        </p:spPr>
        <p:txBody>
          <a:bodyPr/>
          <a:lstStyle/>
          <a:p>
            <a:r>
              <a:rPr lang="en-US" b="1" dirty="0"/>
              <a:t>February 9, 2021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AF576E-21AE-4F31-882F-28FC245072AA}"/>
              </a:ext>
            </a:extLst>
          </p:cNvPr>
          <p:cNvCxnSpPr>
            <a:cxnSpLocks/>
          </p:cNvCxnSpPr>
          <p:nvPr/>
        </p:nvCxnSpPr>
        <p:spPr>
          <a:xfrm>
            <a:off x="3943107" y="2391183"/>
            <a:ext cx="4467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34B92DD-D635-44AD-9B73-FDAA33E950B1}"/>
              </a:ext>
            </a:extLst>
          </p:cNvPr>
          <p:cNvSpPr txBox="1">
            <a:spLocks/>
          </p:cNvSpPr>
          <p:nvPr/>
        </p:nvSpPr>
        <p:spPr>
          <a:xfrm>
            <a:off x="1209904" y="2589283"/>
            <a:ext cx="9772185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None/>
              <a:defRPr sz="4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50000"/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5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SzPct val="35000"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Seamless Approach to Rancher &amp; Kubernetes Upgrades</a:t>
            </a:r>
            <a:endParaRPr lang="en-US" sz="28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5F41B-E9F8-437A-BABA-0A5E847067F1}"/>
              </a:ext>
            </a:extLst>
          </p:cNvPr>
          <p:cNvSpPr txBox="1"/>
          <p:nvPr/>
        </p:nvSpPr>
        <p:spPr>
          <a:xfrm>
            <a:off x="4704837" y="1088136"/>
            <a:ext cx="294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latin typeface="Poppins" panose="00000500000000000000" pitchFamily="2" charset="0"/>
                <a:cs typeface="Poppins" panose="00000500000000000000" pitchFamily="2" charset="0"/>
              </a:rPr>
              <a:t>a SUSE company</a:t>
            </a:r>
          </a:p>
        </p:txBody>
      </p:sp>
    </p:spTree>
    <p:extLst>
      <p:ext uri="{BB962C8B-B14F-4D97-AF65-F5344CB8AC3E}">
        <p14:creationId xmlns:p14="http://schemas.microsoft.com/office/powerpoint/2010/main" val="126044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7504-BC88-A24F-AC27-294A3B51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Products &amp; Projects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E84E37-FF25-1F48-8FE2-930794152807}"/>
              </a:ext>
            </a:extLst>
          </p:cNvPr>
          <p:cNvGrpSpPr/>
          <p:nvPr/>
        </p:nvGrpSpPr>
        <p:grpSpPr>
          <a:xfrm>
            <a:off x="5273933" y="1312231"/>
            <a:ext cx="3098658" cy="1181716"/>
            <a:chOff x="5273933" y="1312231"/>
            <a:chExt cx="3098658" cy="1181716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42CF5079-F2BD-DF47-A7D7-6915B4815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9464" y="1312231"/>
              <a:ext cx="1544917" cy="590931"/>
            </a:xfrm>
            <a:prstGeom prst="rect">
              <a:avLst/>
            </a:prstGeom>
          </p:spPr>
        </p:pic>
        <p:sp>
          <p:nvSpPr>
            <p:cNvPr id="33" name="Text Placeholder 6">
              <a:extLst>
                <a:ext uri="{FF2B5EF4-FFF2-40B4-BE49-F238E27FC236}">
                  <a16:creationId xmlns:a16="http://schemas.microsoft.com/office/drawing/2014/main" id="{1D7A7E36-FACE-4D4A-AD3A-537D866CBA55}"/>
                </a:ext>
              </a:extLst>
            </p:cNvPr>
            <p:cNvSpPr txBox="1">
              <a:spLocks/>
            </p:cNvSpPr>
            <p:nvPr/>
          </p:nvSpPr>
          <p:spPr>
            <a:xfrm>
              <a:off x="5273933" y="2013514"/>
              <a:ext cx="3098658" cy="480433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Arial" charset="0"/>
                  <a:cs typeface="Arial" charset="0"/>
                </a:rPr>
                <a:t>A CNCF-certified Kubernetes distribution that runs entirely within Docker containers.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DA57A6-4EC0-524A-B2EB-FC63C62B56E4}"/>
              </a:ext>
            </a:extLst>
          </p:cNvPr>
          <p:cNvGrpSpPr/>
          <p:nvPr/>
        </p:nvGrpSpPr>
        <p:grpSpPr>
          <a:xfrm>
            <a:off x="8481497" y="1311837"/>
            <a:ext cx="3367544" cy="1257561"/>
            <a:chOff x="8481497" y="1311837"/>
            <a:chExt cx="3367544" cy="1257561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65346553-31D9-6C44-BCD5-9254257FB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7090" y="1311837"/>
              <a:ext cx="1529918" cy="590931"/>
            </a:xfrm>
            <a:prstGeom prst="rect">
              <a:avLst/>
            </a:prstGeom>
          </p:spPr>
        </p:pic>
        <p:sp>
          <p:nvSpPr>
            <p:cNvPr id="27" name="Text Placeholder 6">
              <a:extLst>
                <a:ext uri="{FF2B5EF4-FFF2-40B4-BE49-F238E27FC236}">
                  <a16:creationId xmlns:a16="http://schemas.microsoft.com/office/drawing/2014/main" id="{0E342A59-ABE1-5244-9D66-451DB037416A}"/>
                </a:ext>
              </a:extLst>
            </p:cNvPr>
            <p:cNvSpPr txBox="1">
              <a:spLocks/>
            </p:cNvSpPr>
            <p:nvPr/>
          </p:nvSpPr>
          <p:spPr>
            <a:xfrm>
              <a:off x="8481497" y="2088965"/>
              <a:ext cx="3367544" cy="480433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Arial" charset="0"/>
                  <a:cs typeface="Arial" charset="0"/>
                </a:rPr>
                <a:t>A CNCF-certified, Lightweight Kubernetes distribution. Easy to install, half the memory, all in a binary less than 100MB.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5DF55C-48F9-9940-815F-2FE20EB905DA}"/>
              </a:ext>
            </a:extLst>
          </p:cNvPr>
          <p:cNvGrpSpPr/>
          <p:nvPr/>
        </p:nvGrpSpPr>
        <p:grpSpPr>
          <a:xfrm>
            <a:off x="1428088" y="1386552"/>
            <a:ext cx="3285060" cy="1094676"/>
            <a:chOff x="1428088" y="1386552"/>
            <a:chExt cx="3285060" cy="1094676"/>
          </a:xfrm>
        </p:grpSpPr>
        <p:pic>
          <p:nvPicPr>
            <p:cNvPr id="4" name="Picture 3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66FB0F5B-73AA-8443-B939-97DC41CF5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8088" y="1386552"/>
              <a:ext cx="3285060" cy="479609"/>
            </a:xfrm>
            <a:prstGeom prst="rect">
              <a:avLst/>
            </a:prstGeom>
          </p:spPr>
        </p:pic>
        <p:sp>
          <p:nvSpPr>
            <p:cNvPr id="35" name="Text Placeholder 6">
              <a:extLst>
                <a:ext uri="{FF2B5EF4-FFF2-40B4-BE49-F238E27FC236}">
                  <a16:creationId xmlns:a16="http://schemas.microsoft.com/office/drawing/2014/main" id="{AA7A605C-EE30-9644-B7C7-2011F5D962B2}"/>
                </a:ext>
              </a:extLst>
            </p:cNvPr>
            <p:cNvSpPr txBox="1">
              <a:spLocks/>
            </p:cNvSpPr>
            <p:nvPr/>
          </p:nvSpPr>
          <p:spPr>
            <a:xfrm>
              <a:off x="1428088" y="2000795"/>
              <a:ext cx="3098658" cy="480433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Arial" charset="0"/>
                  <a:cs typeface="Arial" charset="0"/>
                </a:rPr>
                <a:t>Flagship product - world’s most popular Kubernetes Management platform.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D63695-CA16-C247-847F-D35E2851375B}"/>
              </a:ext>
            </a:extLst>
          </p:cNvPr>
          <p:cNvCxnSpPr>
            <a:cxnSpLocks/>
          </p:cNvCxnSpPr>
          <p:nvPr/>
        </p:nvCxnSpPr>
        <p:spPr>
          <a:xfrm flipH="1">
            <a:off x="1034421" y="1227772"/>
            <a:ext cx="1" cy="121343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5DF5FD-E69B-A24D-8F7C-5BB1355D33AE}"/>
              </a:ext>
            </a:extLst>
          </p:cNvPr>
          <p:cNvSpPr txBox="1"/>
          <p:nvPr/>
        </p:nvSpPr>
        <p:spPr>
          <a:xfrm rot="16200000">
            <a:off x="174029" y="1709003"/>
            <a:ext cx="1443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PRODUCTS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CE3F95-F49A-2142-A413-31966C775150}"/>
              </a:ext>
            </a:extLst>
          </p:cNvPr>
          <p:cNvGrpSpPr/>
          <p:nvPr/>
        </p:nvGrpSpPr>
        <p:grpSpPr>
          <a:xfrm>
            <a:off x="1428088" y="3088870"/>
            <a:ext cx="3098658" cy="1409731"/>
            <a:chOff x="1428088" y="3088870"/>
            <a:chExt cx="3098658" cy="1409731"/>
          </a:xfrm>
        </p:grpSpPr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BCB1BA06-392F-4648-9456-9F492E495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2029" y="3088870"/>
              <a:ext cx="1559917" cy="610317"/>
            </a:xfrm>
            <a:prstGeom prst="rect">
              <a:avLst/>
            </a:prstGeom>
          </p:spPr>
        </p:pic>
        <p:sp>
          <p:nvSpPr>
            <p:cNvPr id="31" name="Text Placeholder 6">
              <a:extLst>
                <a:ext uri="{FF2B5EF4-FFF2-40B4-BE49-F238E27FC236}">
                  <a16:creationId xmlns:a16="http://schemas.microsoft.com/office/drawing/2014/main" id="{7EDA1F7B-DB4A-4C43-BC5C-B63EA89B8C38}"/>
                </a:ext>
              </a:extLst>
            </p:cNvPr>
            <p:cNvSpPr txBox="1">
              <a:spLocks/>
            </p:cNvSpPr>
            <p:nvPr/>
          </p:nvSpPr>
          <p:spPr>
            <a:xfrm>
              <a:off x="1428088" y="3753016"/>
              <a:ext cx="3098658" cy="745585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Arial" charset="0"/>
                  <a:cs typeface="Arial" charset="0"/>
                </a:rPr>
                <a:t>Makes it faster and easier for DevOps to build, test, deploy, scale and version stateless applications in any K8s cluster.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80E070-CFAE-F147-A106-1884EDCF6D65}"/>
              </a:ext>
            </a:extLst>
          </p:cNvPr>
          <p:cNvGrpSpPr/>
          <p:nvPr/>
        </p:nvGrpSpPr>
        <p:grpSpPr>
          <a:xfrm>
            <a:off x="5297003" y="3093971"/>
            <a:ext cx="3052517" cy="1253288"/>
            <a:chOff x="5297003" y="3093971"/>
            <a:chExt cx="3052517" cy="1253288"/>
          </a:xfrm>
        </p:grpSpPr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F42B4258-8C74-1C47-9DF2-453DE6D99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59464" y="3093971"/>
              <a:ext cx="1761083" cy="582838"/>
            </a:xfrm>
            <a:prstGeom prst="rect">
              <a:avLst/>
            </a:prstGeom>
          </p:spPr>
        </p:pic>
        <p:sp>
          <p:nvSpPr>
            <p:cNvPr id="28" name="Text Placeholder 6">
              <a:extLst>
                <a:ext uri="{FF2B5EF4-FFF2-40B4-BE49-F238E27FC236}">
                  <a16:creationId xmlns:a16="http://schemas.microsoft.com/office/drawing/2014/main" id="{C740DFB8-40C4-5440-8D3E-F4E3DCF78313}"/>
                </a:ext>
              </a:extLst>
            </p:cNvPr>
            <p:cNvSpPr txBox="1">
              <a:spLocks/>
            </p:cNvSpPr>
            <p:nvPr/>
          </p:nvSpPr>
          <p:spPr>
            <a:xfrm>
              <a:off x="5297003" y="3866826"/>
              <a:ext cx="3052517" cy="480433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Arial" charset="0"/>
                  <a:cs typeface="Arial" charset="0"/>
                </a:rPr>
                <a:t>Purpose-built to simplify Kubernetes operations in low-resource computing environments.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50212A-E2E2-C34A-942E-23259218C808}"/>
              </a:ext>
            </a:extLst>
          </p:cNvPr>
          <p:cNvGrpSpPr/>
          <p:nvPr/>
        </p:nvGrpSpPr>
        <p:grpSpPr>
          <a:xfrm>
            <a:off x="5320074" y="4787591"/>
            <a:ext cx="3367544" cy="1097484"/>
            <a:chOff x="5320074" y="4787591"/>
            <a:chExt cx="3367544" cy="1097484"/>
          </a:xfrm>
        </p:grpSpPr>
        <p:pic>
          <p:nvPicPr>
            <p:cNvPr id="24" name="Picture 23" descr="A picture containing light, traffic, lit, front&#10;&#10;Description automatically generated">
              <a:extLst>
                <a:ext uri="{FF2B5EF4-FFF2-40B4-BE49-F238E27FC236}">
                  <a16:creationId xmlns:a16="http://schemas.microsoft.com/office/drawing/2014/main" id="{57A8D8C5-093B-5F49-932F-9978AB682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4388" y="4787591"/>
              <a:ext cx="3198916" cy="574563"/>
            </a:xfrm>
            <a:prstGeom prst="rect">
              <a:avLst/>
            </a:prstGeom>
          </p:spPr>
        </p:pic>
        <p:sp>
          <p:nvSpPr>
            <p:cNvPr id="30" name="Text Placeholder 6">
              <a:extLst>
                <a:ext uri="{FF2B5EF4-FFF2-40B4-BE49-F238E27FC236}">
                  <a16:creationId xmlns:a16="http://schemas.microsoft.com/office/drawing/2014/main" id="{D5036C00-CE0B-1046-9CDD-D9B8550A0D21}"/>
                </a:ext>
              </a:extLst>
            </p:cNvPr>
            <p:cNvSpPr txBox="1">
              <a:spLocks/>
            </p:cNvSpPr>
            <p:nvPr/>
          </p:nvSpPr>
          <p:spPr>
            <a:xfrm>
              <a:off x="5320074" y="5404642"/>
              <a:ext cx="3367544" cy="480433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Arial" charset="0"/>
                  <a:cs typeface="Arial" charset="0"/>
                </a:rPr>
                <a:t>Built to connect overlay networks of different Kubernetes clusters.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B6E764-6ED8-D74A-911C-F6B0B85F1E4F}"/>
              </a:ext>
            </a:extLst>
          </p:cNvPr>
          <p:cNvGrpSpPr/>
          <p:nvPr/>
        </p:nvGrpSpPr>
        <p:grpSpPr>
          <a:xfrm>
            <a:off x="1429164" y="4787557"/>
            <a:ext cx="3367544" cy="1097518"/>
            <a:chOff x="1429164" y="4787557"/>
            <a:chExt cx="3367544" cy="1097518"/>
          </a:xfrm>
        </p:grpSpPr>
        <p:pic>
          <p:nvPicPr>
            <p:cNvPr id="22" name="Picture 21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3028FBAF-040A-0E46-81D5-F8A4A1793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22029" y="4787557"/>
              <a:ext cx="2779807" cy="574597"/>
            </a:xfrm>
            <a:prstGeom prst="rect">
              <a:avLst/>
            </a:prstGeom>
          </p:spPr>
        </p:pic>
        <p:sp>
          <p:nvSpPr>
            <p:cNvPr id="29" name="Text Placeholder 6">
              <a:extLst>
                <a:ext uri="{FF2B5EF4-FFF2-40B4-BE49-F238E27FC236}">
                  <a16:creationId xmlns:a16="http://schemas.microsoft.com/office/drawing/2014/main" id="{318ED89B-4711-0D4D-B95C-C60F611ADC86}"/>
                </a:ext>
              </a:extLst>
            </p:cNvPr>
            <p:cNvSpPr txBox="1">
              <a:spLocks/>
            </p:cNvSpPr>
            <p:nvPr/>
          </p:nvSpPr>
          <p:spPr>
            <a:xfrm>
              <a:off x="1429164" y="5404642"/>
              <a:ext cx="3367544" cy="480433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Arial" charset="0"/>
                  <a:cs typeface="Arial" charset="0"/>
                </a:rPr>
                <a:t>Open source project for microservices-based distributed block storage.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4C6385-D13C-DA42-AD09-E1AF243167EF}"/>
              </a:ext>
            </a:extLst>
          </p:cNvPr>
          <p:cNvCxnSpPr>
            <a:cxnSpLocks/>
          </p:cNvCxnSpPr>
          <p:nvPr/>
        </p:nvCxnSpPr>
        <p:spPr>
          <a:xfrm>
            <a:off x="1034422" y="3069876"/>
            <a:ext cx="0" cy="297903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67D9955-8D66-F54D-A63E-3ECC170E657A}"/>
              </a:ext>
            </a:extLst>
          </p:cNvPr>
          <p:cNvSpPr txBox="1"/>
          <p:nvPr/>
        </p:nvSpPr>
        <p:spPr>
          <a:xfrm rot="16200000">
            <a:off x="-593595" y="4420894"/>
            <a:ext cx="2979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2"/>
                </a:solidFill>
              </a:rPr>
              <a:t>OPEN SOURCE PROJECTS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88CA6-4D1A-6F4C-B6A9-28DAE8F71A14}"/>
              </a:ext>
            </a:extLst>
          </p:cNvPr>
          <p:cNvGrpSpPr/>
          <p:nvPr/>
        </p:nvGrpSpPr>
        <p:grpSpPr>
          <a:xfrm>
            <a:off x="8481497" y="3088870"/>
            <a:ext cx="3052517" cy="1258389"/>
            <a:chOff x="8481497" y="3088870"/>
            <a:chExt cx="3052517" cy="1258389"/>
          </a:xfrm>
        </p:grpSpPr>
        <p:sp>
          <p:nvSpPr>
            <p:cNvPr id="32" name="Text Placeholder 6">
              <a:extLst>
                <a:ext uri="{FF2B5EF4-FFF2-40B4-BE49-F238E27FC236}">
                  <a16:creationId xmlns:a16="http://schemas.microsoft.com/office/drawing/2014/main" id="{0331CA92-098E-814C-81E4-20AB7E4A0E58}"/>
                </a:ext>
              </a:extLst>
            </p:cNvPr>
            <p:cNvSpPr txBox="1">
              <a:spLocks/>
            </p:cNvSpPr>
            <p:nvPr/>
          </p:nvSpPr>
          <p:spPr>
            <a:xfrm>
              <a:off x="8481497" y="3866826"/>
              <a:ext cx="3052517" cy="480433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Futura Medium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200">
                  <a:solidFill>
                    <a:schemeClr val="tx1">
                      <a:lumMod val="60000"/>
                      <a:lumOff val="40000"/>
                    </a:schemeClr>
                  </a:solidFill>
                  <a:latin typeface="+mn-lt"/>
                  <a:ea typeface="Arial" charset="0"/>
                  <a:cs typeface="Arial" charset="0"/>
                </a:rPr>
                <a:t>Fleet addresses the challenges of managing thousands to millions of clusters at the network edge.</a:t>
              </a:r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FBBEC1A3-5A3A-F848-B38F-D6BE07972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57090" y="3088870"/>
              <a:ext cx="1888690" cy="582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0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C7D9E9C-5B5D-4AF4-A6FF-B868EA9D17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6854" y="3336950"/>
            <a:ext cx="4491198" cy="2245599"/>
          </a:xfrm>
          <a:prstGeom prst="rect">
            <a:avLst/>
          </a:prstGeom>
          <a:ln>
            <a:noFill/>
          </a:ln>
          <a:effectLst>
            <a:outerShdw blurRad="292100" dist="139700" dir="27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3D446-FB30-4F26-BC7C-84276B70E3C8}"/>
              </a:ext>
            </a:extLst>
          </p:cNvPr>
          <p:cNvSpPr txBox="1"/>
          <p:nvPr/>
        </p:nvSpPr>
        <p:spPr>
          <a:xfrm>
            <a:off x="706854" y="1275451"/>
            <a:ext cx="50007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February Online Meetup</a:t>
            </a:r>
          </a:p>
          <a:p>
            <a:r>
              <a:rPr lang="en-US" sz="2000" i="1" dirty="0"/>
              <a:t>Wednesday Feb 17 @ 1pm ET (7pm CET)</a:t>
            </a:r>
            <a:br>
              <a:rPr lang="en-US" sz="2000" i="1" dirty="0"/>
            </a:br>
            <a:endParaRPr lang="en-US" sz="2000" i="1" dirty="0"/>
          </a:p>
          <a:p>
            <a:r>
              <a:rPr lang="en-US" sz="2000" b="1" dirty="0">
                <a:hlinkClick r:id="rId4"/>
              </a:rPr>
              <a:t>Kubernetes-native Storage Has Arrived with Longhorn 1.1 and Rancher</a:t>
            </a:r>
            <a:endParaRPr lang="en-US" sz="2000" b="1" dirty="0"/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9FE175CC-B565-4E4B-8E86-247353789AE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84391" y="3336950"/>
            <a:ext cx="4491198" cy="2245598"/>
          </a:xfrm>
          <a:prstGeom prst="rect">
            <a:avLst/>
          </a:prstGeom>
          <a:ln>
            <a:noFill/>
          </a:ln>
          <a:effectLst>
            <a:outerShdw blurRad="292100" dist="139700" dir="27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Events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B6B49-47B8-B541-861F-5E1C6646362C}"/>
              </a:ext>
            </a:extLst>
          </p:cNvPr>
          <p:cNvSpPr txBox="1"/>
          <p:nvPr/>
        </p:nvSpPr>
        <p:spPr>
          <a:xfrm>
            <a:off x="6484392" y="1275451"/>
            <a:ext cx="4809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Kubernetes Master Class</a:t>
            </a:r>
          </a:p>
          <a:p>
            <a:r>
              <a:rPr lang="en-US" sz="2000" i="1" dirty="0"/>
              <a:t>Tuesday Mar 2 @ 1pm ET (7pm CET)</a:t>
            </a:r>
            <a:br>
              <a:rPr lang="en-US" sz="2000" i="1" dirty="0"/>
            </a:br>
            <a:endParaRPr lang="en-US" sz="2000" i="1" dirty="0"/>
          </a:p>
          <a:p>
            <a:r>
              <a:rPr lang="en-US" sz="2000" b="1" dirty="0">
                <a:hlinkClick r:id="rId6"/>
              </a:rPr>
              <a:t>Take Advantage of New Monitoring Capabilities When Migrating from Rancher 2.4 to 2.5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0472-3838-4D82-980B-F7C88EBE1397}"/>
              </a:ext>
            </a:extLst>
          </p:cNvPr>
          <p:cNvSpPr txBox="1"/>
          <p:nvPr/>
        </p:nvSpPr>
        <p:spPr>
          <a:xfrm>
            <a:off x="4620484" y="528122"/>
            <a:ext cx="703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Find all upcoming classes &amp; events at </a:t>
            </a:r>
            <a:r>
              <a:rPr lang="en-US" i="1">
                <a:hlinkClick r:id="rId7"/>
              </a:rPr>
              <a:t>rancher.com/events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37585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9492-D614-2E40-AAA7-1E705BC9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Resources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CCFFDC-B7C6-4F8A-90AE-E4E06B7449CD}"/>
              </a:ext>
            </a:extLst>
          </p:cNvPr>
          <p:cNvGrpSpPr/>
          <p:nvPr/>
        </p:nvGrpSpPr>
        <p:grpSpPr>
          <a:xfrm>
            <a:off x="6404396" y="1212599"/>
            <a:ext cx="4316433" cy="4432802"/>
            <a:chOff x="3937783" y="1114684"/>
            <a:chExt cx="4316433" cy="4432802"/>
          </a:xfrm>
        </p:grpSpPr>
        <p:pic>
          <p:nvPicPr>
            <p:cNvPr id="22" name="Content Placeholder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59AF2C9-EA2D-B448-9014-7499B5934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5888"/>
            <a:stretch/>
          </p:blipFill>
          <p:spPr>
            <a:xfrm>
              <a:off x="4357331" y="2041399"/>
              <a:ext cx="3357562" cy="2644023"/>
            </a:xfrm>
            <a:prstGeom prst="rect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</a:ln>
            <a:effectLst>
              <a:outerShdw blurRad="292100" dist="139700" dir="2700000" algn="tl" rotWithShape="0">
                <a:prstClr val="black">
                  <a:alpha val="70000"/>
                </a:prstClr>
              </a:outerShd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7B6B49-47B8-B541-861F-5E1C6646362C}"/>
                </a:ext>
              </a:extLst>
            </p:cNvPr>
            <p:cNvSpPr txBox="1"/>
            <p:nvPr/>
          </p:nvSpPr>
          <p:spPr>
            <a:xfrm>
              <a:off x="4416692" y="1114684"/>
              <a:ext cx="3358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/>
                <a:t>Get Certified!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93E067-B4E2-42D3-BCD6-8F8078C9BE1B}"/>
                </a:ext>
              </a:extLst>
            </p:cNvPr>
            <p:cNvSpPr txBox="1"/>
            <p:nvPr/>
          </p:nvSpPr>
          <p:spPr>
            <a:xfrm>
              <a:off x="3937783" y="5085821"/>
              <a:ext cx="4316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hlinkClick r:id="rId3"/>
                </a:rPr>
                <a:t>academy.rancher.com</a:t>
              </a:r>
              <a:endParaRPr lang="en-US" sz="2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F6DDDD-7012-479F-9D63-137901F1F016}"/>
              </a:ext>
            </a:extLst>
          </p:cNvPr>
          <p:cNvGrpSpPr/>
          <p:nvPr/>
        </p:nvGrpSpPr>
        <p:grpSpPr>
          <a:xfrm>
            <a:off x="1197987" y="1212599"/>
            <a:ext cx="4316433" cy="4432802"/>
            <a:chOff x="3937783" y="1114684"/>
            <a:chExt cx="4316433" cy="4432802"/>
          </a:xfrm>
        </p:grpSpPr>
        <p:pic>
          <p:nvPicPr>
            <p:cNvPr id="19" name="Content Placeholder 11">
              <a:extLst>
                <a:ext uri="{FF2B5EF4-FFF2-40B4-BE49-F238E27FC236}">
                  <a16:creationId xmlns:a16="http://schemas.microsoft.com/office/drawing/2014/main" id="{26606124-F58B-47B7-9835-EF5D6568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85" r="2485"/>
            <a:stretch/>
          </p:blipFill>
          <p:spPr>
            <a:xfrm>
              <a:off x="4357331" y="2041399"/>
              <a:ext cx="3357562" cy="2644023"/>
            </a:xfrm>
            <a:prstGeom prst="rect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</a:ln>
            <a:effectLst>
              <a:outerShdw blurRad="292100" dist="139700" dir="2700000" algn="tl" rotWithShape="0">
                <a:prstClr val="black">
                  <a:alpha val="7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D86D49-AE79-4A3D-82C6-E2D6CE37B7D8}"/>
                </a:ext>
              </a:extLst>
            </p:cNvPr>
            <p:cNvSpPr txBox="1"/>
            <p:nvPr/>
          </p:nvSpPr>
          <p:spPr>
            <a:xfrm>
              <a:off x="4416692" y="1114684"/>
              <a:ext cx="3358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/>
                <a:t>Intro Training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FFA71E-C89A-4203-99F6-2E07A30923F9}"/>
                </a:ext>
              </a:extLst>
            </p:cNvPr>
            <p:cNvSpPr txBox="1"/>
            <p:nvPr/>
          </p:nvSpPr>
          <p:spPr>
            <a:xfrm>
              <a:off x="3937783" y="5085821"/>
              <a:ext cx="4316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hlinkClick r:id="rId5"/>
                </a:rPr>
                <a:t>https://rancher.com/training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665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ncher">
  <a:themeElements>
    <a:clrScheme name="Rancher 1">
      <a:dk1>
        <a:srgbClr val="3C3C3C"/>
      </a:dk1>
      <a:lt1>
        <a:srgbClr val="ECF0F1"/>
      </a:lt1>
      <a:dk2>
        <a:srgbClr val="33485E"/>
      </a:dk2>
      <a:lt2>
        <a:srgbClr val="99A3A8"/>
      </a:lt2>
      <a:accent1>
        <a:srgbClr val="0075A8"/>
      </a:accent1>
      <a:accent2>
        <a:srgbClr val="8DC63F"/>
      </a:accent2>
      <a:accent3>
        <a:srgbClr val="78C9CF"/>
      </a:accent3>
      <a:accent4>
        <a:srgbClr val="27AE5F"/>
      </a:accent4>
      <a:accent5>
        <a:srgbClr val="F1C30F"/>
      </a:accent5>
      <a:accent6>
        <a:srgbClr val="F15354"/>
      </a:accent6>
      <a:hlink>
        <a:srgbClr val="0075A8"/>
      </a:hlink>
      <a:folHlink>
        <a:srgbClr val="D9D9D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ancher - PPT Corporate Template - v20200324 - FINAL" id="{D4C89DE7-F7E2-B04B-9D08-9913AC76F938}" vid="{53DC2F39-F44C-894D-8332-1E6C944089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CF59E070F6F54DBF1AF0E645DDE18B" ma:contentTypeVersion="12" ma:contentTypeDescription="Create a new document." ma:contentTypeScope="" ma:versionID="e9589e244f9cda569b90cca4dd5905d4">
  <xsd:schema xmlns:xsd="http://www.w3.org/2001/XMLSchema" xmlns:xs="http://www.w3.org/2001/XMLSchema" xmlns:p="http://schemas.microsoft.com/office/2006/metadata/properties" xmlns:ns2="fd72e0dc-b67d-4a1d-aff4-17fc3a69d72c" xmlns:ns3="c3dae9a0-bb9d-4d3f-8c1a-6c1e928626a1" targetNamespace="http://schemas.microsoft.com/office/2006/metadata/properties" ma:root="true" ma:fieldsID="e5c1d8b977c534fb50a1c7d814bfda27" ns2:_="" ns3:_="">
    <xsd:import namespace="fd72e0dc-b67d-4a1d-aff4-17fc3a69d72c"/>
    <xsd:import namespace="c3dae9a0-bb9d-4d3f-8c1a-6c1e928626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2e0dc-b67d-4a1d-aff4-17fc3a69d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dae9a0-bb9d-4d3f-8c1a-6c1e928626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1B0E53-1557-4A20-AD6A-53D958C0ABF2}">
  <ds:schemaRefs>
    <ds:schemaRef ds:uri="c3dae9a0-bb9d-4d3f-8c1a-6c1e928626a1"/>
    <ds:schemaRef ds:uri="fd72e0dc-b67d-4a1d-aff4-17fc3a69d7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EBAB430-646B-48F8-A631-407B26CE6940}">
  <ds:schemaRefs>
    <ds:schemaRef ds:uri="c3dae9a0-bb9d-4d3f-8c1a-6c1e928626a1"/>
    <ds:schemaRef ds:uri="fd72e0dc-b67d-4a1d-aff4-17fc3a69d7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C24490-5B46-4C52-8EC9-E251AF26EA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Rancher</Template>
  <TotalTime>2429</TotalTime>
  <Words>1836</Words>
  <Application>Microsoft Office PowerPoint</Application>
  <PresentationFormat>Widescreen</PresentationFormat>
  <Paragraphs>219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Courier New</vt:lpstr>
      <vt:lpstr>Poppins</vt:lpstr>
      <vt:lpstr>Poppins Medium</vt:lpstr>
      <vt:lpstr>Rancher</vt:lpstr>
      <vt:lpstr>PowerPoint Presentation</vt:lpstr>
      <vt:lpstr>PowerPoint Presentation</vt:lpstr>
      <vt:lpstr>Rancher Master Class Series</vt:lpstr>
      <vt:lpstr>This session is being recorded!</vt:lpstr>
      <vt:lpstr>Join the conversation on Slack</vt:lpstr>
      <vt:lpstr>PowerPoint Presentation</vt:lpstr>
      <vt:lpstr>Products &amp; Projects</vt:lpstr>
      <vt:lpstr>Upcoming Events</vt:lpstr>
      <vt:lpstr>Additional Resources</vt:lpstr>
      <vt:lpstr>Overview</vt:lpstr>
      <vt:lpstr>Terms</vt:lpstr>
      <vt:lpstr>High-Level rules</vt:lpstr>
      <vt:lpstr>Picking a version</vt:lpstr>
      <vt:lpstr>Creating your change control</vt:lpstr>
      <vt:lpstr>Rancher Upgrade – Prep work</vt:lpstr>
      <vt:lpstr>Rancher Upgrade – Change</vt:lpstr>
      <vt:lpstr>Rancher Upgrade – Verify</vt:lpstr>
      <vt:lpstr>Rancher Upgrade – Backout</vt:lpstr>
      <vt:lpstr>RKE Upgrade – Prep work</vt:lpstr>
      <vt:lpstr>RKE Upgrade – Change</vt:lpstr>
      <vt:lpstr>RKE Upgrade - Verify</vt:lpstr>
      <vt:lpstr>RKE Upgrade – Backout</vt:lpstr>
      <vt:lpstr>Common issues – Missing cluster.yaml and cluster.rkestate</vt:lpstr>
      <vt:lpstr>Common issues – Upgrading from an old Helm version</vt:lpstr>
      <vt:lpstr>Common issues – Upgrading with a broken node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tips for better presentations</dc:title>
  <dc:creator>Tom Callway</dc:creator>
  <cp:lastModifiedBy>Matthew Mattox</cp:lastModifiedBy>
  <cp:revision>31</cp:revision>
  <dcterms:created xsi:type="dcterms:W3CDTF">2020-04-23T15:04:35Z</dcterms:created>
  <dcterms:modified xsi:type="dcterms:W3CDTF">2021-02-09T05:26:13Z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0x010100CBCF59E070F6F54DBF1AF0E645DDE18B</vt:lpwstr>
  </property>
</Properties>
</file>