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91" r:id="rId4"/>
    <p:sldId id="257" r:id="rId5"/>
    <p:sldId id="258" r:id="rId6"/>
    <p:sldId id="259" r:id="rId7"/>
    <p:sldId id="298" r:id="rId8"/>
    <p:sldId id="297" r:id="rId9"/>
    <p:sldId id="282" r:id="rId10"/>
    <p:sldId id="260" r:id="rId11"/>
    <p:sldId id="294" r:id="rId12"/>
    <p:sldId id="284" r:id="rId13"/>
    <p:sldId id="285" r:id="rId14"/>
    <p:sldId id="273" r:id="rId15"/>
    <p:sldId id="265" r:id="rId16"/>
    <p:sldId id="280" r:id="rId17"/>
    <p:sldId id="283" r:id="rId18"/>
    <p:sldId id="279" r:id="rId19"/>
    <p:sldId id="262" r:id="rId20"/>
    <p:sldId id="281" r:id="rId21"/>
    <p:sldId id="288" r:id="rId22"/>
    <p:sldId id="287" r:id="rId23"/>
    <p:sldId id="286" r:id="rId24"/>
    <p:sldId id="263" r:id="rId25"/>
    <p:sldId id="266" r:id="rId26"/>
    <p:sldId id="267" r:id="rId27"/>
    <p:sldId id="292" r:id="rId28"/>
    <p:sldId id="300" r:id="rId29"/>
    <p:sldId id="289" r:id="rId30"/>
    <p:sldId id="293" r:id="rId31"/>
    <p:sldId id="301" r:id="rId32"/>
    <p:sldId id="290" r:id="rId33"/>
    <p:sldId id="268" r:id="rId34"/>
    <p:sldId id="269" r:id="rId35"/>
    <p:sldId id="270" r:id="rId36"/>
    <p:sldId id="271" r:id="rId37"/>
    <p:sldId id="274" r:id="rId38"/>
    <p:sldId id="278" r:id="rId39"/>
    <p:sldId id="299" r:id="rId40"/>
    <p:sldId id="295" r:id="rId41"/>
    <p:sldId id="296" r:id="rId42"/>
    <p:sldId id="303" r:id="rId43"/>
    <p:sldId id="302" r:id="rId44"/>
    <p:sldId id="27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9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2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60909-A0B6-304D-85E5-201AB93B829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zvickery/bsu-cloud-comput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etchef.com/essentials_cookbook_attribute_files.html%23attribute-precedenc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getchef.com/chef/resourc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wnloads.getchef.com/chef-dk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etchef.com/chef_overview_server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playbooks_intro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intro_inventory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YAMLSynta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evOps" TargetMode="Externa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test_strategies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modules_by_category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tack/heat-templates/blob/master/hot/servers_in_existing_neutron_net.ya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ookeeper.apache.org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blogs/aws/container-computing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oto.readthedocs.org/en/latest/" TargetMode="External"/><Relationship Id="rId4" Type="http://schemas.openxmlformats.org/officeDocument/2006/relationships/hyperlink" Target="http://serverspec.org/" TargetMode="External"/><Relationship Id="rId5" Type="http://schemas.openxmlformats.org/officeDocument/2006/relationships/hyperlink" Target="http://techblog.netflix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document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EC2/latest/UserGuide/user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Provisioning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487" y="3886200"/>
            <a:ext cx="8514437" cy="2448702"/>
          </a:xfrm>
        </p:spPr>
        <p:txBody>
          <a:bodyPr>
            <a:normAutofit/>
          </a:bodyPr>
          <a:lstStyle/>
          <a:p>
            <a:r>
              <a:rPr lang="en-US" dirty="0" smtClean="0"/>
              <a:t>Zach Vickery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Engineer, CradlePoint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https://github.com/zvickery/bsu-cloud-</a:t>
            </a:r>
            <a:r>
              <a:rPr lang="en-US" dirty="0" smtClean="0">
                <a:hlinkClick r:id="rId2"/>
              </a:rPr>
              <a:t>computing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Configuration Management with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open source CM framework developed by </a:t>
            </a:r>
            <a:r>
              <a:rPr lang="en-US" dirty="0" err="1" smtClean="0"/>
              <a:t>Opscode</a:t>
            </a:r>
            <a:endParaRPr lang="en-US" dirty="0" smtClean="0"/>
          </a:p>
          <a:p>
            <a:pPr lvl="1"/>
            <a:r>
              <a:rPr lang="en-US" dirty="0" smtClean="0"/>
              <a:t>Uses Ruby DSL for automation</a:t>
            </a:r>
          </a:p>
          <a:p>
            <a:r>
              <a:rPr lang="en-US" dirty="0" smtClean="0"/>
              <a:t>“Chef turns infrastructure into code”</a:t>
            </a:r>
          </a:p>
          <a:p>
            <a:r>
              <a:rPr lang="en-US" dirty="0" smtClean="0"/>
              <a:t>The chef client is a program that runs on a node</a:t>
            </a:r>
          </a:p>
          <a:p>
            <a:r>
              <a:rPr lang="en-US" dirty="0" smtClean="0"/>
              <a:t>It can get code (“cookbooks”) from a chef server or from a HTTP endpoint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9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Operating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is agent based</a:t>
            </a:r>
          </a:p>
          <a:p>
            <a:r>
              <a:rPr lang="en-US" dirty="0" smtClean="0"/>
              <a:t>Chef agents on servers run on some interval to perform “chef runs” which perform synchronizing tasks</a:t>
            </a:r>
          </a:p>
          <a:p>
            <a:pPr lvl="1"/>
            <a:r>
              <a:rPr lang="en-US" dirty="0" smtClean="0"/>
              <a:t>Great for ensuring a system stays in a specified state</a:t>
            </a:r>
          </a:p>
          <a:p>
            <a:pPr lvl="1"/>
            <a:r>
              <a:rPr lang="en-US" dirty="0" smtClean="0"/>
              <a:t>Less great for resource cost and time to converge across a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9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Recipes represent the smallest level of automation task</a:t>
            </a:r>
          </a:p>
          <a:p>
            <a:r>
              <a:rPr lang="en-US" dirty="0" smtClean="0"/>
              <a:t>Cookbooks are related collections of recipes and are the primary code unit in chef</a:t>
            </a:r>
          </a:p>
          <a:p>
            <a:r>
              <a:rPr lang="en-US" dirty="0" smtClean="0"/>
              <a:t>Attributes are configuration items within a cookbook (e.g. IP address, URL)</a:t>
            </a:r>
          </a:p>
          <a:p>
            <a:r>
              <a:rPr lang="en-US" dirty="0" smtClean="0"/>
              <a:t>Nodes represent servers themselves</a:t>
            </a:r>
          </a:p>
        </p:txBody>
      </p:sp>
    </p:spTree>
    <p:extLst>
      <p:ext uri="{BB962C8B-B14F-4D97-AF65-F5344CB8AC3E}">
        <p14:creationId xmlns:p14="http://schemas.microsoft.com/office/powerpoint/2010/main" val="43666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9786"/>
          </a:xfrm>
        </p:spPr>
        <p:txBody>
          <a:bodyPr/>
          <a:lstStyle/>
          <a:p>
            <a:r>
              <a:rPr lang="en-US" dirty="0" smtClean="0"/>
              <a:t>Chef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57"/>
            <a:ext cx="8229600" cy="53247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Roles represent a node’s personality </a:t>
            </a:r>
            <a:r>
              <a:rPr lang="en-US" dirty="0" smtClean="0"/>
              <a:t>(what it does) </a:t>
            </a:r>
            <a:r>
              <a:rPr lang="en-US" dirty="0"/>
              <a:t>and </a:t>
            </a:r>
            <a:r>
              <a:rPr lang="en-US" dirty="0" smtClean="0"/>
              <a:t>typically have a “run list” of cookbooks/recipes associated (how it does it)</a:t>
            </a:r>
            <a:endParaRPr lang="en-US" dirty="0"/>
          </a:p>
          <a:p>
            <a:r>
              <a:rPr lang="en-US" dirty="0" smtClean="0"/>
              <a:t>Environments represent a collection of roles that can be configured as one (e.g. production, test, etc.)</a:t>
            </a:r>
          </a:p>
          <a:p>
            <a:r>
              <a:rPr lang="en-US" dirty="0" smtClean="0"/>
              <a:t>Organizations are top-level concepts for everything including users</a:t>
            </a:r>
          </a:p>
          <a:p>
            <a:r>
              <a:rPr lang="en-US" dirty="0" smtClean="0"/>
              <a:t>Attributes can be set at the cookbook, node, role, and environment levels</a:t>
            </a:r>
          </a:p>
          <a:p>
            <a:r>
              <a:rPr lang="en-US" dirty="0">
                <a:hlinkClick r:id="rId2"/>
              </a:rPr>
              <a:t>https://docs.getchef.com/essentials_cookbook_attribute_files.html#attribute-</a:t>
            </a:r>
            <a:r>
              <a:rPr lang="en-US" dirty="0" smtClean="0">
                <a:hlinkClick r:id="rId2"/>
              </a:rPr>
              <a:t>precedence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4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Lightweight Resource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LWRPs are the backbone of Chef recipes</a:t>
            </a:r>
          </a:p>
          <a:p>
            <a:r>
              <a:rPr lang="en-US" dirty="0" smtClean="0"/>
              <a:t>Built-ins cover most standard actions: files, directories, users, packages, etc.</a:t>
            </a:r>
          </a:p>
          <a:p>
            <a:r>
              <a:rPr lang="en-US" dirty="0" smtClean="0"/>
              <a:t>You can write your own of course</a:t>
            </a:r>
          </a:p>
          <a:p>
            <a:r>
              <a:rPr lang="en-US" dirty="0" smtClean="0"/>
              <a:t>Reference: </a:t>
            </a:r>
            <a:r>
              <a:rPr lang="en-US" dirty="0" smtClean="0">
                <a:hlinkClick r:id="rId2"/>
              </a:rPr>
              <a:t>http://docs.getchef.com/chef/resources.html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5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226"/>
            <a:ext cx="8229600" cy="4850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it’s code, it should be testable</a:t>
            </a:r>
          </a:p>
          <a:p>
            <a:r>
              <a:rPr lang="en-US" dirty="0" smtClean="0"/>
              <a:t>Chef cookbooks can be tested in many ways</a:t>
            </a:r>
          </a:p>
          <a:p>
            <a:r>
              <a:rPr lang="en-US" dirty="0" err="1" smtClean="0"/>
              <a:t>Chefspec</a:t>
            </a:r>
            <a:endParaRPr lang="en-US" dirty="0" smtClean="0"/>
          </a:p>
          <a:p>
            <a:pPr lvl="1"/>
            <a:r>
              <a:rPr lang="en-US" dirty="0" smtClean="0"/>
              <a:t>Unit test style testing of cookbooks.  It simulates chef runs to provide test coverage.</a:t>
            </a:r>
          </a:p>
          <a:p>
            <a:r>
              <a:rPr lang="en-US" dirty="0" err="1" smtClean="0"/>
              <a:t>TestKitchen</a:t>
            </a:r>
            <a:r>
              <a:rPr lang="en-US" dirty="0" smtClean="0"/>
              <a:t>/Vagrant/</a:t>
            </a:r>
            <a:r>
              <a:rPr lang="en-US" dirty="0" err="1" smtClean="0"/>
              <a:t>Serverspec</a:t>
            </a:r>
            <a:endParaRPr lang="en-US" dirty="0" smtClean="0"/>
          </a:p>
          <a:p>
            <a:pPr lvl="1"/>
            <a:r>
              <a:rPr lang="en-US" dirty="0" smtClean="0"/>
              <a:t>Uses vagrant to setup a local VM to actually run your cookbook and to test the configuration of a deployed system.  </a:t>
            </a:r>
            <a:r>
              <a:rPr lang="en-US" dirty="0" err="1" smtClean="0"/>
              <a:t>TestKitchen</a:t>
            </a:r>
            <a:r>
              <a:rPr lang="en-US" dirty="0" smtClean="0"/>
              <a:t> provides automation and </a:t>
            </a:r>
            <a:r>
              <a:rPr lang="en-US" dirty="0" err="1" smtClean="0"/>
              <a:t>Serverspec</a:t>
            </a:r>
            <a:r>
              <a:rPr lang="en-US" dirty="0" smtClean="0"/>
              <a:t> provides assertion framework.</a:t>
            </a:r>
          </a:p>
          <a:p>
            <a:r>
              <a:rPr lang="en-US" dirty="0" err="1" smtClean="0"/>
              <a:t>Foodcritic</a:t>
            </a:r>
            <a:endParaRPr lang="en-US" dirty="0" smtClean="0"/>
          </a:p>
          <a:p>
            <a:pPr lvl="1"/>
            <a:r>
              <a:rPr lang="en-US" dirty="0" smtClean="0"/>
              <a:t>Static analysis tool</a:t>
            </a:r>
          </a:p>
        </p:txBody>
      </p:sp>
    </p:spTree>
    <p:extLst>
      <p:ext uri="{BB962C8B-B14F-4D97-AF65-F5344CB8AC3E}">
        <p14:creationId xmlns:p14="http://schemas.microsoft.com/office/powerpoint/2010/main" val="388862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 with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hefdk</a:t>
            </a:r>
            <a:r>
              <a:rPr lang="en-US" dirty="0"/>
              <a:t> </a:t>
            </a:r>
            <a:r>
              <a:rPr lang="en-US" dirty="0" smtClean="0"/>
              <a:t>is recommended</a:t>
            </a:r>
          </a:p>
          <a:p>
            <a:pPr lvl="1"/>
            <a:r>
              <a:rPr lang="en-US" dirty="0">
                <a:hlinkClick r:id="rId2"/>
              </a:rPr>
              <a:t>https://downloads.getchef.com/chef-dk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Installs a bunch of stuff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uby, chef client, knife, </a:t>
            </a:r>
            <a:r>
              <a:rPr lang="en-US" dirty="0" err="1" smtClean="0"/>
              <a:t>foodcritic</a:t>
            </a:r>
            <a:r>
              <a:rPr lang="en-US" dirty="0" smtClean="0"/>
              <a:t>, test kitchen, </a:t>
            </a:r>
            <a:r>
              <a:rPr lang="en-US" dirty="0" err="1" smtClean="0"/>
              <a:t>rspec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Once installed, you’re ready to author and test cookbooks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Cookbook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Recipes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Tests (</a:t>
            </a:r>
            <a:r>
              <a:rPr lang="en-US" dirty="0" err="1" smtClean="0"/>
              <a:t>rspec</a:t>
            </a:r>
            <a:r>
              <a:rPr lang="en-US" dirty="0" smtClean="0"/>
              <a:t> and </a:t>
            </a:r>
            <a:r>
              <a:rPr lang="en-US" dirty="0" err="1" smtClean="0"/>
              <a:t>serverspec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7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065"/>
          </a:xfrm>
        </p:spPr>
        <p:txBody>
          <a:bodyPr/>
          <a:lstStyle/>
          <a:p>
            <a:r>
              <a:rPr lang="en-US" dirty="0" smtClean="0"/>
              <a:t>Chef Architecture</a:t>
            </a:r>
            <a:endParaRPr lang="en-US" dirty="0"/>
          </a:p>
        </p:txBody>
      </p:sp>
      <p:pic>
        <p:nvPicPr>
          <p:cNvPr id="4" name="Content Placeholder 3" descr="chart-cloud-mgt-chef-in-the-clou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78" r="-27278"/>
          <a:stretch>
            <a:fillRect/>
          </a:stretch>
        </p:blipFill>
        <p:spPr>
          <a:xfrm>
            <a:off x="144311" y="981260"/>
            <a:ext cx="8860787" cy="5570096"/>
          </a:xfrm>
        </p:spPr>
      </p:pic>
    </p:spTree>
    <p:extLst>
      <p:ext uri="{BB962C8B-B14F-4D97-AF65-F5344CB8AC3E}">
        <p14:creationId xmlns:p14="http://schemas.microsoft.com/office/powerpoint/2010/main" val="1710817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3204"/>
          </a:xfrm>
        </p:spPr>
        <p:txBody>
          <a:bodyPr/>
          <a:lstStyle/>
          <a:p>
            <a:r>
              <a:rPr lang="en-US" dirty="0" smtClean="0"/>
              <a:t>Chef Operating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588"/>
            <a:ext cx="8229600" cy="52526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Chef-zero</a:t>
            </a:r>
          </a:p>
          <a:p>
            <a:pPr lvl="1"/>
            <a:r>
              <a:rPr lang="en-US" dirty="0" smtClean="0"/>
              <a:t>An emulator used for unit testing and the like</a:t>
            </a:r>
          </a:p>
          <a:p>
            <a:r>
              <a:rPr lang="en-US" dirty="0" smtClean="0"/>
              <a:t>Chef-solo</a:t>
            </a:r>
          </a:p>
          <a:p>
            <a:pPr lvl="1"/>
            <a:r>
              <a:rPr lang="en-US" dirty="0" smtClean="0"/>
              <a:t>Used to simply download cookbooks onto a node and execute them</a:t>
            </a:r>
          </a:p>
          <a:p>
            <a:r>
              <a:rPr lang="en-US" dirty="0" smtClean="0"/>
              <a:t>Chef server</a:t>
            </a:r>
          </a:p>
          <a:p>
            <a:pPr lvl="1"/>
            <a:r>
              <a:rPr lang="en-US" dirty="0" smtClean="0"/>
              <a:t>A client/server model where clients receive cookbooks and other configuration from a central server</a:t>
            </a:r>
          </a:p>
          <a:p>
            <a:pPr lvl="1"/>
            <a:r>
              <a:rPr lang="en-US" dirty="0" smtClean="0"/>
              <a:t>On boot, a cloud server associates with the chef server to get configured</a:t>
            </a:r>
          </a:p>
          <a:p>
            <a:pPr lvl="1"/>
            <a:r>
              <a:rPr lang="en-US" dirty="0" smtClean="0"/>
              <a:t>Client can run regularly to allow near continuous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4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Brief bio</a:t>
            </a:r>
          </a:p>
          <a:p>
            <a:pPr lvl="1"/>
            <a:r>
              <a:rPr lang="en-US" dirty="0" smtClean="0"/>
              <a:t>Life of a </a:t>
            </a:r>
            <a:r>
              <a:rPr lang="en-US" dirty="0" err="1" smtClean="0"/>
              <a:t>DevOps</a:t>
            </a:r>
            <a:r>
              <a:rPr lang="en-US" dirty="0" smtClean="0"/>
              <a:t> engineer</a:t>
            </a:r>
          </a:p>
          <a:p>
            <a:pPr lvl="1"/>
            <a:r>
              <a:rPr lang="en-US" dirty="0" smtClean="0"/>
              <a:t>How to become a </a:t>
            </a:r>
            <a:r>
              <a:rPr lang="en-US" dirty="0" err="1" smtClean="0"/>
              <a:t>DevOps</a:t>
            </a:r>
            <a:r>
              <a:rPr lang="en-US" dirty="0" smtClean="0"/>
              <a:t> engineer (or not)</a:t>
            </a:r>
          </a:p>
          <a:p>
            <a:r>
              <a:rPr lang="en-US" dirty="0" smtClean="0"/>
              <a:t>CradlePoint </a:t>
            </a:r>
            <a:r>
              <a:rPr lang="en-US" dirty="0" err="1" smtClean="0"/>
              <a:t>enviroment</a:t>
            </a:r>
            <a:endParaRPr lang="en-US" dirty="0" smtClean="0"/>
          </a:p>
          <a:p>
            <a:pPr lvl="1"/>
            <a:r>
              <a:rPr lang="en-US" dirty="0" smtClean="0"/>
              <a:t>Lots of servers – traditionally hosted, managed hosted, and cloud</a:t>
            </a:r>
          </a:p>
          <a:p>
            <a:pPr lvl="1"/>
            <a:r>
              <a:rPr lang="en-US" dirty="0" smtClean="0"/>
              <a:t>Lifetimes vary – years, months, hours</a:t>
            </a:r>
          </a:p>
          <a:p>
            <a:pPr lvl="1"/>
            <a:r>
              <a:rPr lang="en-US" dirty="0" err="1" smtClean="0"/>
              <a:t>SaaS</a:t>
            </a:r>
            <a:r>
              <a:rPr lang="en-US" dirty="0" smtClean="0"/>
              <a:t> and M2M </a:t>
            </a:r>
            <a:r>
              <a:rPr lang="en-US" smtClean="0"/>
              <a:t>at scale</a:t>
            </a:r>
            <a:endParaRPr lang="en-US" dirty="0" smtClean="0"/>
          </a:p>
          <a:p>
            <a:pPr lvl="1"/>
            <a:r>
              <a:rPr lang="en-US" dirty="0" smtClean="0"/>
              <a:t>Full stack automation is a challenge</a:t>
            </a:r>
          </a:p>
          <a:p>
            <a:pPr lvl="1"/>
            <a:r>
              <a:rPr lang="en-US" dirty="0" smtClean="0"/>
              <a:t>Change, change, change!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03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server build a central repository of cookbooks and configuration for a large set of nodes</a:t>
            </a:r>
          </a:p>
          <a:p>
            <a:pPr lvl="1"/>
            <a:r>
              <a:rPr lang="en-US" dirty="0">
                <a:hlinkClick r:id="rId2"/>
              </a:rPr>
              <a:t>https://docs.getchef.com/</a:t>
            </a:r>
            <a:r>
              <a:rPr lang="en-US" dirty="0" smtClean="0">
                <a:hlinkClick r:id="rId2"/>
              </a:rPr>
              <a:t>chef_overview_server.html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Can also be hosted in the cloud (</a:t>
            </a:r>
            <a:r>
              <a:rPr lang="en-US" dirty="0" err="1" smtClean="0"/>
              <a:t>OpsCode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96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Server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via the UI</a:t>
            </a:r>
          </a:p>
          <a:p>
            <a:r>
              <a:rPr lang="en-US" dirty="0" smtClean="0"/>
              <a:t>Managing via knife and </a:t>
            </a:r>
            <a:r>
              <a:rPr lang="en-US" dirty="0" err="1" smtClean="0"/>
              <a:t>json</a:t>
            </a:r>
            <a:r>
              <a:rPr lang="en-US" dirty="0" smtClean="0"/>
              <a:t> files</a:t>
            </a:r>
          </a:p>
          <a:p>
            <a:r>
              <a:rPr lang="en-US" dirty="0" err="1" smtClean="0"/>
              <a:t>Opscode</a:t>
            </a:r>
            <a:r>
              <a:rPr lang="en-US" dirty="0" smtClean="0"/>
              <a:t> (hosted Chef)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5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cookbooks can easily be part of a continuous integration cycle</a:t>
            </a:r>
          </a:p>
          <a:p>
            <a:pPr lvl="1"/>
            <a:r>
              <a:rPr lang="en-US" dirty="0" smtClean="0"/>
              <a:t>Upon </a:t>
            </a:r>
            <a:r>
              <a:rPr lang="en-US" dirty="0" err="1" smtClean="0"/>
              <a:t>checkin</a:t>
            </a:r>
            <a:r>
              <a:rPr lang="en-US" dirty="0" smtClean="0"/>
              <a:t>, tests are run ensuring a baseline of quality in the repo</a:t>
            </a:r>
          </a:p>
          <a:p>
            <a:r>
              <a:rPr lang="en-US" dirty="0" smtClean="0"/>
              <a:t>Harder to do with more basic automation techniques (e.g. bash scripts)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98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nife cookbook create </a:t>
            </a:r>
            <a:r>
              <a:rPr lang="en-US" dirty="0" err="1" smtClean="0"/>
              <a:t>my_cookbook</a:t>
            </a:r>
            <a:endParaRPr lang="en-US" dirty="0" smtClean="0"/>
          </a:p>
          <a:p>
            <a:pPr lvl="1"/>
            <a:r>
              <a:rPr lang="en-US" dirty="0" smtClean="0"/>
              <a:t>Quick rundown of what’s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2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chef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bags</a:t>
            </a:r>
          </a:p>
          <a:p>
            <a:pPr lvl="1"/>
            <a:r>
              <a:rPr lang="en-US" dirty="0" smtClean="0"/>
              <a:t>Basically just a JSON file which can be referenced by recipes</a:t>
            </a:r>
          </a:p>
          <a:p>
            <a:pPr lvl="1"/>
            <a:r>
              <a:rPr lang="en-US" dirty="0" smtClean="0"/>
              <a:t>Store global data items of a static nature</a:t>
            </a:r>
          </a:p>
          <a:p>
            <a:pPr lvl="1"/>
            <a:r>
              <a:rPr lang="en-US" dirty="0" smtClean="0"/>
              <a:t>Can be encrypted to manage passwords, certificates, API keys, etc.</a:t>
            </a:r>
          </a:p>
        </p:txBody>
      </p:sp>
    </p:spTree>
    <p:extLst>
      <p:ext uri="{BB962C8B-B14F-4D97-AF65-F5344CB8AC3E}">
        <p14:creationId xmlns:p14="http://schemas.microsoft.com/office/powerpoint/2010/main" val="3356925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 lot of work..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is!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Easy to reproduce an application configuration</a:t>
            </a:r>
          </a:p>
          <a:p>
            <a:pPr lvl="1"/>
            <a:r>
              <a:rPr lang="en-US" dirty="0" smtClean="0"/>
              <a:t>Disposable test servers/stacks</a:t>
            </a:r>
          </a:p>
          <a:p>
            <a:pPr lvl="1"/>
            <a:r>
              <a:rPr lang="en-US" dirty="0" smtClean="0"/>
              <a:t>Application updates can consist entirely of code with no manual steps</a:t>
            </a:r>
          </a:p>
          <a:p>
            <a:pPr lvl="1"/>
            <a:r>
              <a:rPr lang="en-US" dirty="0" smtClean="0"/>
              <a:t>Facilitates continuous deployment and business agility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26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Counterpoint: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92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Open source framework supported by </a:t>
            </a:r>
            <a:r>
              <a:rPr lang="en-US" dirty="0" err="1" smtClean="0"/>
              <a:t>Ansible</a:t>
            </a:r>
            <a:r>
              <a:rPr lang="en-US" dirty="0" smtClean="0"/>
              <a:t>, Inc.</a:t>
            </a:r>
          </a:p>
          <a:p>
            <a:pPr lvl="1"/>
            <a:r>
              <a:rPr lang="en-US" dirty="0" smtClean="0"/>
              <a:t>Uses YAML for configuration files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performs configuration management via </a:t>
            </a:r>
            <a:r>
              <a:rPr lang="en-US" dirty="0" err="1" smtClean="0"/>
              <a:t>ssh</a:t>
            </a:r>
            <a:r>
              <a:rPr lang="en-US" dirty="0" smtClean="0"/>
              <a:t> only</a:t>
            </a:r>
          </a:p>
          <a:p>
            <a:r>
              <a:rPr lang="en-US" dirty="0" smtClean="0"/>
              <a:t>Has a “radically simple” push model:</a:t>
            </a:r>
          </a:p>
          <a:p>
            <a:pPr lvl="1"/>
            <a:r>
              <a:rPr lang="en-US" dirty="0" smtClean="0"/>
              <a:t>Deployment server pushes changes to infrastructure</a:t>
            </a:r>
          </a:p>
          <a:p>
            <a:pPr lvl="1"/>
            <a:r>
              <a:rPr lang="en-US" dirty="0" smtClean="0"/>
              <a:t>Deployment server must be configured to know about stacks</a:t>
            </a:r>
          </a:p>
          <a:p>
            <a:pPr lvl="1"/>
            <a:r>
              <a:rPr lang="en-US" dirty="0" smtClean="0"/>
              <a:t>No special software needed on deployed servers</a:t>
            </a:r>
          </a:p>
        </p:txBody>
      </p:sp>
    </p:spTree>
    <p:extLst>
      <p:ext uri="{BB962C8B-B14F-4D97-AF65-F5344CB8AC3E}">
        <p14:creationId xmlns:p14="http://schemas.microsoft.com/office/powerpoint/2010/main" val="2589694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Playbooks are the rough equivalent of recipes in chef</a:t>
            </a:r>
          </a:p>
          <a:p>
            <a:r>
              <a:rPr lang="en-US" dirty="0">
                <a:hlinkClick r:id="rId2"/>
              </a:rPr>
              <a:t>http://docs.ansible.com/</a:t>
            </a:r>
            <a:r>
              <a:rPr lang="en-US" dirty="0" smtClean="0">
                <a:hlinkClick r:id="rId2"/>
              </a:rPr>
              <a:t>playbooks_intro.html</a:t>
            </a:r>
            <a:endParaRPr lang="en-US" dirty="0" smtClean="0"/>
          </a:p>
          <a:p>
            <a:r>
              <a:rPr lang="en-US" dirty="0" smtClean="0"/>
              <a:t>Automation tasks consist of running playbooks on hosts that are defined in an inventory</a:t>
            </a:r>
          </a:p>
          <a:p>
            <a:pPr lvl="1"/>
            <a:r>
              <a:rPr lang="en-US" dirty="0" smtClean="0"/>
              <a:t>Inventory must be statically maintained!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18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there is no central server to keep track of who’s registered, you get to do it</a:t>
            </a:r>
          </a:p>
          <a:p>
            <a:r>
              <a:rPr lang="en-US" dirty="0" smtClean="0"/>
              <a:t>An inventory is basically a file describing servers by IP and putting them in groups</a:t>
            </a:r>
          </a:p>
          <a:p>
            <a:r>
              <a:rPr lang="en-US" dirty="0" smtClean="0"/>
              <a:t>Playbooks are run on slices of your inventory</a:t>
            </a:r>
          </a:p>
          <a:p>
            <a:r>
              <a:rPr lang="en-US" dirty="0">
                <a:hlinkClick r:id="rId2"/>
              </a:rPr>
              <a:t>http://docs.ansible.com/</a:t>
            </a:r>
            <a:r>
              <a:rPr lang="en-US" dirty="0" smtClean="0">
                <a:hlinkClick r:id="rId2"/>
              </a:rPr>
              <a:t>intro_inventory.html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43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Another Markup Language</a:t>
            </a:r>
          </a:p>
          <a:p>
            <a:r>
              <a:rPr lang="en-US" dirty="0">
                <a:hlinkClick r:id="rId2"/>
              </a:rPr>
              <a:t>http://docs.ansible.com/</a:t>
            </a:r>
            <a:r>
              <a:rPr lang="en-US" dirty="0" smtClean="0">
                <a:hlinkClick r:id="rId2"/>
              </a:rPr>
              <a:t>YAMLSyntax.html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811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</a:t>
            </a:r>
            <a:r>
              <a:rPr lang="en-US" dirty="0" smtClean="0">
                <a:hlinkClick r:id="rId2"/>
              </a:rPr>
              <a:t>DevOps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con_devo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1917700"/>
            <a:ext cx="3175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89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http://docs.ansible.com/</a:t>
            </a:r>
            <a:r>
              <a:rPr lang="en-US" dirty="0" smtClean="0">
                <a:hlinkClick r:id="rId2"/>
              </a:rPr>
              <a:t>test_strategies.html</a:t>
            </a:r>
            <a:endParaRPr lang="en-US" dirty="0" smtClean="0"/>
          </a:p>
          <a:p>
            <a:pPr lvl="1"/>
            <a:r>
              <a:rPr lang="en-US" i="1" dirty="0" smtClean="0"/>
              <a:t>“</a:t>
            </a:r>
            <a:r>
              <a:rPr lang="en-US" i="1" dirty="0" err="1"/>
              <a:t>Ansible</a:t>
            </a:r>
            <a:r>
              <a:rPr lang="en-US" i="1" dirty="0"/>
              <a:t> believes you should not need another framework to validate basic things of your infrastructure is true. This is the case because </a:t>
            </a:r>
            <a:r>
              <a:rPr lang="en-US" i="1" dirty="0" err="1"/>
              <a:t>Ansible</a:t>
            </a:r>
            <a:r>
              <a:rPr lang="en-US" i="1" dirty="0"/>
              <a:t> is an order-based system that will fail immediately on unhandled errors for a host, and prevent further configuration of that host</a:t>
            </a:r>
            <a:r>
              <a:rPr lang="en-US" i="1" dirty="0" smtClean="0"/>
              <a:t>.”</a:t>
            </a:r>
          </a:p>
          <a:p>
            <a:r>
              <a:rPr lang="en-US" dirty="0" err="1" smtClean="0"/>
              <a:t>Serverspec</a:t>
            </a:r>
            <a:r>
              <a:rPr lang="en-US" dirty="0" smtClean="0"/>
              <a:t> could be used to validate </a:t>
            </a:r>
            <a:r>
              <a:rPr lang="en-US" dirty="0" err="1" smtClean="0"/>
              <a:t>Ansible</a:t>
            </a:r>
            <a:r>
              <a:rPr lang="en-US" dirty="0" smtClean="0"/>
              <a:t>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22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has built in modules for integrating various services</a:t>
            </a:r>
          </a:p>
          <a:p>
            <a:r>
              <a:rPr lang="en-US" dirty="0">
                <a:hlinkClick r:id="rId2"/>
              </a:rPr>
              <a:t>http://docs.ansible.com/</a:t>
            </a:r>
            <a:r>
              <a:rPr lang="en-US" dirty="0" smtClean="0">
                <a:hlinkClick r:id="rId2"/>
              </a:rPr>
              <a:t>modules_by_category.html</a:t>
            </a:r>
            <a:endParaRPr lang="en-US" dirty="0" smtClean="0"/>
          </a:p>
          <a:p>
            <a:r>
              <a:rPr lang="en-US" dirty="0" smtClean="0"/>
              <a:t>Sort of like Chef LWRPs but even includes things like cloud provider integrations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44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Ansible</a:t>
            </a:r>
            <a:r>
              <a:rPr lang="en-US" dirty="0" smtClean="0">
                <a:solidFill>
                  <a:srgbClr val="FF0000"/>
                </a:solidFill>
              </a:rPr>
              <a:t> Demo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cloud server</a:t>
            </a:r>
          </a:p>
          <a:p>
            <a:r>
              <a:rPr lang="en-US" dirty="0" smtClean="0"/>
              <a:t>Provision it</a:t>
            </a:r>
          </a:p>
          <a:p>
            <a:r>
              <a:rPr lang="en-US" dirty="0" smtClean="0"/>
              <a:t>Take an image of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90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</a:t>
            </a:r>
            <a:r>
              <a:rPr lang="en-US" dirty="0"/>
              <a:t> </a:t>
            </a:r>
            <a:r>
              <a:rPr lang="en-US" dirty="0" smtClean="0"/>
              <a:t>I can create servers and configure them</a:t>
            </a:r>
          </a:p>
          <a:p>
            <a:r>
              <a:rPr lang="en-US" dirty="0" smtClean="0"/>
              <a:t>How about an application stack with the following?</a:t>
            </a:r>
          </a:p>
          <a:p>
            <a:pPr lvl="1"/>
            <a:r>
              <a:rPr lang="en-US" dirty="0" smtClean="0"/>
              <a:t>Two load balanced web servers</a:t>
            </a:r>
          </a:p>
          <a:p>
            <a:pPr lvl="1"/>
            <a:r>
              <a:rPr lang="en-US" dirty="0" smtClean="0"/>
              <a:t>Load balancer</a:t>
            </a:r>
          </a:p>
          <a:p>
            <a:pPr lvl="1"/>
            <a:r>
              <a:rPr lang="en-US" dirty="0" smtClean="0"/>
              <a:t>Database as a service</a:t>
            </a:r>
          </a:p>
          <a:p>
            <a:pPr lvl="1"/>
            <a:r>
              <a:rPr lang="en-US" dirty="0" smtClean="0"/>
              <a:t>Private networking</a:t>
            </a:r>
          </a:p>
          <a:p>
            <a:pPr lvl="1"/>
            <a:r>
              <a:rPr lang="en-US" dirty="0" smtClean="0"/>
              <a:t>Bastion host for admin </a:t>
            </a:r>
            <a:r>
              <a:rPr lang="en-US" dirty="0" err="1" smtClean="0"/>
              <a:t>ssh</a:t>
            </a:r>
            <a:r>
              <a:rPr lang="en-US" dirty="0" smtClean="0"/>
              <a:t>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26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could do all of that manually…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pPr lvl="1"/>
            <a:r>
              <a:rPr lang="en-US" dirty="0" smtClean="0"/>
              <a:t>AWS’ tool for building sets of infrastructure declaratively and </a:t>
            </a:r>
            <a:r>
              <a:rPr lang="en-US" dirty="0" err="1" smtClean="0"/>
              <a:t>transactionally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json</a:t>
            </a:r>
            <a:r>
              <a:rPr lang="en-US" dirty="0" smtClean="0"/>
              <a:t> to specify what will be created</a:t>
            </a:r>
          </a:p>
          <a:p>
            <a:pPr lvl="1"/>
            <a:r>
              <a:rPr lang="en-US" dirty="0" smtClean="0"/>
              <a:t>Can use user data/cloud-</a:t>
            </a:r>
            <a:r>
              <a:rPr lang="en-US" dirty="0" err="1" smtClean="0"/>
              <a:t>init</a:t>
            </a:r>
            <a:r>
              <a:rPr lang="en-US" dirty="0" smtClean="0"/>
              <a:t> to kick off provisioning of instances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r>
              <a:rPr lang="en-US" dirty="0" smtClean="0"/>
              <a:t> Heat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r>
              <a:rPr lang="en-US" dirty="0" smtClean="0"/>
              <a:t> equivalent of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r>
              <a:rPr lang="en-US" dirty="0" smtClean="0"/>
              <a:t>Syntax is either </a:t>
            </a:r>
            <a:r>
              <a:rPr lang="en-US" dirty="0" err="1" smtClean="0"/>
              <a:t>CloudFormation</a:t>
            </a:r>
            <a:r>
              <a:rPr lang="en-US" dirty="0" smtClean="0"/>
              <a:t> compatible or YAML</a:t>
            </a:r>
          </a:p>
          <a:p>
            <a:r>
              <a:rPr lang="en-US" dirty="0">
                <a:hlinkClick r:id="rId2"/>
              </a:rPr>
              <a:t>https://github.com/openstack/heat-templates/blob/master/hot/</a:t>
            </a:r>
            <a:r>
              <a:rPr lang="en-US" dirty="0" smtClean="0">
                <a:hlinkClick r:id="rId2"/>
              </a:rPr>
              <a:t>servers_in_existing_neutron_net.yaml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36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Button Stack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61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Press a button and..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CloudFormation</a:t>
            </a:r>
            <a:r>
              <a:rPr lang="en-US" dirty="0" smtClean="0"/>
              <a:t> template is instantiated to create stack resources</a:t>
            </a:r>
          </a:p>
          <a:p>
            <a:pPr lvl="1"/>
            <a:r>
              <a:rPr lang="en-US" dirty="0" smtClean="0"/>
              <a:t>The compute nodes on the stack use user data to install chef and invoke chef-client to register with chef server</a:t>
            </a:r>
          </a:p>
          <a:p>
            <a:pPr lvl="1"/>
            <a:r>
              <a:rPr lang="en-US" dirty="0" smtClean="0"/>
              <a:t>Chef server and client work together to configure nodes based upon role</a:t>
            </a:r>
          </a:p>
          <a:p>
            <a:pPr lvl="1"/>
            <a:r>
              <a:rPr lang="en-US" dirty="0" smtClean="0"/>
              <a:t>Once the chef runs complete (and converge if needed), a new stack is online!</a:t>
            </a:r>
          </a:p>
          <a:p>
            <a:r>
              <a:rPr lang="en-US" dirty="0" smtClean="0"/>
              <a:t>Tear-down even simpler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68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37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place update on existing stack:</a:t>
            </a:r>
          </a:p>
          <a:p>
            <a:pPr lvl="1"/>
            <a:r>
              <a:rPr lang="en-US" dirty="0" smtClean="0"/>
              <a:t>Fire off a chef recipe that runs everywhere which pulls code from somewhere (cloud storage?), installs it, and restarts services</a:t>
            </a:r>
          </a:p>
          <a:p>
            <a:r>
              <a:rPr lang="en-US" dirty="0" smtClean="0"/>
              <a:t>Roll application servers</a:t>
            </a:r>
          </a:p>
          <a:p>
            <a:pPr lvl="1"/>
            <a:r>
              <a:rPr lang="en-US" dirty="0" smtClean="0"/>
              <a:t>Use scaling group to add new servers; the new ones will load new code with chef.  Then gradually retire the old ones.  Data tier must handle this.</a:t>
            </a:r>
          </a:p>
          <a:p>
            <a:r>
              <a:rPr lang="en-US" dirty="0" smtClean="0"/>
              <a:t>Roll entire stack</a:t>
            </a:r>
          </a:p>
          <a:p>
            <a:pPr lvl="1"/>
            <a:r>
              <a:rPr lang="en-US" dirty="0" smtClean="0"/>
              <a:t>Bring up a new stack with new code and cut over DNS.  Need to consider data migration.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3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Operational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users/groups</a:t>
            </a:r>
          </a:p>
          <a:p>
            <a:pPr lvl="1"/>
            <a:r>
              <a:rPr lang="en-US" dirty="0" smtClean="0"/>
              <a:t>Chef can do a good job of this</a:t>
            </a:r>
          </a:p>
          <a:p>
            <a:pPr lvl="1"/>
            <a:r>
              <a:rPr lang="en-US" dirty="0" smtClean="0"/>
              <a:t>LDAP/AD/SSO if you’re fancy</a:t>
            </a:r>
          </a:p>
          <a:p>
            <a:r>
              <a:rPr lang="en-US" dirty="0" smtClean="0"/>
              <a:t>Security updates</a:t>
            </a:r>
          </a:p>
          <a:p>
            <a:pPr lvl="1"/>
            <a:r>
              <a:rPr lang="en-US" dirty="0" smtClean="0"/>
              <a:t>Run updates with knife 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en-US" dirty="0" smtClean="0"/>
              <a:t>nife </a:t>
            </a:r>
            <a:r>
              <a:rPr lang="en-US" dirty="0" err="1" smtClean="0"/>
              <a:t>ssh</a:t>
            </a:r>
            <a:r>
              <a:rPr lang="en-US" dirty="0" smtClean="0"/>
              <a:t> example</a:t>
            </a:r>
          </a:p>
          <a:p>
            <a:pPr lvl="1"/>
            <a:r>
              <a:rPr lang="en-US" dirty="0" smtClean="0"/>
              <a:t>Run a recipe (needs more forethought)</a:t>
            </a:r>
          </a:p>
          <a:p>
            <a:pPr lvl="1"/>
            <a:r>
              <a:rPr lang="en-US" dirty="0" smtClean="0"/>
              <a:t>Reboot or throw away instances?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1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to do with a machine image </a:t>
            </a:r>
            <a:r>
              <a:rPr lang="en-US" dirty="0" err="1" smtClean="0"/>
              <a:t>vs</a:t>
            </a:r>
            <a:r>
              <a:rPr lang="en-US" dirty="0" smtClean="0"/>
              <a:t> automation?</a:t>
            </a:r>
          </a:p>
          <a:p>
            <a:r>
              <a:rPr lang="en-US" dirty="0" smtClean="0"/>
              <a:t>There is a continuum</a:t>
            </a:r>
          </a:p>
          <a:p>
            <a:pPr lvl="1"/>
            <a:r>
              <a:rPr lang="en-US" dirty="0" smtClean="0"/>
              <a:t>Machine image: static and repeatable but much heavier to update.  Extra cost too.</a:t>
            </a:r>
          </a:p>
          <a:p>
            <a:pPr lvl="1"/>
            <a:r>
              <a:rPr lang="en-US" dirty="0" smtClean="0"/>
              <a:t>Automation: Repeatability can be a problem, can take longer to spin up in an </a:t>
            </a:r>
            <a:r>
              <a:rPr lang="en-US" dirty="0" err="1" smtClean="0"/>
              <a:t>autoscaling</a:t>
            </a:r>
            <a:r>
              <a:rPr lang="en-US" dirty="0" smtClean="0"/>
              <a:t>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5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Cloud Server..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new server has been created and is online – what happens next?</a:t>
            </a:r>
          </a:p>
          <a:p>
            <a:r>
              <a:rPr lang="en-US" dirty="0" smtClean="0"/>
              <a:t>The old/manual way</a:t>
            </a:r>
          </a:p>
          <a:p>
            <a:pPr lvl="1"/>
            <a:r>
              <a:rPr lang="en-US" dirty="0" smtClean="0"/>
              <a:t>Someone logs in and sets it up</a:t>
            </a:r>
          </a:p>
          <a:p>
            <a:pPr lvl="2"/>
            <a:r>
              <a:rPr lang="en-US" dirty="0" smtClean="0"/>
              <a:t>Creates users and groups</a:t>
            </a:r>
          </a:p>
          <a:p>
            <a:pPr lvl="2"/>
            <a:r>
              <a:rPr lang="en-US" dirty="0" smtClean="0"/>
              <a:t>Installs packages</a:t>
            </a:r>
          </a:p>
          <a:p>
            <a:pPr lvl="2"/>
            <a:r>
              <a:rPr lang="en-US" dirty="0" smtClean="0"/>
              <a:t>Tweaks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This is easy and is viable for prototyping or hobby projects</a:t>
            </a:r>
          </a:p>
          <a:p>
            <a:r>
              <a:rPr lang="en-US" dirty="0" smtClean="0"/>
              <a:t>Not scalable!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36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complement to these automation tools is a service discovery mechanism</a:t>
            </a:r>
          </a:p>
          <a:p>
            <a:pPr lvl="1"/>
            <a:r>
              <a:rPr lang="en-US" dirty="0" smtClean="0"/>
              <a:t>Apache Zookeeper is an example</a:t>
            </a:r>
          </a:p>
          <a:p>
            <a:pPr lvl="1"/>
            <a:r>
              <a:rPr lang="en-US" i="1" dirty="0" err="1"/>
              <a:t>ZooKeeper</a:t>
            </a:r>
            <a:r>
              <a:rPr lang="en-US" i="1" dirty="0"/>
              <a:t> is a centralized service for maintaining configuration information, naming, providing distributed synchronization, and providing group services. </a:t>
            </a:r>
            <a:endParaRPr lang="en-US" i="1" dirty="0" smtClean="0"/>
          </a:p>
          <a:p>
            <a:pPr lvl="1"/>
            <a:r>
              <a:rPr lang="en-US" dirty="0">
                <a:hlinkClick r:id="rId2"/>
              </a:rPr>
              <a:t>http://zookeeper.apache.org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316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discovery mechanisms allow stack convergence to happen much quicker than with configuration management tools like chef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notification </a:t>
            </a:r>
            <a:r>
              <a:rPr lang="en-US" dirty="0" err="1" smtClean="0"/>
              <a:t>builtin</a:t>
            </a:r>
            <a:endParaRPr lang="en-US" dirty="0" smtClean="0"/>
          </a:p>
          <a:p>
            <a:r>
              <a:rPr lang="en-US" dirty="0" smtClean="0"/>
              <a:t>Can also support distributed mutual exclusion and other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55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Shipping code and runtime environment together</a:t>
            </a:r>
          </a:p>
          <a:p>
            <a:r>
              <a:rPr lang="en-US" dirty="0" smtClean="0"/>
              <a:t>The same image that runs on a workstation is run in production</a:t>
            </a:r>
          </a:p>
          <a:p>
            <a:pPr lvl="1"/>
            <a:r>
              <a:rPr lang="en-US" dirty="0" smtClean="0"/>
              <a:t>Docker is the primary implementation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://www.docker.com/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://cloud.google.com/compute/docs/containers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://aws.amazon.com/blogs/aws/container-computing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73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3718"/>
          </a:xfrm>
        </p:spPr>
        <p:txBody>
          <a:bodyPr>
            <a:normAutofit/>
          </a:bodyPr>
          <a:lstStyle/>
          <a:p>
            <a:r>
              <a:rPr lang="en-US" dirty="0" smtClean="0"/>
              <a:t>Automation is hard work</a:t>
            </a:r>
          </a:p>
          <a:p>
            <a:pPr lvl="1"/>
            <a:r>
              <a:rPr lang="en-US" dirty="0" smtClean="0"/>
              <a:t>A field unto itself at any scale and distinct from typical software development</a:t>
            </a:r>
          </a:p>
          <a:p>
            <a:pPr lvl="1"/>
            <a:r>
              <a:rPr lang="en-US" dirty="0" smtClean="0"/>
              <a:t>It changes all the time, like the code it hosts and the infrastructure it relies upon</a:t>
            </a:r>
          </a:p>
          <a:p>
            <a:r>
              <a:rPr lang="en-US" dirty="0" smtClean="0"/>
              <a:t>So much more to think about</a:t>
            </a:r>
          </a:p>
          <a:p>
            <a:pPr lvl="1"/>
            <a:r>
              <a:rPr lang="en-US" dirty="0" smtClean="0"/>
              <a:t>Monitoring, notification, logging, backup, DR, HA, provisioning, scaling, etc.</a:t>
            </a:r>
          </a:p>
          <a:p>
            <a:r>
              <a:rPr lang="en-US" dirty="0" smtClean="0"/>
              <a:t>It is required to fully take advantage of the benefits of 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77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Lots of online resources</a:t>
            </a:r>
          </a:p>
          <a:p>
            <a:pPr lvl="1"/>
            <a:r>
              <a:rPr lang="en-US" dirty="0" smtClean="0">
                <a:hlinkClick r:id="rId2"/>
              </a:rPr>
              <a:t>http://docs.getchef.com/</a:t>
            </a:r>
          </a:p>
          <a:p>
            <a:pPr lvl="1"/>
            <a:r>
              <a:rPr lang="en-US" dirty="0">
                <a:hlinkClick r:id="rId2"/>
              </a:rPr>
              <a:t>http://jtimberman.housepub.org/blog/2011/09/03/guide-to-writing-chef-cookbooks/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http://docs.ansible.com/</a:t>
            </a:r>
          </a:p>
          <a:p>
            <a:pPr lvl="1"/>
            <a:r>
              <a:rPr lang="en-US" dirty="0" smtClean="0">
                <a:hlinkClick r:id="rId2"/>
              </a:rPr>
              <a:t>http://aws.amazon.com/documentation/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https://boto.readthedocs.org/en/latest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http://serverspec.org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http://techblog.netflix.com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9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5997"/>
          </a:xfrm>
        </p:spPr>
        <p:txBody>
          <a:bodyPr>
            <a:normAutofit/>
          </a:bodyPr>
          <a:lstStyle/>
          <a:p>
            <a:r>
              <a:rPr lang="en-US" dirty="0" smtClean="0"/>
              <a:t>Dedicated server mentality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rovisioned manually by people</a:t>
            </a:r>
          </a:p>
          <a:p>
            <a:pPr lvl="1"/>
            <a:r>
              <a:rPr lang="en-US" dirty="0" smtClean="0"/>
              <a:t>Long-lived, have names, and are managed by IT staff (separate from development team)</a:t>
            </a:r>
          </a:p>
          <a:p>
            <a:pPr lvl="1"/>
            <a:r>
              <a:rPr lang="en-US" dirty="0" smtClean="0"/>
              <a:t>Tweaked and tuned over time</a:t>
            </a:r>
          </a:p>
          <a:p>
            <a:r>
              <a:rPr lang="en-US" dirty="0" smtClean="0"/>
              <a:t>Cloud server mentality</a:t>
            </a:r>
          </a:p>
          <a:p>
            <a:pPr lvl="1"/>
            <a:r>
              <a:rPr lang="en-US" dirty="0" smtClean="0"/>
              <a:t>Provisioned by code written by developers (either the core team or </a:t>
            </a:r>
            <a:r>
              <a:rPr lang="en-US" dirty="0" err="1" smtClean="0"/>
              <a:t>DevOps</a:t>
            </a:r>
            <a:r>
              <a:rPr lang="en-US" dirty="0" smtClean="0"/>
              <a:t> types)</a:t>
            </a:r>
          </a:p>
          <a:p>
            <a:pPr lvl="1"/>
            <a:r>
              <a:rPr lang="en-US" dirty="0" smtClean="0"/>
              <a:t>Short lived, disposable, with names like i-7e9ec175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3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single servers</a:t>
            </a:r>
          </a:p>
          <a:p>
            <a:pPr lvl="1"/>
            <a:r>
              <a:rPr lang="en-US" dirty="0" smtClean="0"/>
              <a:t>API/SDK or CLI</a:t>
            </a:r>
          </a:p>
          <a:p>
            <a:r>
              <a:rPr lang="en-US" dirty="0" smtClean="0"/>
              <a:t>Configuring servers</a:t>
            </a:r>
          </a:p>
          <a:p>
            <a:pPr lvl="1"/>
            <a:r>
              <a:rPr lang="en-US" dirty="0" smtClean="0"/>
              <a:t>Chef, </a:t>
            </a:r>
            <a:r>
              <a:rPr lang="en-US" dirty="0" err="1" smtClean="0"/>
              <a:t>Ansible</a:t>
            </a:r>
            <a:r>
              <a:rPr lang="en-US" dirty="0" smtClean="0"/>
              <a:t>, Puppet</a:t>
            </a:r>
          </a:p>
          <a:p>
            <a:r>
              <a:rPr lang="en-US" dirty="0" smtClean="0"/>
              <a:t>Creating entire stacks of servers, with virtual networking, security policies, etc.</a:t>
            </a:r>
          </a:p>
          <a:p>
            <a:pPr lvl="1"/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r>
              <a:rPr lang="en-US" dirty="0" smtClean="0"/>
              <a:t>, </a:t>
            </a:r>
            <a:r>
              <a:rPr lang="en-US" dirty="0" err="1" smtClean="0"/>
              <a:t>OpenStack</a:t>
            </a:r>
            <a:r>
              <a:rPr lang="en-US" dirty="0" smtClean="0"/>
              <a:t> Heat</a:t>
            </a:r>
          </a:p>
        </p:txBody>
      </p:sp>
    </p:spTree>
    <p:extLst>
      <p:ext uri="{BB962C8B-B14F-4D97-AF65-F5344CB8AC3E}">
        <p14:creationId xmlns:p14="http://schemas.microsoft.com/office/powerpoint/2010/main" val="345104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4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575"/>
            <a:ext cx="8229600" cy="54546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have to use </a:t>
            </a:r>
            <a:r>
              <a:rPr lang="en-US" dirty="0" err="1" smtClean="0"/>
              <a:t>ssh</a:t>
            </a:r>
            <a:r>
              <a:rPr lang="en-US" dirty="0" smtClean="0"/>
              <a:t> to do anything on the host, your automation has failed</a:t>
            </a:r>
            <a:endParaRPr lang="en-US" dirty="0"/>
          </a:p>
        </p:txBody>
      </p:sp>
      <p:pic>
        <p:nvPicPr>
          <p:cNvPr id="4" name="Picture 3" descr="automate-all-the-thin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226575"/>
            <a:ext cx="4707393" cy="39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3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TWORK-DIAGRAM-AWS-Architecture-Diagrams-3-Tier-Auto-scalable-Web-Application-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" b="-79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4282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stuff at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7993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http://docs.aws.amazon.com/AWSEC2/latest/UserGuide/user-</a:t>
            </a:r>
            <a:r>
              <a:rPr lang="en-US" dirty="0" smtClean="0">
                <a:hlinkClick r:id="rId2"/>
              </a:rPr>
              <a:t>data.html</a:t>
            </a:r>
            <a:endParaRPr lang="en-US" dirty="0" smtClean="0"/>
          </a:p>
          <a:p>
            <a:r>
              <a:rPr lang="en-US" dirty="0" smtClean="0"/>
              <a:t>EC2 (and other cloud providers) provide ways to launch commands upon boot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ash scripts and cloud-</a:t>
            </a:r>
            <a:r>
              <a:rPr lang="en-US" dirty="0" err="1" smtClean="0"/>
              <a:t>init</a:t>
            </a:r>
            <a:r>
              <a:rPr lang="en-US" dirty="0" smtClean="0"/>
              <a:t> are typical</a:t>
            </a:r>
          </a:p>
          <a:p>
            <a:r>
              <a:rPr lang="en-US" dirty="0" smtClean="0"/>
              <a:t>Great way to perform automatic instance configuration</a:t>
            </a:r>
          </a:p>
          <a:p>
            <a:pPr lvl="1"/>
            <a:r>
              <a:rPr lang="en-US" dirty="0" smtClean="0"/>
              <a:t>Installing/invoking chef at launch</a:t>
            </a:r>
          </a:p>
          <a:p>
            <a:r>
              <a:rPr lang="en-US" dirty="0" smtClean="0"/>
              <a:t>Example – </a:t>
            </a:r>
            <a:r>
              <a:rPr lang="en-US" dirty="0" err="1" smtClean="0"/>
              <a:t>boto</a:t>
            </a:r>
            <a:r>
              <a:rPr lang="en-US" dirty="0" smtClean="0"/>
              <a:t> and </a:t>
            </a:r>
            <a:r>
              <a:rPr lang="en-US" dirty="0" err="1" smtClean="0"/>
              <a:t>awscli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5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8902</TotalTime>
  <Words>1918</Words>
  <Application>Microsoft Macintosh PowerPoint</Application>
  <PresentationFormat>On-screen Show (4:3)</PresentationFormat>
  <Paragraphs>260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Automatic Provisioning</vt:lpstr>
      <vt:lpstr>About me</vt:lpstr>
      <vt:lpstr>What is DevOps?</vt:lpstr>
      <vt:lpstr>A Cloud Server.. Now What?</vt:lpstr>
      <vt:lpstr>Paradigm Shift</vt:lpstr>
      <vt:lpstr>Automatic Provisioning</vt:lpstr>
      <vt:lpstr>Ideology</vt:lpstr>
      <vt:lpstr>PowerPoint Presentation</vt:lpstr>
      <vt:lpstr>Running stuff at launch</vt:lpstr>
      <vt:lpstr>Configuration Management with Chef</vt:lpstr>
      <vt:lpstr>Chef Operating Model</vt:lpstr>
      <vt:lpstr>Chef Concepts</vt:lpstr>
      <vt:lpstr>Chef Concepts</vt:lpstr>
      <vt:lpstr>Chef Lightweight Resource Providers</vt:lpstr>
      <vt:lpstr>What about tests?</vt:lpstr>
      <vt:lpstr>Developing with Chef</vt:lpstr>
      <vt:lpstr>Chef Cookbook Walkthrough</vt:lpstr>
      <vt:lpstr>Chef Architecture</vt:lpstr>
      <vt:lpstr>Chef Operating Model</vt:lpstr>
      <vt:lpstr>Chef Server</vt:lpstr>
      <vt:lpstr>Chef Server Demo</vt:lpstr>
      <vt:lpstr>Continuous Integration</vt:lpstr>
      <vt:lpstr>Creating a cookbook</vt:lpstr>
      <vt:lpstr>Other chef features</vt:lpstr>
      <vt:lpstr>That’s a lot of work..</vt:lpstr>
      <vt:lpstr>Counterpoint: Ansible</vt:lpstr>
      <vt:lpstr>Playbooks</vt:lpstr>
      <vt:lpstr>Inventory</vt:lpstr>
      <vt:lpstr>YAML</vt:lpstr>
      <vt:lpstr>Testing Ansible</vt:lpstr>
      <vt:lpstr>Ansible Modules</vt:lpstr>
      <vt:lpstr>Ansible Demo</vt:lpstr>
      <vt:lpstr>Stack Building</vt:lpstr>
      <vt:lpstr>AWS CloudFormation</vt:lpstr>
      <vt:lpstr>OpenStack Heat</vt:lpstr>
      <vt:lpstr>One Button Stack Deploy</vt:lpstr>
      <vt:lpstr>Application Updates</vt:lpstr>
      <vt:lpstr>Other Operational Tasks</vt:lpstr>
      <vt:lpstr>Machine Images</vt:lpstr>
      <vt:lpstr>Service Discovery</vt:lpstr>
      <vt:lpstr>Service Discovery</vt:lpstr>
      <vt:lpstr>Container Computing</vt:lpstr>
      <vt:lpstr>Summary</vt:lpstr>
      <vt:lpstr>Questions?</vt:lpstr>
    </vt:vector>
  </TitlesOfParts>
  <Company>CradlePoint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Vickery</dc:creator>
  <cp:lastModifiedBy>Zach Vickery</cp:lastModifiedBy>
  <cp:revision>43</cp:revision>
  <dcterms:created xsi:type="dcterms:W3CDTF">2014-09-27T04:10:58Z</dcterms:created>
  <dcterms:modified xsi:type="dcterms:W3CDTF">2014-10-28T05:29:31Z</dcterms:modified>
</cp:coreProperties>
</file>