
<file path=[Content_Types].xml><?xml version="1.0" encoding="utf-8"?>
<Types xmlns="http://schemas.openxmlformats.org/package/2006/content-types">
  <Default ContentType="image/jpeg" Extension="jpg"/>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8.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comments+xml" PartName="/ppt/comments/comment3.xml"/>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commentAuthors+xml" PartName="/ppt/commentAuthor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2" name="alison cossette"/>
  <p:cmAuthor clrIdx="1" id="1" initials="" lastIdx="1" name="Anonymous"/>
  <p:cmAuthor clrIdx="2" id="2" initials="" lastIdx="1" name="Mohammed Kamba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773ABC3-DAAF-4E5D-96D6-5895E4434010}">
  <a:tblStyle styleId="{9773ABC3-DAAF-4E5D-96D6-5895E4434010}" styleName="Table_0">
    <a:wholeTbl>
      <a:tcStyle>
        <a:tcBdr>
          <a:left>
            <a:ln cap="flat" w="9525">
              <a:solidFill>
                <a:srgbClr val="9E9E9E"/>
              </a:solidFill>
              <a:prstDash val="solid"/>
              <a:round/>
              <a:headEnd len="med" w="med" type="none"/>
              <a:tailEnd len="med" w="med" type="none"/>
            </a:ln>
          </a:left>
          <a:right>
            <a:ln cap="flat" w="9525">
              <a:solidFill>
                <a:srgbClr val="9E9E9E"/>
              </a:solidFill>
              <a:prstDash val="solid"/>
              <a:round/>
              <a:headEnd len="med" w="med" type="none"/>
              <a:tailEnd len="med" w="med" type="none"/>
            </a:ln>
          </a:right>
          <a:top>
            <a:ln cap="flat" w="9525">
              <a:solidFill>
                <a:srgbClr val="9E9E9E"/>
              </a:solidFill>
              <a:prstDash val="solid"/>
              <a:round/>
              <a:headEnd len="med" w="med" type="none"/>
              <a:tailEnd len="med" w="med" type="none"/>
            </a:ln>
          </a:top>
          <a:bottom>
            <a:ln cap="flat" w="9525">
              <a:solidFill>
                <a:srgbClr val="9E9E9E"/>
              </a:solidFill>
              <a:prstDash val="solid"/>
              <a:round/>
              <a:headEnd len="med" w="med" type="none"/>
              <a:tailEnd len="med" w="med" type="none"/>
            </a:ln>
          </a:bottom>
          <a:insideH>
            <a:ln cap="flat" w="9525">
              <a:solidFill>
                <a:srgbClr val="9E9E9E"/>
              </a:solidFill>
              <a:prstDash val="solid"/>
              <a:round/>
              <a:headEnd len="med" w="med" type="none"/>
              <a:tailEnd len="med" w="med" type="none"/>
            </a:ln>
          </a:insideH>
          <a:insideV>
            <a:ln cap="flat" w="9525">
              <a:solidFill>
                <a:srgbClr val="9E9E9E"/>
              </a:solidFill>
              <a:prstDash val="solid"/>
              <a:round/>
              <a:headEnd len="med" w="med" type="none"/>
              <a:tailEnd len="med" w="med" type="none"/>
            </a:ln>
          </a:insideV>
        </a:tcBdr>
      </a:tcStyle>
    </a:wholeTbl>
  </a:tblStyle>
  <a:tblStyle styleId="{68ED8829-C673-4E9C-895D-C61BC797465C}" styleName="Table_1">
    <a:wholeTbl>
      <a:tcStyle>
        <a:tcBdr>
          <a:left>
            <a:ln cap="flat" w="9525">
              <a:solidFill>
                <a:srgbClr val="9E9E9E"/>
              </a:solidFill>
              <a:prstDash val="solid"/>
              <a:round/>
              <a:headEnd len="med" w="med" type="none"/>
              <a:tailEnd len="med" w="med" type="none"/>
            </a:ln>
          </a:left>
          <a:right>
            <a:ln cap="flat" w="9525">
              <a:solidFill>
                <a:srgbClr val="9E9E9E"/>
              </a:solidFill>
              <a:prstDash val="solid"/>
              <a:round/>
              <a:headEnd len="med" w="med" type="none"/>
              <a:tailEnd len="med" w="med" type="none"/>
            </a:ln>
          </a:right>
          <a:top>
            <a:ln cap="flat" w="9525">
              <a:solidFill>
                <a:srgbClr val="9E9E9E"/>
              </a:solidFill>
              <a:prstDash val="solid"/>
              <a:round/>
              <a:headEnd len="med" w="med" type="none"/>
              <a:tailEnd len="med" w="med" type="none"/>
            </a:ln>
          </a:top>
          <a:bottom>
            <a:ln cap="flat" w="9525">
              <a:solidFill>
                <a:srgbClr val="9E9E9E"/>
              </a:solidFill>
              <a:prstDash val="solid"/>
              <a:round/>
              <a:headEnd len="med" w="med" type="none"/>
              <a:tailEnd len="med" w="med" type="none"/>
            </a:ln>
          </a:bottom>
          <a:insideH>
            <a:ln cap="flat" w="9525">
              <a:solidFill>
                <a:srgbClr val="9E9E9E"/>
              </a:solidFill>
              <a:prstDash val="solid"/>
              <a:round/>
              <a:headEnd len="med" w="med" type="none"/>
              <a:tailEnd len="med" w="med" type="none"/>
            </a:ln>
          </a:insideH>
          <a:insideV>
            <a:ln cap="flat"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4" Type="http://schemas.openxmlformats.org/officeDocument/2006/relationships/slide" Target="slides/slide8.xml"/><Relationship Id="rId2" Type="http://schemas.openxmlformats.org/officeDocument/2006/relationships/presProps" Target="presProps.xml"/><Relationship Id="rId12" Type="http://schemas.openxmlformats.org/officeDocument/2006/relationships/slide" Target="slides/slide6.xml"/><Relationship Id="rId13" Type="http://schemas.openxmlformats.org/officeDocument/2006/relationships/slide" Target="slides/slide7.xml"/><Relationship Id="rId1" Type="http://schemas.openxmlformats.org/officeDocument/2006/relationships/theme" Target="theme/theme2.xml"/><Relationship Id="rId4" Type="http://schemas.openxmlformats.org/officeDocument/2006/relationships/commentAuthors" Target="commentAuthors.xml"/><Relationship Id="rId10" Type="http://schemas.openxmlformats.org/officeDocument/2006/relationships/slide" Target="slides/slide4.xml"/><Relationship Id="rId3" Type="http://schemas.openxmlformats.org/officeDocument/2006/relationships/tableStyles" Target="tableStyles.xml"/><Relationship Id="rId11" Type="http://schemas.openxmlformats.org/officeDocument/2006/relationships/slide" Target="slides/slide5.xml"/><Relationship Id="rId9"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Master" Target="slideMasters/slideMaster1.xml"/><Relationship Id="rId8" Type="http://schemas.openxmlformats.org/officeDocument/2006/relationships/slide" Target="slides/slide2.xml"/><Relationship Id="rId7"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1">
    <p:pos x="6000" y="0"/>
    <p:text>I welcome the idea of optional anonymous posting in forums. but for accountability-purposes, i think an anonymous post should be tied to an actual and traceable worker/client profile, so a worker/client wont be able to anonymously post with impunity. (@Jsilver)</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
    <p:pos x="6000" y="0"/>
    <p:text>In the leadership board we show the "problem board" should we also show that here - it feels like we are skipping a step by going straight to the "brainstorming forum"</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Is there any oversight of this process?  or is it purely  - most votes wins?</p:text>
  </p:cm>
  <p:cm authorId="2" idx="1">
    <p:pos x="6000" y="100"/>
    <p:text>The other approach is researchers only taking care of design and dev.</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t/>
            </a:r>
            <a:endParaRPr/>
          </a:p>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457200" y="563759"/>
            <a:ext cx="8229600" cy="3009600"/>
          </a:xfrm>
          <a:prstGeom prst="rect">
            <a:avLst/>
          </a:prstGeom>
        </p:spPr>
        <p:txBody>
          <a:bodyPr anchorCtr="0" anchor="t"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x="457200" y="3716392"/>
            <a:ext cx="8229600" cy="1232699"/>
          </a:xfrm>
          <a:prstGeom prst="rect">
            <a:avLst/>
          </a:prstGeom>
        </p:spPr>
        <p:txBody>
          <a:bodyPr anchorCtr="0" anchor="t" bIns="91425" lIns="91425" rIns="91425" tIns="91425"/>
          <a:lstStyle>
            <a:lvl1pPr>
              <a:spcBef>
                <a:spcPts val="0"/>
              </a:spcBef>
              <a:buClr>
                <a:schemeClr val="dk2"/>
              </a:buClr>
              <a:buSzPct val="100000"/>
              <a:buNone/>
              <a:defRPr sz="4800">
                <a:solidFill>
                  <a:schemeClr val="dk2"/>
                </a:solidFill>
              </a:defRPr>
            </a:lvl1pPr>
            <a:lvl2pPr>
              <a:spcBef>
                <a:spcPts val="0"/>
              </a:spcBef>
              <a:buClr>
                <a:schemeClr val="dk2"/>
              </a:buClr>
              <a:buSzPct val="100000"/>
              <a:buNone/>
              <a:defRPr sz="4800">
                <a:solidFill>
                  <a:schemeClr val="dk2"/>
                </a:solidFill>
              </a:defRPr>
            </a:lvl2pPr>
            <a:lvl3pPr>
              <a:spcBef>
                <a:spcPts val="0"/>
              </a:spcBef>
              <a:buClr>
                <a:schemeClr val="dk2"/>
              </a:buClr>
              <a:buSzPct val="100000"/>
              <a:buNone/>
              <a:defRPr sz="4800">
                <a:solidFill>
                  <a:schemeClr val="dk2"/>
                </a:solidFill>
              </a:defRPr>
            </a:lvl3pPr>
            <a:lvl4pPr>
              <a:spcBef>
                <a:spcPts val="0"/>
              </a:spcBef>
              <a:buClr>
                <a:schemeClr val="dk2"/>
              </a:buClr>
              <a:buSzPct val="100000"/>
              <a:buNone/>
              <a:defRPr sz="4800">
                <a:solidFill>
                  <a:schemeClr val="dk2"/>
                </a:solidFill>
              </a:defRPr>
            </a:lvl4pPr>
            <a:lvl5pPr>
              <a:spcBef>
                <a:spcPts val="0"/>
              </a:spcBef>
              <a:buClr>
                <a:schemeClr val="dk2"/>
              </a:buClr>
              <a:buSzPct val="100000"/>
              <a:buNone/>
              <a:defRPr sz="4800">
                <a:solidFill>
                  <a:schemeClr val="dk2"/>
                </a:solidFill>
              </a:defRPr>
            </a:lvl5pPr>
            <a:lvl6pPr>
              <a:spcBef>
                <a:spcPts val="0"/>
              </a:spcBef>
              <a:buClr>
                <a:schemeClr val="dk2"/>
              </a:buClr>
              <a:buSzPct val="100000"/>
              <a:buNone/>
              <a:defRPr sz="4800">
                <a:solidFill>
                  <a:schemeClr val="dk2"/>
                </a:solidFill>
              </a:defRPr>
            </a:lvl6pPr>
            <a:lvl7pPr>
              <a:spcBef>
                <a:spcPts val="0"/>
              </a:spcBef>
              <a:buClr>
                <a:schemeClr val="dk2"/>
              </a:buClr>
              <a:buSzPct val="100000"/>
              <a:buNone/>
              <a:defRPr sz="4800">
                <a:solidFill>
                  <a:schemeClr val="dk2"/>
                </a:solidFill>
              </a:defRPr>
            </a:lvl7pPr>
            <a:lvl8pPr>
              <a:spcBef>
                <a:spcPts val="0"/>
              </a:spcBef>
              <a:buClr>
                <a:schemeClr val="dk2"/>
              </a:buClr>
              <a:buSzPct val="100000"/>
              <a:buNone/>
              <a:defRPr sz="4800">
                <a:solidFill>
                  <a:schemeClr val="dk2"/>
                </a:solidFill>
              </a:defRPr>
            </a:lvl8pPr>
            <a:lvl9pPr>
              <a:spcBef>
                <a:spcPts val="0"/>
              </a:spcBef>
              <a:buClr>
                <a:schemeClr val="dk2"/>
              </a:buClr>
              <a:buSzPct val="100000"/>
              <a:buNone/>
              <a:defRPr sz="4800">
                <a:solidFill>
                  <a:schemeClr val="dk2"/>
                </a:solidFill>
              </a:defRPr>
            </a:lvl9pPr>
          </a:lstStyle>
          <a:p/>
        </p:txBody>
      </p:sp>
      <p:cxnSp>
        <p:nvCxnSpPr>
          <p:cNvPr id="12" name="Shape 12"/>
          <p:cNvCxnSpPr/>
          <p:nvPr/>
        </p:nvCxnSpPr>
        <p:spPr>
          <a:xfrm>
            <a:off x="457200" y="411479"/>
            <a:ext cx="8229600" cy="0"/>
          </a:xfrm>
          <a:prstGeom prst="straightConnector1">
            <a:avLst/>
          </a:prstGeom>
          <a:noFill/>
          <a:ln cap="flat" w="57150">
            <a:solidFill>
              <a:schemeClr val="accent1"/>
            </a:solidFill>
            <a:prstDash val="solid"/>
            <a:round/>
            <a:headEnd len="med" w="med" type="none"/>
            <a:tailEnd len="med" w="med" type="none"/>
          </a:ln>
        </p:spPr>
      </p:cxnSp>
      <p:cxnSp>
        <p:nvCxnSpPr>
          <p:cNvPr id="13" name="Shape 13"/>
          <p:cNvCxnSpPr/>
          <p:nvPr/>
        </p:nvCxnSpPr>
        <p:spPr>
          <a:xfrm>
            <a:off x="457200" y="3633382"/>
            <a:ext cx="8229600" cy="0"/>
          </a:xfrm>
          <a:prstGeom prst="straightConnector1">
            <a:avLst/>
          </a:prstGeom>
          <a:noFill/>
          <a:ln cap="flat" w="57150">
            <a:solidFill>
              <a:schemeClr val="accent1"/>
            </a:solidFill>
            <a:prstDash val="solid"/>
            <a:round/>
            <a:headEnd len="med" w="med" type="none"/>
            <a:tailEnd len="med" w="med" type="none"/>
          </a:ln>
        </p:spPr>
      </p:cxnSp>
      <p:sp>
        <p:nvSpPr>
          <p:cNvPr id="14" name="Shape 1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7" name="Shape 17"/>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18" name="Shape 18"/>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22" name="Shape 22"/>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4" name="Shape 24"/>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sp>
        <p:nvSpPr>
          <p:cNvPr id="25" name="Shape 2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8" name="Shape 28"/>
          <p:cNvCxnSpPr/>
          <p:nvPr/>
        </p:nvCxnSpPr>
        <p:spPr>
          <a:xfrm>
            <a:off x="457200" y="1143000"/>
            <a:ext cx="8229600" cy="0"/>
          </a:xfrm>
          <a:prstGeom prst="straightConnector1">
            <a:avLst/>
          </a:prstGeom>
          <a:noFill/>
          <a:ln cap="flat" w="50800">
            <a:solidFill>
              <a:schemeClr val="accent1"/>
            </a:solidFill>
            <a:prstDash val="solid"/>
            <a:round/>
            <a:headEnd len="med" w="med" type="none"/>
            <a:tailEnd len="med" w="med" type="none"/>
          </a:ln>
        </p:spPr>
      </p:cxnSp>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0" name="Shape 30"/>
        <p:cNvGrpSpPr/>
        <p:nvPr/>
      </p:nvGrpSpPr>
      <p:grpSpPr>
        <a:xfrm>
          <a:off x="0" y="0"/>
          <a:ext cx="0" cy="0"/>
          <a:chOff x="0" y="0"/>
          <a:chExt cx="0" cy="0"/>
        </a:xfrm>
      </p:grpSpPr>
      <p:sp>
        <p:nvSpPr>
          <p:cNvPr id="31" name="Shape 31"/>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SzPct val="100000"/>
              <a:buNone/>
              <a:defRPr sz="1800"/>
            </a:lvl1pPr>
          </a:lstStyle>
          <a:p/>
        </p:txBody>
      </p:sp>
      <p:cxnSp>
        <p:nvCxnSpPr>
          <p:cNvPr id="32" name="Shape 32"/>
          <p:cNvCxnSpPr/>
          <p:nvPr/>
        </p:nvCxnSpPr>
        <p:spPr>
          <a:xfrm>
            <a:off x="457200" y="4317760"/>
            <a:ext cx="8229600" cy="0"/>
          </a:xfrm>
          <a:prstGeom prst="straightConnector1">
            <a:avLst/>
          </a:prstGeom>
          <a:noFill/>
          <a:ln cap="flat" w="50800">
            <a:solidFill>
              <a:schemeClr val="lt2"/>
            </a:solidFill>
            <a:prstDash val="solid"/>
            <a:round/>
            <a:headEnd len="med" w="med" type="none"/>
            <a:tailEnd len="med" w="med" type="none"/>
          </a:ln>
        </p:spPr>
      </p:cxnSp>
      <p:sp>
        <p:nvSpPr>
          <p:cNvPr id="33" name="Shape 3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4" name="Shape 34"/>
        <p:cNvGrpSpPr/>
        <p:nvPr/>
      </p:nvGrpSpPr>
      <p:grpSpPr>
        <a:xfrm>
          <a:off x="0" y="0"/>
          <a:ext cx="0" cy="0"/>
          <a:chOff x="0" y="0"/>
          <a:chExt cx="0" cy="0"/>
        </a:xfrm>
      </p:grpSpPr>
      <p:cxnSp>
        <p:nvCxnSpPr>
          <p:cNvPr id="35" name="Shape 35"/>
          <p:cNvCxnSpPr/>
          <p:nvPr/>
        </p:nvCxnSpPr>
        <p:spPr>
          <a:xfrm>
            <a:off x="457200" y="113139"/>
            <a:ext cx="8229600" cy="0"/>
          </a:xfrm>
          <a:prstGeom prst="straightConnector1">
            <a:avLst/>
          </a:prstGeom>
          <a:noFill/>
          <a:ln cap="flat" w="50800">
            <a:solidFill>
              <a:schemeClr val="lt2"/>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accent1"/>
              </a:buClr>
              <a:buSzPct val="100000"/>
              <a:buNone/>
              <a:defRPr b="1" sz="3600">
                <a:solidFill>
                  <a:schemeClr val="accent1"/>
                </a:solidFill>
              </a:defRPr>
            </a:lvl1pPr>
            <a:lvl2pPr>
              <a:spcBef>
                <a:spcPts val="0"/>
              </a:spcBef>
              <a:buClr>
                <a:schemeClr val="accent1"/>
              </a:buClr>
              <a:buSzPct val="100000"/>
              <a:buNone/>
              <a:defRPr b="1" sz="3600">
                <a:solidFill>
                  <a:schemeClr val="accent1"/>
                </a:solidFill>
              </a:defRPr>
            </a:lvl2pPr>
            <a:lvl3pPr>
              <a:spcBef>
                <a:spcPts val="0"/>
              </a:spcBef>
              <a:buClr>
                <a:schemeClr val="accent1"/>
              </a:buClr>
              <a:buSzPct val="100000"/>
              <a:buNone/>
              <a:defRPr b="1" sz="3600">
                <a:solidFill>
                  <a:schemeClr val="accent1"/>
                </a:solidFill>
              </a:defRPr>
            </a:lvl3pPr>
            <a:lvl4pPr>
              <a:spcBef>
                <a:spcPts val="0"/>
              </a:spcBef>
              <a:buClr>
                <a:schemeClr val="accent1"/>
              </a:buClr>
              <a:buSzPct val="100000"/>
              <a:buNone/>
              <a:defRPr b="1" sz="3600">
                <a:solidFill>
                  <a:schemeClr val="accent1"/>
                </a:solidFill>
              </a:defRPr>
            </a:lvl4pPr>
            <a:lvl5pPr>
              <a:spcBef>
                <a:spcPts val="0"/>
              </a:spcBef>
              <a:buClr>
                <a:schemeClr val="accent1"/>
              </a:buClr>
              <a:buSzPct val="100000"/>
              <a:buNone/>
              <a:defRPr b="1" sz="3600">
                <a:solidFill>
                  <a:schemeClr val="accent1"/>
                </a:solidFill>
              </a:defRPr>
            </a:lvl5pPr>
            <a:lvl6pPr>
              <a:spcBef>
                <a:spcPts val="0"/>
              </a:spcBef>
              <a:buClr>
                <a:schemeClr val="accent1"/>
              </a:buClr>
              <a:buSzPct val="100000"/>
              <a:buNone/>
              <a:defRPr b="1" sz="3600">
                <a:solidFill>
                  <a:schemeClr val="accent1"/>
                </a:solidFill>
              </a:defRPr>
            </a:lvl6pPr>
            <a:lvl7pPr>
              <a:spcBef>
                <a:spcPts val="0"/>
              </a:spcBef>
              <a:buClr>
                <a:schemeClr val="accent1"/>
              </a:buClr>
              <a:buSzPct val="100000"/>
              <a:buNone/>
              <a:defRPr b="1" sz="3600">
                <a:solidFill>
                  <a:schemeClr val="accent1"/>
                </a:solidFill>
              </a:defRPr>
            </a:lvl7pPr>
            <a:lvl8pPr>
              <a:spcBef>
                <a:spcPts val="0"/>
              </a:spcBef>
              <a:buClr>
                <a:schemeClr val="accent1"/>
              </a:buClr>
              <a:buSzPct val="100000"/>
              <a:buNone/>
              <a:defRPr b="1" sz="3600">
                <a:solidFill>
                  <a:schemeClr val="accent1"/>
                </a:solidFill>
              </a:defRPr>
            </a:lvl8pPr>
            <a:lvl9pPr>
              <a:spcBef>
                <a:spcPts val="0"/>
              </a:spcBef>
              <a:buClr>
                <a:schemeClr val="accent1"/>
              </a:buClr>
              <a:buSzPct val="100000"/>
              <a:buNone/>
              <a:defRPr b="1" sz="3600">
                <a:solidFill>
                  <a:schemeClr val="accen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cxnSp>
        <p:nvCxnSpPr>
          <p:cNvPr id="7" name="Shape 7"/>
          <p:cNvCxnSpPr/>
          <p:nvPr/>
        </p:nvCxnSpPr>
        <p:spPr>
          <a:xfrm>
            <a:off x="457200" y="5023259"/>
            <a:ext cx="8229600" cy="0"/>
          </a:xfrm>
          <a:prstGeom prst="straightConnector1">
            <a:avLst/>
          </a:prstGeom>
          <a:noFill/>
          <a:ln cap="flat" w="50800">
            <a:solidFill>
              <a:schemeClr val="lt2"/>
            </a:solidFill>
            <a:prstDash val="solid"/>
            <a:round/>
            <a:headEnd len="med" w="med" type="none"/>
            <a:tailEnd len="med" w="med" type="none"/>
          </a:ln>
        </p:spPr>
      </p:cxn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02.jpg"/><Relationship Id="rId3" Type="http://schemas.openxmlformats.org/officeDocument/2006/relationships/image" Target="../media/image00.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03.jpg"/><Relationship Id="rId3" Type="http://schemas.openxmlformats.org/officeDocument/2006/relationships/image" Target="../media/image01.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01.jpg"/><Relationship Id="rId3" Type="http://schemas.openxmlformats.org/officeDocument/2006/relationships/comments" Target="../comments/comment3.xml"/><Relationship Id="rId5" Type="http://schemas.openxmlformats.org/officeDocument/2006/relationships/image" Target="../media/image0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sp>
        <p:nvSpPr>
          <p:cNvPr id="38" name="Shape 38"/>
          <p:cNvSpPr txBox="1"/>
          <p:nvPr>
            <p:ph type="ctrTitle"/>
          </p:nvPr>
        </p:nvSpPr>
        <p:spPr>
          <a:xfrm>
            <a:off x="457200" y="716159"/>
            <a:ext cx="8229600" cy="3009600"/>
          </a:xfrm>
          <a:prstGeom prst="rect">
            <a:avLst/>
          </a:prstGeom>
        </p:spPr>
        <p:txBody>
          <a:bodyPr anchorCtr="0" anchor="t" bIns="91425" lIns="91425" rIns="91425" tIns="91425">
            <a:noAutofit/>
          </a:bodyPr>
          <a:lstStyle/>
          <a:p>
            <a:pPr>
              <a:spcBef>
                <a:spcPts val="0"/>
              </a:spcBef>
              <a:buNone/>
            </a:pPr>
            <a:r>
              <a:rPr lang="en" sz="4800"/>
              <a:t>Participatory Democracy</a:t>
            </a:r>
          </a:p>
        </p:txBody>
      </p:sp>
      <p:sp>
        <p:nvSpPr>
          <p:cNvPr id="39" name="Shape 39"/>
          <p:cNvSpPr txBox="1"/>
          <p:nvPr>
            <p:ph idx="1" type="subTitle"/>
          </p:nvPr>
        </p:nvSpPr>
        <p:spPr>
          <a:xfrm>
            <a:off x="457200" y="4122392"/>
            <a:ext cx="8229600" cy="1232699"/>
          </a:xfrm>
          <a:prstGeom prst="rect">
            <a:avLst/>
          </a:prstGeom>
        </p:spPr>
        <p:txBody>
          <a:bodyPr anchorCtr="0" anchor="t" bIns="91425" lIns="91425" rIns="91425" tIns="91425">
            <a:noAutofit/>
          </a:bodyPr>
          <a:lstStyle/>
          <a:p>
            <a:pPr>
              <a:spcBef>
                <a:spcPts val="0"/>
              </a:spcBef>
              <a:buNone/>
            </a:pPr>
            <a:r>
              <a:rPr lang="en" sz="3000"/>
              <a:t>CrowdResearch</a:t>
            </a:r>
          </a:p>
        </p:txBody>
      </p:sp>
      <p:sp>
        <p:nvSpPr>
          <p:cNvPr id="40" name="Shape 40"/>
          <p:cNvSpPr/>
          <p:nvPr/>
        </p:nvSpPr>
        <p:spPr>
          <a:xfrm rot="-5400000">
            <a:off x="2557750" y="2258826"/>
            <a:ext cx="807599" cy="1324500"/>
          </a:xfrm>
          <a:prstGeom prst="flowChartDelay">
            <a:avLst/>
          </a:prstGeom>
          <a:solidFill>
            <a:srgbClr val="F1C232"/>
          </a:solidFill>
          <a:ln>
            <a:noFill/>
          </a:ln>
        </p:spPr>
        <p:txBody>
          <a:bodyPr anchorCtr="0" anchor="ctr" bIns="91425" lIns="91425" rIns="91425" tIns="91425">
            <a:noAutofit/>
          </a:bodyPr>
          <a:lstStyle/>
          <a:p>
            <a:pPr>
              <a:spcBef>
                <a:spcPts val="0"/>
              </a:spcBef>
              <a:buNone/>
            </a:pPr>
            <a:r>
              <a:t/>
            </a:r>
            <a:endParaRPr/>
          </a:p>
        </p:txBody>
      </p:sp>
      <p:sp>
        <p:nvSpPr>
          <p:cNvPr id="41" name="Shape 41"/>
          <p:cNvSpPr/>
          <p:nvPr/>
        </p:nvSpPr>
        <p:spPr>
          <a:xfrm>
            <a:off x="2481258" y="1697831"/>
            <a:ext cx="960599" cy="915899"/>
          </a:xfrm>
          <a:prstGeom prst="ellipse">
            <a:avLst/>
          </a:prstGeom>
          <a:solidFill>
            <a:srgbClr val="FFE599"/>
          </a:solidFill>
          <a:ln>
            <a:noFill/>
          </a:ln>
        </p:spPr>
        <p:txBody>
          <a:bodyPr anchorCtr="0" anchor="ctr" bIns="91425" lIns="91425" rIns="91425" tIns="91425">
            <a:noAutofit/>
          </a:bodyPr>
          <a:lstStyle/>
          <a:p>
            <a:pPr>
              <a:spcBef>
                <a:spcPts val="0"/>
              </a:spcBef>
              <a:buNone/>
            </a:pPr>
            <a:r>
              <a:t/>
            </a:r>
            <a:endParaRPr/>
          </a:p>
        </p:txBody>
      </p:sp>
      <p:sp>
        <p:nvSpPr>
          <p:cNvPr id="42" name="Shape 42"/>
          <p:cNvSpPr/>
          <p:nvPr/>
        </p:nvSpPr>
        <p:spPr>
          <a:xfrm rot="-5400000">
            <a:off x="4663298" y="2233420"/>
            <a:ext cx="807599" cy="1324500"/>
          </a:xfrm>
          <a:prstGeom prst="flowChartDelay">
            <a:avLst/>
          </a:prstGeom>
          <a:solidFill>
            <a:srgbClr val="E69138"/>
          </a:solidFill>
          <a:ln>
            <a:noFill/>
          </a:ln>
        </p:spPr>
        <p:txBody>
          <a:bodyPr anchorCtr="0" anchor="ctr" bIns="91425" lIns="91425" rIns="91425" tIns="91425">
            <a:noAutofit/>
          </a:bodyPr>
          <a:lstStyle/>
          <a:p>
            <a:pPr>
              <a:spcBef>
                <a:spcPts val="0"/>
              </a:spcBef>
              <a:buNone/>
            </a:pPr>
            <a:r>
              <a:t/>
            </a:r>
            <a:endParaRPr/>
          </a:p>
        </p:txBody>
      </p:sp>
      <p:sp>
        <p:nvSpPr>
          <p:cNvPr id="43" name="Shape 43"/>
          <p:cNvSpPr/>
          <p:nvPr/>
        </p:nvSpPr>
        <p:spPr>
          <a:xfrm rot="-5400000">
            <a:off x="5734019" y="2539547"/>
            <a:ext cx="807599" cy="1324500"/>
          </a:xfrm>
          <a:prstGeom prst="flowChartDelay">
            <a:avLst/>
          </a:prstGeom>
          <a:solidFill>
            <a:srgbClr val="6AA84F"/>
          </a:solidFill>
          <a:ln>
            <a:noFill/>
          </a:ln>
        </p:spPr>
        <p:txBody>
          <a:bodyPr anchorCtr="0" anchor="ctr" bIns="91425" lIns="91425" rIns="91425" tIns="91425">
            <a:noAutofit/>
          </a:bodyPr>
          <a:lstStyle/>
          <a:p>
            <a:pPr>
              <a:spcBef>
                <a:spcPts val="0"/>
              </a:spcBef>
              <a:buNone/>
            </a:pPr>
            <a:r>
              <a:t/>
            </a:r>
            <a:endParaRPr/>
          </a:p>
        </p:txBody>
      </p:sp>
      <p:sp>
        <p:nvSpPr>
          <p:cNvPr id="44" name="Shape 44"/>
          <p:cNvSpPr/>
          <p:nvPr/>
        </p:nvSpPr>
        <p:spPr>
          <a:xfrm>
            <a:off x="5657527" y="1978551"/>
            <a:ext cx="960599" cy="915899"/>
          </a:xfrm>
          <a:prstGeom prst="ellipse">
            <a:avLst/>
          </a:prstGeom>
          <a:solidFill>
            <a:srgbClr val="B6D7A8"/>
          </a:solidFill>
          <a:ln>
            <a:noFill/>
          </a:ln>
        </p:spPr>
        <p:txBody>
          <a:bodyPr anchorCtr="0" anchor="ctr" bIns="91425" lIns="91425" rIns="91425" tIns="91425">
            <a:noAutofit/>
          </a:bodyPr>
          <a:lstStyle/>
          <a:p>
            <a:pPr>
              <a:spcBef>
                <a:spcPts val="0"/>
              </a:spcBef>
              <a:buNone/>
            </a:pPr>
            <a:r>
              <a:t/>
            </a:r>
            <a:endParaRPr/>
          </a:p>
        </p:txBody>
      </p:sp>
      <p:sp>
        <p:nvSpPr>
          <p:cNvPr id="45" name="Shape 45"/>
          <p:cNvSpPr/>
          <p:nvPr/>
        </p:nvSpPr>
        <p:spPr>
          <a:xfrm rot="-5400000">
            <a:off x="3609864" y="2506999"/>
            <a:ext cx="807599" cy="1324500"/>
          </a:xfrm>
          <a:prstGeom prst="flowChartDelay">
            <a:avLst/>
          </a:prstGeom>
          <a:solidFill>
            <a:srgbClr val="6D9EEB"/>
          </a:solidFill>
          <a:ln>
            <a:noFill/>
          </a:ln>
        </p:spPr>
        <p:txBody>
          <a:bodyPr anchorCtr="0" anchor="ctr" bIns="91425" lIns="91425" rIns="91425" tIns="91425">
            <a:noAutofit/>
          </a:bodyPr>
          <a:lstStyle/>
          <a:p>
            <a:pPr>
              <a:spcBef>
                <a:spcPts val="0"/>
              </a:spcBef>
              <a:buNone/>
            </a:pPr>
            <a:r>
              <a:t/>
            </a:r>
            <a:endParaRPr/>
          </a:p>
        </p:txBody>
      </p:sp>
      <p:sp>
        <p:nvSpPr>
          <p:cNvPr id="46" name="Shape 46"/>
          <p:cNvSpPr/>
          <p:nvPr/>
        </p:nvSpPr>
        <p:spPr>
          <a:xfrm>
            <a:off x="4568981" y="1671775"/>
            <a:ext cx="960599" cy="915899"/>
          </a:xfrm>
          <a:prstGeom prst="ellipse">
            <a:avLst/>
          </a:prstGeom>
          <a:solidFill>
            <a:srgbClr val="F6B26B"/>
          </a:solidFill>
          <a:ln>
            <a:noFill/>
          </a:ln>
        </p:spPr>
        <p:txBody>
          <a:bodyPr anchorCtr="0" anchor="ctr" bIns="91425" lIns="91425" rIns="91425" tIns="91425">
            <a:noAutofit/>
          </a:bodyPr>
          <a:lstStyle/>
          <a:p>
            <a:pPr>
              <a:spcBef>
                <a:spcPts val="0"/>
              </a:spcBef>
              <a:buNone/>
            </a:pPr>
            <a:r>
              <a:t/>
            </a:r>
            <a:endParaRPr/>
          </a:p>
        </p:txBody>
      </p:sp>
      <p:sp>
        <p:nvSpPr>
          <p:cNvPr id="47" name="Shape 47"/>
          <p:cNvSpPr/>
          <p:nvPr/>
        </p:nvSpPr>
        <p:spPr>
          <a:xfrm rot="2156777">
            <a:off x="6755294" y="2278197"/>
            <a:ext cx="249392" cy="915784"/>
          </a:xfrm>
          <a:prstGeom prst="rect">
            <a:avLst/>
          </a:prstGeom>
          <a:solidFill>
            <a:srgbClr val="B6D7A8"/>
          </a:solidFill>
          <a:ln>
            <a:noFill/>
          </a:ln>
        </p:spPr>
        <p:txBody>
          <a:bodyPr anchorCtr="0" anchor="ctr" bIns="91425" lIns="91425" rIns="91425" tIns="91425">
            <a:noAutofit/>
          </a:bodyPr>
          <a:lstStyle/>
          <a:p>
            <a:pPr>
              <a:spcBef>
                <a:spcPts val="0"/>
              </a:spcBef>
              <a:buNone/>
            </a:pPr>
            <a:r>
              <a:t/>
            </a:r>
            <a:endParaRPr/>
          </a:p>
        </p:txBody>
      </p:sp>
      <p:sp>
        <p:nvSpPr>
          <p:cNvPr id="48" name="Shape 48"/>
          <p:cNvSpPr/>
          <p:nvPr/>
        </p:nvSpPr>
        <p:spPr>
          <a:xfrm rot="-1040748">
            <a:off x="4295544" y="1946042"/>
            <a:ext cx="249548" cy="915835"/>
          </a:xfrm>
          <a:prstGeom prst="rect">
            <a:avLst/>
          </a:prstGeom>
          <a:solidFill>
            <a:srgbClr val="F9CB9C"/>
          </a:solidFill>
          <a:ln>
            <a:noFill/>
          </a:ln>
        </p:spPr>
        <p:txBody>
          <a:bodyPr anchorCtr="0" anchor="ctr" bIns="91425" lIns="91425" rIns="91425" tIns="91425">
            <a:noAutofit/>
          </a:bodyPr>
          <a:lstStyle/>
          <a:p>
            <a:pPr>
              <a:spcBef>
                <a:spcPts val="0"/>
              </a:spcBef>
              <a:buNone/>
            </a:pPr>
            <a:r>
              <a:t/>
            </a:r>
            <a:endParaRPr/>
          </a:p>
        </p:txBody>
      </p:sp>
      <p:sp>
        <p:nvSpPr>
          <p:cNvPr id="49" name="Shape 49"/>
          <p:cNvSpPr/>
          <p:nvPr/>
        </p:nvSpPr>
        <p:spPr>
          <a:xfrm>
            <a:off x="3533372" y="1946004"/>
            <a:ext cx="960599" cy="915899"/>
          </a:xfrm>
          <a:prstGeom prst="ellipse">
            <a:avLst/>
          </a:prstGeom>
          <a:solidFill>
            <a:srgbClr val="A4C2F4"/>
          </a:solidFill>
          <a:ln>
            <a:noFill/>
          </a:ln>
        </p:spPr>
        <p:txBody>
          <a:bodyPr anchorCtr="0" anchor="ctr" bIns="91425" lIns="91425" rIns="91425" tIns="91425">
            <a:noAutofit/>
          </a:bodyPr>
          <a:lstStyle/>
          <a:p>
            <a:pPr>
              <a:spcBef>
                <a:spcPts val="0"/>
              </a:spcBef>
              <a:buNone/>
            </a:pPr>
            <a:r>
              <a:t/>
            </a:r>
            <a:endParaRPr/>
          </a:p>
        </p:txBody>
      </p:sp>
      <p:sp>
        <p:nvSpPr>
          <p:cNvPr id="50" name="Shape 50"/>
          <p:cNvSpPr/>
          <p:nvPr/>
        </p:nvSpPr>
        <p:spPr>
          <a:xfrm rot="1662242">
            <a:off x="4636684" y="2334153"/>
            <a:ext cx="249728" cy="915848"/>
          </a:xfrm>
          <a:prstGeom prst="rect">
            <a:avLst/>
          </a:prstGeom>
          <a:solidFill>
            <a:srgbClr val="A4C2F4"/>
          </a:solidFill>
          <a:ln>
            <a:noFill/>
          </a:ln>
        </p:spPr>
        <p:txBody>
          <a:bodyPr anchorCtr="0" anchor="ctr" bIns="91425" lIns="91425" rIns="91425" tIns="91425">
            <a:noAutofit/>
          </a:bodyPr>
          <a:lstStyle/>
          <a:p>
            <a:pPr>
              <a:spcBef>
                <a:spcPts val="0"/>
              </a:spcBef>
              <a:buNone/>
            </a:pPr>
            <a:r>
              <a:t/>
            </a:r>
            <a:endParaRPr/>
          </a:p>
        </p:txBody>
      </p:sp>
      <p:sp>
        <p:nvSpPr>
          <p:cNvPr id="51" name="Shape 51"/>
          <p:cNvSpPr/>
          <p:nvPr/>
        </p:nvSpPr>
        <p:spPr>
          <a:xfrm rot="-476703">
            <a:off x="2239917" y="2008444"/>
            <a:ext cx="249595" cy="915735"/>
          </a:xfrm>
          <a:prstGeom prst="rect">
            <a:avLst/>
          </a:prstGeom>
          <a:solidFill>
            <a:srgbClr val="FFE599"/>
          </a:solidFill>
          <a:ln>
            <a:noFill/>
          </a:ln>
        </p:spPr>
        <p:txBody>
          <a:bodyPr anchorCtr="0" anchor="ctr" bIns="91425" lIns="91425" rIns="91425" tIns="91425">
            <a:noAutofit/>
          </a:bodyPr>
          <a:lstStyle/>
          <a:p>
            <a:pPr>
              <a:spcBef>
                <a:spcPts val="0"/>
              </a:spcBef>
              <a:buNone/>
            </a:pPr>
            <a:r>
              <a:t/>
            </a:r>
            <a:endParaRPr/>
          </a:p>
        </p:txBody>
      </p:sp>
      <p:sp>
        <p:nvSpPr>
          <p:cNvPr id="52" name="Shape 52"/>
          <p:cNvSpPr/>
          <p:nvPr/>
        </p:nvSpPr>
        <p:spPr>
          <a:xfrm>
            <a:off x="1406402" y="1946001"/>
            <a:ext cx="960599" cy="915899"/>
          </a:xfrm>
          <a:prstGeom prst="ellipse">
            <a:avLst/>
          </a:prstGeom>
          <a:solidFill>
            <a:srgbClr val="D9D9D9"/>
          </a:solidFill>
          <a:ln>
            <a:noFill/>
          </a:ln>
        </p:spPr>
        <p:txBody>
          <a:bodyPr anchorCtr="0" anchor="ctr" bIns="91425" lIns="91425" rIns="91425" tIns="91425">
            <a:noAutofit/>
          </a:bodyPr>
          <a:lstStyle/>
          <a:p>
            <a:pPr>
              <a:spcBef>
                <a:spcPts val="0"/>
              </a:spcBef>
              <a:buNone/>
            </a:pPr>
            <a:r>
              <a:t/>
            </a:r>
            <a:endParaRPr/>
          </a:p>
        </p:txBody>
      </p:sp>
      <p:sp>
        <p:nvSpPr>
          <p:cNvPr id="53" name="Shape 53"/>
          <p:cNvSpPr/>
          <p:nvPr/>
        </p:nvSpPr>
        <p:spPr>
          <a:xfrm rot="-5400000">
            <a:off x="1482894" y="2506997"/>
            <a:ext cx="807599" cy="1324500"/>
          </a:xfrm>
          <a:prstGeom prst="flowChartDelay">
            <a:avLst/>
          </a:prstGeom>
          <a:solidFill>
            <a:srgbClr val="B7B7B7"/>
          </a:solidFill>
          <a:ln>
            <a:noFill/>
          </a:ln>
        </p:spPr>
        <p:txBody>
          <a:bodyPr anchorCtr="0" anchor="ctr" bIns="91425" lIns="91425" rIns="91425" tIns="91425">
            <a:noAutofit/>
          </a:bodyPr>
          <a:lstStyle/>
          <a:p>
            <a:pPr>
              <a:spcBef>
                <a:spcPts val="0"/>
              </a:spcBef>
              <a:buNone/>
            </a:pPr>
            <a:r>
              <a:t/>
            </a:r>
            <a:endParaRPr/>
          </a:p>
        </p:txBody>
      </p:sp>
      <p:sp>
        <p:nvSpPr>
          <p:cNvPr id="54" name="Shape 54"/>
          <p:cNvSpPr/>
          <p:nvPr/>
        </p:nvSpPr>
        <p:spPr>
          <a:xfrm rot="-1040748">
            <a:off x="1104569" y="2153142"/>
            <a:ext cx="249548" cy="915835"/>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55" name="Shape 55"/>
          <p:cNvSpPr/>
          <p:nvPr/>
        </p:nvSpPr>
        <p:spPr>
          <a:xfrm rot="8350405">
            <a:off x="1664511" y="2172225"/>
            <a:ext cx="463464" cy="463464"/>
          </a:xfrm>
          <a:prstGeom prst="arc">
            <a:avLst>
              <a:gd fmla="val 16200000" name="adj1"/>
              <a:gd fmla="val 0" name="adj2"/>
            </a:avLst>
          </a:prstGeom>
          <a:noFill/>
          <a:ln cap="flat" w="38100">
            <a:solidFill>
              <a:schemeClr val="lt1"/>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6" name="Shape 56"/>
          <p:cNvSpPr/>
          <p:nvPr/>
        </p:nvSpPr>
        <p:spPr>
          <a:xfrm rot="8350405">
            <a:off x="2718449" y="1924050"/>
            <a:ext cx="463464" cy="463464"/>
          </a:xfrm>
          <a:prstGeom prst="arc">
            <a:avLst>
              <a:gd fmla="val 16200000" name="adj1"/>
              <a:gd fmla="val 0" name="adj2"/>
            </a:avLst>
          </a:prstGeom>
          <a:noFill/>
          <a:ln cap="flat" w="38100">
            <a:solidFill>
              <a:schemeClr val="lt1"/>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7" name="Shape 57"/>
          <p:cNvSpPr/>
          <p:nvPr/>
        </p:nvSpPr>
        <p:spPr>
          <a:xfrm rot="8350405">
            <a:off x="3782586" y="2204775"/>
            <a:ext cx="463464" cy="463464"/>
          </a:xfrm>
          <a:prstGeom prst="arc">
            <a:avLst>
              <a:gd fmla="val 16200000" name="adj1"/>
              <a:gd fmla="val 0" name="adj2"/>
            </a:avLst>
          </a:prstGeom>
          <a:noFill/>
          <a:ln cap="flat" w="38100">
            <a:solidFill>
              <a:schemeClr val="lt1"/>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8" name="Shape 58"/>
          <p:cNvSpPr/>
          <p:nvPr/>
        </p:nvSpPr>
        <p:spPr>
          <a:xfrm rot="7639332">
            <a:off x="4843810" y="1897947"/>
            <a:ext cx="463634" cy="463634"/>
          </a:xfrm>
          <a:prstGeom prst="arc">
            <a:avLst>
              <a:gd fmla="val 16200000" name="adj1"/>
              <a:gd fmla="val 0" name="adj2"/>
            </a:avLst>
          </a:prstGeom>
          <a:noFill/>
          <a:ln cap="flat" w="38100">
            <a:solidFill>
              <a:schemeClr val="lt1"/>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9" name="Shape 59"/>
          <p:cNvSpPr/>
          <p:nvPr/>
        </p:nvSpPr>
        <p:spPr>
          <a:xfrm rot="7936271">
            <a:off x="5888219" y="2234658"/>
            <a:ext cx="463397" cy="463397"/>
          </a:xfrm>
          <a:prstGeom prst="arc">
            <a:avLst>
              <a:gd fmla="val 16200000" name="adj1"/>
              <a:gd fmla="val 0" name="adj2"/>
            </a:avLst>
          </a:prstGeom>
          <a:noFill/>
          <a:ln cap="flat" w="38100">
            <a:solidFill>
              <a:schemeClr val="lt1"/>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p:nvPr/>
        </p:nvSpPr>
        <p:spPr>
          <a:xfrm rot="-5400000">
            <a:off x="1984524" y="2347075"/>
            <a:ext cx="1104899" cy="1811999"/>
          </a:xfrm>
          <a:prstGeom prst="flowChartDelay">
            <a:avLst/>
          </a:prstGeom>
          <a:solidFill>
            <a:srgbClr val="6D9EEB"/>
          </a:solidFill>
          <a:ln>
            <a:noFill/>
          </a:ln>
        </p:spPr>
        <p:txBody>
          <a:bodyPr anchorCtr="0" anchor="ctr" bIns="91425" lIns="91425" rIns="91425" tIns="91425">
            <a:noAutofit/>
          </a:bodyPr>
          <a:lstStyle/>
          <a:p>
            <a:pPr>
              <a:spcBef>
                <a:spcPts val="0"/>
              </a:spcBef>
              <a:buNone/>
            </a:pPr>
            <a:r>
              <a:t/>
            </a:r>
            <a:endParaRPr/>
          </a:p>
        </p:txBody>
      </p:sp>
      <p:sp>
        <p:nvSpPr>
          <p:cNvPr id="65" name="Shape 65"/>
          <p:cNvSpPr/>
          <p:nvPr/>
        </p:nvSpPr>
        <p:spPr>
          <a:xfrm>
            <a:off x="1879930" y="1579404"/>
            <a:ext cx="1314300" cy="1253099"/>
          </a:xfrm>
          <a:prstGeom prst="ellipse">
            <a:avLst/>
          </a:prstGeom>
          <a:solidFill>
            <a:srgbClr val="A4C2F4"/>
          </a:solidFill>
          <a:ln>
            <a:noFill/>
          </a:ln>
        </p:spPr>
        <p:txBody>
          <a:bodyPr anchorCtr="0" anchor="ctr" bIns="91425" lIns="91425" rIns="91425" tIns="91425">
            <a:noAutofit/>
          </a:bodyPr>
          <a:lstStyle/>
          <a:p>
            <a:pPr>
              <a:spcBef>
                <a:spcPts val="0"/>
              </a:spcBef>
              <a:buNone/>
            </a:pPr>
            <a:r>
              <a:t/>
            </a:r>
            <a:endParaRPr/>
          </a:p>
        </p:txBody>
      </p:sp>
      <p:sp>
        <p:nvSpPr>
          <p:cNvPr id="66" name="Shape 66"/>
          <p:cNvSpPr/>
          <p:nvPr/>
        </p:nvSpPr>
        <p:spPr>
          <a:xfrm>
            <a:off x="3377853" y="267349"/>
            <a:ext cx="4037100" cy="2094000"/>
          </a:xfrm>
          <a:prstGeom prst="wedgeRoundRectCallout">
            <a:avLst>
              <a:gd fmla="val -38969" name="adj1"/>
              <a:gd fmla="val 65605" name="adj2"/>
              <a:gd fmla="val 0" name="adj3"/>
            </a:avLst>
          </a:prstGeom>
          <a:noFill/>
          <a:ln cap="flat" w="28575">
            <a:solidFill>
              <a:srgbClr val="E69138"/>
            </a:solidFill>
            <a:prstDash val="solid"/>
            <a:round/>
            <a:headEnd len="med" w="med" type="none"/>
            <a:tailEnd len="med" w="med" type="none"/>
          </a:ln>
        </p:spPr>
        <p:txBody>
          <a:bodyPr anchorCtr="0" anchor="ctr" bIns="91425" lIns="91425" rIns="91425" tIns="91425">
            <a:noAutofit/>
          </a:bodyPr>
          <a:lstStyle/>
          <a:p>
            <a:pPr rtl="0">
              <a:spcBef>
                <a:spcPts val="0"/>
              </a:spcBef>
              <a:buNone/>
            </a:pPr>
            <a:r>
              <a:rPr lang="en"/>
              <a:t>Look… My problem is that the platform shows my negative reviews first. Requestors see that and never give me a shot. It’s affecting my opportunities...</a:t>
            </a:r>
          </a:p>
          <a:p>
            <a:pPr rtl="0">
              <a:spcBef>
                <a:spcPts val="0"/>
              </a:spcBef>
              <a:buNone/>
            </a:pPr>
            <a:r>
              <a:rPr lang="en"/>
              <a:t>I’m going to put the problem in the </a:t>
            </a:r>
            <a:r>
              <a:rPr b="1" lang="en"/>
              <a:t>Brainstorming Subforum</a:t>
            </a:r>
            <a:r>
              <a:rPr lang="en"/>
              <a:t> to find a solution.</a:t>
            </a:r>
          </a:p>
          <a:p>
            <a:pPr>
              <a:spcBef>
                <a:spcPts val="0"/>
              </a:spcBef>
              <a:buNone/>
            </a:pPr>
            <a:r>
              <a:rPr lang="en"/>
              <a:t>I really hopes it helps, I don’t want to leave the platform...</a:t>
            </a:r>
          </a:p>
        </p:txBody>
      </p:sp>
      <p:cxnSp>
        <p:nvCxnSpPr>
          <p:cNvPr id="67" name="Shape 67"/>
          <p:cNvCxnSpPr/>
          <p:nvPr/>
        </p:nvCxnSpPr>
        <p:spPr>
          <a:xfrm>
            <a:off x="2294031" y="2524627"/>
            <a:ext cx="486300" cy="0"/>
          </a:xfrm>
          <a:prstGeom prst="straightConnector1">
            <a:avLst/>
          </a:prstGeom>
          <a:noFill/>
          <a:ln cap="flat" w="38100">
            <a:solidFill>
              <a:srgbClr val="FFFFFF"/>
            </a:solidFill>
            <a:prstDash val="solid"/>
            <a:round/>
            <a:headEnd len="lg" w="lg" type="none"/>
            <a:tailEnd len="lg" w="lg" type="none"/>
          </a:ln>
        </p:spPr>
      </p:cxnSp>
      <p:sp>
        <p:nvSpPr>
          <p:cNvPr id="68" name="Shape 68"/>
          <p:cNvSpPr txBox="1"/>
          <p:nvPr/>
        </p:nvSpPr>
        <p:spPr>
          <a:xfrm>
            <a:off x="503550" y="4144800"/>
            <a:ext cx="8136900" cy="623400"/>
          </a:xfrm>
          <a:prstGeom prst="rect">
            <a:avLst/>
          </a:prstGeom>
          <a:solidFill>
            <a:srgbClr val="F3F3F3"/>
          </a:solidFill>
          <a:ln cap="flat"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buNone/>
            </a:pPr>
            <a:r>
              <a:rPr lang="en" sz="1100"/>
              <a:t>People apparently feel unsatisfied  with one of the features of the platform. Workers feel that having their negative reviews show up first is affecting their chances to succeed in the platform. They feel it is biasing their work opportunities.</a:t>
            </a:r>
          </a:p>
          <a:p>
            <a:pPr lvl="0" rt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p:nvPr/>
        </p:nvSpPr>
        <p:spPr>
          <a:xfrm>
            <a:off x="1926100" y="85050"/>
            <a:ext cx="4688400" cy="840299"/>
          </a:xfrm>
          <a:prstGeom prst="roundRect">
            <a:avLst>
              <a:gd fmla="val 16667" name="adj"/>
            </a:avLst>
          </a:prstGeom>
          <a:noFill/>
          <a:ln>
            <a:noFill/>
          </a:ln>
        </p:spPr>
        <p:txBody>
          <a:bodyPr anchorCtr="0" anchor="ctr" bIns="91425" lIns="91425" rIns="91425" tIns="91425">
            <a:noAutofit/>
          </a:bodyPr>
          <a:lstStyle/>
          <a:p>
            <a:pPr algn="ctr">
              <a:spcBef>
                <a:spcPts val="0"/>
              </a:spcBef>
              <a:buNone/>
            </a:pPr>
            <a:r>
              <a:rPr b="1" lang="en" sz="3800">
                <a:solidFill>
                  <a:schemeClr val="accent1"/>
                </a:solidFill>
                <a:latin typeface="Ubuntu"/>
                <a:ea typeface="Ubuntu"/>
                <a:cs typeface="Ubuntu"/>
                <a:sym typeface="Ubuntu"/>
              </a:rPr>
              <a:t>PLATFORM</a:t>
            </a:r>
          </a:p>
        </p:txBody>
      </p:sp>
      <p:sp>
        <p:nvSpPr>
          <p:cNvPr id="74" name="Shape 74"/>
          <p:cNvSpPr/>
          <p:nvPr/>
        </p:nvSpPr>
        <p:spPr>
          <a:xfrm>
            <a:off x="6545275" y="1663299"/>
            <a:ext cx="1994099" cy="1988400"/>
          </a:xfrm>
          <a:prstGeom prst="ellipse">
            <a:avLst/>
          </a:prstGeom>
          <a:noFill/>
          <a:ln cap="flat" w="19050">
            <a:solidFill>
              <a:srgbClr val="000000"/>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a:solidFill>
                  <a:srgbClr val="FF0000"/>
                </a:solidFill>
              </a:rPr>
              <a:t>Here we can propose and solve problems collectively.</a:t>
            </a:r>
          </a:p>
          <a:p>
            <a:pPr algn="ctr">
              <a:spcBef>
                <a:spcPts val="0"/>
              </a:spcBef>
              <a:buNone/>
            </a:pPr>
            <a:r>
              <a:rPr lang="en">
                <a:solidFill>
                  <a:srgbClr val="FF0000"/>
                </a:solidFill>
              </a:rPr>
              <a:t>Click to participate!</a:t>
            </a:r>
          </a:p>
        </p:txBody>
      </p:sp>
      <p:sp>
        <p:nvSpPr>
          <p:cNvPr id="75" name="Shape 75"/>
          <p:cNvSpPr/>
          <p:nvPr/>
        </p:nvSpPr>
        <p:spPr>
          <a:xfrm>
            <a:off x="308575" y="1220408"/>
            <a:ext cx="6018000" cy="2865600"/>
          </a:xfrm>
          <a:prstGeom prst="roundRect">
            <a:avLst>
              <a:gd fmla="val 16667" name="adj"/>
            </a:avLst>
          </a:prstGeom>
          <a:noFill/>
          <a:ln cap="flat" w="19050">
            <a:solidFill>
              <a:schemeClr val="accen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6" name="Shape 76"/>
          <p:cNvSpPr txBox="1"/>
          <p:nvPr/>
        </p:nvSpPr>
        <p:spPr>
          <a:xfrm>
            <a:off x="308575" y="643275"/>
            <a:ext cx="6051899" cy="491400"/>
          </a:xfrm>
          <a:prstGeom prst="rect">
            <a:avLst/>
          </a:prstGeom>
          <a:noFill/>
          <a:ln>
            <a:noFill/>
          </a:ln>
        </p:spPr>
        <p:txBody>
          <a:bodyPr anchorCtr="0" anchor="t" bIns="91425" lIns="91425" rIns="91425" tIns="91425">
            <a:noAutofit/>
          </a:bodyPr>
          <a:lstStyle/>
          <a:p>
            <a:pPr>
              <a:spcBef>
                <a:spcPts val="0"/>
              </a:spcBef>
              <a:buNone/>
            </a:pPr>
            <a:r>
              <a:rPr lang="en" sz="2400">
                <a:solidFill>
                  <a:schemeClr val="accent5"/>
                </a:solidFill>
                <a:latin typeface="Ubuntu"/>
                <a:ea typeface="Ubuntu"/>
                <a:cs typeface="Ubuntu"/>
                <a:sym typeface="Ubuntu"/>
              </a:rPr>
              <a:t>Welcome to the Forum!</a:t>
            </a:r>
          </a:p>
        </p:txBody>
      </p:sp>
      <p:graphicFrame>
        <p:nvGraphicFramePr>
          <p:cNvPr id="77" name="Shape 77"/>
          <p:cNvGraphicFramePr/>
          <p:nvPr/>
        </p:nvGraphicFramePr>
        <p:xfrm>
          <a:off x="296650" y="1802775"/>
          <a:ext cx="3000000" cy="3000000"/>
        </p:xfrm>
        <a:graphic>
          <a:graphicData uri="http://schemas.openxmlformats.org/drawingml/2006/table">
            <a:tbl>
              <a:tblPr>
                <a:noFill/>
                <a:tableStyleId>{9773ABC3-DAAF-4E5D-96D6-5895E4434010}</a:tableStyleId>
              </a:tblPr>
              <a:tblGrid>
                <a:gridCol w="5188475"/>
                <a:gridCol w="844125"/>
              </a:tblGrid>
              <a:tr h="591550">
                <a:tc>
                  <a:txBody>
                    <a:bodyPr>
                      <a:noAutofit/>
                    </a:bodyPr>
                    <a:lstStyle/>
                    <a:p>
                      <a:pPr lvl="0" rtl="0">
                        <a:spcBef>
                          <a:spcPts val="0"/>
                        </a:spcBef>
                        <a:buNone/>
                      </a:pPr>
                      <a:r>
                        <a:rPr lang="en">
                          <a:solidFill>
                            <a:srgbClr val="A64D79"/>
                          </a:solidFill>
                        </a:rPr>
                        <a:t>   </a:t>
                      </a:r>
                    </a:p>
                    <a:p>
                      <a:pPr lvl="0" rtl="0">
                        <a:spcBef>
                          <a:spcPts val="0"/>
                        </a:spcBef>
                        <a:buNone/>
                      </a:pPr>
                      <a:r>
                        <a:rPr b="1" lang="en">
                          <a:solidFill>
                            <a:srgbClr val="A64D79"/>
                          </a:solidFill>
                        </a:rPr>
                        <a:t> PROBLEMS  SUBFORUM</a:t>
                      </a:r>
                    </a:p>
                  </a:txBody>
                  <a:tcPr marT="91425" marB="91425" marR="91425" marL="91425">
                    <a:lnL cap="flat" w="9525">
                      <a:solidFill>
                        <a:srgbClr val="CC0000"/>
                      </a:solidFill>
                      <a:prstDash val="solid"/>
                      <a:round/>
                      <a:headEnd len="med" w="med" type="none"/>
                      <a:tailEnd len="med" w="med" type="none"/>
                    </a:lnL>
                    <a:lnR cap="flat" w="9525">
                      <a:solidFill>
                        <a:srgbClr val="CC0000"/>
                      </a:solidFill>
                      <a:prstDash val="solid"/>
                      <a:round/>
                      <a:headEnd len="med" w="med" type="none"/>
                      <a:tailEnd len="med" w="med" type="none"/>
                    </a:lnR>
                    <a:lnT cap="flat" w="9525">
                      <a:solidFill>
                        <a:srgbClr val="DA0002"/>
                      </a:solidFill>
                      <a:prstDash val="solid"/>
                      <a:round/>
                      <a:headEnd len="med" w="med" type="none"/>
                      <a:tailEnd len="med" w="med" type="none"/>
                    </a:lnT>
                    <a:lnB cap="flat" w="9525">
                      <a:solidFill>
                        <a:srgbClr val="CC0000"/>
                      </a:solidFill>
                      <a:prstDash val="solid"/>
                      <a:round/>
                      <a:headEnd len="med" w="med" type="none"/>
                      <a:tailEnd len="med" w="med" type="none"/>
                    </a:lnB>
                  </a:tcPr>
                </a:tc>
                <a:tc>
                  <a:txBody>
                    <a:bodyPr>
                      <a:noAutofit/>
                    </a:bodyPr>
                    <a:lstStyle/>
                    <a:p>
                      <a:pPr>
                        <a:spcBef>
                          <a:spcPts val="0"/>
                        </a:spcBef>
                        <a:buNone/>
                      </a:pPr>
                      <a:r>
                        <a:t/>
                      </a:r>
                      <a:endParaRPr/>
                    </a:p>
                  </a:txBody>
                  <a:tcPr marT="91425" marB="91425" marR="91425" marL="91425">
                    <a:lnL cap="flat" w="9525">
                      <a:solidFill>
                        <a:srgbClr val="CC0000"/>
                      </a:solidFill>
                      <a:prstDash val="solid"/>
                      <a:round/>
                      <a:headEnd len="med" w="med" type="none"/>
                      <a:tailEnd len="med" w="med" type="none"/>
                    </a:lnL>
                    <a:lnR cap="flat" w="9525">
                      <a:solidFill>
                        <a:srgbClr val="CC0000"/>
                      </a:solidFill>
                      <a:prstDash val="solid"/>
                      <a:round/>
                      <a:headEnd len="med" w="med" type="none"/>
                      <a:tailEnd len="med" w="med" type="none"/>
                    </a:lnR>
                    <a:lnT cap="flat" w="9525">
                      <a:solidFill>
                        <a:srgbClr val="CC0000"/>
                      </a:solidFill>
                      <a:prstDash val="solid"/>
                      <a:round/>
                      <a:headEnd len="med" w="med" type="none"/>
                      <a:tailEnd len="med" w="med" type="none"/>
                    </a:lnT>
                    <a:lnB cap="flat" w="9525">
                      <a:solidFill>
                        <a:srgbClr val="CC0000"/>
                      </a:solidFill>
                      <a:prstDash val="solid"/>
                      <a:round/>
                      <a:headEnd len="med" w="med" type="none"/>
                      <a:tailEnd len="med" w="med" type="none"/>
                    </a:lnB>
                  </a:tcPr>
                </a:tc>
              </a:tr>
              <a:tr h="570050">
                <a:tc>
                  <a:txBody>
                    <a:bodyPr>
                      <a:noAutofit/>
                    </a:bodyPr>
                    <a:lstStyle/>
                    <a:p>
                      <a:pPr lvl="0" rtl="0">
                        <a:spcBef>
                          <a:spcPts val="0"/>
                        </a:spcBef>
                        <a:buNone/>
                      </a:pPr>
                      <a:r>
                        <a:rPr lang="en">
                          <a:solidFill>
                            <a:srgbClr val="A64D79"/>
                          </a:solidFill>
                        </a:rPr>
                        <a:t>   </a:t>
                      </a:r>
                    </a:p>
                    <a:p>
                      <a:pPr lvl="0" rtl="0">
                        <a:spcBef>
                          <a:spcPts val="0"/>
                        </a:spcBef>
                        <a:buNone/>
                      </a:pPr>
                      <a:r>
                        <a:rPr lang="en">
                          <a:solidFill>
                            <a:srgbClr val="A64D79"/>
                          </a:solidFill>
                        </a:rPr>
                        <a:t>  BRAINSTORMING  SUBFORUM</a:t>
                      </a:r>
                    </a:p>
                  </a:txBody>
                  <a:tcPr marT="91425" marB="91425" marR="91425" marL="91425">
                    <a:lnL cap="flat" w="9525">
                      <a:solidFill>
                        <a:srgbClr val="CC0000"/>
                      </a:solidFill>
                      <a:prstDash val="solid"/>
                      <a:round/>
                      <a:headEnd len="med" w="med" type="none"/>
                      <a:tailEnd len="med" w="med" type="none"/>
                    </a:lnL>
                    <a:lnR cap="flat" w="9525">
                      <a:solidFill>
                        <a:srgbClr val="CC0000"/>
                      </a:solidFill>
                      <a:prstDash val="solid"/>
                      <a:round/>
                      <a:headEnd len="med" w="med" type="none"/>
                      <a:tailEnd len="med" w="med" type="none"/>
                    </a:lnR>
                    <a:lnT cap="flat" w="9525">
                      <a:solidFill>
                        <a:srgbClr val="CC0000"/>
                      </a:solidFill>
                      <a:prstDash val="solid"/>
                      <a:round/>
                      <a:headEnd len="med" w="med" type="none"/>
                      <a:tailEnd len="med" w="med" type="none"/>
                    </a:lnT>
                    <a:lnB cap="flat" w="9525">
                      <a:solidFill>
                        <a:srgbClr val="CC0000"/>
                      </a:solidFill>
                      <a:prstDash val="solid"/>
                      <a:round/>
                      <a:headEnd len="med" w="med" type="none"/>
                      <a:tailEnd len="med" w="med" type="none"/>
                    </a:lnB>
                  </a:tcPr>
                </a:tc>
                <a:tc>
                  <a:txBody>
                    <a:bodyPr>
                      <a:noAutofit/>
                    </a:bodyPr>
                    <a:lstStyle/>
                    <a:p>
                      <a:pPr>
                        <a:spcBef>
                          <a:spcPts val="0"/>
                        </a:spcBef>
                        <a:buNone/>
                      </a:pPr>
                      <a:r>
                        <a:t/>
                      </a:r>
                      <a:endParaRPr/>
                    </a:p>
                  </a:txBody>
                  <a:tcPr marT="91425" marB="91425" marR="91425" marL="91425">
                    <a:lnL cap="flat" w="9525">
                      <a:solidFill>
                        <a:srgbClr val="CC0000"/>
                      </a:solidFill>
                      <a:prstDash val="solid"/>
                      <a:round/>
                      <a:headEnd len="med" w="med" type="none"/>
                      <a:tailEnd len="med" w="med" type="none"/>
                    </a:lnL>
                    <a:lnR cap="flat" w="9525">
                      <a:solidFill>
                        <a:srgbClr val="CC0000"/>
                      </a:solidFill>
                      <a:prstDash val="solid"/>
                      <a:round/>
                      <a:headEnd len="med" w="med" type="none"/>
                      <a:tailEnd len="med" w="med" type="none"/>
                    </a:lnR>
                    <a:lnT cap="flat" w="9525">
                      <a:solidFill>
                        <a:srgbClr val="CC0000"/>
                      </a:solidFill>
                      <a:prstDash val="solid"/>
                      <a:round/>
                      <a:headEnd len="med" w="med" type="none"/>
                      <a:tailEnd len="med" w="med" type="none"/>
                    </a:lnT>
                    <a:lnB cap="flat" w="9525">
                      <a:solidFill>
                        <a:srgbClr val="CC0000"/>
                      </a:solidFill>
                      <a:prstDash val="solid"/>
                      <a:round/>
                      <a:headEnd len="med" w="med" type="none"/>
                      <a:tailEnd len="med" w="med" type="none"/>
                    </a:lnB>
                  </a:tcPr>
                </a:tc>
              </a:tr>
              <a:tr h="591550">
                <a:tc>
                  <a:txBody>
                    <a:bodyPr>
                      <a:noAutofit/>
                    </a:bodyPr>
                    <a:lstStyle/>
                    <a:p>
                      <a:pPr lvl="0" rtl="0">
                        <a:spcBef>
                          <a:spcPts val="0"/>
                        </a:spcBef>
                        <a:buNone/>
                      </a:pPr>
                      <a:r>
                        <a:rPr lang="en">
                          <a:solidFill>
                            <a:srgbClr val="A64D79"/>
                          </a:solidFill>
                        </a:rPr>
                        <a:t>   </a:t>
                      </a:r>
                    </a:p>
                    <a:p>
                      <a:pPr lvl="0" rtl="0">
                        <a:spcBef>
                          <a:spcPts val="0"/>
                        </a:spcBef>
                        <a:buNone/>
                      </a:pPr>
                      <a:r>
                        <a:rPr lang="en">
                          <a:solidFill>
                            <a:srgbClr val="A64D79"/>
                          </a:solidFill>
                        </a:rPr>
                        <a:t>  UPCOMING EVENTS SUBFORUM</a:t>
                      </a:r>
                    </a:p>
                  </a:txBody>
                  <a:tcPr marT="91425" marB="91425" marR="91425" marL="91425">
                    <a:lnL cap="flat" w="9525">
                      <a:solidFill>
                        <a:srgbClr val="CC0000"/>
                      </a:solidFill>
                      <a:prstDash val="solid"/>
                      <a:round/>
                      <a:headEnd len="med" w="med" type="none"/>
                      <a:tailEnd len="med" w="med" type="none"/>
                    </a:lnL>
                    <a:lnR cap="flat" w="9525">
                      <a:solidFill>
                        <a:srgbClr val="CC0000"/>
                      </a:solidFill>
                      <a:prstDash val="solid"/>
                      <a:round/>
                      <a:headEnd len="med" w="med" type="none"/>
                      <a:tailEnd len="med" w="med" type="none"/>
                    </a:lnR>
                    <a:lnT cap="flat" w="9525">
                      <a:solidFill>
                        <a:srgbClr val="CC0000"/>
                      </a:solidFill>
                      <a:prstDash val="solid"/>
                      <a:round/>
                      <a:headEnd len="med" w="med" type="none"/>
                      <a:tailEnd len="med" w="med" type="none"/>
                    </a:lnT>
                    <a:lnB cap="flat" w="9525">
                      <a:solidFill>
                        <a:srgbClr val="CC0000"/>
                      </a:solidFill>
                      <a:prstDash val="solid"/>
                      <a:round/>
                      <a:headEnd len="med" w="med" type="none"/>
                      <a:tailEnd len="med" w="med" type="none"/>
                    </a:lnB>
                  </a:tcPr>
                </a:tc>
                <a:tc>
                  <a:txBody>
                    <a:bodyPr>
                      <a:noAutofit/>
                    </a:bodyPr>
                    <a:lstStyle/>
                    <a:p>
                      <a:pPr>
                        <a:spcBef>
                          <a:spcPts val="0"/>
                        </a:spcBef>
                        <a:buNone/>
                      </a:pPr>
                      <a:r>
                        <a:t/>
                      </a:r>
                      <a:endParaRPr/>
                    </a:p>
                  </a:txBody>
                  <a:tcPr marT="91425" marB="91425" marR="91425" marL="91425">
                    <a:lnL cap="flat" w="9525">
                      <a:solidFill>
                        <a:srgbClr val="CC0000"/>
                      </a:solidFill>
                      <a:prstDash val="solid"/>
                      <a:round/>
                      <a:headEnd len="med" w="med" type="none"/>
                      <a:tailEnd len="med" w="med" type="none"/>
                    </a:lnL>
                    <a:lnR cap="flat" w="9525">
                      <a:solidFill>
                        <a:srgbClr val="CC0000"/>
                      </a:solidFill>
                      <a:prstDash val="solid"/>
                      <a:round/>
                      <a:headEnd len="med" w="med" type="none"/>
                      <a:tailEnd len="med" w="med" type="none"/>
                    </a:lnR>
                    <a:lnT cap="flat" w="9525">
                      <a:solidFill>
                        <a:srgbClr val="CC0000"/>
                      </a:solidFill>
                      <a:prstDash val="solid"/>
                      <a:round/>
                      <a:headEnd len="med" w="med" type="none"/>
                      <a:tailEnd len="med" w="med" type="none"/>
                    </a:lnT>
                    <a:lnB cap="flat" w="9525">
                      <a:solidFill>
                        <a:srgbClr val="CC0000"/>
                      </a:solidFill>
                      <a:prstDash val="solid"/>
                      <a:round/>
                      <a:headEnd len="med" w="med" type="none"/>
                      <a:tailEnd len="med" w="med" type="none"/>
                    </a:lnB>
                  </a:tcPr>
                </a:tc>
              </a:tr>
            </a:tbl>
          </a:graphicData>
        </a:graphic>
      </p:graphicFrame>
      <p:sp>
        <p:nvSpPr>
          <p:cNvPr id="78" name="Shape 78"/>
          <p:cNvSpPr txBox="1"/>
          <p:nvPr/>
        </p:nvSpPr>
        <p:spPr>
          <a:xfrm>
            <a:off x="824000" y="1193317"/>
            <a:ext cx="4750200" cy="271200"/>
          </a:xfrm>
          <a:prstGeom prst="rect">
            <a:avLst/>
          </a:prstGeom>
          <a:noFill/>
          <a:ln>
            <a:noFill/>
          </a:ln>
        </p:spPr>
        <p:txBody>
          <a:bodyPr anchorCtr="0" anchor="t" bIns="91425" lIns="91425" rIns="91425" tIns="91425">
            <a:noAutofit/>
          </a:bodyPr>
          <a:lstStyle/>
          <a:p>
            <a:pPr>
              <a:spcBef>
                <a:spcPts val="0"/>
              </a:spcBef>
              <a:buNone/>
            </a:pPr>
            <a:r>
              <a:rPr lang="en" sz="1800">
                <a:solidFill>
                  <a:srgbClr val="CC0000"/>
                </a:solidFill>
                <a:latin typeface="Ubuntu"/>
                <a:ea typeface="Ubuntu"/>
                <a:cs typeface="Ubuntu"/>
                <a:sym typeface="Ubuntu"/>
              </a:rPr>
              <a:t>Please Select a Topic</a:t>
            </a:r>
          </a:p>
        </p:txBody>
      </p:sp>
      <p:sp>
        <p:nvSpPr>
          <p:cNvPr id="79" name="Shape 79"/>
          <p:cNvSpPr/>
          <p:nvPr/>
        </p:nvSpPr>
        <p:spPr>
          <a:xfrm>
            <a:off x="5647075" y="1834050"/>
            <a:ext cx="456299" cy="433500"/>
          </a:xfrm>
          <a:prstGeom prst="star5">
            <a:avLst>
              <a:gd fmla="val 19098" name="adj"/>
              <a:gd fmla="val 105146" name="hf"/>
              <a:gd fmla="val 110557" name="vf"/>
            </a:avLst>
          </a:prstGeom>
          <a:solidFill>
            <a:srgbClr val="F1C232"/>
          </a:solidFill>
          <a:ln>
            <a:noFill/>
          </a:ln>
        </p:spPr>
        <p:txBody>
          <a:bodyPr anchorCtr="0" anchor="ctr" bIns="91425" lIns="91425" rIns="91425" tIns="91425">
            <a:noAutofit/>
          </a:bodyPr>
          <a:lstStyle/>
          <a:p>
            <a:pPr>
              <a:spcBef>
                <a:spcPts val="0"/>
              </a:spcBef>
              <a:buNone/>
            </a:pPr>
            <a:r>
              <a:t/>
            </a:r>
            <a:endParaRPr/>
          </a:p>
        </p:txBody>
      </p:sp>
      <p:cxnSp>
        <p:nvCxnSpPr>
          <p:cNvPr id="80" name="Shape 80"/>
          <p:cNvCxnSpPr/>
          <p:nvPr/>
        </p:nvCxnSpPr>
        <p:spPr>
          <a:xfrm flipH="1">
            <a:off x="3308125" y="1663299"/>
            <a:ext cx="4234199" cy="393600"/>
          </a:xfrm>
          <a:prstGeom prst="straightConnector1">
            <a:avLst/>
          </a:prstGeom>
          <a:noFill/>
          <a:ln cap="flat" w="19050">
            <a:solidFill>
              <a:schemeClr val="accent2"/>
            </a:solidFill>
            <a:prstDash val="solid"/>
            <a:round/>
            <a:headEnd len="lg" w="lg" type="none"/>
            <a:tailEnd len="lg" w="lg" type="none"/>
          </a:ln>
        </p:spPr>
      </p:cxnSp>
      <p:sp>
        <p:nvSpPr>
          <p:cNvPr id="81" name="Shape 81"/>
          <p:cNvSpPr/>
          <p:nvPr/>
        </p:nvSpPr>
        <p:spPr>
          <a:xfrm>
            <a:off x="5647075" y="2445875"/>
            <a:ext cx="456299" cy="433500"/>
          </a:xfrm>
          <a:prstGeom prst="star5">
            <a:avLst>
              <a:gd fmla="val 19098" name="adj"/>
              <a:gd fmla="val 105146" name="hf"/>
              <a:gd fmla="val 110557" name="vf"/>
            </a:avLst>
          </a:prstGeom>
          <a:no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2" name="Shape 82"/>
          <p:cNvSpPr/>
          <p:nvPr/>
        </p:nvSpPr>
        <p:spPr>
          <a:xfrm>
            <a:off x="5647075" y="3057700"/>
            <a:ext cx="456299" cy="433500"/>
          </a:xfrm>
          <a:prstGeom prst="star5">
            <a:avLst>
              <a:gd fmla="val 19098" name="adj"/>
              <a:gd fmla="val 105146" name="hf"/>
              <a:gd fmla="val 110557" name="vf"/>
            </a:avLst>
          </a:prstGeom>
          <a:no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83" name="Shape 83"/>
          <p:cNvCxnSpPr/>
          <p:nvPr/>
        </p:nvCxnSpPr>
        <p:spPr>
          <a:xfrm rot="10800000">
            <a:off x="3325775" y="2057099"/>
            <a:ext cx="3876899" cy="1532700"/>
          </a:xfrm>
          <a:prstGeom prst="straightConnector1">
            <a:avLst/>
          </a:prstGeom>
          <a:noFill/>
          <a:ln cap="flat" w="19050">
            <a:solidFill>
              <a:schemeClr val="accent2"/>
            </a:solidFill>
            <a:prstDash val="solid"/>
            <a:round/>
            <a:headEnd len="lg" w="lg" type="none"/>
            <a:tailEnd len="lg" w="lg" type="none"/>
          </a:ln>
        </p:spPr>
      </p:cxnSp>
      <p:sp>
        <p:nvSpPr>
          <p:cNvPr id="84" name="Shape 84"/>
          <p:cNvSpPr txBox="1"/>
          <p:nvPr/>
        </p:nvSpPr>
        <p:spPr>
          <a:xfrm>
            <a:off x="1212600" y="3601620"/>
            <a:ext cx="4688400" cy="388500"/>
          </a:xfrm>
          <a:prstGeom prst="rect">
            <a:avLst/>
          </a:prstGeom>
          <a:noFill/>
          <a:ln>
            <a:noFill/>
          </a:ln>
        </p:spPr>
        <p:txBody>
          <a:bodyPr anchorCtr="0" anchor="t" bIns="91425" lIns="91425" rIns="91425" tIns="91425">
            <a:noAutofit/>
          </a:bodyPr>
          <a:lstStyle/>
          <a:p>
            <a:pPr>
              <a:spcBef>
                <a:spcPts val="0"/>
              </a:spcBef>
              <a:buNone/>
            </a:pPr>
            <a:r>
              <a:rPr lang="en">
                <a:latin typeface="Ubuntu"/>
                <a:ea typeface="Ubuntu"/>
                <a:cs typeface="Ubuntu"/>
                <a:sym typeface="Ubuntu"/>
              </a:rPr>
              <a:t>Remember to Fav your boards to receive a notification</a:t>
            </a:r>
          </a:p>
        </p:txBody>
      </p:sp>
      <p:sp>
        <p:nvSpPr>
          <p:cNvPr id="85" name="Shape 85"/>
          <p:cNvSpPr txBox="1"/>
          <p:nvPr/>
        </p:nvSpPr>
        <p:spPr>
          <a:xfrm>
            <a:off x="503550" y="4192725"/>
            <a:ext cx="8136900" cy="840299"/>
          </a:xfrm>
          <a:prstGeom prst="rect">
            <a:avLst/>
          </a:prstGeom>
          <a:solidFill>
            <a:srgbClr val="F3F3F3"/>
          </a:solidFill>
          <a:ln cap="flat"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sz="1100">
                <a:solidFill>
                  <a:schemeClr val="dk1"/>
                </a:solidFill>
              </a:rPr>
              <a:t>The platform has a public forum where workers, requesters, and even platform developers can discuss a wide variety of topics of interest in different boards. One subforum is called the Problem subforum. The Problem subforum provides an opportunity for participants to share their observations of “problems” within the system.</a:t>
            </a:r>
          </a:p>
          <a:p>
            <a:pPr lvl="0" rtl="0">
              <a:lnSpc>
                <a:spcPct val="115000"/>
              </a:lnSpc>
              <a:spcBef>
                <a:spcPts val="0"/>
              </a:spcBef>
              <a:buClr>
                <a:schemeClr val="dk1"/>
              </a:buClr>
              <a:buFont typeface="Arial"/>
              <a:buNone/>
            </a:pPr>
            <a:r>
              <a:t/>
            </a:r>
            <a:endParaRPr sz="1100"/>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grpSp>
        <p:nvGrpSpPr>
          <p:cNvPr id="90" name="Shape 90"/>
          <p:cNvGrpSpPr/>
          <p:nvPr/>
        </p:nvGrpSpPr>
        <p:grpSpPr>
          <a:xfrm>
            <a:off x="524837" y="167850"/>
            <a:ext cx="8120037" cy="4725749"/>
            <a:chOff x="524837" y="167850"/>
            <a:chExt cx="8120037" cy="4725749"/>
          </a:xfrm>
        </p:grpSpPr>
        <p:sp>
          <p:nvSpPr>
            <p:cNvPr id="91" name="Shape 91"/>
            <p:cNvSpPr/>
            <p:nvPr/>
          </p:nvSpPr>
          <p:spPr>
            <a:xfrm>
              <a:off x="541875" y="659250"/>
              <a:ext cx="8102999" cy="1912199"/>
            </a:xfrm>
            <a:prstGeom prst="roundRect">
              <a:avLst>
                <a:gd fmla="val 16667" name="adj"/>
              </a:avLst>
            </a:prstGeom>
            <a:noFill/>
            <a:ln cap="flat" w="19050">
              <a:solidFill>
                <a:schemeClr val="accent1"/>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2" name="Shape 92"/>
            <p:cNvSpPr txBox="1"/>
            <p:nvPr/>
          </p:nvSpPr>
          <p:spPr>
            <a:xfrm>
              <a:off x="524837" y="167850"/>
              <a:ext cx="6051899" cy="491400"/>
            </a:xfrm>
            <a:prstGeom prst="rect">
              <a:avLst/>
            </a:prstGeom>
            <a:noFill/>
            <a:ln>
              <a:noFill/>
            </a:ln>
          </p:spPr>
          <p:txBody>
            <a:bodyPr anchorCtr="0" anchor="t" bIns="91425" lIns="91425" rIns="91425" tIns="91425">
              <a:noAutofit/>
            </a:bodyPr>
            <a:lstStyle/>
            <a:p>
              <a:pPr lvl="0" rtl="0">
                <a:spcBef>
                  <a:spcPts val="0"/>
                </a:spcBef>
                <a:buNone/>
              </a:pPr>
              <a:r>
                <a:rPr b="1" lang="en" sz="2400">
                  <a:solidFill>
                    <a:schemeClr val="accent5"/>
                  </a:solidFill>
                  <a:latin typeface="Ubuntu"/>
                  <a:ea typeface="Ubuntu"/>
                  <a:cs typeface="Ubuntu"/>
                  <a:sym typeface="Ubuntu"/>
                </a:rPr>
                <a:t>Problems Subforum</a:t>
              </a:r>
            </a:p>
          </p:txBody>
        </p:sp>
        <p:sp>
          <p:nvSpPr>
            <p:cNvPr id="93" name="Shape 93"/>
            <p:cNvSpPr txBox="1"/>
            <p:nvPr/>
          </p:nvSpPr>
          <p:spPr>
            <a:xfrm>
              <a:off x="6364162" y="293850"/>
              <a:ext cx="2183700" cy="365399"/>
            </a:xfrm>
            <a:prstGeom prst="rect">
              <a:avLst/>
            </a:prstGeom>
            <a:noFill/>
            <a:ln>
              <a:noFill/>
            </a:ln>
          </p:spPr>
          <p:txBody>
            <a:bodyPr anchorCtr="0" anchor="t" bIns="91425" lIns="91425" rIns="91425" tIns="91425">
              <a:noAutofit/>
            </a:bodyPr>
            <a:lstStyle/>
            <a:p>
              <a:pPr lvl="0" rtl="0">
                <a:spcBef>
                  <a:spcPts val="0"/>
                </a:spcBef>
                <a:buNone/>
              </a:pPr>
              <a:r>
                <a:rPr lang="en" sz="1200">
                  <a:solidFill>
                    <a:srgbClr val="DA0002"/>
                  </a:solidFill>
                </a:rPr>
                <a:t>Feel Free to post!</a:t>
              </a:r>
            </a:p>
          </p:txBody>
        </p:sp>
        <p:sp>
          <p:nvSpPr>
            <p:cNvPr id="94" name="Shape 94"/>
            <p:cNvSpPr txBox="1"/>
            <p:nvPr/>
          </p:nvSpPr>
          <p:spPr>
            <a:xfrm>
              <a:off x="1425975" y="816975"/>
              <a:ext cx="2149800" cy="427799"/>
            </a:xfrm>
            <a:prstGeom prst="rect">
              <a:avLst/>
            </a:prstGeom>
            <a:noFill/>
            <a:ln>
              <a:noFill/>
            </a:ln>
          </p:spPr>
          <p:txBody>
            <a:bodyPr anchorCtr="0" anchor="t" bIns="91425" lIns="91425" rIns="91425" tIns="91425">
              <a:noAutofit/>
            </a:bodyPr>
            <a:lstStyle/>
            <a:p>
              <a:pPr lvl="0" rtl="0">
                <a:spcBef>
                  <a:spcPts val="0"/>
                </a:spcBef>
                <a:buNone/>
              </a:pPr>
              <a:r>
                <a:rPr lang="en"/>
                <a:t>Anonymous Worker</a:t>
              </a:r>
            </a:p>
            <a:p>
              <a:pPr lvl="0" rtl="0">
                <a:spcBef>
                  <a:spcPts val="0"/>
                </a:spcBef>
                <a:buNone/>
              </a:pPr>
              <a:r>
                <a:t/>
              </a:r>
              <a:endParaRPr/>
            </a:p>
          </p:txBody>
        </p:sp>
        <p:sp>
          <p:nvSpPr>
            <p:cNvPr id="95" name="Shape 95"/>
            <p:cNvSpPr txBox="1"/>
            <p:nvPr/>
          </p:nvSpPr>
          <p:spPr>
            <a:xfrm>
              <a:off x="7094200" y="737050"/>
              <a:ext cx="1292399" cy="491400"/>
            </a:xfrm>
            <a:prstGeom prst="rect">
              <a:avLst/>
            </a:prstGeom>
            <a:noFill/>
            <a:ln>
              <a:noFill/>
            </a:ln>
          </p:spPr>
          <p:txBody>
            <a:bodyPr anchorCtr="0" anchor="t" bIns="91425" lIns="91425" rIns="91425" tIns="91425">
              <a:noAutofit/>
            </a:bodyPr>
            <a:lstStyle/>
            <a:p>
              <a:pPr lvl="0" rtl="0" algn="ctr">
                <a:spcBef>
                  <a:spcPts val="0"/>
                </a:spcBef>
                <a:buNone/>
              </a:pPr>
              <a:r>
                <a:rPr lang="en"/>
                <a:t>20 -03 - 2015</a:t>
              </a:r>
              <a:br>
                <a:rPr lang="en"/>
              </a:br>
              <a:r>
                <a:rPr lang="en"/>
                <a:t>16:33</a:t>
              </a:r>
            </a:p>
          </p:txBody>
        </p:sp>
        <p:sp>
          <p:nvSpPr>
            <p:cNvPr id="96" name="Shape 96"/>
            <p:cNvSpPr txBox="1"/>
            <p:nvPr/>
          </p:nvSpPr>
          <p:spPr>
            <a:xfrm>
              <a:off x="3781975" y="812500"/>
              <a:ext cx="2582100" cy="365399"/>
            </a:xfrm>
            <a:prstGeom prst="rect">
              <a:avLst/>
            </a:prstGeom>
            <a:noFill/>
            <a:ln>
              <a:noFill/>
            </a:ln>
          </p:spPr>
          <p:txBody>
            <a:bodyPr anchorCtr="0" anchor="t" bIns="91425" lIns="91425" rIns="91425" tIns="91425">
              <a:noAutofit/>
            </a:bodyPr>
            <a:lstStyle/>
            <a:p>
              <a:pPr lvl="0" rtl="0">
                <a:spcBef>
                  <a:spcPts val="0"/>
                </a:spcBef>
                <a:buNone/>
              </a:pPr>
              <a:r>
                <a:rPr b="1" lang="en">
                  <a:solidFill>
                    <a:srgbClr val="1155CC"/>
                  </a:solidFill>
                  <a:latin typeface="Ubuntu"/>
                  <a:ea typeface="Ubuntu"/>
                  <a:cs typeface="Ubuntu"/>
                  <a:sym typeface="Ubuntu"/>
                </a:rPr>
                <a:t>Subject: </a:t>
              </a:r>
              <a:r>
                <a:rPr lang="en">
                  <a:solidFill>
                    <a:srgbClr val="1155CC"/>
                  </a:solidFill>
                  <a:latin typeface="Ubuntu"/>
                  <a:ea typeface="Ubuntu"/>
                  <a:cs typeface="Ubuntu"/>
                  <a:sym typeface="Ubuntu"/>
                </a:rPr>
                <a:t>Negative Reviews</a:t>
              </a:r>
            </a:p>
          </p:txBody>
        </p:sp>
        <p:sp>
          <p:nvSpPr>
            <p:cNvPr id="97" name="Shape 97"/>
            <p:cNvSpPr txBox="1"/>
            <p:nvPr/>
          </p:nvSpPr>
          <p:spPr>
            <a:xfrm>
              <a:off x="802100" y="1518450"/>
              <a:ext cx="7468500" cy="427799"/>
            </a:xfrm>
            <a:prstGeom prst="rect">
              <a:avLst/>
            </a:prstGeom>
            <a:noFill/>
            <a:ln>
              <a:noFill/>
            </a:ln>
          </p:spPr>
          <p:txBody>
            <a:bodyPr anchorCtr="0" anchor="t" bIns="91425" lIns="91425" rIns="91425" tIns="91425">
              <a:noAutofit/>
            </a:bodyPr>
            <a:lstStyle/>
            <a:p>
              <a:pPr lvl="0" rtl="0">
                <a:spcBef>
                  <a:spcPts val="0"/>
                </a:spcBef>
                <a:buClr>
                  <a:schemeClr val="dk1"/>
                </a:buClr>
                <a:buSzPct val="91666"/>
                <a:buFont typeface="Arial"/>
                <a:buNone/>
              </a:pPr>
              <a:r>
                <a:rPr lang="en" sz="1200">
                  <a:solidFill>
                    <a:schemeClr val="dk1"/>
                  </a:solidFill>
                </a:rPr>
                <a:t>I’ve noticed that workers’ negative reviews are showing up first, this is affecting our chances to succeed in the platform.  Is there any solution for that? </a:t>
              </a:r>
            </a:p>
            <a:p>
              <a:pPr lvl="0" rtl="0">
                <a:spcBef>
                  <a:spcPts val="0"/>
                </a:spcBef>
                <a:buClr>
                  <a:schemeClr val="dk1"/>
                </a:buClr>
                <a:buFont typeface="Arial"/>
                <a:buNone/>
              </a:pPr>
              <a:r>
                <a:t/>
              </a:r>
              <a:endParaRPr sz="1200">
                <a:solidFill>
                  <a:schemeClr val="dk1"/>
                </a:solidFill>
              </a:endParaRPr>
            </a:p>
            <a:p>
              <a:pPr lvl="0" rtl="0">
                <a:spcBef>
                  <a:spcPts val="0"/>
                </a:spcBef>
                <a:buClr>
                  <a:schemeClr val="dk1"/>
                </a:buClr>
                <a:buSzPct val="91666"/>
                <a:buFont typeface="Arial"/>
                <a:buNone/>
              </a:pPr>
              <a:r>
                <a:rPr lang="en" sz="1200">
                  <a:solidFill>
                    <a:schemeClr val="dk1"/>
                  </a:solidFill>
                </a:rPr>
                <a:t>Thanks.  </a:t>
              </a:r>
            </a:p>
            <a:p>
              <a:pPr lvl="0" rtl="0">
                <a:spcBef>
                  <a:spcPts val="0"/>
                </a:spcBef>
                <a:buClr>
                  <a:schemeClr val="dk1"/>
                </a:buClr>
                <a:buSzPct val="91666"/>
                <a:buFont typeface="Arial"/>
                <a:buNone/>
              </a:pPr>
              <a:r>
                <a:rPr lang="en" sz="1200">
                  <a:solidFill>
                    <a:schemeClr val="dk1"/>
                  </a:solidFill>
                </a:rPr>
                <a:t>Anonymous Worker</a:t>
              </a:r>
              <a:r>
                <a:rPr lang="en" sz="1200"/>
                <a:t> </a:t>
              </a:r>
            </a:p>
          </p:txBody>
        </p:sp>
        <p:pic>
          <p:nvPicPr>
            <p:cNvPr id="98" name="Shape 98"/>
            <p:cNvPicPr preferRelativeResize="0"/>
            <p:nvPr/>
          </p:nvPicPr>
          <p:blipFill>
            <a:blip r:embed="rId3">
              <a:alphaModFix/>
            </a:blip>
            <a:stretch>
              <a:fillRect/>
            </a:stretch>
          </p:blipFill>
          <p:spPr>
            <a:xfrm>
              <a:off x="766450" y="698575"/>
              <a:ext cx="546200" cy="546200"/>
            </a:xfrm>
            <a:prstGeom prst="rect">
              <a:avLst/>
            </a:prstGeom>
            <a:noFill/>
            <a:ln>
              <a:noFill/>
            </a:ln>
          </p:spPr>
        </p:pic>
        <p:sp>
          <p:nvSpPr>
            <p:cNvPr id="99" name="Shape 99"/>
            <p:cNvSpPr/>
            <p:nvPr/>
          </p:nvSpPr>
          <p:spPr>
            <a:xfrm>
              <a:off x="541875" y="2646175"/>
              <a:ext cx="8102999" cy="1086300"/>
            </a:xfrm>
            <a:prstGeom prst="roundRect">
              <a:avLst>
                <a:gd fmla="val 16667" name="adj"/>
              </a:avLst>
            </a:prstGeom>
            <a:noFill/>
            <a:ln cap="flat" w="19050">
              <a:solidFill>
                <a:schemeClr val="accent1"/>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100" name="Shape 100"/>
            <p:cNvCxnSpPr/>
            <p:nvPr/>
          </p:nvCxnSpPr>
          <p:spPr>
            <a:xfrm>
              <a:off x="541875" y="1275100"/>
              <a:ext cx="8102999" cy="0"/>
            </a:xfrm>
            <a:prstGeom prst="straightConnector1">
              <a:avLst/>
            </a:prstGeom>
            <a:noFill/>
            <a:ln cap="flat" w="19050">
              <a:solidFill>
                <a:schemeClr val="accent1"/>
              </a:solidFill>
              <a:prstDash val="solid"/>
              <a:round/>
              <a:headEnd len="lg" w="lg" type="none"/>
              <a:tailEnd len="lg" w="lg" type="none"/>
            </a:ln>
          </p:spPr>
        </p:cxnSp>
        <p:sp>
          <p:nvSpPr>
            <p:cNvPr id="101" name="Shape 101"/>
            <p:cNvSpPr txBox="1"/>
            <p:nvPr/>
          </p:nvSpPr>
          <p:spPr>
            <a:xfrm>
              <a:off x="1425975" y="2807650"/>
              <a:ext cx="1720200" cy="427799"/>
            </a:xfrm>
            <a:prstGeom prst="rect">
              <a:avLst/>
            </a:prstGeom>
            <a:noFill/>
            <a:ln>
              <a:noFill/>
            </a:ln>
          </p:spPr>
          <p:txBody>
            <a:bodyPr anchorCtr="0" anchor="t" bIns="91425" lIns="91425" rIns="91425" tIns="91425">
              <a:noAutofit/>
            </a:bodyPr>
            <a:lstStyle/>
            <a:p>
              <a:pPr lvl="0" rtl="0">
                <a:spcBef>
                  <a:spcPts val="0"/>
                </a:spcBef>
                <a:buNone/>
              </a:pPr>
              <a:r>
                <a:rPr lang="en"/>
                <a:t>Requester  Ann </a:t>
              </a:r>
            </a:p>
            <a:p>
              <a:pPr lvl="0" rtl="0">
                <a:spcBef>
                  <a:spcPts val="0"/>
                </a:spcBef>
                <a:buNone/>
              </a:pPr>
              <a:r>
                <a:t/>
              </a:r>
              <a:endParaRPr/>
            </a:p>
          </p:txBody>
        </p:sp>
        <p:sp>
          <p:nvSpPr>
            <p:cNvPr id="102" name="Shape 102"/>
            <p:cNvSpPr txBox="1"/>
            <p:nvPr/>
          </p:nvSpPr>
          <p:spPr>
            <a:xfrm>
              <a:off x="766450" y="2804075"/>
              <a:ext cx="7468500" cy="5462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03" name="Shape 103"/>
            <p:cNvSpPr/>
            <p:nvPr/>
          </p:nvSpPr>
          <p:spPr>
            <a:xfrm>
              <a:off x="541875" y="3807299"/>
              <a:ext cx="8102999" cy="1086300"/>
            </a:xfrm>
            <a:prstGeom prst="roundRect">
              <a:avLst>
                <a:gd fmla="val 16667" name="adj"/>
              </a:avLst>
            </a:prstGeom>
            <a:noFill/>
            <a:ln cap="flat" w="19050">
              <a:solidFill>
                <a:schemeClr val="accent1"/>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104" name="Shape 104"/>
            <p:cNvPicPr preferRelativeResize="0"/>
            <p:nvPr/>
          </p:nvPicPr>
          <p:blipFill>
            <a:blip r:embed="rId4">
              <a:alphaModFix/>
            </a:blip>
            <a:stretch>
              <a:fillRect/>
            </a:stretch>
          </p:blipFill>
          <p:spPr>
            <a:xfrm>
              <a:off x="766449" y="2714950"/>
              <a:ext cx="546200" cy="546219"/>
            </a:xfrm>
            <a:prstGeom prst="rect">
              <a:avLst/>
            </a:prstGeom>
            <a:noFill/>
            <a:ln>
              <a:noFill/>
            </a:ln>
          </p:spPr>
        </p:pic>
        <p:sp>
          <p:nvSpPr>
            <p:cNvPr id="105" name="Shape 105"/>
            <p:cNvSpPr/>
            <p:nvPr/>
          </p:nvSpPr>
          <p:spPr>
            <a:xfrm>
              <a:off x="821250" y="3893150"/>
              <a:ext cx="491400" cy="491400"/>
            </a:xfrm>
            <a:prstGeom prst="smileyFace">
              <a:avLst>
                <a:gd fmla="val 4653" name="adj"/>
              </a:avLst>
            </a:prstGeom>
            <a:solidFill>
              <a:srgbClr val="E69138"/>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6" name="Shape 106"/>
            <p:cNvSpPr txBox="1"/>
            <p:nvPr/>
          </p:nvSpPr>
          <p:spPr>
            <a:xfrm>
              <a:off x="1542950" y="3904775"/>
              <a:ext cx="2129999" cy="427799"/>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Platform Dev.  Mike</a:t>
              </a:r>
            </a:p>
          </p:txBody>
        </p:sp>
      </p:grpSp>
      <p:sp>
        <p:nvSpPr>
          <p:cNvPr id="107" name="Shape 107"/>
          <p:cNvSpPr txBox="1"/>
          <p:nvPr/>
        </p:nvSpPr>
        <p:spPr>
          <a:xfrm>
            <a:off x="182525" y="4635800"/>
            <a:ext cx="8817599" cy="474899"/>
          </a:xfrm>
          <a:prstGeom prst="rect">
            <a:avLst/>
          </a:prstGeom>
          <a:solidFill>
            <a:srgbClr val="F3F3F3"/>
          </a:solidFill>
          <a:ln cap="flat"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sz="1100"/>
              <a:t>Workers post their problems on the platform’s public forum and social media. The complaint is upvoted  by the community as something that needs to be addressed. After being the most upvoted problem, the issue is transferred to the “Brainstorming Subforum”</a:t>
            </a:r>
          </a:p>
        </p:txBody>
      </p:sp>
      <p:sp>
        <p:nvSpPr>
          <p:cNvPr id="108" name="Shape 108"/>
          <p:cNvSpPr txBox="1"/>
          <p:nvPr/>
        </p:nvSpPr>
        <p:spPr>
          <a:xfrm>
            <a:off x="6667950" y="1280525"/>
            <a:ext cx="2578499" cy="365399"/>
          </a:xfrm>
          <a:prstGeom prst="rect">
            <a:avLst/>
          </a:prstGeom>
          <a:noFill/>
          <a:ln>
            <a:noFill/>
          </a:ln>
        </p:spPr>
        <p:txBody>
          <a:bodyPr anchorCtr="0" anchor="t" bIns="91425" lIns="91425" rIns="91425" tIns="91425">
            <a:noAutofit/>
          </a:bodyPr>
          <a:lstStyle/>
          <a:p>
            <a:pPr lvl="0" rtl="0">
              <a:spcBef>
                <a:spcPts val="0"/>
              </a:spcBef>
              <a:buNone/>
            </a:pPr>
            <a:r>
              <a:rPr b="1" lang="en" sz="1200">
                <a:solidFill>
                  <a:srgbClr val="1155CC"/>
                </a:solidFill>
                <a:latin typeface="Ubuntu"/>
                <a:ea typeface="Ubuntu"/>
                <a:cs typeface="Ubuntu"/>
                <a:sym typeface="Ubuntu"/>
              </a:rPr>
              <a:t>This has 743 upvotes</a:t>
            </a:r>
          </a:p>
        </p:txBody>
      </p:sp>
      <p:sp>
        <p:nvSpPr>
          <p:cNvPr id="109" name="Shape 109"/>
          <p:cNvSpPr txBox="1"/>
          <p:nvPr/>
        </p:nvSpPr>
        <p:spPr>
          <a:xfrm>
            <a:off x="816150" y="3249975"/>
            <a:ext cx="7468500" cy="427799"/>
          </a:xfrm>
          <a:prstGeom prst="rect">
            <a:avLst/>
          </a:prstGeom>
          <a:noFill/>
          <a:ln>
            <a:noFill/>
          </a:ln>
        </p:spPr>
        <p:txBody>
          <a:bodyPr anchorCtr="0" anchor="t" bIns="91425" lIns="91425" rIns="91425" tIns="91425">
            <a:noAutofit/>
          </a:bodyPr>
          <a:lstStyle/>
          <a:p>
            <a:pPr lvl="0" rtl="0">
              <a:spcBef>
                <a:spcPts val="0"/>
              </a:spcBef>
              <a:buNone/>
            </a:pPr>
            <a:r>
              <a:rPr lang="en" sz="1200"/>
              <a:t>Hello</a:t>
            </a:r>
          </a:p>
          <a:p>
            <a:pPr lvl="0" rtl="0">
              <a:spcBef>
                <a:spcPts val="0"/>
              </a:spcBef>
              <a:buNone/>
            </a:pPr>
            <a:r>
              <a:rPr lang="en" sz="1000"/>
              <a:t>I have been using the dating subforum but have trouble meeting handsome workers and requestors in my area. I think the interface ..</a:t>
            </a:r>
          </a:p>
        </p:txBody>
      </p:sp>
      <p:sp>
        <p:nvSpPr>
          <p:cNvPr id="110" name="Shape 110"/>
          <p:cNvSpPr txBox="1"/>
          <p:nvPr/>
        </p:nvSpPr>
        <p:spPr>
          <a:xfrm>
            <a:off x="6667950" y="2884575"/>
            <a:ext cx="2578499" cy="365399"/>
          </a:xfrm>
          <a:prstGeom prst="rect">
            <a:avLst/>
          </a:prstGeom>
          <a:noFill/>
          <a:ln>
            <a:noFill/>
          </a:ln>
        </p:spPr>
        <p:txBody>
          <a:bodyPr anchorCtr="0" anchor="t" bIns="91425" lIns="91425" rIns="91425" tIns="91425">
            <a:noAutofit/>
          </a:bodyPr>
          <a:lstStyle/>
          <a:p>
            <a:pPr lvl="0" rtl="0">
              <a:spcBef>
                <a:spcPts val="0"/>
              </a:spcBef>
              <a:buNone/>
            </a:pPr>
            <a:r>
              <a:rPr b="1" lang="en" sz="1200">
                <a:solidFill>
                  <a:srgbClr val="1155CC"/>
                </a:solidFill>
                <a:latin typeface="Ubuntu"/>
                <a:ea typeface="Ubuntu"/>
                <a:cs typeface="Ubuntu"/>
                <a:sym typeface="Ubuntu"/>
              </a:rPr>
              <a:t>This has 122 upvotes</a:t>
            </a:r>
          </a:p>
        </p:txBody>
      </p:sp>
      <p:sp>
        <p:nvSpPr>
          <p:cNvPr id="111" name="Shape 111"/>
          <p:cNvSpPr txBox="1"/>
          <p:nvPr/>
        </p:nvSpPr>
        <p:spPr>
          <a:xfrm>
            <a:off x="6667950" y="3807300"/>
            <a:ext cx="2578499" cy="365399"/>
          </a:xfrm>
          <a:prstGeom prst="rect">
            <a:avLst/>
          </a:prstGeom>
          <a:noFill/>
          <a:ln>
            <a:noFill/>
          </a:ln>
        </p:spPr>
        <p:txBody>
          <a:bodyPr anchorCtr="0" anchor="t" bIns="91425" lIns="91425" rIns="91425" tIns="91425">
            <a:noAutofit/>
          </a:bodyPr>
          <a:lstStyle/>
          <a:p>
            <a:pPr lvl="0" rtl="0">
              <a:spcBef>
                <a:spcPts val="0"/>
              </a:spcBef>
              <a:buNone/>
            </a:pPr>
            <a:r>
              <a:rPr b="1" lang="en" sz="1200">
                <a:solidFill>
                  <a:srgbClr val="1155CC"/>
                </a:solidFill>
                <a:latin typeface="Ubuntu"/>
                <a:ea typeface="Ubuntu"/>
                <a:cs typeface="Ubuntu"/>
                <a:sym typeface="Ubuntu"/>
              </a:rPr>
              <a:t>This has 20 upvotes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p:nvPr/>
        </p:nvSpPr>
        <p:spPr>
          <a:xfrm>
            <a:off x="2191925" y="29850"/>
            <a:ext cx="4688400" cy="840299"/>
          </a:xfrm>
          <a:prstGeom prst="roundRect">
            <a:avLst>
              <a:gd fmla="val 16667" name="adj"/>
            </a:avLst>
          </a:prstGeom>
          <a:noFill/>
          <a:ln>
            <a:noFill/>
          </a:ln>
        </p:spPr>
        <p:txBody>
          <a:bodyPr anchorCtr="0" anchor="ctr" bIns="91425" lIns="91425" rIns="91425" tIns="91425">
            <a:noAutofit/>
          </a:bodyPr>
          <a:lstStyle/>
          <a:p>
            <a:pPr lvl="0" rtl="0" algn="ctr">
              <a:spcBef>
                <a:spcPts val="0"/>
              </a:spcBef>
              <a:buNone/>
            </a:pPr>
            <a:r>
              <a:rPr b="1" lang="en" sz="3800">
                <a:solidFill>
                  <a:schemeClr val="accent1"/>
                </a:solidFill>
                <a:latin typeface="Ubuntu"/>
                <a:ea typeface="Ubuntu"/>
                <a:cs typeface="Ubuntu"/>
                <a:sym typeface="Ubuntu"/>
              </a:rPr>
              <a:t>PLATFORM</a:t>
            </a:r>
          </a:p>
        </p:txBody>
      </p:sp>
      <p:sp>
        <p:nvSpPr>
          <p:cNvPr id="117" name="Shape 117"/>
          <p:cNvSpPr/>
          <p:nvPr/>
        </p:nvSpPr>
        <p:spPr>
          <a:xfrm>
            <a:off x="6811100" y="1618731"/>
            <a:ext cx="1994099" cy="1988400"/>
          </a:xfrm>
          <a:prstGeom prst="ellipse">
            <a:avLst/>
          </a:prstGeom>
          <a:no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0000"/>
                </a:solidFill>
              </a:rPr>
              <a:t>Here we can propose and solve problems collectively.</a:t>
            </a:r>
          </a:p>
          <a:p>
            <a:pPr lvl="0" rtl="0" algn="ctr">
              <a:spcBef>
                <a:spcPts val="0"/>
              </a:spcBef>
              <a:buNone/>
            </a:pPr>
            <a:r>
              <a:rPr lang="en">
                <a:solidFill>
                  <a:srgbClr val="FF0000"/>
                </a:solidFill>
              </a:rPr>
              <a:t>Click to participate!</a:t>
            </a:r>
          </a:p>
        </p:txBody>
      </p:sp>
      <p:sp>
        <p:nvSpPr>
          <p:cNvPr id="118" name="Shape 118"/>
          <p:cNvSpPr/>
          <p:nvPr/>
        </p:nvSpPr>
        <p:spPr>
          <a:xfrm>
            <a:off x="574400" y="1165208"/>
            <a:ext cx="6018000" cy="2865600"/>
          </a:xfrm>
          <a:prstGeom prst="roundRect">
            <a:avLst>
              <a:gd fmla="val 16667" name="adj"/>
            </a:avLst>
          </a:prstGeom>
          <a:noFill/>
          <a:ln cap="flat" w="19050">
            <a:solidFill>
              <a:schemeClr val="accen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9" name="Shape 119"/>
          <p:cNvSpPr txBox="1"/>
          <p:nvPr/>
        </p:nvSpPr>
        <p:spPr>
          <a:xfrm>
            <a:off x="574400" y="588075"/>
            <a:ext cx="6051899" cy="491400"/>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accent5"/>
                </a:solidFill>
                <a:latin typeface="Ubuntu"/>
                <a:ea typeface="Ubuntu"/>
                <a:cs typeface="Ubuntu"/>
                <a:sym typeface="Ubuntu"/>
              </a:rPr>
              <a:t>Welcome to the Forum!</a:t>
            </a:r>
          </a:p>
        </p:txBody>
      </p:sp>
      <p:graphicFrame>
        <p:nvGraphicFramePr>
          <p:cNvPr id="120" name="Shape 120"/>
          <p:cNvGraphicFramePr/>
          <p:nvPr/>
        </p:nvGraphicFramePr>
        <p:xfrm>
          <a:off x="562475" y="1747575"/>
          <a:ext cx="3000000" cy="3000000"/>
        </p:xfrm>
        <a:graphic>
          <a:graphicData uri="http://schemas.openxmlformats.org/drawingml/2006/table">
            <a:tbl>
              <a:tblPr>
                <a:noFill/>
                <a:tableStyleId>{68ED8829-C673-4E9C-895D-C61BC797465C}</a:tableStyleId>
              </a:tblPr>
              <a:tblGrid>
                <a:gridCol w="5188475"/>
                <a:gridCol w="844125"/>
              </a:tblGrid>
              <a:tr h="591550">
                <a:tc>
                  <a:txBody>
                    <a:bodyPr>
                      <a:noAutofit/>
                    </a:bodyPr>
                    <a:lstStyle/>
                    <a:p>
                      <a:pPr lvl="0" rtl="0">
                        <a:spcBef>
                          <a:spcPts val="0"/>
                        </a:spcBef>
                        <a:buNone/>
                      </a:pPr>
                      <a:r>
                        <a:rPr lang="en">
                          <a:solidFill>
                            <a:srgbClr val="A64D79"/>
                          </a:solidFill>
                        </a:rPr>
                        <a:t>   </a:t>
                      </a:r>
                    </a:p>
                    <a:p>
                      <a:pPr lvl="0" rtl="0">
                        <a:spcBef>
                          <a:spcPts val="0"/>
                        </a:spcBef>
                        <a:buNone/>
                      </a:pPr>
                      <a:r>
                        <a:rPr b="1" lang="en">
                          <a:solidFill>
                            <a:srgbClr val="A64D79"/>
                          </a:solidFill>
                        </a:rPr>
                        <a:t> </a:t>
                      </a:r>
                      <a:r>
                        <a:rPr lang="en">
                          <a:solidFill>
                            <a:srgbClr val="A64D79"/>
                          </a:solidFill>
                        </a:rPr>
                        <a:t>PROBLEMS  SUBFORUM</a:t>
                      </a:r>
                    </a:p>
                  </a:txBody>
                  <a:tcPr marT="91425" marB="91425" marR="91425" marL="91425">
                    <a:lnL cap="flat" w="9525">
                      <a:solidFill>
                        <a:srgbClr val="CC0000"/>
                      </a:solidFill>
                      <a:prstDash val="solid"/>
                      <a:round/>
                      <a:headEnd len="med" w="med" type="none"/>
                      <a:tailEnd len="med" w="med" type="none"/>
                    </a:lnL>
                    <a:lnR cap="flat" w="9525">
                      <a:solidFill>
                        <a:srgbClr val="CC0000"/>
                      </a:solidFill>
                      <a:prstDash val="solid"/>
                      <a:round/>
                      <a:headEnd len="med" w="med" type="none"/>
                      <a:tailEnd len="med" w="med" type="none"/>
                    </a:lnR>
                    <a:lnT cap="flat" w="9525">
                      <a:solidFill>
                        <a:srgbClr val="DA0002"/>
                      </a:solidFill>
                      <a:prstDash val="solid"/>
                      <a:round/>
                      <a:headEnd len="med" w="med" type="none"/>
                      <a:tailEnd len="med" w="med" type="none"/>
                    </a:lnT>
                    <a:lnB cap="flat" w="9525">
                      <a:solidFill>
                        <a:srgbClr val="CC0000"/>
                      </a:solidFill>
                      <a:prstDash val="solid"/>
                      <a:round/>
                      <a:headEnd len="med" w="med" type="none"/>
                      <a:tailEnd len="med" w="med" type="none"/>
                    </a:lnB>
                  </a:tcPr>
                </a:tc>
                <a:tc>
                  <a:txBody>
                    <a:bodyPr>
                      <a:noAutofit/>
                    </a:bodyPr>
                    <a:lstStyle/>
                    <a:p>
                      <a:pPr>
                        <a:spcBef>
                          <a:spcPts val="0"/>
                        </a:spcBef>
                        <a:buNone/>
                      </a:pPr>
                      <a:r>
                        <a:t/>
                      </a:r>
                      <a:endParaRPr/>
                    </a:p>
                  </a:txBody>
                  <a:tcPr marT="91425" marB="91425" marR="91425" marL="91425">
                    <a:lnL cap="flat" w="9525">
                      <a:solidFill>
                        <a:srgbClr val="CC0000"/>
                      </a:solidFill>
                      <a:prstDash val="solid"/>
                      <a:round/>
                      <a:headEnd len="med" w="med" type="none"/>
                      <a:tailEnd len="med" w="med" type="none"/>
                    </a:lnL>
                    <a:lnR cap="flat" w="9525">
                      <a:solidFill>
                        <a:srgbClr val="CC0000"/>
                      </a:solidFill>
                      <a:prstDash val="solid"/>
                      <a:round/>
                      <a:headEnd len="med" w="med" type="none"/>
                      <a:tailEnd len="med" w="med" type="none"/>
                    </a:lnR>
                    <a:lnT cap="flat" w="9525">
                      <a:solidFill>
                        <a:srgbClr val="CC0000"/>
                      </a:solidFill>
                      <a:prstDash val="solid"/>
                      <a:round/>
                      <a:headEnd len="med" w="med" type="none"/>
                      <a:tailEnd len="med" w="med" type="none"/>
                    </a:lnT>
                    <a:lnB cap="flat" w="9525">
                      <a:solidFill>
                        <a:srgbClr val="CC0000"/>
                      </a:solidFill>
                      <a:prstDash val="solid"/>
                      <a:round/>
                      <a:headEnd len="med" w="med" type="none"/>
                      <a:tailEnd len="med" w="med" type="none"/>
                    </a:lnB>
                  </a:tcPr>
                </a:tc>
              </a:tr>
              <a:tr h="591550">
                <a:tc>
                  <a:txBody>
                    <a:bodyPr>
                      <a:noAutofit/>
                    </a:bodyPr>
                    <a:lstStyle/>
                    <a:p>
                      <a:pPr lvl="0" rtl="0">
                        <a:spcBef>
                          <a:spcPts val="0"/>
                        </a:spcBef>
                        <a:buNone/>
                      </a:pPr>
                      <a:r>
                        <a:rPr lang="en">
                          <a:solidFill>
                            <a:srgbClr val="A64D79"/>
                          </a:solidFill>
                        </a:rPr>
                        <a:t>   </a:t>
                      </a:r>
                    </a:p>
                    <a:p>
                      <a:pPr lvl="0" rtl="0">
                        <a:spcBef>
                          <a:spcPts val="0"/>
                        </a:spcBef>
                        <a:buNone/>
                      </a:pPr>
                      <a:r>
                        <a:rPr lang="en">
                          <a:solidFill>
                            <a:srgbClr val="A64D79"/>
                          </a:solidFill>
                        </a:rPr>
                        <a:t> </a:t>
                      </a:r>
                      <a:r>
                        <a:rPr b="1" lang="en">
                          <a:solidFill>
                            <a:srgbClr val="A64D79"/>
                          </a:solidFill>
                        </a:rPr>
                        <a:t>BRAINSTORMING  SUBFORUM</a:t>
                      </a:r>
                    </a:p>
                  </a:txBody>
                  <a:tcPr marT="91425" marB="91425" marR="91425" marL="91425">
                    <a:lnL cap="flat" w="9525">
                      <a:solidFill>
                        <a:srgbClr val="CC0000"/>
                      </a:solidFill>
                      <a:prstDash val="solid"/>
                      <a:round/>
                      <a:headEnd len="med" w="med" type="none"/>
                      <a:tailEnd len="med" w="med" type="none"/>
                    </a:lnL>
                    <a:lnR cap="flat" w="9525">
                      <a:solidFill>
                        <a:srgbClr val="CC0000"/>
                      </a:solidFill>
                      <a:prstDash val="solid"/>
                      <a:round/>
                      <a:headEnd len="med" w="med" type="none"/>
                      <a:tailEnd len="med" w="med" type="none"/>
                    </a:lnR>
                    <a:lnT cap="flat" w="9525">
                      <a:solidFill>
                        <a:srgbClr val="CC0000"/>
                      </a:solidFill>
                      <a:prstDash val="solid"/>
                      <a:round/>
                      <a:headEnd len="med" w="med" type="none"/>
                      <a:tailEnd len="med" w="med" type="none"/>
                    </a:lnT>
                    <a:lnB cap="flat" w="9525">
                      <a:solidFill>
                        <a:srgbClr val="CC0000"/>
                      </a:solidFill>
                      <a:prstDash val="solid"/>
                      <a:round/>
                      <a:headEnd len="med" w="med" type="none"/>
                      <a:tailEnd len="med" w="med" type="none"/>
                    </a:lnB>
                  </a:tcPr>
                </a:tc>
                <a:tc>
                  <a:txBody>
                    <a:bodyPr>
                      <a:noAutofit/>
                    </a:bodyPr>
                    <a:lstStyle/>
                    <a:p>
                      <a:pPr>
                        <a:spcBef>
                          <a:spcPts val="0"/>
                        </a:spcBef>
                        <a:buNone/>
                      </a:pPr>
                      <a:r>
                        <a:t/>
                      </a:r>
                      <a:endParaRPr/>
                    </a:p>
                  </a:txBody>
                  <a:tcPr marT="91425" marB="91425" marR="91425" marL="91425">
                    <a:lnL cap="flat" w="9525">
                      <a:solidFill>
                        <a:srgbClr val="CC0000"/>
                      </a:solidFill>
                      <a:prstDash val="solid"/>
                      <a:round/>
                      <a:headEnd len="med" w="med" type="none"/>
                      <a:tailEnd len="med" w="med" type="none"/>
                    </a:lnL>
                    <a:lnR cap="flat" w="9525">
                      <a:solidFill>
                        <a:srgbClr val="CC0000"/>
                      </a:solidFill>
                      <a:prstDash val="solid"/>
                      <a:round/>
                      <a:headEnd len="med" w="med" type="none"/>
                      <a:tailEnd len="med" w="med" type="none"/>
                    </a:lnR>
                    <a:lnT cap="flat" w="9525">
                      <a:solidFill>
                        <a:srgbClr val="CC0000"/>
                      </a:solidFill>
                      <a:prstDash val="solid"/>
                      <a:round/>
                      <a:headEnd len="med" w="med" type="none"/>
                      <a:tailEnd len="med" w="med" type="none"/>
                    </a:lnT>
                    <a:lnB cap="flat" w="9525">
                      <a:solidFill>
                        <a:srgbClr val="CC0000"/>
                      </a:solidFill>
                      <a:prstDash val="solid"/>
                      <a:round/>
                      <a:headEnd len="med" w="med" type="none"/>
                      <a:tailEnd len="med" w="med" type="none"/>
                    </a:lnB>
                  </a:tcPr>
                </a:tc>
              </a:tr>
              <a:tr h="591550">
                <a:tc>
                  <a:txBody>
                    <a:bodyPr>
                      <a:noAutofit/>
                    </a:bodyPr>
                    <a:lstStyle/>
                    <a:p>
                      <a:pPr lvl="0" rtl="0">
                        <a:spcBef>
                          <a:spcPts val="0"/>
                        </a:spcBef>
                        <a:buNone/>
                      </a:pPr>
                      <a:r>
                        <a:rPr lang="en">
                          <a:solidFill>
                            <a:srgbClr val="A64D79"/>
                          </a:solidFill>
                        </a:rPr>
                        <a:t>   </a:t>
                      </a:r>
                    </a:p>
                    <a:p>
                      <a:pPr lvl="0" rtl="0">
                        <a:spcBef>
                          <a:spcPts val="0"/>
                        </a:spcBef>
                        <a:buNone/>
                      </a:pPr>
                      <a:r>
                        <a:rPr lang="en">
                          <a:solidFill>
                            <a:srgbClr val="A64D79"/>
                          </a:solidFill>
                        </a:rPr>
                        <a:t>  UPCOMING EVENTS SUBFORUM</a:t>
                      </a:r>
                    </a:p>
                  </a:txBody>
                  <a:tcPr marT="91425" marB="91425" marR="91425" marL="91425">
                    <a:lnL cap="flat" w="9525">
                      <a:solidFill>
                        <a:srgbClr val="CC0000"/>
                      </a:solidFill>
                      <a:prstDash val="solid"/>
                      <a:round/>
                      <a:headEnd len="med" w="med" type="none"/>
                      <a:tailEnd len="med" w="med" type="none"/>
                    </a:lnL>
                    <a:lnR cap="flat" w="9525">
                      <a:solidFill>
                        <a:srgbClr val="CC0000"/>
                      </a:solidFill>
                      <a:prstDash val="solid"/>
                      <a:round/>
                      <a:headEnd len="med" w="med" type="none"/>
                      <a:tailEnd len="med" w="med" type="none"/>
                    </a:lnR>
                    <a:lnT cap="flat" w="9525">
                      <a:solidFill>
                        <a:srgbClr val="CC0000"/>
                      </a:solidFill>
                      <a:prstDash val="solid"/>
                      <a:round/>
                      <a:headEnd len="med" w="med" type="none"/>
                      <a:tailEnd len="med" w="med" type="none"/>
                    </a:lnT>
                    <a:lnB cap="flat" w="9525">
                      <a:solidFill>
                        <a:srgbClr val="CC0000"/>
                      </a:solidFill>
                      <a:prstDash val="solid"/>
                      <a:round/>
                      <a:headEnd len="med" w="med" type="none"/>
                      <a:tailEnd len="med" w="med" type="none"/>
                    </a:lnB>
                  </a:tcPr>
                </a:tc>
                <a:tc>
                  <a:txBody>
                    <a:bodyPr>
                      <a:noAutofit/>
                    </a:bodyPr>
                    <a:lstStyle/>
                    <a:p>
                      <a:pPr>
                        <a:spcBef>
                          <a:spcPts val="0"/>
                        </a:spcBef>
                        <a:buNone/>
                      </a:pPr>
                      <a:r>
                        <a:t/>
                      </a:r>
                      <a:endParaRPr/>
                    </a:p>
                  </a:txBody>
                  <a:tcPr marT="91425" marB="91425" marR="91425" marL="91425">
                    <a:lnL cap="flat" w="9525">
                      <a:solidFill>
                        <a:srgbClr val="CC0000"/>
                      </a:solidFill>
                      <a:prstDash val="solid"/>
                      <a:round/>
                      <a:headEnd len="med" w="med" type="none"/>
                      <a:tailEnd len="med" w="med" type="none"/>
                    </a:lnL>
                    <a:lnR cap="flat" w="9525">
                      <a:solidFill>
                        <a:srgbClr val="CC0000"/>
                      </a:solidFill>
                      <a:prstDash val="solid"/>
                      <a:round/>
                      <a:headEnd len="med" w="med" type="none"/>
                      <a:tailEnd len="med" w="med" type="none"/>
                    </a:lnR>
                    <a:lnT cap="flat" w="9525">
                      <a:solidFill>
                        <a:srgbClr val="CC0000"/>
                      </a:solidFill>
                      <a:prstDash val="solid"/>
                      <a:round/>
                      <a:headEnd len="med" w="med" type="none"/>
                      <a:tailEnd len="med" w="med" type="none"/>
                    </a:lnT>
                    <a:lnB cap="flat" w="9525">
                      <a:solidFill>
                        <a:srgbClr val="CC0000"/>
                      </a:solidFill>
                      <a:prstDash val="solid"/>
                      <a:round/>
                      <a:headEnd len="med" w="med" type="none"/>
                      <a:tailEnd len="med" w="med" type="none"/>
                    </a:lnB>
                  </a:tcPr>
                </a:tc>
              </a:tr>
            </a:tbl>
          </a:graphicData>
        </a:graphic>
      </p:graphicFrame>
      <p:sp>
        <p:nvSpPr>
          <p:cNvPr id="121" name="Shape 121"/>
          <p:cNvSpPr txBox="1"/>
          <p:nvPr/>
        </p:nvSpPr>
        <p:spPr>
          <a:xfrm>
            <a:off x="824000" y="1193317"/>
            <a:ext cx="4750200" cy="2712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0000"/>
                </a:solidFill>
                <a:latin typeface="Ubuntu"/>
                <a:ea typeface="Ubuntu"/>
                <a:cs typeface="Ubuntu"/>
                <a:sym typeface="Ubuntu"/>
              </a:rPr>
              <a:t>Please Select a Topic</a:t>
            </a:r>
          </a:p>
        </p:txBody>
      </p:sp>
      <p:sp>
        <p:nvSpPr>
          <p:cNvPr id="122" name="Shape 122"/>
          <p:cNvSpPr/>
          <p:nvPr/>
        </p:nvSpPr>
        <p:spPr>
          <a:xfrm>
            <a:off x="5912900" y="2388450"/>
            <a:ext cx="456299" cy="433500"/>
          </a:xfrm>
          <a:prstGeom prst="star5">
            <a:avLst>
              <a:gd fmla="val 19098" name="adj"/>
              <a:gd fmla="val 105146" name="hf"/>
              <a:gd fmla="val 110557" name="vf"/>
            </a:avLst>
          </a:prstGeom>
          <a:solidFill>
            <a:srgbClr val="F1C232"/>
          </a:solidFill>
          <a:ln>
            <a:noFill/>
          </a:ln>
        </p:spPr>
        <p:txBody>
          <a:bodyPr anchorCtr="0" anchor="ctr" bIns="91425" lIns="91425" rIns="91425" tIns="91425">
            <a:noAutofit/>
          </a:bodyPr>
          <a:lstStyle/>
          <a:p>
            <a:pPr>
              <a:spcBef>
                <a:spcPts val="0"/>
              </a:spcBef>
              <a:buNone/>
            </a:pPr>
            <a:r>
              <a:t/>
            </a:r>
            <a:endParaRPr/>
          </a:p>
        </p:txBody>
      </p:sp>
      <p:sp>
        <p:nvSpPr>
          <p:cNvPr id="123" name="Shape 123"/>
          <p:cNvSpPr/>
          <p:nvPr/>
        </p:nvSpPr>
        <p:spPr>
          <a:xfrm>
            <a:off x="5912900" y="3002500"/>
            <a:ext cx="456299" cy="433500"/>
          </a:xfrm>
          <a:prstGeom prst="star5">
            <a:avLst>
              <a:gd fmla="val 19098" name="adj"/>
              <a:gd fmla="val 105146" name="hf"/>
              <a:gd fmla="val 110557" name="vf"/>
            </a:avLst>
          </a:prstGeom>
          <a:no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4" name="Shape 124"/>
          <p:cNvSpPr txBox="1"/>
          <p:nvPr/>
        </p:nvSpPr>
        <p:spPr>
          <a:xfrm>
            <a:off x="1212600" y="3601620"/>
            <a:ext cx="4688400" cy="388500"/>
          </a:xfrm>
          <a:prstGeom prst="rect">
            <a:avLst/>
          </a:prstGeom>
          <a:noFill/>
          <a:ln>
            <a:noFill/>
          </a:ln>
        </p:spPr>
        <p:txBody>
          <a:bodyPr anchorCtr="0" anchor="t" bIns="91425" lIns="91425" rIns="91425" tIns="91425">
            <a:noAutofit/>
          </a:bodyPr>
          <a:lstStyle/>
          <a:p>
            <a:pPr lvl="0" rtl="0">
              <a:spcBef>
                <a:spcPts val="0"/>
              </a:spcBef>
              <a:buNone/>
            </a:pPr>
            <a:r>
              <a:rPr lang="en">
                <a:latin typeface="Ubuntu"/>
                <a:ea typeface="Ubuntu"/>
                <a:cs typeface="Ubuntu"/>
                <a:sym typeface="Ubuntu"/>
              </a:rPr>
              <a:t>Remember to Fav your boards to receive a notification</a:t>
            </a:r>
          </a:p>
        </p:txBody>
      </p:sp>
      <p:sp>
        <p:nvSpPr>
          <p:cNvPr id="125" name="Shape 125"/>
          <p:cNvSpPr txBox="1"/>
          <p:nvPr/>
        </p:nvSpPr>
        <p:spPr>
          <a:xfrm>
            <a:off x="503550" y="4192725"/>
            <a:ext cx="8136900" cy="840299"/>
          </a:xfrm>
          <a:prstGeom prst="rect">
            <a:avLst/>
          </a:prstGeom>
          <a:solidFill>
            <a:srgbClr val="F3F3F3"/>
          </a:solidFill>
          <a:ln cap="flat"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sz="1100"/>
              <a:t>The Brainstorming subforum takes platform problems that were collectively upvoted and identified as important and allows the crowd to collectively devise solutions to each problem. This subforum allows anyone who uses or has helped to develop the platform to participate and devise solutions.</a:t>
            </a:r>
          </a:p>
          <a:p>
            <a:pPr lvl="0" rtl="0">
              <a:spcBef>
                <a:spcPts val="0"/>
              </a:spcBef>
              <a:buNone/>
            </a:pPr>
            <a:r>
              <a:t/>
            </a:r>
            <a:endParaRPr/>
          </a:p>
        </p:txBody>
      </p:sp>
      <p:sp>
        <p:nvSpPr>
          <p:cNvPr id="126" name="Shape 126"/>
          <p:cNvSpPr/>
          <p:nvPr/>
        </p:nvSpPr>
        <p:spPr>
          <a:xfrm>
            <a:off x="5912900" y="1857275"/>
            <a:ext cx="456299" cy="433500"/>
          </a:xfrm>
          <a:prstGeom prst="star5">
            <a:avLst>
              <a:gd fmla="val 19098" name="adj"/>
              <a:gd fmla="val 105146" name="hf"/>
              <a:gd fmla="val 110557" name="vf"/>
            </a:avLst>
          </a:prstGeom>
          <a:no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27" name="Shape 127"/>
          <p:cNvCxnSpPr/>
          <p:nvPr/>
        </p:nvCxnSpPr>
        <p:spPr>
          <a:xfrm flipH="1">
            <a:off x="4031075" y="1743750"/>
            <a:ext cx="3305399" cy="943799"/>
          </a:xfrm>
          <a:prstGeom prst="straightConnector1">
            <a:avLst/>
          </a:prstGeom>
          <a:noFill/>
          <a:ln cap="flat" w="19050">
            <a:solidFill>
              <a:schemeClr val="accent2"/>
            </a:solidFill>
            <a:prstDash val="solid"/>
            <a:round/>
            <a:headEnd len="lg" w="lg" type="none"/>
            <a:tailEnd len="lg" w="lg" type="none"/>
          </a:ln>
        </p:spPr>
      </p:cxnSp>
      <p:cxnSp>
        <p:nvCxnSpPr>
          <p:cNvPr id="128" name="Shape 128"/>
          <p:cNvCxnSpPr/>
          <p:nvPr/>
        </p:nvCxnSpPr>
        <p:spPr>
          <a:xfrm rot="10800000">
            <a:off x="4048649" y="2687650"/>
            <a:ext cx="3351600" cy="821099"/>
          </a:xfrm>
          <a:prstGeom prst="straightConnector1">
            <a:avLst/>
          </a:prstGeom>
          <a:noFill/>
          <a:ln cap="flat" w="19050">
            <a:solidFill>
              <a:schemeClr val="accent2"/>
            </a:solidFill>
            <a:prstDash val="solid"/>
            <a:round/>
            <a:headEnd len="lg" w="lg" type="none"/>
            <a:tailEnd len="lg" w="lg" type="none"/>
          </a:ln>
        </p:spPr>
      </p:cxn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p:nvPr/>
        </p:nvSpPr>
        <p:spPr>
          <a:xfrm>
            <a:off x="541875" y="659250"/>
            <a:ext cx="8102999" cy="1397100"/>
          </a:xfrm>
          <a:prstGeom prst="roundRect">
            <a:avLst>
              <a:gd fmla="val 16667" name="adj"/>
            </a:avLst>
          </a:prstGeom>
          <a:noFill/>
          <a:ln cap="flat" w="19050">
            <a:solidFill>
              <a:schemeClr val="accent1"/>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34" name="Shape 134"/>
          <p:cNvSpPr txBox="1"/>
          <p:nvPr/>
        </p:nvSpPr>
        <p:spPr>
          <a:xfrm>
            <a:off x="524837" y="167850"/>
            <a:ext cx="6051899" cy="491400"/>
          </a:xfrm>
          <a:prstGeom prst="rect">
            <a:avLst/>
          </a:prstGeom>
          <a:noFill/>
          <a:ln>
            <a:noFill/>
          </a:ln>
        </p:spPr>
        <p:txBody>
          <a:bodyPr anchorCtr="0" anchor="t" bIns="91425" lIns="91425" rIns="91425" tIns="91425">
            <a:noAutofit/>
          </a:bodyPr>
          <a:lstStyle/>
          <a:p>
            <a:pPr lvl="0" rtl="0">
              <a:spcBef>
                <a:spcPts val="0"/>
              </a:spcBef>
              <a:buNone/>
            </a:pPr>
            <a:r>
              <a:rPr b="1" lang="en" sz="2400">
                <a:solidFill>
                  <a:schemeClr val="accent5"/>
                </a:solidFill>
                <a:latin typeface="Ubuntu"/>
                <a:ea typeface="Ubuntu"/>
                <a:cs typeface="Ubuntu"/>
                <a:sym typeface="Ubuntu"/>
              </a:rPr>
              <a:t>Brainstorming Subforum</a:t>
            </a:r>
          </a:p>
        </p:txBody>
      </p:sp>
      <p:sp>
        <p:nvSpPr>
          <p:cNvPr id="135" name="Shape 135"/>
          <p:cNvSpPr txBox="1"/>
          <p:nvPr/>
        </p:nvSpPr>
        <p:spPr>
          <a:xfrm>
            <a:off x="6364162" y="293850"/>
            <a:ext cx="2183700" cy="365399"/>
          </a:xfrm>
          <a:prstGeom prst="rect">
            <a:avLst/>
          </a:prstGeom>
          <a:noFill/>
          <a:ln>
            <a:noFill/>
          </a:ln>
        </p:spPr>
        <p:txBody>
          <a:bodyPr anchorCtr="0" anchor="t" bIns="91425" lIns="91425" rIns="91425" tIns="91425">
            <a:noAutofit/>
          </a:bodyPr>
          <a:lstStyle/>
          <a:p>
            <a:pPr lvl="0" rtl="0">
              <a:spcBef>
                <a:spcPts val="0"/>
              </a:spcBef>
              <a:buNone/>
            </a:pPr>
            <a:r>
              <a:rPr lang="en" sz="1200">
                <a:solidFill>
                  <a:srgbClr val="DA0002"/>
                </a:solidFill>
              </a:rPr>
              <a:t>Feel Free to post!</a:t>
            </a:r>
          </a:p>
        </p:txBody>
      </p:sp>
      <p:sp>
        <p:nvSpPr>
          <p:cNvPr id="136" name="Shape 136"/>
          <p:cNvSpPr txBox="1"/>
          <p:nvPr/>
        </p:nvSpPr>
        <p:spPr>
          <a:xfrm>
            <a:off x="1255725" y="815700"/>
            <a:ext cx="2060700" cy="427799"/>
          </a:xfrm>
          <a:prstGeom prst="rect">
            <a:avLst/>
          </a:prstGeom>
          <a:noFill/>
          <a:ln>
            <a:noFill/>
          </a:ln>
        </p:spPr>
        <p:txBody>
          <a:bodyPr anchorCtr="0" anchor="t" bIns="91425" lIns="91425" rIns="91425" tIns="91425">
            <a:noAutofit/>
          </a:bodyPr>
          <a:lstStyle/>
          <a:p>
            <a:pPr lvl="0" rtl="0">
              <a:spcBef>
                <a:spcPts val="0"/>
              </a:spcBef>
              <a:buNone/>
            </a:pPr>
            <a:r>
              <a:rPr lang="en"/>
              <a:t>Anonymous Worker</a:t>
            </a:r>
          </a:p>
          <a:p>
            <a:pPr lvl="0" rtl="0">
              <a:spcBef>
                <a:spcPts val="0"/>
              </a:spcBef>
              <a:buNone/>
            </a:pPr>
            <a:r>
              <a:t/>
            </a:r>
            <a:endParaRPr/>
          </a:p>
        </p:txBody>
      </p:sp>
      <p:sp>
        <p:nvSpPr>
          <p:cNvPr id="137" name="Shape 137"/>
          <p:cNvSpPr txBox="1"/>
          <p:nvPr/>
        </p:nvSpPr>
        <p:spPr>
          <a:xfrm>
            <a:off x="6364175" y="698150"/>
            <a:ext cx="2843699" cy="491400"/>
          </a:xfrm>
          <a:prstGeom prst="rect">
            <a:avLst/>
          </a:prstGeom>
          <a:noFill/>
          <a:ln>
            <a:noFill/>
          </a:ln>
        </p:spPr>
        <p:txBody>
          <a:bodyPr anchorCtr="0" anchor="t" bIns="91425" lIns="91425" rIns="91425" tIns="91425">
            <a:noAutofit/>
          </a:bodyPr>
          <a:lstStyle/>
          <a:p>
            <a:pPr lvl="0" rtl="0" algn="ctr">
              <a:spcBef>
                <a:spcPts val="0"/>
              </a:spcBef>
              <a:buNone/>
            </a:pPr>
            <a:r>
              <a:rPr lang="en"/>
              <a:t>20 -03 - 2015</a:t>
            </a:r>
            <a:br>
              <a:rPr lang="en"/>
            </a:br>
            <a:r>
              <a:rPr lang="en"/>
              <a:t>16:33</a:t>
            </a:r>
          </a:p>
        </p:txBody>
      </p:sp>
      <p:sp>
        <p:nvSpPr>
          <p:cNvPr id="138" name="Shape 138"/>
          <p:cNvSpPr txBox="1"/>
          <p:nvPr/>
        </p:nvSpPr>
        <p:spPr>
          <a:xfrm>
            <a:off x="3724675" y="812500"/>
            <a:ext cx="2843699" cy="365399"/>
          </a:xfrm>
          <a:prstGeom prst="rect">
            <a:avLst/>
          </a:prstGeom>
          <a:noFill/>
          <a:ln>
            <a:noFill/>
          </a:ln>
        </p:spPr>
        <p:txBody>
          <a:bodyPr anchorCtr="0" anchor="t" bIns="91425" lIns="91425" rIns="91425" tIns="91425">
            <a:noAutofit/>
          </a:bodyPr>
          <a:lstStyle/>
          <a:p>
            <a:pPr lvl="0" rtl="0">
              <a:spcBef>
                <a:spcPts val="0"/>
              </a:spcBef>
              <a:buNone/>
            </a:pPr>
            <a:r>
              <a:rPr b="1" lang="en" sz="1500">
                <a:solidFill>
                  <a:srgbClr val="1155CC"/>
                </a:solidFill>
                <a:latin typeface="Ubuntu"/>
                <a:ea typeface="Ubuntu"/>
                <a:cs typeface="Ubuntu"/>
                <a:sym typeface="Ubuntu"/>
              </a:rPr>
              <a:t>Subject:</a:t>
            </a:r>
            <a:r>
              <a:rPr lang="en" sz="1500">
                <a:solidFill>
                  <a:srgbClr val="1155CC"/>
                </a:solidFill>
                <a:latin typeface="Ubuntu"/>
                <a:ea typeface="Ubuntu"/>
                <a:cs typeface="Ubuntu"/>
                <a:sym typeface="Ubuntu"/>
              </a:rPr>
              <a:t> Negative Reviews</a:t>
            </a:r>
          </a:p>
        </p:txBody>
      </p:sp>
      <p:sp>
        <p:nvSpPr>
          <p:cNvPr id="139" name="Shape 139"/>
          <p:cNvSpPr txBox="1"/>
          <p:nvPr/>
        </p:nvSpPr>
        <p:spPr>
          <a:xfrm>
            <a:off x="802100" y="1399950"/>
            <a:ext cx="7468500" cy="546299"/>
          </a:xfrm>
          <a:prstGeom prst="rect">
            <a:avLst/>
          </a:prstGeom>
          <a:noFill/>
          <a:ln>
            <a:noFill/>
          </a:ln>
        </p:spPr>
        <p:txBody>
          <a:bodyPr anchorCtr="0" anchor="t" bIns="91425" lIns="91425" rIns="91425" tIns="91425">
            <a:noAutofit/>
          </a:bodyPr>
          <a:lstStyle/>
          <a:p>
            <a:pPr lvl="0" rtl="0">
              <a:spcBef>
                <a:spcPts val="0"/>
              </a:spcBef>
              <a:buNone/>
            </a:pPr>
            <a:r>
              <a:rPr lang="en" sz="1200"/>
              <a:t>Hello</a:t>
            </a:r>
          </a:p>
          <a:p>
            <a:pPr lvl="0" rtl="0">
              <a:spcBef>
                <a:spcPts val="0"/>
              </a:spcBef>
              <a:buClr>
                <a:srgbClr val="000000"/>
              </a:buClr>
              <a:buSzPct val="91666"/>
              <a:buFont typeface="Arial"/>
              <a:buNone/>
            </a:pPr>
            <a:r>
              <a:rPr lang="en" sz="1200"/>
              <a:t>I’ve noticed that workers’ negative reviews are showing up first on profiles, this is affecting our chances... </a:t>
            </a:r>
          </a:p>
        </p:txBody>
      </p:sp>
      <p:pic>
        <p:nvPicPr>
          <p:cNvPr id="140" name="Shape 140"/>
          <p:cNvPicPr preferRelativeResize="0"/>
          <p:nvPr/>
        </p:nvPicPr>
        <p:blipFill>
          <a:blip r:embed="rId3">
            <a:alphaModFix/>
          </a:blip>
          <a:stretch>
            <a:fillRect/>
          </a:stretch>
        </p:blipFill>
        <p:spPr>
          <a:xfrm>
            <a:off x="766450" y="698575"/>
            <a:ext cx="546200" cy="546200"/>
          </a:xfrm>
          <a:prstGeom prst="rect">
            <a:avLst/>
          </a:prstGeom>
          <a:noFill/>
          <a:ln>
            <a:noFill/>
          </a:ln>
        </p:spPr>
      </p:pic>
      <p:sp>
        <p:nvSpPr>
          <p:cNvPr id="141" name="Shape 141"/>
          <p:cNvSpPr/>
          <p:nvPr/>
        </p:nvSpPr>
        <p:spPr>
          <a:xfrm>
            <a:off x="541875" y="2124247"/>
            <a:ext cx="8102999" cy="1397100"/>
          </a:xfrm>
          <a:prstGeom prst="roundRect">
            <a:avLst>
              <a:gd fmla="val 16667" name="adj"/>
            </a:avLst>
          </a:prstGeom>
          <a:noFill/>
          <a:ln cap="flat" w="19050">
            <a:solidFill>
              <a:schemeClr val="accent1"/>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2" name="Shape 142"/>
          <p:cNvSpPr txBox="1"/>
          <p:nvPr/>
        </p:nvSpPr>
        <p:spPr>
          <a:xfrm>
            <a:off x="1425975" y="2274250"/>
            <a:ext cx="1720200" cy="427799"/>
          </a:xfrm>
          <a:prstGeom prst="rect">
            <a:avLst/>
          </a:prstGeom>
          <a:noFill/>
          <a:ln>
            <a:noFill/>
          </a:ln>
        </p:spPr>
        <p:txBody>
          <a:bodyPr anchorCtr="0" anchor="t" bIns="91425" lIns="91425" rIns="91425" tIns="91425">
            <a:noAutofit/>
          </a:bodyPr>
          <a:lstStyle/>
          <a:p>
            <a:pPr lvl="0" rtl="0">
              <a:spcBef>
                <a:spcPts val="0"/>
              </a:spcBef>
              <a:buNone/>
            </a:pPr>
            <a:r>
              <a:rPr lang="en"/>
              <a:t>Requester  Ann </a:t>
            </a:r>
          </a:p>
          <a:p>
            <a:pPr lvl="0" rtl="0">
              <a:spcBef>
                <a:spcPts val="0"/>
              </a:spcBef>
              <a:buNone/>
            </a:pPr>
            <a:r>
              <a:t/>
            </a:r>
            <a:endParaRPr/>
          </a:p>
        </p:txBody>
      </p:sp>
      <p:sp>
        <p:nvSpPr>
          <p:cNvPr id="143" name="Shape 143"/>
          <p:cNvSpPr txBox="1"/>
          <p:nvPr/>
        </p:nvSpPr>
        <p:spPr>
          <a:xfrm>
            <a:off x="766450" y="2804075"/>
            <a:ext cx="7468500" cy="546299"/>
          </a:xfrm>
          <a:prstGeom prst="rect">
            <a:avLst/>
          </a:prstGeom>
          <a:noFill/>
          <a:ln>
            <a:noFill/>
          </a:ln>
        </p:spPr>
        <p:txBody>
          <a:bodyPr anchorCtr="0" anchor="t" bIns="91425" lIns="91425" rIns="91425" tIns="91425">
            <a:noAutofit/>
          </a:bodyPr>
          <a:lstStyle/>
          <a:p>
            <a:pPr lvl="0" rtl="0">
              <a:spcBef>
                <a:spcPts val="0"/>
              </a:spcBef>
              <a:buNone/>
            </a:pPr>
            <a:r>
              <a:rPr lang="en"/>
              <a:t>Maybe we could put the negative reviews in a small link so they’re not shown on top and workers aren’t hurt?</a:t>
            </a:r>
          </a:p>
        </p:txBody>
      </p:sp>
      <p:pic>
        <p:nvPicPr>
          <p:cNvPr id="144" name="Shape 144"/>
          <p:cNvPicPr preferRelativeResize="0"/>
          <p:nvPr/>
        </p:nvPicPr>
        <p:blipFill>
          <a:blip r:embed="rId4">
            <a:alphaModFix/>
          </a:blip>
          <a:stretch>
            <a:fillRect/>
          </a:stretch>
        </p:blipFill>
        <p:spPr>
          <a:xfrm>
            <a:off x="766449" y="2181550"/>
            <a:ext cx="546200" cy="546219"/>
          </a:xfrm>
          <a:prstGeom prst="rect">
            <a:avLst/>
          </a:prstGeom>
          <a:noFill/>
          <a:ln>
            <a:noFill/>
          </a:ln>
        </p:spPr>
      </p:pic>
      <p:sp>
        <p:nvSpPr>
          <p:cNvPr id="145" name="Shape 145"/>
          <p:cNvSpPr/>
          <p:nvPr/>
        </p:nvSpPr>
        <p:spPr>
          <a:xfrm>
            <a:off x="821250" y="3664550"/>
            <a:ext cx="491400" cy="491400"/>
          </a:xfrm>
          <a:prstGeom prst="smileyFace">
            <a:avLst>
              <a:gd fmla="val 4653" name="adj"/>
            </a:avLst>
          </a:prstGeom>
          <a:solidFill>
            <a:srgbClr val="E69138"/>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46" name="Shape 146"/>
          <p:cNvSpPr txBox="1"/>
          <p:nvPr/>
        </p:nvSpPr>
        <p:spPr>
          <a:xfrm>
            <a:off x="1425975" y="3731525"/>
            <a:ext cx="2129999" cy="427799"/>
          </a:xfrm>
          <a:prstGeom prst="rect">
            <a:avLst/>
          </a:prstGeom>
          <a:noFill/>
          <a:ln>
            <a:noFill/>
          </a:ln>
        </p:spPr>
        <p:txBody>
          <a:bodyPr anchorCtr="0" anchor="t" bIns="91425" lIns="91425" rIns="91425" tIns="91425">
            <a:noAutofit/>
          </a:bodyPr>
          <a:lstStyle/>
          <a:p>
            <a:pPr lvl="0" rtl="0">
              <a:spcBef>
                <a:spcPts val="0"/>
              </a:spcBef>
              <a:buNone/>
            </a:pPr>
            <a:r>
              <a:rPr lang="en"/>
              <a:t>Platform Dev.  Mike</a:t>
            </a:r>
          </a:p>
          <a:p>
            <a:pPr lvl="0" rtl="0">
              <a:spcBef>
                <a:spcPts val="0"/>
              </a:spcBef>
              <a:buNone/>
            </a:pPr>
            <a:r>
              <a:t/>
            </a:r>
            <a:endParaRPr/>
          </a:p>
        </p:txBody>
      </p:sp>
      <p:sp>
        <p:nvSpPr>
          <p:cNvPr id="147" name="Shape 147"/>
          <p:cNvSpPr txBox="1"/>
          <p:nvPr/>
        </p:nvSpPr>
        <p:spPr>
          <a:xfrm>
            <a:off x="918100" y="4202775"/>
            <a:ext cx="7468500" cy="546299"/>
          </a:xfrm>
          <a:prstGeom prst="rect">
            <a:avLst/>
          </a:prstGeom>
          <a:noFill/>
          <a:ln>
            <a:noFill/>
          </a:ln>
        </p:spPr>
        <p:txBody>
          <a:bodyPr anchorCtr="0" anchor="t" bIns="91425" lIns="91425" rIns="91425" tIns="91425">
            <a:noAutofit/>
          </a:bodyPr>
          <a:lstStyle/>
          <a:p>
            <a:pPr lvl="0" rtl="0">
              <a:spcBef>
                <a:spcPts val="0"/>
              </a:spcBef>
              <a:buNone/>
            </a:pPr>
            <a:r>
              <a:rPr lang="en"/>
              <a:t>That’s a great idea Ann! &lt;3 You are always sooo brilliant! &lt;3 &lt;3 If other people agree I can gladly make the change to the profile. </a:t>
            </a:r>
          </a:p>
        </p:txBody>
      </p:sp>
      <p:sp>
        <p:nvSpPr>
          <p:cNvPr id="148" name="Shape 148"/>
          <p:cNvSpPr txBox="1"/>
          <p:nvPr/>
        </p:nvSpPr>
        <p:spPr>
          <a:xfrm>
            <a:off x="6576725" y="2242437"/>
            <a:ext cx="2060700" cy="4914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1155CC"/>
                </a:solidFill>
                <a:latin typeface="Ubuntu"/>
                <a:ea typeface="Ubuntu"/>
                <a:cs typeface="Ubuntu"/>
                <a:sym typeface="Ubuntu"/>
              </a:rPr>
              <a:t>This has 120 upvotes</a:t>
            </a:r>
          </a:p>
        </p:txBody>
      </p:sp>
      <p:sp>
        <p:nvSpPr>
          <p:cNvPr id="149" name="Shape 149"/>
          <p:cNvSpPr/>
          <p:nvPr/>
        </p:nvSpPr>
        <p:spPr>
          <a:xfrm>
            <a:off x="541875" y="3571949"/>
            <a:ext cx="8102999" cy="1321800"/>
          </a:xfrm>
          <a:prstGeom prst="roundRect">
            <a:avLst>
              <a:gd fmla="val 16667" name="adj"/>
            </a:avLst>
          </a:prstGeom>
          <a:noFill/>
          <a:ln cap="flat" w="19050">
            <a:solidFill>
              <a:schemeClr val="accent1"/>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50" name="Shape 150"/>
          <p:cNvSpPr txBox="1"/>
          <p:nvPr/>
        </p:nvSpPr>
        <p:spPr>
          <a:xfrm>
            <a:off x="502800" y="4558750"/>
            <a:ext cx="8136900" cy="491400"/>
          </a:xfrm>
          <a:prstGeom prst="rect">
            <a:avLst/>
          </a:prstGeom>
          <a:solidFill>
            <a:srgbClr val="F3F3F3"/>
          </a:solidFill>
          <a:ln cap="flat"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buNone/>
            </a:pPr>
            <a:r>
              <a:rPr lang="en" sz="1100"/>
              <a:t>Participants in the platform offer suggestions of ways to solve the problem.   The  most upvoted solution is crowdsourced, tested and implemented.</a:t>
            </a:r>
          </a:p>
          <a:p>
            <a:pPr lvl="0" rt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p:nvPr/>
        </p:nvSpPr>
        <p:spPr>
          <a:xfrm>
            <a:off x="1880275" y="145725"/>
            <a:ext cx="4932000" cy="543299"/>
          </a:xfrm>
          <a:prstGeom prst="roundRect">
            <a:avLst>
              <a:gd fmla="val 16667" name="adj"/>
            </a:avLst>
          </a:prstGeom>
          <a:solidFill>
            <a:schemeClr val="lt1"/>
          </a:solidFill>
          <a:ln>
            <a:noFill/>
          </a:ln>
        </p:spPr>
        <p:txBody>
          <a:bodyPr anchorCtr="0" anchor="ctr" bIns="91425" lIns="91425" rIns="91425" tIns="91425">
            <a:noAutofit/>
          </a:bodyPr>
          <a:lstStyle/>
          <a:p>
            <a:pPr lvl="0" rtl="0" algn="ctr">
              <a:spcBef>
                <a:spcPts val="0"/>
              </a:spcBef>
              <a:buNone/>
            </a:pPr>
            <a:r>
              <a:rPr b="1" lang="en" sz="3000">
                <a:solidFill>
                  <a:schemeClr val="accent1"/>
                </a:solidFill>
                <a:latin typeface="Ubuntu"/>
                <a:ea typeface="Ubuntu"/>
                <a:cs typeface="Ubuntu"/>
                <a:sym typeface="Ubuntu"/>
              </a:rPr>
              <a:t>NEW view profile</a:t>
            </a:r>
          </a:p>
        </p:txBody>
      </p:sp>
      <p:sp>
        <p:nvSpPr>
          <p:cNvPr id="156" name="Shape 156"/>
          <p:cNvSpPr/>
          <p:nvPr/>
        </p:nvSpPr>
        <p:spPr>
          <a:xfrm>
            <a:off x="1385175" y="802100"/>
            <a:ext cx="6064800" cy="3413399"/>
          </a:xfrm>
          <a:prstGeom prst="roundRect">
            <a:avLst>
              <a:gd fmla="val 16667" name="adj"/>
            </a:avLst>
          </a:prstGeom>
          <a:noFill/>
          <a:ln cap="flat" w="19050">
            <a:solidFill>
              <a:srgbClr val="CC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57" name="Shape 157"/>
          <p:cNvPicPr preferRelativeResize="0"/>
          <p:nvPr/>
        </p:nvPicPr>
        <p:blipFill>
          <a:blip r:embed="rId4">
            <a:alphaModFix/>
          </a:blip>
          <a:stretch>
            <a:fillRect/>
          </a:stretch>
        </p:blipFill>
        <p:spPr>
          <a:xfrm>
            <a:off x="1808516" y="1169357"/>
            <a:ext cx="1526219" cy="1526211"/>
          </a:xfrm>
          <a:prstGeom prst="rect">
            <a:avLst/>
          </a:prstGeom>
          <a:noFill/>
          <a:ln>
            <a:noFill/>
          </a:ln>
        </p:spPr>
      </p:pic>
      <p:pic>
        <p:nvPicPr>
          <p:cNvPr id="158" name="Shape 158"/>
          <p:cNvPicPr preferRelativeResize="0"/>
          <p:nvPr/>
        </p:nvPicPr>
        <p:blipFill>
          <a:blip r:embed="rId5">
            <a:alphaModFix/>
          </a:blip>
          <a:stretch>
            <a:fillRect/>
          </a:stretch>
        </p:blipFill>
        <p:spPr>
          <a:xfrm>
            <a:off x="5585033" y="1874090"/>
            <a:ext cx="1175698" cy="1175691"/>
          </a:xfrm>
          <a:prstGeom prst="rect">
            <a:avLst/>
          </a:prstGeom>
          <a:noFill/>
          <a:ln>
            <a:noFill/>
          </a:ln>
        </p:spPr>
      </p:pic>
      <p:sp>
        <p:nvSpPr>
          <p:cNvPr id="159" name="Shape 159"/>
          <p:cNvSpPr txBox="1"/>
          <p:nvPr/>
        </p:nvSpPr>
        <p:spPr>
          <a:xfrm>
            <a:off x="3652005" y="1169357"/>
            <a:ext cx="3108899" cy="498299"/>
          </a:xfrm>
          <a:prstGeom prst="rect">
            <a:avLst/>
          </a:prstGeom>
          <a:solidFill>
            <a:srgbClr val="E69138"/>
          </a:solidFill>
          <a:ln>
            <a:noFill/>
          </a:ln>
        </p:spPr>
        <p:txBody>
          <a:bodyPr anchorCtr="0" anchor="t" bIns="91425" lIns="91425" rIns="91425" tIns="91425">
            <a:noAutofit/>
          </a:bodyPr>
          <a:lstStyle/>
          <a:p>
            <a:pPr algn="ctr">
              <a:spcBef>
                <a:spcPts val="0"/>
              </a:spcBef>
              <a:buNone/>
            </a:pPr>
            <a:r>
              <a:rPr b="1" lang="en" sz="1800">
                <a:latin typeface="Ubuntu"/>
                <a:ea typeface="Ubuntu"/>
                <a:cs typeface="Ubuntu"/>
                <a:sym typeface="Ubuntu"/>
              </a:rPr>
              <a:t>Worker  Josh</a:t>
            </a:r>
          </a:p>
        </p:txBody>
      </p:sp>
      <p:sp>
        <p:nvSpPr>
          <p:cNvPr id="160" name="Shape 160"/>
          <p:cNvSpPr txBox="1"/>
          <p:nvPr/>
        </p:nvSpPr>
        <p:spPr>
          <a:xfrm>
            <a:off x="3413622" y="1950307"/>
            <a:ext cx="2016300" cy="722999"/>
          </a:xfrm>
          <a:prstGeom prst="rect">
            <a:avLst/>
          </a:prstGeom>
          <a:noFill/>
          <a:ln>
            <a:noFill/>
          </a:ln>
        </p:spPr>
        <p:txBody>
          <a:bodyPr anchorCtr="0" anchor="t" bIns="91425" lIns="91425" rIns="91425" tIns="91425">
            <a:noAutofit/>
          </a:bodyPr>
          <a:lstStyle/>
          <a:p>
            <a:pPr rtl="0" algn="r">
              <a:spcBef>
                <a:spcPts val="0"/>
              </a:spcBef>
              <a:buNone/>
            </a:pPr>
            <a:r>
              <a:rPr lang="en" sz="1800"/>
              <a:t>He’s positive</a:t>
            </a:r>
            <a:br>
              <a:rPr lang="en" sz="1800"/>
            </a:br>
            <a:r>
              <a:rPr lang="en" sz="1800"/>
              <a:t>Fast</a:t>
            </a:r>
          </a:p>
          <a:p>
            <a:pPr algn="r">
              <a:spcBef>
                <a:spcPts val="0"/>
              </a:spcBef>
              <a:buNone/>
            </a:pPr>
            <a:r>
              <a:rPr lang="en" sz="1800"/>
              <a:t>Kind</a:t>
            </a:r>
          </a:p>
        </p:txBody>
      </p:sp>
      <p:sp>
        <p:nvSpPr>
          <p:cNvPr id="161" name="Shape 161"/>
          <p:cNvSpPr txBox="1"/>
          <p:nvPr/>
        </p:nvSpPr>
        <p:spPr>
          <a:xfrm>
            <a:off x="1834998" y="3415266"/>
            <a:ext cx="1816799" cy="377399"/>
          </a:xfrm>
          <a:prstGeom prst="rect">
            <a:avLst/>
          </a:prstGeom>
          <a:noFill/>
          <a:ln>
            <a:noFill/>
          </a:ln>
        </p:spPr>
        <p:txBody>
          <a:bodyPr anchorCtr="0" anchor="t" bIns="91425" lIns="91425" rIns="91425" tIns="91425">
            <a:noAutofit/>
          </a:bodyPr>
          <a:lstStyle/>
          <a:p>
            <a:pPr>
              <a:spcBef>
                <a:spcPts val="0"/>
              </a:spcBef>
              <a:buNone/>
            </a:pPr>
            <a:r>
              <a:rPr lang="en" sz="1000"/>
              <a:t>Here,goes his disadvantages</a:t>
            </a:r>
          </a:p>
        </p:txBody>
      </p:sp>
      <p:sp>
        <p:nvSpPr>
          <p:cNvPr id="162" name="Shape 162"/>
          <p:cNvSpPr txBox="1"/>
          <p:nvPr/>
        </p:nvSpPr>
        <p:spPr>
          <a:xfrm>
            <a:off x="1810821" y="2760884"/>
            <a:ext cx="1521600" cy="288899"/>
          </a:xfrm>
          <a:prstGeom prst="rect">
            <a:avLst/>
          </a:prstGeom>
          <a:noFill/>
          <a:ln>
            <a:noFill/>
          </a:ln>
        </p:spPr>
        <p:txBody>
          <a:bodyPr anchorCtr="0" anchor="t" bIns="91425" lIns="91425" rIns="91425" tIns="91425">
            <a:noAutofit/>
          </a:bodyPr>
          <a:lstStyle/>
          <a:p>
            <a:pPr algn="ctr">
              <a:spcBef>
                <a:spcPts val="0"/>
              </a:spcBef>
              <a:buNone/>
            </a:pPr>
            <a:r>
              <a:rPr lang="en"/>
              <a:t>Photo</a:t>
            </a:r>
          </a:p>
        </p:txBody>
      </p:sp>
      <p:sp>
        <p:nvSpPr>
          <p:cNvPr id="163" name="Shape 163"/>
          <p:cNvSpPr txBox="1"/>
          <p:nvPr/>
        </p:nvSpPr>
        <p:spPr>
          <a:xfrm>
            <a:off x="4449646" y="3419322"/>
            <a:ext cx="2249100" cy="369599"/>
          </a:xfrm>
          <a:prstGeom prst="rect">
            <a:avLst/>
          </a:prstGeom>
          <a:solidFill>
            <a:srgbClr val="6D9EEB"/>
          </a:solidFill>
          <a:ln>
            <a:noFill/>
          </a:ln>
        </p:spPr>
        <p:txBody>
          <a:bodyPr anchorCtr="0" anchor="t" bIns="91425" lIns="91425" rIns="91425" tIns="91425">
            <a:noAutofit/>
          </a:bodyPr>
          <a:lstStyle/>
          <a:p>
            <a:pPr algn="ctr">
              <a:spcBef>
                <a:spcPts val="0"/>
              </a:spcBef>
              <a:buNone/>
            </a:pPr>
            <a:r>
              <a:rPr lang="en">
                <a:solidFill>
                  <a:srgbClr val="FFFFFF"/>
                </a:solidFill>
              </a:rPr>
              <a:t>Contact Josh!</a:t>
            </a:r>
          </a:p>
        </p:txBody>
      </p:sp>
      <p:sp>
        <p:nvSpPr>
          <p:cNvPr id="164" name="Shape 164"/>
          <p:cNvSpPr txBox="1"/>
          <p:nvPr/>
        </p:nvSpPr>
        <p:spPr>
          <a:xfrm>
            <a:off x="503550" y="4328575"/>
            <a:ext cx="8136900" cy="703500"/>
          </a:xfrm>
          <a:prstGeom prst="rect">
            <a:avLst/>
          </a:prstGeom>
          <a:solidFill>
            <a:srgbClr val="F3F3F3"/>
          </a:solidFill>
          <a:ln cap="flat"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buNone/>
            </a:pPr>
            <a:r>
              <a:rPr lang="en" sz="1100"/>
              <a:t>After public discussion, the most upvoted idea is to show first a worker’s good quality and display the negative ones only to requesters who pay extra for them. Additionally, the negative reviews will appear in smaller font. The selected group among all the members comes up with a design for the new transformed profiles and creates prototypes.</a:t>
            </a:r>
          </a:p>
          <a:p>
            <a:pPr lvl="0" rt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p:nvPr/>
        </p:nvSpPr>
        <p:spPr>
          <a:xfrm>
            <a:off x="2103025" y="520025"/>
            <a:ext cx="4652399" cy="840299"/>
          </a:xfrm>
          <a:prstGeom prst="roundRect">
            <a:avLst>
              <a:gd fmla="val 16667" name="adj"/>
            </a:avLst>
          </a:prstGeom>
          <a:noFill/>
          <a:ln>
            <a:noFill/>
          </a:ln>
        </p:spPr>
        <p:txBody>
          <a:bodyPr anchorCtr="0" anchor="ctr" bIns="91425" lIns="91425" rIns="91425" tIns="91425">
            <a:noAutofit/>
          </a:bodyPr>
          <a:lstStyle/>
          <a:p>
            <a:pPr lvl="0" rtl="0" algn="ctr">
              <a:spcBef>
                <a:spcPts val="0"/>
              </a:spcBef>
              <a:buNone/>
            </a:pPr>
            <a:r>
              <a:rPr b="1" lang="en" sz="3600">
                <a:solidFill>
                  <a:schemeClr val="accent1"/>
                </a:solidFill>
                <a:latin typeface="Ubuntu"/>
                <a:ea typeface="Ubuntu"/>
                <a:cs typeface="Ubuntu"/>
                <a:sym typeface="Ubuntu"/>
              </a:rPr>
              <a:t>We all Work together for our platform!</a:t>
            </a:r>
          </a:p>
        </p:txBody>
      </p:sp>
      <p:sp>
        <p:nvSpPr>
          <p:cNvPr id="170" name="Shape 170"/>
          <p:cNvSpPr/>
          <p:nvPr/>
        </p:nvSpPr>
        <p:spPr>
          <a:xfrm rot="-5400000">
            <a:off x="2880675" y="2522951"/>
            <a:ext cx="807599" cy="1324500"/>
          </a:xfrm>
          <a:prstGeom prst="flowChartDelay">
            <a:avLst/>
          </a:prstGeom>
          <a:solidFill>
            <a:srgbClr val="F1C232"/>
          </a:solidFill>
          <a:ln>
            <a:noFill/>
          </a:ln>
        </p:spPr>
        <p:txBody>
          <a:bodyPr anchorCtr="0" anchor="ctr" bIns="91425" lIns="91425" rIns="91425" tIns="91425">
            <a:noAutofit/>
          </a:bodyPr>
          <a:lstStyle/>
          <a:p>
            <a:pPr>
              <a:spcBef>
                <a:spcPts val="0"/>
              </a:spcBef>
              <a:buNone/>
            </a:pPr>
            <a:r>
              <a:t/>
            </a:r>
            <a:endParaRPr/>
          </a:p>
        </p:txBody>
      </p:sp>
      <p:sp>
        <p:nvSpPr>
          <p:cNvPr id="171" name="Shape 171"/>
          <p:cNvSpPr/>
          <p:nvPr/>
        </p:nvSpPr>
        <p:spPr>
          <a:xfrm>
            <a:off x="2804183" y="1961956"/>
            <a:ext cx="960599" cy="915899"/>
          </a:xfrm>
          <a:prstGeom prst="ellipse">
            <a:avLst/>
          </a:prstGeom>
          <a:solidFill>
            <a:srgbClr val="FFE599"/>
          </a:solidFill>
          <a:ln>
            <a:noFill/>
          </a:ln>
        </p:spPr>
        <p:txBody>
          <a:bodyPr anchorCtr="0" anchor="ctr" bIns="91425" lIns="91425" rIns="91425" tIns="91425">
            <a:noAutofit/>
          </a:bodyPr>
          <a:lstStyle/>
          <a:p>
            <a:pPr>
              <a:spcBef>
                <a:spcPts val="0"/>
              </a:spcBef>
              <a:buNone/>
            </a:pPr>
            <a:r>
              <a:t/>
            </a:r>
            <a:endParaRPr/>
          </a:p>
        </p:txBody>
      </p:sp>
      <p:sp>
        <p:nvSpPr>
          <p:cNvPr id="172" name="Shape 172"/>
          <p:cNvSpPr/>
          <p:nvPr/>
        </p:nvSpPr>
        <p:spPr>
          <a:xfrm rot="-5400000">
            <a:off x="4986223" y="2522945"/>
            <a:ext cx="807599" cy="1324500"/>
          </a:xfrm>
          <a:prstGeom prst="flowChartDelay">
            <a:avLst/>
          </a:prstGeom>
          <a:solidFill>
            <a:srgbClr val="E69138"/>
          </a:solidFill>
          <a:ln>
            <a:noFill/>
          </a:ln>
        </p:spPr>
        <p:txBody>
          <a:bodyPr anchorCtr="0" anchor="ctr" bIns="91425" lIns="91425" rIns="91425" tIns="91425">
            <a:noAutofit/>
          </a:bodyPr>
          <a:lstStyle/>
          <a:p>
            <a:pPr>
              <a:spcBef>
                <a:spcPts val="0"/>
              </a:spcBef>
              <a:buNone/>
            </a:pPr>
            <a:r>
              <a:t/>
            </a:r>
            <a:endParaRPr/>
          </a:p>
        </p:txBody>
      </p:sp>
      <p:sp>
        <p:nvSpPr>
          <p:cNvPr id="173" name="Shape 173"/>
          <p:cNvSpPr/>
          <p:nvPr/>
        </p:nvSpPr>
        <p:spPr>
          <a:xfrm rot="-5400000">
            <a:off x="6056944" y="2803672"/>
            <a:ext cx="807599" cy="1324500"/>
          </a:xfrm>
          <a:prstGeom prst="flowChartDelay">
            <a:avLst/>
          </a:prstGeom>
          <a:solidFill>
            <a:srgbClr val="6AA84F"/>
          </a:solidFill>
          <a:ln>
            <a:noFill/>
          </a:ln>
        </p:spPr>
        <p:txBody>
          <a:bodyPr anchorCtr="0" anchor="ctr" bIns="91425" lIns="91425" rIns="91425" tIns="91425">
            <a:noAutofit/>
          </a:bodyPr>
          <a:lstStyle/>
          <a:p>
            <a:pPr>
              <a:spcBef>
                <a:spcPts val="0"/>
              </a:spcBef>
              <a:buNone/>
            </a:pPr>
            <a:r>
              <a:t/>
            </a:r>
            <a:endParaRPr/>
          </a:p>
        </p:txBody>
      </p:sp>
      <p:sp>
        <p:nvSpPr>
          <p:cNvPr id="174" name="Shape 174"/>
          <p:cNvSpPr txBox="1"/>
          <p:nvPr/>
        </p:nvSpPr>
        <p:spPr>
          <a:xfrm>
            <a:off x="503550" y="4248350"/>
            <a:ext cx="8136900" cy="703500"/>
          </a:xfrm>
          <a:prstGeom prst="rect">
            <a:avLst/>
          </a:prstGeom>
          <a:solidFill>
            <a:srgbClr val="F3F3F3"/>
          </a:solidFill>
          <a:ln cap="flat"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buNone/>
            </a:pPr>
            <a:r>
              <a:rPr lang="en" sz="1100"/>
              <a:t>After extensive user testing and feedback, the new design is implemented. Requesters, workers  and platform developers celebrate, shouting “we all work together for our platform!“ </a:t>
            </a:r>
          </a:p>
          <a:p>
            <a:pPr lvl="0" rtl="0">
              <a:spcBef>
                <a:spcPts val="0"/>
              </a:spcBef>
              <a:buNone/>
            </a:pPr>
            <a:r>
              <a:t/>
            </a:r>
            <a:endParaRPr/>
          </a:p>
        </p:txBody>
      </p:sp>
      <p:sp>
        <p:nvSpPr>
          <p:cNvPr id="175" name="Shape 175"/>
          <p:cNvSpPr/>
          <p:nvPr/>
        </p:nvSpPr>
        <p:spPr>
          <a:xfrm>
            <a:off x="5980452" y="2242676"/>
            <a:ext cx="960599" cy="915899"/>
          </a:xfrm>
          <a:prstGeom prst="ellipse">
            <a:avLst/>
          </a:prstGeom>
          <a:solidFill>
            <a:srgbClr val="B6D7A8"/>
          </a:solidFill>
          <a:ln>
            <a:noFill/>
          </a:ln>
        </p:spPr>
        <p:txBody>
          <a:bodyPr anchorCtr="0" anchor="ctr" bIns="91425" lIns="91425" rIns="91425" tIns="91425">
            <a:noAutofit/>
          </a:bodyPr>
          <a:lstStyle/>
          <a:p>
            <a:pPr>
              <a:spcBef>
                <a:spcPts val="0"/>
              </a:spcBef>
              <a:buNone/>
            </a:pPr>
            <a:r>
              <a:t/>
            </a:r>
            <a:endParaRPr/>
          </a:p>
        </p:txBody>
      </p:sp>
      <p:sp>
        <p:nvSpPr>
          <p:cNvPr id="176" name="Shape 176"/>
          <p:cNvSpPr/>
          <p:nvPr/>
        </p:nvSpPr>
        <p:spPr>
          <a:xfrm rot="-5400000">
            <a:off x="3932789" y="2771124"/>
            <a:ext cx="807599" cy="1324500"/>
          </a:xfrm>
          <a:prstGeom prst="flowChartDelay">
            <a:avLst/>
          </a:prstGeom>
          <a:solidFill>
            <a:srgbClr val="6D9EEB"/>
          </a:solidFill>
          <a:ln>
            <a:noFill/>
          </a:ln>
        </p:spPr>
        <p:txBody>
          <a:bodyPr anchorCtr="0" anchor="ctr" bIns="91425" lIns="91425" rIns="91425" tIns="91425">
            <a:noAutofit/>
          </a:bodyPr>
          <a:lstStyle/>
          <a:p>
            <a:pPr>
              <a:spcBef>
                <a:spcPts val="0"/>
              </a:spcBef>
              <a:buNone/>
            </a:pPr>
            <a:r>
              <a:t/>
            </a:r>
            <a:endParaRPr/>
          </a:p>
        </p:txBody>
      </p:sp>
      <p:sp>
        <p:nvSpPr>
          <p:cNvPr id="177" name="Shape 177"/>
          <p:cNvSpPr/>
          <p:nvPr/>
        </p:nvSpPr>
        <p:spPr>
          <a:xfrm>
            <a:off x="4891906" y="1935900"/>
            <a:ext cx="960599" cy="915899"/>
          </a:xfrm>
          <a:prstGeom prst="ellipse">
            <a:avLst/>
          </a:prstGeom>
          <a:solidFill>
            <a:srgbClr val="F6B26B"/>
          </a:solidFill>
          <a:ln>
            <a:noFill/>
          </a:ln>
        </p:spPr>
        <p:txBody>
          <a:bodyPr anchorCtr="0" anchor="ctr" bIns="91425" lIns="91425" rIns="91425" tIns="91425">
            <a:noAutofit/>
          </a:bodyPr>
          <a:lstStyle/>
          <a:p>
            <a:pPr>
              <a:spcBef>
                <a:spcPts val="0"/>
              </a:spcBef>
              <a:buNone/>
            </a:pPr>
            <a:r>
              <a:t/>
            </a:r>
            <a:endParaRPr/>
          </a:p>
        </p:txBody>
      </p:sp>
      <p:sp>
        <p:nvSpPr>
          <p:cNvPr id="178" name="Shape 178"/>
          <p:cNvSpPr/>
          <p:nvPr/>
        </p:nvSpPr>
        <p:spPr>
          <a:xfrm rot="2156777">
            <a:off x="7078219" y="2542322"/>
            <a:ext cx="249392" cy="915784"/>
          </a:xfrm>
          <a:prstGeom prst="rect">
            <a:avLst/>
          </a:prstGeom>
          <a:solidFill>
            <a:srgbClr val="B6D7A8"/>
          </a:solidFill>
          <a:ln>
            <a:noFill/>
          </a:ln>
        </p:spPr>
        <p:txBody>
          <a:bodyPr anchorCtr="0" anchor="ctr" bIns="91425" lIns="91425" rIns="91425" tIns="91425">
            <a:noAutofit/>
          </a:bodyPr>
          <a:lstStyle/>
          <a:p>
            <a:pPr>
              <a:spcBef>
                <a:spcPts val="0"/>
              </a:spcBef>
              <a:buNone/>
            </a:pPr>
            <a:r>
              <a:t/>
            </a:r>
            <a:endParaRPr/>
          </a:p>
        </p:txBody>
      </p:sp>
      <p:sp>
        <p:nvSpPr>
          <p:cNvPr id="179" name="Shape 179"/>
          <p:cNvSpPr/>
          <p:nvPr/>
        </p:nvSpPr>
        <p:spPr>
          <a:xfrm rot="-1040748">
            <a:off x="4618469" y="2210167"/>
            <a:ext cx="249548" cy="915835"/>
          </a:xfrm>
          <a:prstGeom prst="rect">
            <a:avLst/>
          </a:prstGeom>
          <a:solidFill>
            <a:srgbClr val="F9CB9C"/>
          </a:solidFill>
          <a:ln>
            <a:noFill/>
          </a:ln>
        </p:spPr>
        <p:txBody>
          <a:bodyPr anchorCtr="0" anchor="ctr" bIns="91425" lIns="91425" rIns="91425" tIns="91425">
            <a:noAutofit/>
          </a:bodyPr>
          <a:lstStyle/>
          <a:p>
            <a:pPr>
              <a:spcBef>
                <a:spcPts val="0"/>
              </a:spcBef>
              <a:buNone/>
            </a:pPr>
            <a:r>
              <a:t/>
            </a:r>
            <a:endParaRPr/>
          </a:p>
        </p:txBody>
      </p:sp>
      <p:sp>
        <p:nvSpPr>
          <p:cNvPr id="180" name="Shape 180"/>
          <p:cNvSpPr/>
          <p:nvPr/>
        </p:nvSpPr>
        <p:spPr>
          <a:xfrm>
            <a:off x="3856297" y="2210129"/>
            <a:ext cx="960599" cy="915899"/>
          </a:xfrm>
          <a:prstGeom prst="ellipse">
            <a:avLst/>
          </a:prstGeom>
          <a:solidFill>
            <a:srgbClr val="A4C2F4"/>
          </a:solidFill>
          <a:ln>
            <a:noFill/>
          </a:ln>
        </p:spPr>
        <p:txBody>
          <a:bodyPr anchorCtr="0" anchor="ctr" bIns="91425" lIns="91425" rIns="91425" tIns="91425">
            <a:noAutofit/>
          </a:bodyPr>
          <a:lstStyle/>
          <a:p>
            <a:pPr>
              <a:spcBef>
                <a:spcPts val="0"/>
              </a:spcBef>
              <a:buNone/>
            </a:pPr>
            <a:r>
              <a:t/>
            </a:r>
            <a:endParaRPr/>
          </a:p>
        </p:txBody>
      </p:sp>
      <p:sp>
        <p:nvSpPr>
          <p:cNvPr id="181" name="Shape 181"/>
          <p:cNvSpPr/>
          <p:nvPr/>
        </p:nvSpPr>
        <p:spPr>
          <a:xfrm rot="1662242">
            <a:off x="4959609" y="2598278"/>
            <a:ext cx="249728" cy="915848"/>
          </a:xfrm>
          <a:prstGeom prst="rect">
            <a:avLst/>
          </a:prstGeom>
          <a:solidFill>
            <a:srgbClr val="A4C2F4"/>
          </a:solidFill>
          <a:ln>
            <a:noFill/>
          </a:ln>
        </p:spPr>
        <p:txBody>
          <a:bodyPr anchorCtr="0" anchor="ctr" bIns="91425" lIns="91425" rIns="91425" tIns="91425">
            <a:noAutofit/>
          </a:bodyPr>
          <a:lstStyle/>
          <a:p>
            <a:pPr>
              <a:spcBef>
                <a:spcPts val="0"/>
              </a:spcBef>
              <a:buNone/>
            </a:pPr>
            <a:r>
              <a:t/>
            </a:r>
            <a:endParaRPr/>
          </a:p>
        </p:txBody>
      </p:sp>
      <p:sp>
        <p:nvSpPr>
          <p:cNvPr id="182" name="Shape 182"/>
          <p:cNvSpPr/>
          <p:nvPr/>
        </p:nvSpPr>
        <p:spPr>
          <a:xfrm rot="-476703">
            <a:off x="2562842" y="2272569"/>
            <a:ext cx="249595" cy="915735"/>
          </a:xfrm>
          <a:prstGeom prst="rect">
            <a:avLst/>
          </a:prstGeom>
          <a:solidFill>
            <a:srgbClr val="FFE599"/>
          </a:solidFill>
          <a:ln>
            <a:noFill/>
          </a:ln>
        </p:spPr>
        <p:txBody>
          <a:bodyPr anchorCtr="0" anchor="ctr" bIns="91425" lIns="91425" rIns="91425" tIns="91425">
            <a:noAutofit/>
          </a:bodyPr>
          <a:lstStyle/>
          <a:p>
            <a:pPr>
              <a:spcBef>
                <a:spcPts val="0"/>
              </a:spcBef>
              <a:buNone/>
            </a:pPr>
            <a:r>
              <a:t/>
            </a:r>
            <a:endParaRPr/>
          </a:p>
        </p:txBody>
      </p:sp>
      <p:sp>
        <p:nvSpPr>
          <p:cNvPr id="183" name="Shape 183"/>
          <p:cNvSpPr/>
          <p:nvPr/>
        </p:nvSpPr>
        <p:spPr>
          <a:xfrm>
            <a:off x="1729327" y="2210126"/>
            <a:ext cx="960599" cy="915899"/>
          </a:xfrm>
          <a:prstGeom prst="ellipse">
            <a:avLst/>
          </a:prstGeom>
          <a:solidFill>
            <a:srgbClr val="D9D9D9"/>
          </a:solidFill>
          <a:ln>
            <a:noFill/>
          </a:ln>
        </p:spPr>
        <p:txBody>
          <a:bodyPr anchorCtr="0" anchor="ctr" bIns="91425" lIns="91425" rIns="91425" tIns="91425">
            <a:noAutofit/>
          </a:bodyPr>
          <a:lstStyle/>
          <a:p>
            <a:pPr>
              <a:spcBef>
                <a:spcPts val="0"/>
              </a:spcBef>
              <a:buNone/>
            </a:pPr>
            <a:r>
              <a:t/>
            </a:r>
            <a:endParaRPr/>
          </a:p>
        </p:txBody>
      </p:sp>
      <p:sp>
        <p:nvSpPr>
          <p:cNvPr id="184" name="Shape 184"/>
          <p:cNvSpPr/>
          <p:nvPr/>
        </p:nvSpPr>
        <p:spPr>
          <a:xfrm rot="-5400000">
            <a:off x="1805819" y="2771122"/>
            <a:ext cx="807599" cy="1324500"/>
          </a:xfrm>
          <a:prstGeom prst="flowChartDelay">
            <a:avLst/>
          </a:prstGeom>
          <a:solidFill>
            <a:srgbClr val="B7B7B7"/>
          </a:solidFill>
          <a:ln>
            <a:noFill/>
          </a:ln>
        </p:spPr>
        <p:txBody>
          <a:bodyPr anchorCtr="0" anchor="ctr" bIns="91425" lIns="91425" rIns="91425" tIns="91425">
            <a:noAutofit/>
          </a:bodyPr>
          <a:lstStyle/>
          <a:p>
            <a:pPr>
              <a:spcBef>
                <a:spcPts val="0"/>
              </a:spcBef>
              <a:buNone/>
            </a:pPr>
            <a:r>
              <a:t/>
            </a:r>
            <a:endParaRPr/>
          </a:p>
        </p:txBody>
      </p:sp>
      <p:sp>
        <p:nvSpPr>
          <p:cNvPr id="185" name="Shape 185"/>
          <p:cNvSpPr/>
          <p:nvPr/>
        </p:nvSpPr>
        <p:spPr>
          <a:xfrm rot="-1040748">
            <a:off x="1427494" y="2417267"/>
            <a:ext cx="249548" cy="915835"/>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186" name="Shape 186"/>
          <p:cNvSpPr/>
          <p:nvPr/>
        </p:nvSpPr>
        <p:spPr>
          <a:xfrm rot="8350405">
            <a:off x="1987436" y="2436350"/>
            <a:ext cx="463464" cy="463464"/>
          </a:xfrm>
          <a:prstGeom prst="arc">
            <a:avLst>
              <a:gd fmla="val 16200000" name="adj1"/>
              <a:gd fmla="val 0" name="adj2"/>
            </a:avLst>
          </a:prstGeom>
          <a:noFill/>
          <a:ln cap="flat"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87" name="Shape 187"/>
          <p:cNvSpPr/>
          <p:nvPr/>
        </p:nvSpPr>
        <p:spPr>
          <a:xfrm rot="8350405">
            <a:off x="3041374" y="2188175"/>
            <a:ext cx="463464" cy="463464"/>
          </a:xfrm>
          <a:prstGeom prst="arc">
            <a:avLst>
              <a:gd fmla="val 16200000" name="adj1"/>
              <a:gd fmla="val 0" name="adj2"/>
            </a:avLst>
          </a:prstGeom>
          <a:noFill/>
          <a:ln cap="flat" w="38100">
            <a:solidFill>
              <a:schemeClr val="lt1"/>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88" name="Shape 188"/>
          <p:cNvSpPr/>
          <p:nvPr/>
        </p:nvSpPr>
        <p:spPr>
          <a:xfrm rot="8350405">
            <a:off x="4105511" y="2468900"/>
            <a:ext cx="463464" cy="463464"/>
          </a:xfrm>
          <a:prstGeom prst="arc">
            <a:avLst>
              <a:gd fmla="val 16200000" name="adj1"/>
              <a:gd fmla="val 0" name="adj2"/>
            </a:avLst>
          </a:prstGeom>
          <a:noFill/>
          <a:ln cap="flat" w="38100">
            <a:solidFill>
              <a:schemeClr val="lt1"/>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89" name="Shape 189"/>
          <p:cNvSpPr/>
          <p:nvPr/>
        </p:nvSpPr>
        <p:spPr>
          <a:xfrm rot="7639332">
            <a:off x="5166735" y="2162072"/>
            <a:ext cx="463634" cy="463634"/>
          </a:xfrm>
          <a:prstGeom prst="arc">
            <a:avLst>
              <a:gd fmla="val 16200000" name="adj1"/>
              <a:gd fmla="val 0" name="adj2"/>
            </a:avLst>
          </a:prstGeom>
          <a:noFill/>
          <a:ln cap="flat" w="38100">
            <a:solidFill>
              <a:schemeClr val="lt1"/>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90" name="Shape 190"/>
          <p:cNvSpPr/>
          <p:nvPr/>
        </p:nvSpPr>
        <p:spPr>
          <a:xfrm rot="7936271">
            <a:off x="6211144" y="2498783"/>
            <a:ext cx="463397" cy="463397"/>
          </a:xfrm>
          <a:prstGeom prst="arc">
            <a:avLst>
              <a:gd fmla="val 16200000" name="adj1"/>
              <a:gd fmla="val 0" name="adj2"/>
            </a:avLst>
          </a:prstGeom>
          <a:noFill/>
          <a:ln cap="flat" w="38100">
            <a:solidFill>
              <a:schemeClr val="lt1"/>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