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3" y="4085491"/>
            <a:ext cx="2630678" cy="265228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313573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dirty="0" smtClean="0"/>
              <a:t/>
            </a:r>
            <a:br>
              <a:rPr lang="pt-BR" sz="6000" dirty="0" smtClean="0"/>
            </a:br>
            <a:r>
              <a:rPr lang="pt-BR" sz="6000" dirty="0"/>
              <a:t/>
            </a:r>
            <a:br>
              <a:rPr lang="pt-BR" sz="6000" dirty="0"/>
            </a:br>
            <a:r>
              <a:rPr lang="pt-BR" sz="6000" dirty="0" smtClean="0"/>
              <a:t/>
            </a:r>
            <a:br>
              <a:rPr lang="pt-BR" sz="6000" dirty="0" smtClean="0"/>
            </a:br>
            <a:r>
              <a:rPr lang="pt-BR" sz="6000" dirty="0"/>
              <a:t/>
            </a:r>
            <a:br>
              <a:rPr lang="pt-BR" sz="6000" dirty="0"/>
            </a:br>
            <a:r>
              <a:rPr lang="pt-BR" sz="6000" dirty="0" smtClean="0"/>
              <a:t/>
            </a:r>
            <a:br>
              <a:rPr lang="pt-BR" sz="6000" dirty="0" smtClean="0"/>
            </a:br>
            <a:r>
              <a:rPr lang="pt-BR" sz="6000" dirty="0"/>
              <a:t/>
            </a:r>
            <a:br>
              <a:rPr lang="pt-BR" sz="6000" dirty="0"/>
            </a:br>
            <a:r>
              <a:rPr lang="pt-BR" sz="6000" dirty="0" smtClean="0"/>
              <a:t/>
            </a:r>
            <a:br>
              <a:rPr lang="pt-BR" sz="6000" dirty="0" smtClean="0"/>
            </a:br>
            <a:r>
              <a:rPr lang="pt-BR" sz="6000" dirty="0"/>
              <a:t/>
            </a:r>
            <a:br>
              <a:rPr lang="pt-BR" sz="6000" dirty="0"/>
            </a:br>
            <a:r>
              <a:rPr lang="pt-BR" sz="8000" dirty="0" smtClean="0"/>
              <a:t>Introdução </a:t>
            </a:r>
            <a:br>
              <a:rPr lang="pt-BR" sz="8000" dirty="0" smtClean="0"/>
            </a:br>
            <a:r>
              <a:rPr lang="pt-BR" sz="8000" dirty="0" smtClean="0"/>
              <a:t>a </a:t>
            </a:r>
            <a:r>
              <a:rPr lang="pt-BR" sz="8000" dirty="0"/>
              <a:t/>
            </a:r>
            <a:br>
              <a:rPr lang="pt-BR" sz="8000" dirty="0"/>
            </a:br>
            <a:r>
              <a:rPr lang="pt-BR" sz="8000" dirty="0" err="1" smtClean="0"/>
              <a:t>python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pt-BR" dirty="0" smtClean="0">
              <a:solidFill>
                <a:schemeClr val="tx1"/>
              </a:solidFill>
            </a:endParaRPr>
          </a:p>
          <a:p>
            <a:pPr algn="r"/>
            <a:r>
              <a:rPr lang="pt-BR" dirty="0" smtClean="0">
                <a:solidFill>
                  <a:schemeClr val="tx1"/>
                </a:solidFill>
              </a:rPr>
              <a:t>Milton Luis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4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e constantes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760560"/>
            <a:ext cx="9905999" cy="4872251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Variáveis e constantes </a:t>
            </a:r>
            <a:r>
              <a:rPr lang="pt-BR" dirty="0" err="1" smtClean="0"/>
              <a:t>python</a:t>
            </a:r>
            <a:r>
              <a:rPr lang="pt-BR" dirty="0" smtClean="0"/>
              <a:t> são simples mas precisam seguir aquelas regras já estudas anteriormente e novas regras</a:t>
            </a:r>
          </a:p>
          <a:p>
            <a:r>
              <a:rPr lang="pt-BR" dirty="0" smtClean="0"/>
              <a:t>As regras antigas:</a:t>
            </a:r>
          </a:p>
          <a:p>
            <a:pPr lvl="1" algn="just"/>
            <a:r>
              <a:rPr lang="pt-BR" dirty="0"/>
              <a:t>Ao nomear variáveis e constantes não se deve utilizar:</a:t>
            </a:r>
          </a:p>
          <a:p>
            <a:pPr lvl="2" algn="just"/>
            <a:r>
              <a:rPr lang="pt-BR" sz="2000" dirty="0"/>
              <a:t>caracteres especiais. Por exemplo: </a:t>
            </a:r>
            <a:r>
              <a:rPr lang="pt-BR" sz="2000" b="1" dirty="0">
                <a:solidFill>
                  <a:srgbClr val="FFC000"/>
                </a:solidFill>
              </a:rPr>
              <a:t>ç,@,$,%,!,?,# dentre outros.</a:t>
            </a:r>
          </a:p>
          <a:p>
            <a:pPr lvl="2" algn="just"/>
            <a:r>
              <a:rPr lang="pt-BR" sz="2000" dirty="0"/>
              <a:t>Números antes de uma palavra. Por exemplo: </a:t>
            </a:r>
            <a:r>
              <a:rPr lang="pt-BR" sz="2000" b="1" dirty="0" smtClean="0">
                <a:solidFill>
                  <a:srgbClr val="FFC000"/>
                </a:solidFill>
              </a:rPr>
              <a:t>1Nome</a:t>
            </a:r>
            <a:endParaRPr lang="pt-BR" sz="2000" dirty="0">
              <a:solidFill>
                <a:srgbClr val="FFC000"/>
              </a:solidFill>
            </a:endParaRPr>
          </a:p>
          <a:p>
            <a:pPr lvl="1" algn="just"/>
            <a:r>
              <a:rPr lang="pt-BR" dirty="0"/>
              <a:t>Também deve tomar cuidado para não nomear com palavras que já são pertencentes ao sistema</a:t>
            </a:r>
          </a:p>
          <a:p>
            <a:pPr lvl="2" algn="just"/>
            <a:r>
              <a:rPr lang="pt-BR" sz="2000" dirty="0"/>
              <a:t>Por exemplo: </a:t>
            </a:r>
            <a:r>
              <a:rPr lang="pt-BR" sz="2000" b="1" dirty="0" err="1" smtClean="0">
                <a:solidFill>
                  <a:srgbClr val="FFC000"/>
                </a:solidFill>
              </a:rPr>
              <a:t>print</a:t>
            </a:r>
            <a:r>
              <a:rPr lang="pt-BR" sz="2000" b="1" dirty="0" smtClean="0">
                <a:solidFill>
                  <a:srgbClr val="FFC000"/>
                </a:solidFill>
              </a:rPr>
              <a:t>, </a:t>
            </a:r>
            <a:r>
              <a:rPr lang="pt-BR" sz="2000" b="1" dirty="0" err="1" smtClean="0">
                <a:solidFill>
                  <a:srgbClr val="FFC000"/>
                </a:solidFill>
              </a:rPr>
              <a:t>type</a:t>
            </a:r>
            <a:r>
              <a:rPr lang="pt-BR" sz="2000" b="1" dirty="0" smtClean="0">
                <a:solidFill>
                  <a:srgbClr val="FFC000"/>
                </a:solidFill>
              </a:rPr>
              <a:t>, for </a:t>
            </a:r>
            <a:r>
              <a:rPr lang="pt-BR" sz="2000" b="1" dirty="0"/>
              <a:t>dentre </a:t>
            </a:r>
            <a:r>
              <a:rPr lang="pt-BR" sz="2000" b="1" dirty="0" smtClean="0"/>
              <a:t>outras</a:t>
            </a:r>
            <a:endParaRPr lang="pt-BR" sz="2000" b="1" dirty="0"/>
          </a:p>
          <a:p>
            <a:pPr algn="just"/>
            <a:r>
              <a:rPr lang="pt-BR" sz="2600" b="1" dirty="0" smtClean="0">
                <a:solidFill>
                  <a:srgbClr val="FFC000"/>
                </a:solidFill>
              </a:rPr>
              <a:t>Regra nova: </a:t>
            </a:r>
            <a:r>
              <a:rPr lang="pt-BR" sz="2600" dirty="0" smtClean="0"/>
              <a:t>Como o </a:t>
            </a:r>
            <a:r>
              <a:rPr lang="pt-BR" sz="2600" dirty="0" err="1" smtClean="0"/>
              <a:t>python</a:t>
            </a:r>
            <a:r>
              <a:rPr lang="pt-BR" sz="2600" dirty="0" smtClean="0"/>
              <a:t> é interpretado, precisamos definir um valor pra ele mesmo ele sendo uma varável ou constante.</a:t>
            </a:r>
            <a:endParaRPr lang="pt-BR" sz="2600" b="1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58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72809"/>
            <a:ext cx="9905998" cy="1478570"/>
          </a:xfrm>
        </p:spPr>
        <p:txBody>
          <a:bodyPr/>
          <a:lstStyle/>
          <a:p>
            <a:r>
              <a:rPr lang="pt-BR" dirty="0" smtClean="0"/>
              <a:t>Variáveis e constantes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392072"/>
            <a:ext cx="9905999" cy="5268035"/>
          </a:xfrm>
        </p:spPr>
        <p:txBody>
          <a:bodyPr/>
          <a:lstStyle/>
          <a:p>
            <a:pPr algn="just"/>
            <a:r>
              <a:rPr lang="pt-BR" dirty="0" smtClean="0"/>
              <a:t>A partir de agora aprenderemos novos métodos para a declaração de variáveis, o snake_case e o </a:t>
            </a:r>
            <a:r>
              <a:rPr lang="pt-BR" dirty="0" err="1" smtClean="0"/>
              <a:t>CamelCase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>
                <a:solidFill>
                  <a:srgbClr val="FFC000"/>
                </a:solidFill>
              </a:rPr>
              <a:t>Snake_case:</a:t>
            </a:r>
            <a:r>
              <a:rPr lang="pt-BR" dirty="0" smtClean="0"/>
              <a:t> como apresentado antes em </a:t>
            </a:r>
            <a:r>
              <a:rPr lang="pt-BR" dirty="0" err="1" smtClean="0"/>
              <a:t>portugol</a:t>
            </a:r>
            <a:r>
              <a:rPr lang="pt-BR" dirty="0" smtClean="0"/>
              <a:t>, aqui utilizamos o </a:t>
            </a:r>
            <a:r>
              <a:rPr lang="pt-BR" dirty="0" err="1" smtClean="0"/>
              <a:t>underline</a:t>
            </a:r>
            <a:r>
              <a:rPr lang="pt-BR" dirty="0" smtClean="0"/>
              <a:t> (sublinhado) para juntar as palavras de uma variável ou apenas no início ou no fim da palavra.</a:t>
            </a:r>
          </a:p>
          <a:p>
            <a:pPr lvl="1" algn="just"/>
            <a:r>
              <a:rPr lang="pt-BR" dirty="0" smtClean="0"/>
              <a:t>Exemplo: </a:t>
            </a:r>
            <a:r>
              <a:rPr lang="pt-BR" dirty="0" err="1" smtClean="0"/>
              <a:t>nome_funcionario</a:t>
            </a:r>
            <a:r>
              <a:rPr lang="pt-BR" dirty="0" smtClean="0"/>
              <a:t>, _nome, nome_</a:t>
            </a:r>
          </a:p>
          <a:p>
            <a:pPr lvl="1" algn="just"/>
            <a:r>
              <a:rPr lang="pt-BR" dirty="0" err="1" smtClean="0"/>
              <a:t>SnakeCase</a:t>
            </a:r>
            <a:r>
              <a:rPr lang="pt-BR" dirty="0" smtClean="0"/>
              <a:t> também é utilizado nas Constantes</a:t>
            </a:r>
          </a:p>
          <a:p>
            <a:pPr algn="just"/>
            <a:r>
              <a:rPr lang="pt-BR" dirty="0" err="1" smtClean="0">
                <a:solidFill>
                  <a:srgbClr val="FFC000"/>
                </a:solidFill>
              </a:rPr>
              <a:t>CamelCase</a:t>
            </a:r>
            <a:r>
              <a:rPr lang="pt-BR" dirty="0" smtClean="0"/>
              <a:t>: nós colocamos a primeira letra da segunda ou terceira palavra ou qualquer outra em maiúsculo:</a:t>
            </a:r>
          </a:p>
          <a:p>
            <a:pPr lvl="1" algn="just"/>
            <a:r>
              <a:rPr lang="pt-BR" dirty="0" smtClean="0"/>
              <a:t>Exemplo: </a:t>
            </a:r>
            <a:r>
              <a:rPr lang="pt-BR" dirty="0" err="1" smtClean="0"/>
              <a:t>nomeFuncionario</a:t>
            </a:r>
            <a:r>
              <a:rPr lang="pt-BR" dirty="0" smtClean="0"/>
              <a:t>,  </a:t>
            </a:r>
            <a:r>
              <a:rPr lang="pt-BR" dirty="0" err="1" smtClean="0"/>
              <a:t>connBancoDeDados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pt-BR" dirty="0"/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6712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e constantes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531057"/>
          </a:xfrm>
        </p:spPr>
        <p:txBody>
          <a:bodyPr/>
          <a:lstStyle/>
          <a:p>
            <a:pPr algn="just"/>
            <a:r>
              <a:rPr lang="pt-BR" dirty="0" smtClean="0"/>
              <a:t>Para a criação de constantes utilizamos </a:t>
            </a:r>
            <a:r>
              <a:rPr lang="pt-BR" dirty="0"/>
              <a:t>todos as palavras </a:t>
            </a:r>
            <a:r>
              <a:rPr lang="pt-BR" dirty="0" smtClean="0"/>
              <a:t>em maiúsculo e no caso de duas palavras o método snake_case e colocamos um valor</a:t>
            </a:r>
          </a:p>
          <a:p>
            <a:pPr lvl="1" algn="just"/>
            <a:r>
              <a:rPr lang="pt-BR" dirty="0" err="1" smtClean="0"/>
              <a:t>Exmeplo</a:t>
            </a:r>
            <a:r>
              <a:rPr lang="pt-BR" dirty="0" smtClean="0"/>
              <a:t>: USERNAME = “Milton”, SALDO_CESTA = 500.3,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1" algn="just"/>
            <a:endParaRPr lang="pt-BR" dirty="0"/>
          </a:p>
          <a:p>
            <a:pPr algn="just"/>
            <a:r>
              <a:rPr lang="pt-BR" dirty="0" smtClean="0"/>
              <a:t>O diferencial é que na constante </a:t>
            </a:r>
            <a:r>
              <a:rPr lang="pt-BR" dirty="0" smtClean="0">
                <a:solidFill>
                  <a:srgbClr val="FFC000"/>
                </a:solidFill>
              </a:rPr>
              <a:t>tem e não tem um valor fixo</a:t>
            </a:r>
            <a:r>
              <a:rPr lang="pt-BR" dirty="0" smtClean="0"/>
              <a:t>, ou seja, é possível alterar o valor durante a execução, em determinados momentos ela será um valor fixo, como por </a:t>
            </a:r>
            <a:r>
              <a:rPr lang="pt-BR" dirty="0" smtClean="0">
                <a:solidFill>
                  <a:srgbClr val="FFC000"/>
                </a:solidFill>
              </a:rPr>
              <a:t>exemplo colocar dados de acesso ao banco de dados.</a:t>
            </a:r>
          </a:p>
          <a:p>
            <a:pPr lvl="1" algn="just"/>
            <a:r>
              <a:rPr lang="pt-BR" dirty="0" smtClean="0"/>
              <a:t>Exemplo: CONN_DATABASE = </a:t>
            </a:r>
            <a:r>
              <a:rPr lang="pt-BR" dirty="0" smtClean="0">
                <a:solidFill>
                  <a:srgbClr val="FFC000"/>
                </a:solidFill>
              </a:rPr>
              <a:t>“sqlite://database.db”</a:t>
            </a:r>
          </a:p>
        </p:txBody>
      </p:sp>
    </p:spTree>
    <p:extLst>
      <p:ext uri="{BB962C8B-B14F-4D97-AF65-F5344CB8AC3E}">
        <p14:creationId xmlns:p14="http://schemas.microsoft.com/office/powerpoint/2010/main" val="29305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624084"/>
            <a:ext cx="9905999" cy="4844955"/>
          </a:xfrm>
        </p:spPr>
        <p:txBody>
          <a:bodyPr/>
          <a:lstStyle/>
          <a:p>
            <a:r>
              <a:rPr lang="pt-BR" dirty="0" smtClean="0"/>
              <a:t>Para definirmos a entrada de dados utilizamos o comando </a:t>
            </a:r>
            <a:r>
              <a:rPr lang="pt-BR" dirty="0" smtClean="0">
                <a:solidFill>
                  <a:srgbClr val="FFC000"/>
                </a:solidFill>
              </a:rPr>
              <a:t>input()</a:t>
            </a:r>
            <a:r>
              <a:rPr lang="pt-BR" dirty="0" smtClean="0"/>
              <a:t> e para a saída o comando </a:t>
            </a:r>
            <a:r>
              <a:rPr lang="pt-BR" dirty="0" err="1" smtClean="0">
                <a:solidFill>
                  <a:srgbClr val="FFC000"/>
                </a:solidFill>
              </a:rPr>
              <a:t>print</a:t>
            </a:r>
            <a:r>
              <a:rPr lang="pt-BR" dirty="0" smtClean="0">
                <a:solidFill>
                  <a:srgbClr val="FFC000"/>
                </a:solidFill>
              </a:rPr>
              <a:t>(), </a:t>
            </a:r>
          </a:p>
          <a:p>
            <a:r>
              <a:rPr lang="pt-BR" dirty="0" smtClean="0"/>
              <a:t>primeiro criamos uma variável e utilizamos o input() em seguida com uma mensagem dentro ou vazio</a:t>
            </a:r>
          </a:p>
          <a:p>
            <a:pPr lvl="1"/>
            <a:r>
              <a:rPr lang="pt-BR" dirty="0" smtClean="0"/>
              <a:t>Exemplo: nome = input(</a:t>
            </a:r>
            <a:r>
              <a:rPr lang="pt-BR" dirty="0" smtClean="0">
                <a:solidFill>
                  <a:srgbClr val="FFC000"/>
                </a:solidFill>
              </a:rPr>
              <a:t>“Digite o seu nome: ”</a:t>
            </a:r>
            <a:r>
              <a:rPr lang="pt-BR" dirty="0" smtClean="0"/>
              <a:t>)</a:t>
            </a:r>
          </a:p>
          <a:p>
            <a:r>
              <a:rPr lang="pt-BR" dirty="0" smtClean="0"/>
              <a:t>por padrão o input sempre irá aceitar entrada do tipo </a:t>
            </a:r>
            <a:r>
              <a:rPr lang="pt-BR" dirty="0" err="1" smtClean="0"/>
              <a:t>string</a:t>
            </a:r>
            <a:r>
              <a:rPr lang="pt-BR" dirty="0" smtClean="0"/>
              <a:t>, se quiser entrar com um número precisamos colocar o tipo antes do input()</a:t>
            </a:r>
          </a:p>
          <a:p>
            <a:pPr lvl="1"/>
            <a:r>
              <a:rPr lang="pt-BR" dirty="0" smtClean="0"/>
              <a:t>Exemplo: num = </a:t>
            </a: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(</a:t>
            </a:r>
            <a:r>
              <a:rPr lang="pt-BR" dirty="0" smtClean="0"/>
              <a:t>input(</a:t>
            </a:r>
            <a:r>
              <a:rPr lang="pt-BR" dirty="0" smtClean="0">
                <a:solidFill>
                  <a:srgbClr val="FFC000"/>
                </a:solidFill>
              </a:rPr>
              <a:t>“Digite o número: ”</a:t>
            </a:r>
            <a:r>
              <a:rPr lang="pt-BR" dirty="0" smtClean="0"/>
              <a:t>)</a:t>
            </a:r>
            <a:r>
              <a:rPr lang="pt-BR" dirty="0" smtClean="0">
                <a:solidFill>
                  <a:srgbClr val="FFC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pt-BR" dirty="0" smtClean="0"/>
              <a:t>	          nota1 </a:t>
            </a:r>
            <a:r>
              <a:rPr lang="pt-BR" dirty="0"/>
              <a:t>= </a:t>
            </a:r>
            <a:r>
              <a:rPr lang="pt-BR" dirty="0" err="1" smtClean="0">
                <a:solidFill>
                  <a:srgbClr val="FFC000"/>
                </a:solidFill>
              </a:rPr>
              <a:t>float</a:t>
            </a:r>
            <a:r>
              <a:rPr lang="pt-BR" dirty="0" smtClean="0">
                <a:solidFill>
                  <a:srgbClr val="FFC000"/>
                </a:solidFill>
              </a:rPr>
              <a:t>(</a:t>
            </a:r>
            <a:r>
              <a:rPr lang="pt-BR" dirty="0" smtClean="0"/>
              <a:t>input</a:t>
            </a:r>
            <a:r>
              <a:rPr lang="pt-BR" dirty="0"/>
              <a:t>(</a:t>
            </a:r>
            <a:r>
              <a:rPr lang="pt-BR" dirty="0">
                <a:solidFill>
                  <a:srgbClr val="FFC000"/>
                </a:solidFill>
              </a:rPr>
              <a:t>“Digite </a:t>
            </a:r>
            <a:r>
              <a:rPr lang="pt-BR" dirty="0" smtClean="0">
                <a:solidFill>
                  <a:srgbClr val="FFC000"/>
                </a:solidFill>
              </a:rPr>
              <a:t>a 1ª nota: </a:t>
            </a:r>
            <a:r>
              <a:rPr lang="pt-BR" dirty="0">
                <a:solidFill>
                  <a:srgbClr val="FFC000"/>
                </a:solidFill>
              </a:rPr>
              <a:t>”</a:t>
            </a:r>
            <a:r>
              <a:rPr lang="pt-BR" dirty="0"/>
              <a:t>)</a:t>
            </a:r>
            <a:r>
              <a:rPr lang="pt-BR" dirty="0">
                <a:solidFill>
                  <a:srgbClr val="FFC000"/>
                </a:solidFill>
              </a:rPr>
              <a:t>)</a:t>
            </a:r>
          </a:p>
          <a:p>
            <a:pPr lvl="1"/>
            <a:endParaRPr lang="pt-BR" dirty="0" smtClean="0">
              <a:solidFill>
                <a:srgbClr val="FFC000"/>
              </a:solidFill>
            </a:endParaRPr>
          </a:p>
          <a:p>
            <a:endParaRPr lang="pt-BR" dirty="0" smtClean="0"/>
          </a:p>
          <a:p>
            <a:endParaRPr lang="pt-B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21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Saída de dados e formatação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719618"/>
            <a:ext cx="9905999" cy="4071583"/>
          </a:xfrm>
        </p:spPr>
        <p:txBody>
          <a:bodyPr/>
          <a:lstStyle/>
          <a:p>
            <a:r>
              <a:rPr lang="pt-BR" dirty="0" smtClean="0"/>
              <a:t>Para a saída de dados utilizamos a palavra </a:t>
            </a:r>
            <a:r>
              <a:rPr lang="pt-BR" dirty="0" err="1" smtClean="0"/>
              <a:t>print</a:t>
            </a:r>
            <a:r>
              <a:rPr lang="pt-BR" dirty="0" smtClean="0"/>
              <a:t>() e passamos a variável ou constante dentro dos parênteses</a:t>
            </a:r>
          </a:p>
          <a:p>
            <a:pPr lvl="1"/>
            <a:r>
              <a:rPr lang="pt-BR" dirty="0" smtClean="0"/>
              <a:t>Exemplo: </a:t>
            </a:r>
            <a:r>
              <a:rPr lang="pt-BR" dirty="0" err="1" smtClean="0">
                <a:solidFill>
                  <a:srgbClr val="FFC000"/>
                </a:solidFill>
              </a:rPr>
              <a:t>print</a:t>
            </a:r>
            <a:r>
              <a:rPr lang="pt-BR" dirty="0" smtClean="0">
                <a:solidFill>
                  <a:srgbClr val="FFC000"/>
                </a:solidFill>
              </a:rPr>
              <a:t>(</a:t>
            </a:r>
            <a:r>
              <a:rPr lang="pt-BR" dirty="0" smtClean="0"/>
              <a:t>nome</a:t>
            </a:r>
            <a:r>
              <a:rPr lang="pt-BR" dirty="0" smtClean="0">
                <a:solidFill>
                  <a:srgbClr val="FFC000"/>
                </a:solidFill>
              </a:rPr>
              <a:t>)</a:t>
            </a:r>
            <a:endParaRPr lang="pt-BR" dirty="0" smtClean="0"/>
          </a:p>
          <a:p>
            <a:r>
              <a:rPr lang="pt-BR" dirty="0" smtClean="0"/>
              <a:t>Se quisermos adicionar uma palavra junto a variável , como a concatenação vista antes podemos utilizar o </a:t>
            </a:r>
            <a:r>
              <a:rPr lang="pt-BR" dirty="0" smtClean="0">
                <a:solidFill>
                  <a:srgbClr val="FFC000"/>
                </a:solidFill>
              </a:rPr>
              <a:t>f-</a:t>
            </a:r>
            <a:r>
              <a:rPr lang="pt-BR" dirty="0" err="1" smtClean="0">
                <a:solidFill>
                  <a:srgbClr val="FFC000"/>
                </a:solidFill>
              </a:rPr>
              <a:t>string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smtClean="0"/>
              <a:t>e</a:t>
            </a:r>
            <a:r>
              <a:rPr lang="pt-BR" dirty="0" smtClean="0">
                <a:solidFill>
                  <a:srgbClr val="FFC000"/>
                </a:solidFill>
              </a:rPr>
              <a:t> .</a:t>
            </a:r>
            <a:r>
              <a:rPr lang="pt-BR" dirty="0" err="1" smtClean="0">
                <a:solidFill>
                  <a:srgbClr val="FFC000"/>
                </a:solidFill>
              </a:rPr>
              <a:t>format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</a:p>
          <a:p>
            <a:pPr lvl="1"/>
            <a:r>
              <a:rPr lang="pt-BR" dirty="0" smtClean="0">
                <a:solidFill>
                  <a:srgbClr val="FFC000"/>
                </a:solidFill>
              </a:rPr>
              <a:t>Exemplo com f-</a:t>
            </a:r>
            <a:r>
              <a:rPr lang="pt-BR" dirty="0" err="1" smtClean="0">
                <a:solidFill>
                  <a:srgbClr val="FFC000"/>
                </a:solidFill>
              </a:rPr>
              <a:t>string</a:t>
            </a:r>
            <a:r>
              <a:rPr lang="pt-BR" dirty="0" smtClean="0">
                <a:solidFill>
                  <a:srgbClr val="FFC000"/>
                </a:solidFill>
              </a:rPr>
              <a:t>: </a:t>
            </a:r>
            <a:r>
              <a:rPr lang="pt-BR" dirty="0" err="1" smtClean="0">
                <a:solidFill>
                  <a:srgbClr val="FFC000"/>
                </a:solidFill>
              </a:rPr>
              <a:t>print</a:t>
            </a:r>
            <a:r>
              <a:rPr lang="pt-BR" dirty="0" smtClean="0">
                <a:solidFill>
                  <a:srgbClr val="FFC000"/>
                </a:solidFill>
              </a:rPr>
              <a:t>(</a:t>
            </a:r>
            <a:r>
              <a:rPr lang="pt-BR" dirty="0" err="1" smtClean="0">
                <a:solidFill>
                  <a:srgbClr val="FFC000"/>
                </a:solidFill>
              </a:rPr>
              <a:t>f</a:t>
            </a:r>
            <a:r>
              <a:rPr lang="pt-BR" dirty="0" err="1" smtClean="0"/>
              <a:t>“olá</a:t>
            </a:r>
            <a:r>
              <a:rPr lang="pt-BR" dirty="0" smtClean="0"/>
              <a:t> {nome}”</a:t>
            </a:r>
            <a:r>
              <a:rPr lang="pt-BR" dirty="0" smtClean="0">
                <a:solidFill>
                  <a:srgbClr val="FFC000"/>
                </a:solidFill>
              </a:rPr>
              <a:t>)</a:t>
            </a:r>
          </a:p>
          <a:p>
            <a:pPr lvl="1"/>
            <a:r>
              <a:rPr lang="pt-BR" dirty="0" smtClean="0">
                <a:solidFill>
                  <a:srgbClr val="FFC000"/>
                </a:solidFill>
              </a:rPr>
              <a:t>Exemplo com .</a:t>
            </a:r>
            <a:r>
              <a:rPr lang="pt-BR" dirty="0" err="1" smtClean="0">
                <a:solidFill>
                  <a:srgbClr val="FFC000"/>
                </a:solidFill>
              </a:rPr>
              <a:t>format</a:t>
            </a:r>
            <a:r>
              <a:rPr lang="pt-BR" dirty="0" smtClean="0">
                <a:solidFill>
                  <a:srgbClr val="FFC000"/>
                </a:solidFill>
              </a:rPr>
              <a:t>(): </a:t>
            </a:r>
            <a:r>
              <a:rPr lang="pt-BR" dirty="0" err="1" smtClean="0">
                <a:solidFill>
                  <a:srgbClr val="FFC000"/>
                </a:solidFill>
              </a:rPr>
              <a:t>print</a:t>
            </a:r>
            <a:r>
              <a:rPr lang="pt-BR" dirty="0" smtClean="0">
                <a:solidFill>
                  <a:srgbClr val="FFC000"/>
                </a:solidFill>
              </a:rPr>
              <a:t>(</a:t>
            </a:r>
            <a:r>
              <a:rPr lang="pt-BR" dirty="0"/>
              <a:t>“olá </a:t>
            </a:r>
            <a:r>
              <a:rPr lang="pt-BR" dirty="0" smtClean="0"/>
              <a:t>{</a:t>
            </a:r>
            <a:r>
              <a:rPr lang="pt-BR" dirty="0"/>
              <a:t> </a:t>
            </a:r>
            <a:r>
              <a:rPr lang="pt-BR" dirty="0" smtClean="0"/>
              <a:t>}”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format</a:t>
            </a:r>
            <a:r>
              <a:rPr lang="pt-BR" dirty="0" smtClean="0">
                <a:solidFill>
                  <a:srgbClr val="FFC000"/>
                </a:solidFill>
              </a:rPr>
              <a:t>(</a:t>
            </a:r>
            <a:r>
              <a:rPr lang="pt-BR" dirty="0" smtClean="0"/>
              <a:t>nome)</a:t>
            </a:r>
            <a:r>
              <a:rPr lang="pt-BR" dirty="0" smtClean="0">
                <a:solidFill>
                  <a:srgbClr val="FFC000"/>
                </a:solidFill>
              </a:rPr>
              <a:t>)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229" y="3755409"/>
            <a:ext cx="2630678" cy="265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14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aritméticos, lógicos, relacionais e de atribuição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Para os operadores aritméticos temos os vistos antes e temos dois novos</a:t>
            </a:r>
            <a:endParaRPr lang="pt-BR" dirty="0"/>
          </a:p>
          <a:p>
            <a:pPr lvl="1" algn="just"/>
            <a:r>
              <a:rPr lang="pt-BR" dirty="0">
                <a:solidFill>
                  <a:srgbClr val="FFC000"/>
                </a:solidFill>
              </a:rPr>
              <a:t>Aritméticos</a:t>
            </a:r>
            <a:r>
              <a:rPr lang="pt-BR" dirty="0"/>
              <a:t>: são os sinais de </a:t>
            </a:r>
            <a:r>
              <a:rPr lang="pt-BR" b="1" dirty="0"/>
              <a:t>+</a:t>
            </a:r>
            <a:r>
              <a:rPr lang="pt-BR" dirty="0"/>
              <a:t> (mais), </a:t>
            </a:r>
            <a:r>
              <a:rPr lang="pt-BR" b="1" dirty="0"/>
              <a:t>-</a:t>
            </a:r>
            <a:r>
              <a:rPr lang="pt-BR" dirty="0"/>
              <a:t> (menos), </a:t>
            </a:r>
            <a:r>
              <a:rPr lang="pt-BR" b="1" dirty="0"/>
              <a:t>*</a:t>
            </a:r>
            <a:r>
              <a:rPr lang="pt-BR" dirty="0"/>
              <a:t> (multiplicação), </a:t>
            </a:r>
            <a:r>
              <a:rPr lang="pt-BR" b="1" dirty="0"/>
              <a:t>/</a:t>
            </a:r>
            <a:r>
              <a:rPr lang="pt-BR" dirty="0"/>
              <a:t> (divisão</a:t>
            </a:r>
            <a:r>
              <a:rPr lang="pt-BR" dirty="0" smtClean="0"/>
              <a:t>), </a:t>
            </a:r>
          </a:p>
          <a:p>
            <a:pPr marL="457200" lvl="1" indent="0" algn="just">
              <a:buNone/>
            </a:pPr>
            <a:r>
              <a:rPr lang="pt-BR" dirty="0" smtClean="0"/>
              <a:t>                                            %(</a:t>
            </a:r>
            <a:r>
              <a:rPr lang="pt-BR" dirty="0" err="1" smtClean="0"/>
              <a:t>mod</a:t>
            </a:r>
            <a:r>
              <a:rPr lang="pt-BR" dirty="0" smtClean="0"/>
              <a:t> ou resto), //(divisão exata)</a:t>
            </a:r>
          </a:p>
          <a:p>
            <a:r>
              <a:rPr lang="pt-BR" dirty="0" smtClean="0"/>
              <a:t>Os operadores lógicos e relacionais</a:t>
            </a:r>
          </a:p>
          <a:p>
            <a:pPr lvl="1" algn="just"/>
            <a:r>
              <a:rPr lang="pt-BR" dirty="0" smtClean="0">
                <a:solidFill>
                  <a:srgbClr val="FFC000"/>
                </a:solidFill>
              </a:rPr>
              <a:t>Lógicos</a:t>
            </a:r>
            <a:r>
              <a:rPr lang="pt-BR" dirty="0" smtClean="0"/>
              <a:t>: </a:t>
            </a:r>
            <a:r>
              <a:rPr lang="pt-BR" dirty="0" err="1" smtClean="0">
                <a:solidFill>
                  <a:srgbClr val="FFC000"/>
                </a:solidFill>
              </a:rPr>
              <a:t>and</a:t>
            </a:r>
            <a:r>
              <a:rPr lang="pt-BR" dirty="0" smtClean="0"/>
              <a:t> (e), </a:t>
            </a:r>
            <a:r>
              <a:rPr lang="pt-BR" dirty="0" err="1" smtClean="0">
                <a:solidFill>
                  <a:srgbClr val="FFC000"/>
                </a:solidFill>
              </a:rPr>
              <a:t>or</a:t>
            </a:r>
            <a:r>
              <a:rPr lang="pt-BR" dirty="0" smtClean="0"/>
              <a:t> (ou), </a:t>
            </a:r>
            <a:r>
              <a:rPr lang="pt-BR" dirty="0" err="1" smtClean="0">
                <a:solidFill>
                  <a:srgbClr val="FFC000"/>
                </a:solidFill>
              </a:rPr>
              <a:t>not</a:t>
            </a:r>
            <a:r>
              <a:rPr lang="pt-BR" dirty="0" smtClean="0"/>
              <a:t> (não)</a:t>
            </a:r>
            <a:endParaRPr lang="pt-BR" dirty="0"/>
          </a:p>
          <a:p>
            <a:pPr lvl="1" algn="just"/>
            <a:r>
              <a:rPr lang="pt-BR" dirty="0">
                <a:solidFill>
                  <a:srgbClr val="FFC000"/>
                </a:solidFill>
              </a:rPr>
              <a:t>Relacionais</a:t>
            </a:r>
            <a:r>
              <a:rPr lang="pt-BR" dirty="0"/>
              <a:t>: </a:t>
            </a:r>
            <a:r>
              <a:rPr lang="pt-BR" dirty="0" smtClean="0"/>
              <a:t>&gt; (maior), &lt; (menor), &gt;= (maior ou igual), &lt;= (menor ou igual), </a:t>
            </a:r>
          </a:p>
          <a:p>
            <a:pPr marL="457200" lvl="1" indent="0" algn="just">
              <a:buNone/>
            </a:pPr>
            <a:r>
              <a:rPr lang="pt-BR" dirty="0" smtClean="0"/>
              <a:t>	              == (igualdade/comparação), != (diferente)</a:t>
            </a:r>
          </a:p>
          <a:p>
            <a:pPr algn="just"/>
            <a:r>
              <a:rPr lang="pt-BR" dirty="0" smtClean="0"/>
              <a:t>Operador de atribuição</a:t>
            </a:r>
          </a:p>
          <a:p>
            <a:pPr lvl="1" algn="just"/>
            <a:r>
              <a:rPr lang="pt-BR" dirty="0" smtClean="0">
                <a:solidFill>
                  <a:srgbClr val="FFC000"/>
                </a:solidFill>
              </a:rPr>
              <a:t>Atribuição</a:t>
            </a:r>
            <a:r>
              <a:rPr lang="pt-BR" dirty="0" smtClean="0"/>
              <a:t>:  </a:t>
            </a:r>
            <a:r>
              <a:rPr lang="pt-BR" dirty="0"/>
              <a:t>=  (sinal de igual)</a:t>
            </a:r>
          </a:p>
          <a:p>
            <a:pPr marL="457200" lvl="1" indent="0" algn="just">
              <a:buNone/>
            </a:pPr>
            <a:endParaRPr lang="pt-BR" dirty="0"/>
          </a:p>
          <a:p>
            <a:pPr lvl="1" algn="just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128" y="4096533"/>
            <a:ext cx="2630678" cy="265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79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Comentários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4659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Comentários de uma única linha nós utilizamos o </a:t>
            </a:r>
            <a:r>
              <a:rPr lang="pt-BR" dirty="0" smtClean="0">
                <a:solidFill>
                  <a:srgbClr val="FFC000"/>
                </a:solidFill>
              </a:rPr>
              <a:t>#</a:t>
            </a:r>
            <a:r>
              <a:rPr lang="pt-BR" dirty="0" smtClean="0"/>
              <a:t> (</a:t>
            </a:r>
            <a:r>
              <a:rPr lang="pt-BR" dirty="0" err="1" smtClean="0"/>
              <a:t>hashtag</a:t>
            </a:r>
            <a:r>
              <a:rPr lang="pt-BR" dirty="0" smtClean="0"/>
              <a:t>/jogo da velha)</a:t>
            </a:r>
          </a:p>
          <a:p>
            <a:pPr algn="just"/>
            <a:r>
              <a:rPr lang="pt-BR" dirty="0" smtClean="0"/>
              <a:t>Para comentários de bloco utilizamos aspas duplas 3 vezes</a:t>
            </a:r>
          </a:p>
          <a:p>
            <a:pPr marL="0" indent="0" algn="just">
              <a:buNone/>
            </a:pPr>
            <a:r>
              <a:rPr lang="pt-BR" dirty="0" smtClean="0"/>
              <a:t>					</a:t>
            </a:r>
            <a:r>
              <a:rPr lang="pt-BR" dirty="0" smtClean="0">
                <a:solidFill>
                  <a:srgbClr val="FFC000"/>
                </a:solidFill>
              </a:rPr>
              <a:t>“““</a:t>
            </a:r>
          </a:p>
          <a:p>
            <a:pPr marL="0" indent="0" algn="just">
              <a:buNone/>
            </a:pPr>
            <a:r>
              <a:rPr lang="pt-BR" dirty="0" smtClean="0">
                <a:solidFill>
                  <a:srgbClr val="FFC000"/>
                </a:solidFill>
              </a:rPr>
              <a:t>						comentários</a:t>
            </a:r>
          </a:p>
          <a:p>
            <a:pPr marL="0" indent="0" algn="just">
              <a:buNone/>
            </a:pPr>
            <a:r>
              <a:rPr lang="pt-BR" dirty="0" smtClean="0">
                <a:solidFill>
                  <a:srgbClr val="FFC000"/>
                </a:solidFill>
              </a:rPr>
              <a:t>						comentários</a:t>
            </a:r>
            <a:endParaRPr lang="pt-BR" dirty="0">
              <a:solidFill>
                <a:srgbClr val="FFC000"/>
              </a:solidFill>
            </a:endParaRPr>
          </a:p>
          <a:p>
            <a:pPr marL="0" indent="0" algn="just">
              <a:buNone/>
            </a:pPr>
            <a:r>
              <a:rPr lang="pt-BR" dirty="0" smtClean="0">
                <a:solidFill>
                  <a:srgbClr val="FFC000"/>
                </a:solidFill>
              </a:rPr>
              <a:t>					</a:t>
            </a:r>
            <a:r>
              <a:rPr lang="pt-BR" dirty="0">
                <a:solidFill>
                  <a:srgbClr val="FFC000"/>
                </a:solidFill>
              </a:rPr>
              <a:t> </a:t>
            </a:r>
            <a:r>
              <a:rPr lang="pt-BR" dirty="0" smtClean="0">
                <a:solidFill>
                  <a:srgbClr val="FFC000"/>
                </a:solidFill>
              </a:rPr>
              <a:t>”””</a:t>
            </a:r>
          </a:p>
          <a:p>
            <a:pPr marL="0" indent="0" algn="just">
              <a:buNone/>
            </a:pPr>
            <a:r>
              <a:rPr lang="pt-BR" dirty="0" smtClean="0"/>
              <a:t>Comentários em </a:t>
            </a:r>
            <a:r>
              <a:rPr lang="pt-BR" dirty="0"/>
              <a:t>P</a:t>
            </a:r>
            <a:r>
              <a:rPr lang="pt-BR" dirty="0" smtClean="0"/>
              <a:t>ython são mais customizáveis, são chamados de </a:t>
            </a:r>
            <a:r>
              <a:rPr lang="pt-BR" dirty="0" err="1" smtClean="0"/>
              <a:t>docstring</a:t>
            </a:r>
            <a:r>
              <a:rPr lang="pt-BR" dirty="0" smtClean="0"/>
              <a:t> onde possuem os campos para descrever funcionalidades de alguma parte do código, isso será visto mais a frente quando virmos funções, laços de repetição e condições.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253" y="2249486"/>
            <a:ext cx="2630678" cy="265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7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Breve história do </a:t>
            </a:r>
            <a:r>
              <a:rPr lang="pt-BR" dirty="0" err="1" smtClean="0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Python foi criado em 1989 pelo holandês Guido Van </a:t>
            </a:r>
            <a:r>
              <a:rPr lang="pt-BR" dirty="0" err="1" smtClean="0"/>
              <a:t>Rossum</a:t>
            </a:r>
            <a:r>
              <a:rPr lang="pt-BR" dirty="0" smtClean="0"/>
              <a:t>, ao perceber que durante o projeto de um S.O (sistema operacional) ele podia criar uma linguagem mais simples do que as que usava.</a:t>
            </a:r>
          </a:p>
          <a:p>
            <a:pPr algn="just"/>
            <a:r>
              <a:rPr lang="pt-BR" dirty="0" smtClean="0"/>
              <a:t>Nos anos 90 para 91 Guido propôs adotar o </a:t>
            </a:r>
            <a:r>
              <a:rPr lang="pt-BR" dirty="0" err="1" smtClean="0"/>
              <a:t>python</a:t>
            </a:r>
            <a:r>
              <a:rPr lang="pt-BR" dirty="0" smtClean="0"/>
              <a:t> e que por resultado teve uma boa aceitação.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944" y="4205715"/>
            <a:ext cx="2630678" cy="265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9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083" y="4205715"/>
            <a:ext cx="2630678" cy="265228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Breve história do </a:t>
            </a:r>
            <a:r>
              <a:rPr lang="pt-BR" dirty="0" err="1" smtClean="0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951630"/>
            <a:ext cx="9905999" cy="4435521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Guido escolheu o nome Python (ou Píton no Brasil) não por conta daquela serpente, mas por conta de um seriado e filmes chamado </a:t>
            </a:r>
            <a:r>
              <a:rPr lang="pt-BR" dirty="0" err="1"/>
              <a:t>Monty</a:t>
            </a:r>
            <a:r>
              <a:rPr lang="pt-BR" dirty="0"/>
              <a:t> </a:t>
            </a:r>
            <a:r>
              <a:rPr lang="pt-BR" dirty="0" err="1" smtClean="0"/>
              <a:t>Python’s</a:t>
            </a:r>
            <a:r>
              <a:rPr lang="pt-BR" dirty="0" smtClean="0"/>
              <a:t> </a:t>
            </a:r>
            <a:r>
              <a:rPr lang="pt-BR" dirty="0" err="1"/>
              <a:t>Flying</a:t>
            </a:r>
            <a:r>
              <a:rPr lang="pt-BR" dirty="0"/>
              <a:t> </a:t>
            </a:r>
            <a:r>
              <a:rPr lang="pt-BR" dirty="0" err="1"/>
              <a:t>Circus</a:t>
            </a:r>
            <a:endParaRPr lang="pt-BR" dirty="0"/>
          </a:p>
          <a:p>
            <a:pPr algn="just"/>
            <a:r>
              <a:rPr lang="pt-BR" dirty="0" smtClean="0"/>
              <a:t>E ele apenas criou o </a:t>
            </a:r>
            <a:r>
              <a:rPr lang="pt-BR" dirty="0" err="1" smtClean="0"/>
              <a:t>python</a:t>
            </a:r>
            <a:r>
              <a:rPr lang="pt-BR" dirty="0" smtClean="0"/>
              <a:t> como um hobby para </a:t>
            </a:r>
            <a:r>
              <a:rPr lang="pt-BR" dirty="0" err="1" smtClean="0"/>
              <a:t>mante-lo</a:t>
            </a:r>
            <a:r>
              <a:rPr lang="pt-BR" dirty="0" smtClean="0"/>
              <a:t> ocupado durante a semana de natal.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Python atualmente segue na versão 3.10, sendo ainda uma </a:t>
            </a:r>
            <a:r>
              <a:rPr lang="pt-BR" dirty="0" smtClean="0">
                <a:solidFill>
                  <a:schemeClr val="bg1"/>
                </a:solidFill>
              </a:rPr>
              <a:t>versão em </a:t>
            </a:r>
            <a:r>
              <a:rPr lang="pt-BR" dirty="0" smtClean="0"/>
              <a:t>desenvolvimento, a versão mais estável atualmente é a 3.8</a:t>
            </a:r>
          </a:p>
        </p:txBody>
      </p:sp>
    </p:spTree>
    <p:extLst>
      <p:ext uri="{BB962C8B-B14F-4D97-AF65-F5344CB8AC3E}">
        <p14:creationId xmlns:p14="http://schemas.microsoft.com/office/powerpoint/2010/main" val="376107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Empresas que utilizam o Python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Google, Microsoft, </a:t>
            </a:r>
            <a:r>
              <a:rPr lang="pt-BR" dirty="0" err="1" smtClean="0"/>
              <a:t>Blizzard</a:t>
            </a:r>
            <a:r>
              <a:rPr lang="pt-BR" dirty="0" smtClean="0"/>
              <a:t>, </a:t>
            </a:r>
            <a:r>
              <a:rPr lang="pt-BR" dirty="0" err="1" smtClean="0"/>
              <a:t>Nasa</a:t>
            </a:r>
            <a:r>
              <a:rPr lang="pt-BR" dirty="0" smtClean="0"/>
              <a:t> etc.</a:t>
            </a:r>
          </a:p>
          <a:p>
            <a:endParaRPr lang="pt-BR" dirty="0"/>
          </a:p>
          <a:p>
            <a:pPr algn="just"/>
            <a:r>
              <a:rPr lang="pt-BR" dirty="0" smtClean="0"/>
              <a:t>Basicamente empresas do mundo inteiro utilizam </a:t>
            </a:r>
            <a:r>
              <a:rPr lang="pt-BR" dirty="0" err="1" smtClean="0"/>
              <a:t>python</a:t>
            </a:r>
            <a:r>
              <a:rPr lang="pt-BR" dirty="0" smtClean="0"/>
              <a:t> para propósitos diferentes, seja no desenvolvimento de sites, analise de dados, </a:t>
            </a:r>
            <a:r>
              <a:rPr lang="pt-BR" dirty="0" err="1" smtClean="0"/>
              <a:t>machine</a:t>
            </a:r>
            <a:r>
              <a:rPr lang="pt-BR" dirty="0" smtClean="0"/>
              <a:t> </a:t>
            </a:r>
            <a:r>
              <a:rPr lang="pt-BR" dirty="0" err="1" smtClean="0"/>
              <a:t>learn</a:t>
            </a:r>
            <a:r>
              <a:rPr lang="pt-BR" dirty="0" smtClean="0"/>
              <a:t> ou até mesmo I.A.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3" y="411637"/>
            <a:ext cx="2630678" cy="265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6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usar o </a:t>
            </a:r>
            <a:r>
              <a:rPr lang="pt-BR" dirty="0" err="1" smtClean="0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705969"/>
            <a:ext cx="9905999" cy="4995081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Segue a lista de motivos do porque o </a:t>
            </a:r>
            <a:r>
              <a:rPr lang="pt-BR" dirty="0" err="1" smtClean="0"/>
              <a:t>python</a:t>
            </a:r>
            <a:r>
              <a:rPr lang="pt-BR" dirty="0" smtClean="0"/>
              <a:t> foi bem adotado por empresas e programadores no mundo todo.</a:t>
            </a:r>
          </a:p>
          <a:p>
            <a:pPr algn="just"/>
            <a:r>
              <a:rPr lang="pt-BR" b="1" dirty="0" smtClean="0">
                <a:solidFill>
                  <a:srgbClr val="FFC000"/>
                </a:solidFill>
              </a:rPr>
              <a:t>Python é fácil de aprender: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smtClean="0"/>
              <a:t>Python possui um sintaxe limpa e clara, além de bibliotecas estáveis e bem estruturadas.</a:t>
            </a:r>
          </a:p>
          <a:p>
            <a:pPr lvl="1" algn="just"/>
            <a:r>
              <a:rPr lang="pt-BR" dirty="0"/>
              <a:t>Sintaxe </a:t>
            </a:r>
            <a:r>
              <a:rPr lang="pt-BR" dirty="0" smtClean="0"/>
              <a:t>no caso da programação, os </a:t>
            </a:r>
            <a:r>
              <a:rPr lang="pt-BR" dirty="0"/>
              <a:t>textos para os quais faz sentido definir a semântica ou </a:t>
            </a:r>
            <a:r>
              <a:rPr lang="pt-BR" b="1" dirty="0"/>
              <a:t>significado</a:t>
            </a:r>
            <a:r>
              <a:rPr lang="pt-BR" dirty="0"/>
              <a:t>, ou fornecer uma </a:t>
            </a:r>
            <a:r>
              <a:rPr lang="pt-BR" dirty="0" smtClean="0"/>
              <a:t>interpretação por exemplo, </a:t>
            </a:r>
            <a:r>
              <a:rPr lang="pt-BR" dirty="0" err="1" smtClean="0"/>
              <a:t>if</a:t>
            </a:r>
            <a:r>
              <a:rPr lang="pt-BR" dirty="0" smtClean="0"/>
              <a:t>, </a:t>
            </a:r>
            <a:r>
              <a:rPr lang="pt-BR" dirty="0" err="1" smtClean="0"/>
              <a:t>print</a:t>
            </a:r>
            <a:r>
              <a:rPr lang="pt-BR" dirty="0" smtClean="0"/>
              <a:t> etc.</a:t>
            </a:r>
          </a:p>
          <a:p>
            <a:pPr algn="just"/>
            <a:r>
              <a:rPr lang="pt-BR" b="1" dirty="0" smtClean="0">
                <a:solidFill>
                  <a:srgbClr val="FFC000"/>
                </a:solidFill>
              </a:rPr>
              <a:t>Fácil de ler e compreender: </a:t>
            </a:r>
            <a:r>
              <a:rPr lang="pt-BR" dirty="0" smtClean="0"/>
              <a:t>A sintaxe é minimalista, ou seja, tem somente o necessário.</a:t>
            </a:r>
          </a:p>
          <a:p>
            <a:pPr algn="just"/>
            <a:r>
              <a:rPr lang="pt-BR" b="1" dirty="0" smtClean="0">
                <a:solidFill>
                  <a:srgbClr val="FFC000"/>
                </a:solidFill>
              </a:rPr>
              <a:t>Fácil de fazer manutenção: </a:t>
            </a:r>
            <a:r>
              <a:rPr lang="pt-BR" dirty="0" smtClean="0"/>
              <a:t>Por conta da simplicidade e das bem estruturação das bibliotecas, a manutenção dos códigos, seja os que desenvolvemos ou de outros, é fácil de ser compreendida.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73475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usar o </a:t>
            </a:r>
            <a:r>
              <a:rPr lang="pt-BR" dirty="0" err="1" smtClean="0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705970"/>
            <a:ext cx="9905999" cy="4817660"/>
          </a:xfrm>
        </p:spPr>
        <p:txBody>
          <a:bodyPr>
            <a:normAutofit/>
          </a:bodyPr>
          <a:lstStyle/>
          <a:p>
            <a:pPr algn="just"/>
            <a:r>
              <a:rPr lang="pt-BR" b="1" dirty="0" smtClean="0">
                <a:solidFill>
                  <a:srgbClr val="FFC000"/>
                </a:solidFill>
              </a:rPr>
              <a:t>É </a:t>
            </a:r>
            <a:r>
              <a:rPr lang="pt-BR" b="1" dirty="0" err="1" smtClean="0">
                <a:solidFill>
                  <a:srgbClr val="FFC000"/>
                </a:solidFill>
              </a:rPr>
              <a:t>multiplataforma</a:t>
            </a:r>
            <a:r>
              <a:rPr lang="pt-BR" b="1" dirty="0" smtClean="0">
                <a:solidFill>
                  <a:srgbClr val="FFC000"/>
                </a:solidFill>
              </a:rPr>
              <a:t>: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smtClean="0"/>
              <a:t>o interpretador do Python é escrito com base nas linguagens de programação C e C++, simplificando, ele pode ser executado em sistemas operacionais diferentes por conta do interpretador.</a:t>
            </a:r>
          </a:p>
          <a:p>
            <a:pPr algn="just"/>
            <a:r>
              <a:rPr lang="pt-BR" b="1" dirty="0" smtClean="0">
                <a:solidFill>
                  <a:srgbClr val="FFC000"/>
                </a:solidFill>
              </a:rPr>
              <a:t>Possui o modo Interativo e de Script: </a:t>
            </a:r>
            <a:r>
              <a:rPr lang="pt-BR" dirty="0" smtClean="0"/>
              <a:t>Sendo o Python uma linguagem interpretada, foi possui desenvolver ferramentas interativas, como o IDLE do próprio </a:t>
            </a:r>
            <a:r>
              <a:rPr lang="pt-BR" dirty="0" err="1" smtClean="0"/>
              <a:t>python</a:t>
            </a:r>
            <a:r>
              <a:rPr lang="pt-BR" dirty="0" smtClean="0"/>
              <a:t> ou então podemos escrever o código em qualquer terminal ou no CMD desde que o tenha instalado na máquina. O modo de Script utilizamos e utilizaremos mais durante o estudo por conta da grande diferença em que os dois modos possuem.</a:t>
            </a:r>
          </a:p>
        </p:txBody>
      </p:sp>
    </p:spTree>
    <p:extLst>
      <p:ext uri="{BB962C8B-B14F-4D97-AF65-F5344CB8AC3E}">
        <p14:creationId xmlns:p14="http://schemas.microsoft.com/office/powerpoint/2010/main" val="377324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usar o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804012"/>
          </a:xfrm>
        </p:spPr>
        <p:txBody>
          <a:bodyPr/>
          <a:lstStyle/>
          <a:p>
            <a:pPr algn="just"/>
            <a:r>
              <a:rPr lang="pt-BR" dirty="0" smtClean="0"/>
              <a:t>E Aqui a maior vantagem (na minha opinião) ao se utilizar o </a:t>
            </a:r>
            <a:r>
              <a:rPr lang="pt-BR" dirty="0"/>
              <a:t>P</a:t>
            </a:r>
            <a:r>
              <a:rPr lang="pt-BR" dirty="0" smtClean="0"/>
              <a:t>ython</a:t>
            </a:r>
          </a:p>
          <a:p>
            <a:pPr algn="just"/>
            <a:r>
              <a:rPr lang="pt-BR" b="1" dirty="0" smtClean="0">
                <a:solidFill>
                  <a:srgbClr val="FFC000"/>
                </a:solidFill>
              </a:rPr>
              <a:t>Python é uma linguagem de </a:t>
            </a:r>
            <a:r>
              <a:rPr lang="pt-BR" b="1" dirty="0" err="1" smtClean="0">
                <a:solidFill>
                  <a:srgbClr val="FFC000"/>
                </a:solidFill>
              </a:rPr>
              <a:t>tipagem</a:t>
            </a:r>
            <a:r>
              <a:rPr lang="pt-BR" b="1" dirty="0" smtClean="0">
                <a:solidFill>
                  <a:srgbClr val="FFC000"/>
                </a:solidFill>
              </a:rPr>
              <a:t> forte e dinâmica</a:t>
            </a:r>
            <a:r>
              <a:rPr lang="pt-BR" dirty="0" smtClean="0"/>
              <a:t>, ou seja, não há a necessidade de declarar o tipo de dado, pois o interpretador do </a:t>
            </a:r>
            <a:r>
              <a:rPr lang="pt-BR" dirty="0"/>
              <a:t>P</a:t>
            </a:r>
            <a:r>
              <a:rPr lang="pt-BR" dirty="0" smtClean="0"/>
              <a:t>ython faz isso automaticamente.</a:t>
            </a:r>
          </a:p>
          <a:p>
            <a:pPr algn="just"/>
            <a:r>
              <a:rPr lang="pt-BR" dirty="0" smtClean="0">
                <a:solidFill>
                  <a:srgbClr val="FFC000"/>
                </a:solidFill>
              </a:rPr>
              <a:t>Dinamicamente </a:t>
            </a:r>
            <a:r>
              <a:rPr lang="pt-BR" dirty="0" err="1" smtClean="0">
                <a:solidFill>
                  <a:srgbClr val="FFC000"/>
                </a:solidFill>
              </a:rPr>
              <a:t>tipada</a:t>
            </a:r>
            <a:r>
              <a:rPr lang="pt-BR" dirty="0" smtClean="0">
                <a:solidFill>
                  <a:srgbClr val="FFC000"/>
                </a:solidFill>
              </a:rPr>
              <a:t>: </a:t>
            </a:r>
            <a:r>
              <a:rPr lang="pt-BR" dirty="0" smtClean="0"/>
              <a:t>quer dizer que podemos alterar o tipo de dado de uma variável durante a execução, e isso não lançara nenhum erro.</a:t>
            </a:r>
          </a:p>
          <a:p>
            <a:pPr algn="just"/>
            <a:r>
              <a:rPr lang="pt-BR" dirty="0" smtClean="0">
                <a:solidFill>
                  <a:srgbClr val="FFC000"/>
                </a:solidFill>
              </a:rPr>
              <a:t>Fortemente </a:t>
            </a:r>
            <a:r>
              <a:rPr lang="pt-BR" dirty="0" err="1" smtClean="0">
                <a:solidFill>
                  <a:srgbClr val="FFC000"/>
                </a:solidFill>
              </a:rPr>
              <a:t>tipada</a:t>
            </a:r>
            <a:r>
              <a:rPr lang="pt-BR" dirty="0" smtClean="0">
                <a:solidFill>
                  <a:srgbClr val="FFC000"/>
                </a:solidFill>
              </a:rPr>
              <a:t>: </a:t>
            </a:r>
            <a:r>
              <a:rPr lang="pt-BR" dirty="0" smtClean="0"/>
              <a:t>ou seja, determinadas operações matemáticas não terá resultado, como por exemplo você somar um número com um texto, isso resultará em erro.</a:t>
            </a:r>
          </a:p>
        </p:txBody>
      </p:sp>
    </p:spTree>
    <p:extLst>
      <p:ext uri="{BB962C8B-B14F-4D97-AF65-F5344CB8AC3E}">
        <p14:creationId xmlns:p14="http://schemas.microsoft.com/office/powerpoint/2010/main" val="199417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178" y="2943745"/>
            <a:ext cx="2906444" cy="29303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624084"/>
            <a:ext cx="9905999" cy="5117910"/>
          </a:xfrm>
        </p:spPr>
        <p:txBody>
          <a:bodyPr/>
          <a:lstStyle/>
          <a:p>
            <a:pPr algn="just"/>
            <a:r>
              <a:rPr lang="pt-BR" dirty="0" smtClean="0"/>
              <a:t>No Python assim como em qualquer outra linguagem, possuímos dois tipos de dados, primitivos e não primitivos</a:t>
            </a:r>
            <a:endParaRPr lang="pt-BR" dirty="0"/>
          </a:p>
        </p:txBody>
      </p:sp>
      <p:sp>
        <p:nvSpPr>
          <p:cNvPr id="6" name="Texto Explicativo Retangular 5"/>
          <p:cNvSpPr/>
          <p:nvPr/>
        </p:nvSpPr>
        <p:spPr>
          <a:xfrm>
            <a:off x="1641374" y="2836643"/>
            <a:ext cx="2101756" cy="882492"/>
          </a:xfrm>
          <a:prstGeom prst="wedgeRectCallout">
            <a:avLst>
              <a:gd name="adj1" fmla="val -20184"/>
              <a:gd name="adj2" fmla="val 45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Primitivos</a:t>
            </a:r>
            <a:endParaRPr lang="pt-BR" sz="3200" dirty="0"/>
          </a:p>
        </p:txBody>
      </p:sp>
      <p:sp>
        <p:nvSpPr>
          <p:cNvPr id="7" name="Texto Explicativo Retangular 6"/>
          <p:cNvSpPr/>
          <p:nvPr/>
        </p:nvSpPr>
        <p:spPr>
          <a:xfrm>
            <a:off x="2780960" y="4861613"/>
            <a:ext cx="2101756" cy="882492"/>
          </a:xfrm>
          <a:prstGeom prst="wedgeRectCallout">
            <a:avLst>
              <a:gd name="adj1" fmla="val -20184"/>
              <a:gd name="adj2" fmla="val 45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err="1" smtClean="0"/>
              <a:t>Boolean</a:t>
            </a:r>
            <a:endParaRPr lang="pt-BR" sz="3200" dirty="0"/>
          </a:p>
        </p:txBody>
      </p:sp>
      <p:sp>
        <p:nvSpPr>
          <p:cNvPr id="8" name="Texto Explicativo Retangular 7"/>
          <p:cNvSpPr/>
          <p:nvPr/>
        </p:nvSpPr>
        <p:spPr>
          <a:xfrm>
            <a:off x="556946" y="4861613"/>
            <a:ext cx="2101756" cy="882492"/>
          </a:xfrm>
          <a:prstGeom prst="wedgeRectCallout">
            <a:avLst>
              <a:gd name="adj1" fmla="val -20184"/>
              <a:gd name="adj2" fmla="val 45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err="1" smtClean="0"/>
              <a:t>Float</a:t>
            </a:r>
            <a:endParaRPr lang="pt-BR" sz="3200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2780960" y="3849128"/>
            <a:ext cx="2101756" cy="882492"/>
          </a:xfrm>
          <a:prstGeom prst="wedgeRectCallout">
            <a:avLst>
              <a:gd name="adj1" fmla="val -20184"/>
              <a:gd name="adj2" fmla="val 45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err="1" smtClean="0"/>
              <a:t>String</a:t>
            </a:r>
            <a:endParaRPr lang="pt-BR" sz="3200" dirty="0"/>
          </a:p>
        </p:txBody>
      </p:sp>
      <p:sp>
        <p:nvSpPr>
          <p:cNvPr id="10" name="Texto Explicativo Retangular 9"/>
          <p:cNvSpPr/>
          <p:nvPr/>
        </p:nvSpPr>
        <p:spPr>
          <a:xfrm>
            <a:off x="556946" y="3849223"/>
            <a:ext cx="2101756" cy="882492"/>
          </a:xfrm>
          <a:prstGeom prst="wedgeRectCallout">
            <a:avLst>
              <a:gd name="adj1" fmla="val -20184"/>
              <a:gd name="adj2" fmla="val 45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err="1" smtClean="0"/>
              <a:t>Int</a:t>
            </a:r>
            <a:endParaRPr lang="pt-BR" sz="3200" dirty="0"/>
          </a:p>
        </p:txBody>
      </p:sp>
      <p:sp>
        <p:nvSpPr>
          <p:cNvPr id="11" name="Texto Explicativo Retangular 10"/>
          <p:cNvSpPr/>
          <p:nvPr/>
        </p:nvSpPr>
        <p:spPr>
          <a:xfrm>
            <a:off x="8446603" y="2836375"/>
            <a:ext cx="2101756" cy="882492"/>
          </a:xfrm>
          <a:prstGeom prst="wedgeRectCallout">
            <a:avLst>
              <a:gd name="adj1" fmla="val -20184"/>
              <a:gd name="adj2" fmla="val 4548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Não Primitivos</a:t>
            </a:r>
            <a:endParaRPr lang="pt-BR" sz="3200" dirty="0"/>
          </a:p>
        </p:txBody>
      </p:sp>
      <p:sp>
        <p:nvSpPr>
          <p:cNvPr id="12" name="Texto Explicativo Retangular 11"/>
          <p:cNvSpPr/>
          <p:nvPr/>
        </p:nvSpPr>
        <p:spPr>
          <a:xfrm>
            <a:off x="7218986" y="4833614"/>
            <a:ext cx="2101756" cy="882492"/>
          </a:xfrm>
          <a:prstGeom prst="wedgeRectCallout">
            <a:avLst>
              <a:gd name="adj1" fmla="val -20184"/>
              <a:gd name="adj2" fmla="val 4548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err="1" smtClean="0"/>
              <a:t>Dict</a:t>
            </a:r>
            <a:endParaRPr lang="pt-BR" sz="3200" dirty="0"/>
          </a:p>
        </p:txBody>
      </p:sp>
      <p:sp>
        <p:nvSpPr>
          <p:cNvPr id="13" name="Texto Explicativo Retangular 12"/>
          <p:cNvSpPr/>
          <p:nvPr/>
        </p:nvSpPr>
        <p:spPr>
          <a:xfrm>
            <a:off x="9518633" y="3862263"/>
            <a:ext cx="2101756" cy="882492"/>
          </a:xfrm>
          <a:prstGeom prst="wedgeRectCallout">
            <a:avLst>
              <a:gd name="adj1" fmla="val -20184"/>
              <a:gd name="adj2" fmla="val 4548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Sets </a:t>
            </a:r>
            <a:endParaRPr lang="pt-BR" sz="3200" dirty="0"/>
          </a:p>
        </p:txBody>
      </p:sp>
      <p:sp>
        <p:nvSpPr>
          <p:cNvPr id="14" name="Texto Explicativo Retangular 13"/>
          <p:cNvSpPr/>
          <p:nvPr/>
        </p:nvSpPr>
        <p:spPr>
          <a:xfrm>
            <a:off x="9518633" y="4833614"/>
            <a:ext cx="2101756" cy="882492"/>
          </a:xfrm>
          <a:prstGeom prst="wedgeRectCallout">
            <a:avLst>
              <a:gd name="adj1" fmla="val -20184"/>
              <a:gd name="adj2" fmla="val 4548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err="1" smtClean="0"/>
              <a:t>Tuples</a:t>
            </a:r>
            <a:endParaRPr lang="pt-BR" sz="3200" dirty="0"/>
          </a:p>
        </p:txBody>
      </p:sp>
      <p:sp>
        <p:nvSpPr>
          <p:cNvPr id="15" name="Texto Explicativo Retangular 14"/>
          <p:cNvSpPr/>
          <p:nvPr/>
        </p:nvSpPr>
        <p:spPr>
          <a:xfrm>
            <a:off x="7218986" y="3862263"/>
            <a:ext cx="2101756" cy="882492"/>
          </a:xfrm>
          <a:prstGeom prst="wedgeRectCallout">
            <a:avLst>
              <a:gd name="adj1" fmla="val -20184"/>
              <a:gd name="adj2" fmla="val 4548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err="1" smtClean="0"/>
              <a:t>Lists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46847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 primitivos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733266"/>
            <a:ext cx="9905999" cy="4913193"/>
          </a:xfrm>
        </p:spPr>
        <p:txBody>
          <a:bodyPr>
            <a:normAutofit/>
          </a:bodyPr>
          <a:lstStyle/>
          <a:p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/>
              <a:t> são os números inteiros.</a:t>
            </a:r>
          </a:p>
          <a:p>
            <a:r>
              <a:rPr lang="pt-BR" dirty="0" err="1" smtClean="0">
                <a:solidFill>
                  <a:srgbClr val="FFC000"/>
                </a:solidFill>
              </a:rPr>
              <a:t>Float</a:t>
            </a:r>
            <a:r>
              <a:rPr lang="pt-BR" dirty="0" smtClean="0"/>
              <a:t> são os números com ponto flutuante (os números reais, com casas depois da virgula)</a:t>
            </a:r>
          </a:p>
          <a:p>
            <a:pPr lvl="1"/>
            <a:r>
              <a:rPr lang="pt-BR" dirty="0" smtClean="0"/>
              <a:t>Lembrando que assim como no </a:t>
            </a:r>
            <a:r>
              <a:rPr lang="pt-BR" dirty="0" err="1" smtClean="0"/>
              <a:t>portugol</a:t>
            </a:r>
            <a:r>
              <a:rPr lang="pt-BR" dirty="0" smtClean="0"/>
              <a:t> e em qualquer outra linguagem utilizamos o ponto final para separar os números de suas casas.</a:t>
            </a:r>
          </a:p>
          <a:p>
            <a:pPr lvl="1"/>
            <a:r>
              <a:rPr lang="pt-BR" dirty="0" smtClean="0"/>
              <a:t>Podemos definir expoentes flutuantes também utilizando a Letra E</a:t>
            </a:r>
          </a:p>
          <a:p>
            <a:r>
              <a:rPr lang="pt-BR" dirty="0" err="1" smtClean="0">
                <a:solidFill>
                  <a:srgbClr val="FFC000"/>
                </a:solidFill>
              </a:rPr>
              <a:t>Strings</a:t>
            </a:r>
            <a:r>
              <a:rPr lang="pt-BR" dirty="0" smtClean="0"/>
              <a:t> são os textos (o tipo cadeia, se for traduzido)</a:t>
            </a:r>
          </a:p>
          <a:p>
            <a:pPr lvl="1"/>
            <a:r>
              <a:rPr lang="pt-BR" dirty="0" smtClean="0"/>
              <a:t>Assim como em qualquer outra linguagem, podemos escrever textos usando aspas duplas ou simples.</a:t>
            </a:r>
          </a:p>
          <a:p>
            <a:r>
              <a:rPr lang="pt-BR" dirty="0" err="1" smtClean="0">
                <a:solidFill>
                  <a:srgbClr val="FFC000"/>
                </a:solidFill>
              </a:rPr>
              <a:t>Boolean</a:t>
            </a:r>
            <a:r>
              <a:rPr lang="pt-BR" dirty="0" smtClean="0"/>
              <a:t> são os tipos lógicos: </a:t>
            </a:r>
            <a:r>
              <a:rPr lang="pt-BR" dirty="0" err="1" smtClean="0"/>
              <a:t>True</a:t>
            </a:r>
            <a:r>
              <a:rPr lang="pt-BR" dirty="0" smtClean="0"/>
              <a:t> (verdadeiro ou 1), False (Falso ou 0).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769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256</TotalTime>
  <Words>1347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Circuito</vt:lpstr>
      <vt:lpstr>        Introdução  a  python</vt:lpstr>
      <vt:lpstr>Breve história do python</vt:lpstr>
      <vt:lpstr>Breve história do python</vt:lpstr>
      <vt:lpstr>Empresas que utilizam o Python </vt:lpstr>
      <vt:lpstr>Porque usar o python</vt:lpstr>
      <vt:lpstr>Porque usar o python</vt:lpstr>
      <vt:lpstr>Porque usar o python</vt:lpstr>
      <vt:lpstr>Tipos de dados</vt:lpstr>
      <vt:lpstr>Tipos de dados primitivos</vt:lpstr>
      <vt:lpstr>Variáveis e constantes</vt:lpstr>
      <vt:lpstr>Variáveis e constantes</vt:lpstr>
      <vt:lpstr>Variáveis e constantes</vt:lpstr>
      <vt:lpstr>Entrada e saída de dados</vt:lpstr>
      <vt:lpstr>Saída de dados e formatação</vt:lpstr>
      <vt:lpstr>Operadores aritméticos, lógicos, relacionais e de atribuição</vt:lpstr>
      <vt:lpstr>Comentários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 a  python</dc:title>
  <dc:creator>milton luis</dc:creator>
  <cp:lastModifiedBy>milton luis</cp:lastModifiedBy>
  <cp:revision>19</cp:revision>
  <dcterms:created xsi:type="dcterms:W3CDTF">2022-04-29T12:12:23Z</dcterms:created>
  <dcterms:modified xsi:type="dcterms:W3CDTF">2022-04-29T16:29:02Z</dcterms:modified>
</cp:coreProperties>
</file>