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6600" dirty="0" smtClean="0"/>
              <a:t>Noções de robótica</a:t>
            </a:r>
            <a:br>
              <a:rPr lang="pt-BR" sz="6600" dirty="0" smtClean="0"/>
            </a:br>
            <a:r>
              <a:rPr lang="pt-BR" sz="5400" dirty="0" smtClean="0"/>
              <a:t>(Tabela verdade com binários)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Milton Luís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91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927464"/>
            <a:ext cx="8946541" cy="532093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   </a:t>
            </a:r>
            <a:r>
              <a:rPr lang="pt-BR" sz="4800" dirty="0" smtClean="0"/>
              <a:t>4				2				 1		 Saída </a:t>
            </a:r>
            <a:endParaRPr lang="pt-BR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62162"/>
              </p:ext>
            </p:extLst>
          </p:nvPr>
        </p:nvGraphicFramePr>
        <p:xfrm>
          <a:off x="1512582" y="1915258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8471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2100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7107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071235"/>
                    </a:ext>
                  </a:extLst>
                </a:gridCol>
              </a:tblGrid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B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57302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52030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39543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91564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40074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57419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9409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61524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0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7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Façam o desenho da tabela ou no caderno ou no computador com as referentes entradas e a saída:</a:t>
            </a:r>
          </a:p>
          <a:p>
            <a:pPr lvl="1" algn="just"/>
            <a:r>
              <a:rPr lang="pt-BR" dirty="0" smtClean="0"/>
              <a:t>OBS: caso feito no computador, criem uma pasta com o seu nome – robótica e salve o arquivo de nome </a:t>
            </a:r>
            <a:r>
              <a:rPr lang="pt-BR" dirty="0" err="1" smtClean="0"/>
              <a:t>tabelaVerdade</a:t>
            </a:r>
            <a:r>
              <a:rPr lang="pt-BR" dirty="0" smtClean="0"/>
              <a:t> nesta pasta.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dirty="0" smtClean="0"/>
              <a:t>2 entradas e 1 saída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dirty="0" smtClean="0"/>
              <a:t>5 entradas e 2 saída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dirty="0" smtClean="0"/>
              <a:t>3 entradas e 2 saídas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dirty="0" smtClean="0"/>
              <a:t>4 entradas e 2 saídas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dirty="0" smtClean="0"/>
              <a:t>2 entradas e 3 saídas</a:t>
            </a:r>
          </a:p>
        </p:txBody>
      </p:sp>
    </p:spTree>
    <p:extLst>
      <p:ext uri="{BB962C8B-B14F-4D97-AF65-F5344CB8AC3E}">
        <p14:creationId xmlns:p14="http://schemas.microsoft.com/office/powerpoint/2010/main" val="220893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linguagem binária, é uma das formas mais simples de alfabeto possível para se codificar informação é o alfabeto </a:t>
            </a:r>
            <a:r>
              <a:rPr lang="pt-BR" b="1" dirty="0"/>
              <a:t>binário</a:t>
            </a:r>
            <a:r>
              <a:rPr lang="pt-BR" dirty="0"/>
              <a:t>, pois estes  constituem de apenas dois valores.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sistema binário, é a base da álgebra Booleana, que permite fazer operações </a:t>
            </a:r>
            <a:r>
              <a:rPr lang="pt-BR" dirty="0" smtClean="0"/>
              <a:t>lógicas </a:t>
            </a:r>
            <a:r>
              <a:rPr lang="pt-BR" dirty="0"/>
              <a:t>com apenas dois valores ou dois estados.</a:t>
            </a:r>
          </a:p>
          <a:p>
            <a:pPr lvl="1" algn="just"/>
            <a:r>
              <a:rPr lang="pt-BR" dirty="0" err="1"/>
              <a:t>Ex</a:t>
            </a:r>
            <a:r>
              <a:rPr lang="pt-BR" dirty="0"/>
              <a:t>: Verdadeiro ou falso, sim ou não, 0 ou 1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termo álgebra Booleana é de homenagem ao matemático inglês George </a:t>
            </a:r>
            <a:r>
              <a:rPr lang="pt-BR" dirty="0" err="1"/>
              <a:t>Boole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84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Simplificando:</a:t>
            </a:r>
          </a:p>
          <a:p>
            <a:pPr lvl="1" algn="just"/>
            <a:r>
              <a:rPr lang="pt-BR" dirty="0" smtClean="0"/>
              <a:t>O estado 0 (zero) ou valor 0 (zero), representa: </a:t>
            </a:r>
            <a:r>
              <a:rPr lang="pt-BR" b="1" dirty="0" smtClean="0"/>
              <a:t>falso, não, nada.</a:t>
            </a:r>
            <a:endParaRPr lang="pt-BR" dirty="0" smtClean="0"/>
          </a:p>
          <a:p>
            <a:pPr lvl="2" algn="just"/>
            <a:r>
              <a:rPr lang="pt-BR" dirty="0" smtClean="0"/>
              <a:t>Outros exemplos: ao desligar um máquina de lavar ou um computador, chave elétrica desligada.</a:t>
            </a:r>
          </a:p>
          <a:p>
            <a:pPr lvl="2" algn="just"/>
            <a:endParaRPr lang="pt-BR" dirty="0"/>
          </a:p>
          <a:p>
            <a:pPr lvl="1" algn="just"/>
            <a:r>
              <a:rPr lang="pt-BR" dirty="0" smtClean="0"/>
              <a:t>O estado 1 (um) ou valor 1 (um), representa: </a:t>
            </a:r>
            <a:r>
              <a:rPr lang="pt-BR" b="1" dirty="0" smtClean="0"/>
              <a:t>verdadeiro, sim, tudo.</a:t>
            </a:r>
          </a:p>
          <a:p>
            <a:pPr lvl="2" algn="just"/>
            <a:r>
              <a:rPr lang="pt-BR" dirty="0" smtClean="0"/>
              <a:t>Outros exemplos: ao ligar algum aparelho, chave elétrica ligada.</a:t>
            </a:r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11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Álgebra booleana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como dito no inicio, a álgebra booleana permite executar operações lógicas utilizando os valores de 0 e 1</a:t>
            </a:r>
          </a:p>
          <a:p>
            <a:r>
              <a:rPr lang="pt-BR" dirty="0" smtClean="0"/>
              <a:t>Para efetuarmos essas operações utilizamos blocos </a:t>
            </a:r>
            <a:r>
              <a:rPr lang="pt-BR" dirty="0" smtClean="0"/>
              <a:t>lógicos ou operadores lógicos, </a:t>
            </a:r>
            <a:r>
              <a:rPr lang="pt-BR" dirty="0" smtClean="0"/>
              <a:t>que com a operação deles iremos ter o resultado 0 ou 1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44064"/>
              </p:ext>
            </p:extLst>
          </p:nvPr>
        </p:nvGraphicFramePr>
        <p:xfrm>
          <a:off x="1512582" y="3857269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96925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02955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5364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Bloco</a:t>
                      </a:r>
                      <a:r>
                        <a:rPr lang="pt-BR" baseline="0" dirty="0" smtClean="0"/>
                        <a:t> lógico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Termo em inglês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Simbolização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7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AND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.    (PONTO)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OU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1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NOT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~ OU </a:t>
                      </a: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Ā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NÃO</a:t>
                      </a:r>
                      <a:r>
                        <a:rPr lang="pt-BR" b="1" baseline="0" dirty="0" smtClean="0"/>
                        <a:t> 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NAND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(A.B) = A.B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2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NÃO</a:t>
                      </a:r>
                      <a:r>
                        <a:rPr lang="pt-BR" b="1" baseline="0" dirty="0" smtClean="0"/>
                        <a:t> OU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NOR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(A+B) 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5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OU EXCLUSIVO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XOR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 ⊕ B</a:t>
                      </a:r>
                      <a:r>
                        <a:rPr lang="pt-BR" b="1" baseline="0" dirty="0" smtClean="0"/>
                        <a:t> </a:t>
                      </a:r>
                      <a:r>
                        <a:rPr lang="pt-BR" b="1" dirty="0" smtClean="0"/>
                        <a:t>= Ā.B + A.B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05749"/>
                  </a:ext>
                </a:extLst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>
            <a:off x="7810500" y="5405967"/>
            <a:ext cx="32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8534400" y="5401734"/>
            <a:ext cx="32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8580966" y="5774267"/>
            <a:ext cx="32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7810500" y="5774267"/>
            <a:ext cx="3217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9135532" y="6142567"/>
            <a:ext cx="846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5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5292"/>
            <a:ext cx="8946541" cy="4733108"/>
          </a:xfrm>
        </p:spPr>
        <p:txBody>
          <a:bodyPr/>
          <a:lstStyle/>
          <a:p>
            <a:pPr algn="just"/>
            <a:r>
              <a:rPr lang="pt-BR" dirty="0" smtClean="0"/>
              <a:t>A tabela verdade é como um mapa onde são colocados as possíveis situações, com seus respectivos valores e resultados para efetuar uma operação booleana.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TABELA VERDADE					TABELA VERDADE C/ BINÁRIO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04704"/>
              </p:ext>
            </p:extLst>
          </p:nvPr>
        </p:nvGraphicFramePr>
        <p:xfrm>
          <a:off x="5931276" y="3515116"/>
          <a:ext cx="4371744" cy="301082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7248">
                  <a:extLst>
                    <a:ext uri="{9D8B030D-6E8A-4147-A177-3AD203B41FA5}">
                      <a16:colId xmlns:a16="http://schemas.microsoft.com/office/drawing/2014/main" val="750665074"/>
                    </a:ext>
                  </a:extLst>
                </a:gridCol>
                <a:gridCol w="1457248">
                  <a:extLst>
                    <a:ext uri="{9D8B030D-6E8A-4147-A177-3AD203B41FA5}">
                      <a16:colId xmlns:a16="http://schemas.microsoft.com/office/drawing/2014/main" val="3558386286"/>
                    </a:ext>
                  </a:extLst>
                </a:gridCol>
                <a:gridCol w="1457248">
                  <a:extLst>
                    <a:ext uri="{9D8B030D-6E8A-4147-A177-3AD203B41FA5}">
                      <a16:colId xmlns:a16="http://schemas.microsoft.com/office/drawing/2014/main" val="1805205322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B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+ B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11002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3145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86499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0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49496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8993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56179"/>
              </p:ext>
            </p:extLst>
          </p:nvPr>
        </p:nvGraphicFramePr>
        <p:xfrm>
          <a:off x="1102331" y="3515116"/>
          <a:ext cx="4371744" cy="301082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7248">
                  <a:extLst>
                    <a:ext uri="{9D8B030D-6E8A-4147-A177-3AD203B41FA5}">
                      <a16:colId xmlns:a16="http://schemas.microsoft.com/office/drawing/2014/main" val="750665074"/>
                    </a:ext>
                  </a:extLst>
                </a:gridCol>
                <a:gridCol w="1457248">
                  <a:extLst>
                    <a:ext uri="{9D8B030D-6E8A-4147-A177-3AD203B41FA5}">
                      <a16:colId xmlns:a16="http://schemas.microsoft.com/office/drawing/2014/main" val="3558386286"/>
                    </a:ext>
                  </a:extLst>
                </a:gridCol>
                <a:gridCol w="1457248">
                  <a:extLst>
                    <a:ext uri="{9D8B030D-6E8A-4147-A177-3AD203B41FA5}">
                      <a16:colId xmlns:a16="http://schemas.microsoft.com/office/drawing/2014/main" val="1805205322"/>
                    </a:ext>
                  </a:extLst>
                </a:gridCol>
              </a:tblGrid>
              <a:tr h="50824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B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A </a:t>
                      </a:r>
                      <a:r>
                        <a:rPr lang="pt-BR" sz="1800" dirty="0" smtClean="0"/>
                        <a:t>V</a:t>
                      </a:r>
                      <a:r>
                        <a:rPr lang="pt-BR" sz="2800" dirty="0" smtClean="0"/>
                        <a:t> B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11002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3145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86499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V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49496"/>
                  </a:ext>
                </a:extLst>
              </a:tr>
              <a:tr h="623166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8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6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visto na tabela que utilizou duas variáveis booleanas (A, B), 4 interpretações foram possíveis de serem feitas.</a:t>
            </a:r>
          </a:p>
          <a:p>
            <a:endParaRPr lang="pt-BR" dirty="0"/>
          </a:p>
          <a:p>
            <a:r>
              <a:rPr lang="pt-BR" dirty="0" smtClean="0"/>
              <a:t>Mas por que 4 operações, nem mais e nem menos? </a:t>
            </a:r>
          </a:p>
          <a:p>
            <a:endParaRPr lang="pt-BR" dirty="0"/>
          </a:p>
          <a:p>
            <a:r>
              <a:rPr lang="pt-BR" dirty="0" smtClean="0"/>
              <a:t>Para descobrir a quantidade de interpretações possíveis é necessário fazer um cálculo simples, existem N possibilidades  booleanas de entrada, o cálculo a ser feito é uma potenciação onde a base é 2 e o expoente são as N possiblidades.</a:t>
            </a:r>
          </a:p>
          <a:p>
            <a:pPr lvl="1"/>
            <a:r>
              <a:rPr lang="pt-BR" dirty="0" smtClean="0"/>
              <a:t>Exemplo: </a:t>
            </a:r>
            <a:r>
              <a:rPr lang="pt-BR" sz="4400" dirty="0"/>
              <a:t>2</a:t>
            </a:r>
            <a:r>
              <a:rPr lang="pt-BR" sz="4000" baseline="30000" dirty="0"/>
              <a:t>N</a:t>
            </a:r>
            <a:endParaRPr lang="pt-BR" sz="4400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2858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/>
          <a:lstStyle/>
          <a:p>
            <a:pPr algn="just"/>
            <a:r>
              <a:rPr lang="pt-BR" dirty="0" smtClean="0"/>
              <a:t>Exemplo de montagem de tabela verdade com três interpretações: A, B e C</a:t>
            </a:r>
          </a:p>
          <a:p>
            <a:pPr algn="just"/>
            <a:r>
              <a:rPr lang="pt-BR" dirty="0" smtClean="0"/>
              <a:t>Como existem 3 interpretações o cálculo será </a:t>
            </a:r>
            <a:r>
              <a:rPr lang="pt-BR" sz="3600" dirty="0" smtClean="0"/>
              <a:t>2</a:t>
            </a:r>
            <a:r>
              <a:rPr lang="pt-BR" sz="3200" baseline="30000" dirty="0" smtClean="0"/>
              <a:t>3</a:t>
            </a:r>
            <a:r>
              <a:rPr lang="pt-BR" sz="3200" dirty="0" smtClean="0"/>
              <a:t> = 8</a:t>
            </a:r>
            <a:r>
              <a:rPr lang="pt-BR" dirty="0" smtClean="0"/>
              <a:t>, onde o resultado que é 8 é referente ao número de linhas de cada coluna.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Cada coluna terá seus valores de entrada e um ou mais valores de saída, a depender da expressão booleana.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IMPORTANTE: </a:t>
            </a:r>
            <a:r>
              <a:rPr lang="pt-BR" dirty="0" smtClean="0"/>
              <a:t>ao elaborar as tabelas verdade é preciso saber quantos dígitos cada coluna receberá. A tabela a seguir mostra um exemplo de como definir quantos 0 (zero) e 1(um) a tabela terá.</a:t>
            </a:r>
          </a:p>
          <a:p>
            <a:endParaRPr lang="pt-BR" b="1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77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Entradas: A, B, C</a:t>
            </a:r>
          </a:p>
          <a:p>
            <a:r>
              <a:rPr lang="pt-BR" dirty="0" smtClean="0"/>
              <a:t>Saída: S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91355"/>
              </p:ext>
            </p:extLst>
          </p:nvPr>
        </p:nvGraphicFramePr>
        <p:xfrm>
          <a:off x="2959463" y="2913021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84718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2100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7107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071235"/>
                    </a:ext>
                  </a:extLst>
                </a:gridCol>
              </a:tblGrid>
              <a:tr h="44024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B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57302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52030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39543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91564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40074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57419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9409"/>
                  </a:ext>
                </a:extLst>
              </a:tr>
              <a:tr h="440248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61524"/>
                  </a:ext>
                </a:extLst>
              </a:tr>
            </a:tbl>
          </a:graphicData>
        </a:graphic>
      </p:graphicFrame>
      <p:sp>
        <p:nvSpPr>
          <p:cNvPr id="7" name="Chave Esquerda 6"/>
          <p:cNvSpPr/>
          <p:nvPr/>
        </p:nvSpPr>
        <p:spPr>
          <a:xfrm>
            <a:off x="2020938" y="3383284"/>
            <a:ext cx="782158" cy="3187337"/>
          </a:xfrm>
          <a:prstGeom prst="leftBrace">
            <a:avLst>
              <a:gd name="adj1" fmla="val 94240"/>
              <a:gd name="adj2" fmla="val 447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Retangular 7"/>
          <p:cNvSpPr/>
          <p:nvPr/>
        </p:nvSpPr>
        <p:spPr>
          <a:xfrm>
            <a:off x="222069" y="3148149"/>
            <a:ext cx="1699784" cy="3291840"/>
          </a:xfrm>
          <a:prstGeom prst="wedgeRectCallout">
            <a:avLst>
              <a:gd name="adj1" fmla="val -21602"/>
              <a:gd name="adj2" fmla="val 482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 de linhas definidas por meio da conta </a:t>
            </a:r>
            <a:r>
              <a:rPr lang="pt-BR" sz="2000" dirty="0"/>
              <a:t>2</a:t>
            </a:r>
            <a:r>
              <a:rPr lang="pt-BR" baseline="30000" dirty="0"/>
              <a:t>3</a:t>
            </a:r>
            <a:r>
              <a:rPr lang="pt-BR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231133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Para definir os valores binários de cada coluna de entrada, sempre a coluna de entrada a direita começará com uma alternância de 1 dígito cada linha, e a partir daí, é possível completar as demais colunas com múltiplos de dois.</a:t>
            </a:r>
          </a:p>
          <a:p>
            <a:pPr algn="just"/>
            <a:r>
              <a:rPr lang="pt-BR" dirty="0" smtClean="0"/>
              <a:t>Uma tabela com 3 interpretações </a:t>
            </a:r>
            <a:r>
              <a:rPr lang="pt-BR" sz="3600" dirty="0" smtClean="0"/>
              <a:t>(2</a:t>
            </a:r>
            <a:r>
              <a:rPr lang="pt-BR" sz="3200" baseline="30000" dirty="0" smtClean="0"/>
              <a:t>3</a:t>
            </a:r>
            <a:r>
              <a:rPr lang="pt-BR" sz="3600" dirty="0" smtClean="0"/>
              <a:t>)</a:t>
            </a:r>
            <a:r>
              <a:rPr lang="pt-BR" dirty="0" smtClean="0"/>
              <a:t>, (A, B, C), elas seriam preenchidas da seguinte forma A = 4, B = 2, C = 1.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Na primeira coluna de entrada a direita, ou seja, a coluna C = 1, teremos a alternância de um bit em cada linha começando por 0, nas coluna B teremos a alternância de dois bits iguais para cada linha e na coluna A teremos a alternância de 4 bits iguais para cada linha.</a:t>
            </a:r>
          </a:p>
        </p:txBody>
      </p:sp>
    </p:spTree>
    <p:extLst>
      <p:ext uri="{BB962C8B-B14F-4D97-AF65-F5344CB8AC3E}">
        <p14:creationId xmlns:p14="http://schemas.microsoft.com/office/powerpoint/2010/main" val="253672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797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Noções de robótica (Tabela verdade com binários)</vt:lpstr>
      <vt:lpstr>Recapitulando</vt:lpstr>
      <vt:lpstr>Recapitulando </vt:lpstr>
      <vt:lpstr>Álgebra booleana</vt:lpstr>
      <vt:lpstr>Tabela Verdade</vt:lpstr>
      <vt:lpstr>Tabela verdade </vt:lpstr>
      <vt:lpstr>Tabela Verdade</vt:lpstr>
      <vt:lpstr>Apresentação do PowerPoint</vt:lpstr>
      <vt:lpstr>Tabela Verdade</vt:lpstr>
      <vt:lpstr>Apresentação do PowerPoint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Noções de robótica (Expressões binárias)</dc:title>
  <dc:creator>milton luis</dc:creator>
  <cp:lastModifiedBy>milton luis</cp:lastModifiedBy>
  <cp:revision>14</cp:revision>
  <dcterms:created xsi:type="dcterms:W3CDTF">2022-02-22T18:51:42Z</dcterms:created>
  <dcterms:modified xsi:type="dcterms:W3CDTF">2022-02-23T14:04:41Z</dcterms:modified>
</cp:coreProperties>
</file>