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77" r:id="rId5"/>
    <p:sldId id="278" r:id="rId6"/>
    <p:sldId id="259" r:id="rId7"/>
    <p:sldId id="260" r:id="rId8"/>
    <p:sldId id="263" r:id="rId9"/>
    <p:sldId id="261" r:id="rId10"/>
    <p:sldId id="262" r:id="rId11"/>
    <p:sldId id="268" r:id="rId12"/>
    <p:sldId id="271" r:id="rId13"/>
    <p:sldId id="265" r:id="rId14"/>
    <p:sldId id="266" r:id="rId15"/>
    <p:sldId id="267" r:id="rId16"/>
    <p:sldId id="269" r:id="rId17"/>
    <p:sldId id="270" r:id="rId18"/>
    <p:sldId id="264" r:id="rId19"/>
    <p:sldId id="272" r:id="rId20"/>
    <p:sldId id="273" r:id="rId21"/>
    <p:sldId id="274" r:id="rId22"/>
    <p:sldId id="276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54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0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7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52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98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91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46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97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3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1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3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9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9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36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language_codes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html/html_deprecated_tags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dirty="0" smtClean="0"/>
              <a:t>HTML, CSS</a:t>
            </a: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60" y="4429919"/>
            <a:ext cx="2263278" cy="22632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0" y="115046"/>
            <a:ext cx="2263278" cy="22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78884"/>
            <a:ext cx="9905998" cy="1478570"/>
          </a:xfrm>
        </p:spPr>
        <p:txBody>
          <a:bodyPr/>
          <a:lstStyle/>
          <a:p>
            <a:r>
              <a:rPr lang="pt-BR" dirty="0" smtClean="0"/>
              <a:t>TAGS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528354"/>
            <a:ext cx="9905999" cy="4937759"/>
          </a:xfrm>
        </p:spPr>
        <p:txBody>
          <a:bodyPr>
            <a:normAutofit/>
          </a:bodyPr>
          <a:lstStyle/>
          <a:p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bg1"/>
                </a:solidFill>
              </a:rPr>
              <a:t>&lt;h1&gt; ... &lt;h6&gt;: </a:t>
            </a:r>
            <a:r>
              <a:rPr lang="pt-BR" dirty="0" err="1" smtClean="0"/>
              <a:t>headings</a:t>
            </a:r>
            <a:r>
              <a:rPr lang="pt-BR" dirty="0" smtClean="0"/>
              <a:t>/títulos</a:t>
            </a:r>
          </a:p>
          <a:p>
            <a:pPr lvl="1"/>
            <a:r>
              <a:rPr lang="pt-BR" dirty="0" smtClean="0"/>
              <a:t>Existe uma hierarquia nas </a:t>
            </a:r>
            <a:r>
              <a:rPr lang="pt-BR" dirty="0" err="1" smtClean="0"/>
              <a:t>tags</a:t>
            </a:r>
            <a:r>
              <a:rPr lang="pt-BR" dirty="0" smtClean="0"/>
              <a:t> de título começando do 1 e indo até o 6, onde começa com textos maiores e eles vão ficando menores.</a:t>
            </a:r>
          </a:p>
          <a:p>
            <a:pPr lvl="1"/>
            <a:r>
              <a:rPr lang="en-US" sz="1800" dirty="0"/>
              <a:t>&lt;h1&gt;Heading 1&lt;/h1&gt;</a:t>
            </a:r>
            <a:br>
              <a:rPr lang="en-US" sz="1800" dirty="0"/>
            </a:br>
            <a:r>
              <a:rPr lang="en-US" sz="1800" dirty="0"/>
              <a:t>&lt;h2&gt;Heading 2&lt;/h2&gt;</a:t>
            </a:r>
            <a:br>
              <a:rPr lang="en-US" sz="1800" dirty="0"/>
            </a:br>
            <a:r>
              <a:rPr lang="en-US" sz="1800" dirty="0"/>
              <a:t>&lt;h3&gt;Heading 3&lt;/h3&gt;</a:t>
            </a:r>
            <a:br>
              <a:rPr lang="en-US" sz="1800" dirty="0"/>
            </a:br>
            <a:r>
              <a:rPr lang="en-US" sz="1800" dirty="0"/>
              <a:t>&lt;h4&gt;Heading 4&lt;/h4&gt;</a:t>
            </a:r>
            <a:br>
              <a:rPr lang="en-US" sz="1800" dirty="0"/>
            </a:br>
            <a:r>
              <a:rPr lang="en-US" sz="1800" dirty="0"/>
              <a:t>&lt;h5&gt;Heading 5&lt;/h5&gt;</a:t>
            </a:r>
            <a:br>
              <a:rPr lang="en-US" sz="1800" dirty="0"/>
            </a:br>
            <a:r>
              <a:rPr lang="en-US" sz="1800" dirty="0"/>
              <a:t>&lt;h6&gt;Heading 6&lt;/h6&gt; </a:t>
            </a:r>
          </a:p>
          <a:p>
            <a:r>
              <a:rPr lang="pt-BR" dirty="0" smtClean="0"/>
              <a:t>Utilizar títulos é importante para facilitar que as ferramentas de busca dos navegadores encontrem um site.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636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13569"/>
            <a:ext cx="9905998" cy="1478570"/>
          </a:xfrm>
        </p:spPr>
        <p:txBody>
          <a:bodyPr/>
          <a:lstStyle/>
          <a:p>
            <a:r>
              <a:rPr lang="pt-BR" dirty="0" err="1" smtClean="0"/>
              <a:t>Tag</a:t>
            </a:r>
            <a:r>
              <a:rPr lang="pt-BR" dirty="0" smtClean="0"/>
              <a:t> &lt;p&gt; paragrafo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443789"/>
            <a:ext cx="9905999" cy="5245769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&lt;p&gt; define um paragrafo, todos os parágrafos vão ser exibidos um embaixo do outro, mesmo se colocar a estrutura ao lado</a:t>
            </a:r>
          </a:p>
          <a:p>
            <a:pPr lvl="1" algn="just"/>
            <a:r>
              <a:rPr lang="pt-BR" dirty="0" smtClean="0"/>
              <a:t>Por exemplo:&lt;p&gt; algum texto&lt;/p&gt;&lt;p&gt; outro texto&lt;/p&gt;</a:t>
            </a:r>
          </a:p>
          <a:p>
            <a:pPr algn="just"/>
            <a:r>
              <a:rPr lang="pt-BR" dirty="0" smtClean="0"/>
              <a:t>Se houver espaços extras na </a:t>
            </a:r>
            <a:r>
              <a:rPr lang="pt-BR" dirty="0" err="1" smtClean="0"/>
              <a:t>tag</a:t>
            </a:r>
            <a:r>
              <a:rPr lang="pt-BR" dirty="0" smtClean="0"/>
              <a:t>, o navegador automaticamente irá remover quando a página for exibida</a:t>
            </a:r>
            <a:endParaRPr lang="pt-BR" dirty="0"/>
          </a:p>
          <a:p>
            <a:r>
              <a:rPr lang="pt-BR" dirty="0" smtClean="0"/>
              <a:t>Podemos utilizar </a:t>
            </a:r>
            <a:r>
              <a:rPr lang="pt-BR" dirty="0" err="1" smtClean="0"/>
              <a:t>tags</a:t>
            </a:r>
            <a:r>
              <a:rPr lang="pt-BR" dirty="0" smtClean="0"/>
              <a:t> que definem uma quebra de linha entre um parágrafo e outro ou com uma quebra que pode ser exibida na horizontal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br</a:t>
            </a:r>
            <a:r>
              <a:rPr lang="pt-BR" dirty="0" smtClean="0"/>
              <a:t>&gt; quebra uma linha na vertical porém está em ficando em desuso no HTML5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hr</a:t>
            </a:r>
            <a:r>
              <a:rPr lang="pt-BR" dirty="0" smtClean="0"/>
              <a:t>&gt; define uma quebra de linha temática na página HTML.</a:t>
            </a:r>
          </a:p>
          <a:p>
            <a:pPr lvl="1"/>
            <a:r>
              <a:rPr lang="pt-BR" dirty="0" err="1" smtClean="0"/>
              <a:t>Obs</a:t>
            </a:r>
            <a:r>
              <a:rPr lang="pt-BR" dirty="0" smtClean="0"/>
              <a:t>: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hr</a:t>
            </a:r>
            <a:r>
              <a:rPr lang="pt-BR" dirty="0" smtClean="0"/>
              <a:t>&gt; é uma </a:t>
            </a:r>
            <a:r>
              <a:rPr lang="pt-BR" dirty="0" err="1" smtClean="0"/>
              <a:t>tag</a:t>
            </a:r>
            <a:r>
              <a:rPr lang="pt-BR" dirty="0" smtClean="0"/>
              <a:t> vazia assim como a &lt;</a:t>
            </a:r>
            <a:r>
              <a:rPr lang="pt-BR" dirty="0" err="1" smtClean="0"/>
              <a:t>br</a:t>
            </a:r>
            <a:r>
              <a:rPr lang="pt-BR" dirty="0" smtClean="0"/>
              <a:t>&gt;, ou seja não precisa de uma </a:t>
            </a:r>
            <a:r>
              <a:rPr lang="pt-BR" dirty="0" err="1" smtClean="0"/>
              <a:t>tag</a:t>
            </a:r>
            <a:r>
              <a:rPr lang="pt-BR" dirty="0" smtClean="0"/>
              <a:t> final como as outras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057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02104"/>
            <a:ext cx="9905998" cy="1478570"/>
          </a:xfrm>
        </p:spPr>
        <p:txBody>
          <a:bodyPr/>
          <a:lstStyle/>
          <a:p>
            <a:r>
              <a:rPr lang="pt-BR" dirty="0" err="1" smtClean="0"/>
              <a:t>Pré</a:t>
            </a:r>
            <a:r>
              <a:rPr lang="pt-BR" dirty="0" smtClean="0"/>
              <a:t> Formatando textos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80674"/>
            <a:ext cx="9905999" cy="4523873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Podemos usar um espaço entre os parágrafos com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pre</a:t>
            </a:r>
            <a:r>
              <a:rPr lang="pt-BR" dirty="0" smtClean="0"/>
              <a:t>&gt; dessa forma os espaços entre cada texto são mantidos durante a exibição da página web.</a:t>
            </a:r>
          </a:p>
          <a:p>
            <a:pPr lvl="1" algn="just"/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en-US" dirty="0"/>
              <a:t>&lt;pre</a:t>
            </a:r>
            <a:r>
              <a:rPr lang="en-US" dirty="0" smtClean="0"/>
              <a:t>&gt;</a:t>
            </a:r>
          </a:p>
          <a:p>
            <a:pPr marL="45720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pt-BR" dirty="0" smtClean="0"/>
              <a:t>linha 1</a:t>
            </a:r>
          </a:p>
          <a:p>
            <a:pPr marL="457200" lvl="1" indent="0" algn="just">
              <a:buNone/>
            </a:pPr>
            <a:r>
              <a:rPr lang="pt-BR" dirty="0" smtClean="0"/>
              <a:t>		</a:t>
            </a:r>
          </a:p>
          <a:p>
            <a:pPr marL="457200" lvl="1" indent="0" algn="just">
              <a:buNone/>
            </a:pPr>
            <a:r>
              <a:rPr lang="pt-BR" dirty="0" smtClean="0"/>
              <a:t>	           linha 2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marL="457200" lvl="1" indent="0" algn="just">
              <a:buNone/>
            </a:pPr>
            <a:r>
              <a:rPr lang="pt-BR" dirty="0" smtClean="0"/>
              <a:t>	           linha 3</a:t>
            </a:r>
          </a:p>
          <a:p>
            <a:pPr marL="457200" lvl="1" indent="0" algn="just">
              <a:buNone/>
            </a:pPr>
            <a:r>
              <a:rPr lang="pt-BR" dirty="0" smtClean="0"/>
              <a:t>        &lt;/</a:t>
            </a:r>
            <a:r>
              <a:rPr lang="pt-BR" dirty="0" err="1" smtClean="0"/>
              <a:t>pre</a:t>
            </a:r>
            <a:r>
              <a:rPr lang="pt-BR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1280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81790"/>
            <a:ext cx="9905998" cy="1478570"/>
          </a:xfrm>
        </p:spPr>
        <p:txBody>
          <a:bodyPr/>
          <a:lstStyle/>
          <a:p>
            <a:r>
              <a:rPr lang="pt-BR" dirty="0" smtClean="0"/>
              <a:t>Atributos no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60360"/>
            <a:ext cx="9905999" cy="4972452"/>
          </a:xfrm>
        </p:spPr>
        <p:txBody>
          <a:bodyPr/>
          <a:lstStyle/>
          <a:p>
            <a:pPr algn="just"/>
            <a:r>
              <a:rPr lang="pt-BR" dirty="0" smtClean="0"/>
              <a:t>Todos os elementos HTML possuem atributos. Esses atributos trazem informações adicionais aos elementos, muitas vezes sendo apresentados com um nome=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“valor”</a:t>
            </a:r>
            <a:r>
              <a:rPr lang="pt-BR" dirty="0" smtClean="0"/>
              <a:t>. E sempre são usados nas </a:t>
            </a:r>
            <a:r>
              <a:rPr lang="pt-BR" dirty="0" err="1" smtClean="0"/>
              <a:t>tags</a:t>
            </a:r>
            <a:r>
              <a:rPr lang="pt-BR" dirty="0" smtClean="0"/>
              <a:t> iniciais.</a:t>
            </a:r>
          </a:p>
          <a:p>
            <a:pPr algn="just"/>
            <a:r>
              <a:rPr lang="pt-BR" dirty="0" smtClean="0"/>
              <a:t>Os atributos mais conhecidos são: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alt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 smtClean="0"/>
              <a:t>etc</a:t>
            </a:r>
            <a:r>
              <a:rPr lang="pt-BR" dirty="0" smtClean="0"/>
              <a:t>, cada um sendo utilizado em suas determinadas </a:t>
            </a:r>
            <a:r>
              <a:rPr lang="pt-BR" dirty="0" err="1" smtClean="0"/>
              <a:t>tags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ATENÇÃO</a:t>
            </a:r>
          </a:p>
          <a:p>
            <a:pPr lvl="1" algn="just"/>
            <a:r>
              <a:rPr lang="pt-BR" dirty="0" smtClean="0"/>
              <a:t>Ao escrever tanto os nomes das </a:t>
            </a:r>
            <a:r>
              <a:rPr lang="pt-BR" dirty="0" err="1" smtClean="0"/>
              <a:t>tags</a:t>
            </a:r>
            <a:r>
              <a:rPr lang="pt-BR" dirty="0" smtClean="0"/>
              <a:t> quanto os atributos, é recomendável que seja escrito somente em letra minúscula, seguindo a recomendação da W3C (world </a:t>
            </a:r>
            <a:r>
              <a:rPr lang="pt-BR" dirty="0" err="1" smtClean="0"/>
              <a:t>wide</a:t>
            </a:r>
            <a:r>
              <a:rPr lang="pt-BR" dirty="0" smtClean="0"/>
              <a:t> web Consortium)</a:t>
            </a:r>
          </a:p>
          <a:p>
            <a:pPr lvl="1"/>
            <a:r>
              <a:rPr lang="pt-BR" dirty="0" smtClean="0"/>
              <a:t>Outra recomendação é sempre utilizar aspas duplas no valor do atributo</a:t>
            </a:r>
          </a:p>
          <a:p>
            <a:pPr lvl="2"/>
            <a:r>
              <a:rPr lang="pt-BR" dirty="0" err="1" smtClean="0"/>
              <a:t>Ex</a:t>
            </a:r>
            <a:r>
              <a:rPr lang="pt-BR" dirty="0" smtClean="0"/>
              <a:t>: &lt;a </a:t>
            </a:r>
            <a:r>
              <a:rPr lang="pt-BR" dirty="0" err="1" smtClean="0"/>
              <a:t>href</a:t>
            </a:r>
            <a:r>
              <a:rPr lang="pt-BR" dirty="0" smtClean="0"/>
              <a:t>=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“www.google.com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pt-BR" dirty="0" smtClean="0"/>
              <a:t>&gt;Link que abre o site do </a:t>
            </a:r>
            <a:r>
              <a:rPr lang="pt-BR" dirty="0" err="1" smtClean="0"/>
              <a:t>google</a:t>
            </a:r>
            <a:r>
              <a:rPr lang="pt-BR" dirty="0" smtClean="0"/>
              <a:t>&lt;/a&gt;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65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27452"/>
            <a:ext cx="9905998" cy="1478570"/>
          </a:xfrm>
        </p:spPr>
        <p:txBody>
          <a:bodyPr/>
          <a:lstStyle/>
          <a:p>
            <a:r>
              <a:rPr lang="pt-BR" dirty="0" smtClean="0"/>
              <a:t>Atributos no </a:t>
            </a:r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286933"/>
            <a:ext cx="9905999" cy="4893734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Também pode usar aspas simples nos valores do atributo.</a:t>
            </a:r>
          </a:p>
          <a:p>
            <a:pPr algn="just"/>
            <a:r>
              <a:rPr lang="pt-BR" dirty="0" smtClean="0"/>
              <a:t>ALGUNS ATRIBUTOS:</a:t>
            </a:r>
          </a:p>
          <a:p>
            <a:pPr lvl="1" algn="just"/>
            <a:r>
              <a:rPr lang="pt-BR" dirty="0" err="1" smtClean="0">
                <a:solidFill>
                  <a:srgbClr val="FFC000"/>
                </a:solidFill>
              </a:rPr>
              <a:t>href</a:t>
            </a:r>
            <a:r>
              <a:rPr lang="pt-BR" dirty="0" smtClean="0"/>
              <a:t>: hyperlink </a:t>
            </a:r>
            <a:r>
              <a:rPr lang="en-US" dirty="0" smtClean="0"/>
              <a:t>reference</a:t>
            </a:r>
            <a:r>
              <a:rPr lang="pt-BR" dirty="0" smtClean="0"/>
              <a:t>: </a:t>
            </a:r>
            <a:r>
              <a:rPr lang="pt-BR" dirty="0" smtClean="0"/>
              <a:t>é utilizado junto a </a:t>
            </a:r>
            <a:r>
              <a:rPr lang="en-US" dirty="0" smtClean="0"/>
              <a:t>tag</a:t>
            </a:r>
            <a:r>
              <a:rPr lang="pt-BR" dirty="0" smtClean="0"/>
              <a:t> </a:t>
            </a:r>
            <a:r>
              <a:rPr lang="pt-BR" dirty="0" smtClean="0"/>
              <a:t>&lt;a&gt; que define um hyperlink. O atributo </a:t>
            </a:r>
            <a:r>
              <a:rPr lang="pt-BR" dirty="0" err="1" smtClean="0"/>
              <a:t>href</a:t>
            </a:r>
            <a:r>
              <a:rPr lang="pt-BR" dirty="0" smtClean="0"/>
              <a:t> especifica a </a:t>
            </a:r>
            <a:r>
              <a:rPr lang="pt-BR" dirty="0" err="1" smtClean="0"/>
              <a:t>url</a:t>
            </a:r>
            <a:r>
              <a:rPr lang="pt-BR" dirty="0" smtClean="0"/>
              <a:t> de uma página.</a:t>
            </a:r>
          </a:p>
          <a:p>
            <a:pPr lvl="1" algn="just"/>
            <a:r>
              <a:rPr lang="en-US" dirty="0" smtClean="0">
                <a:solidFill>
                  <a:srgbClr val="FFC000"/>
                </a:solidFill>
              </a:rPr>
              <a:t>style</a:t>
            </a:r>
            <a:r>
              <a:rPr lang="pt-BR" dirty="0" smtClean="0"/>
              <a:t>: </a:t>
            </a:r>
            <a:r>
              <a:rPr lang="pt-BR" dirty="0" smtClean="0"/>
              <a:t>pode ser utilizado em qualquer </a:t>
            </a:r>
            <a:r>
              <a:rPr lang="en-US" dirty="0" smtClean="0"/>
              <a:t>tag</a:t>
            </a:r>
            <a:r>
              <a:rPr lang="pt-BR" dirty="0" smtClean="0"/>
              <a:t>, </a:t>
            </a:r>
            <a:r>
              <a:rPr lang="pt-BR" dirty="0" smtClean="0"/>
              <a:t>este adiciona uma configuração do CSS </a:t>
            </a:r>
            <a:r>
              <a:rPr lang="en-US" dirty="0" smtClean="0"/>
              <a:t>Inline</a:t>
            </a:r>
            <a:r>
              <a:rPr lang="pt-BR" dirty="0" smtClean="0"/>
              <a:t>, </a:t>
            </a:r>
            <a:r>
              <a:rPr lang="pt-BR" dirty="0" smtClean="0"/>
              <a:t>ou seja, apenas as estilizações feitas nesta </a:t>
            </a:r>
            <a:r>
              <a:rPr lang="en-US" dirty="0" smtClean="0"/>
              <a:t>tag</a:t>
            </a:r>
            <a:r>
              <a:rPr lang="pt-BR" dirty="0" smtClean="0"/>
              <a:t> </a:t>
            </a:r>
            <a:r>
              <a:rPr lang="pt-BR" dirty="0" smtClean="0"/>
              <a:t>serão exibidas. Podemos utilizar os elementos CSS como o color, </a:t>
            </a:r>
            <a:r>
              <a:rPr lang="en-US" dirty="0" smtClean="0">
                <a:solidFill>
                  <a:srgbClr val="FFC000"/>
                </a:solidFill>
              </a:rPr>
              <a:t>margin</a:t>
            </a:r>
            <a:r>
              <a:rPr lang="pt-BR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padding</a:t>
            </a:r>
            <a:r>
              <a:rPr lang="pt-BR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font-style</a:t>
            </a:r>
            <a:r>
              <a:rPr lang="pt-BR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font-size</a:t>
            </a:r>
            <a:r>
              <a:rPr lang="pt-BR" dirty="0" smtClean="0"/>
              <a:t>, </a:t>
            </a:r>
            <a:r>
              <a:rPr lang="pt-BR" dirty="0" smtClean="0"/>
              <a:t>dentre muitos outros.</a:t>
            </a:r>
          </a:p>
          <a:p>
            <a:pPr lvl="1"/>
            <a:r>
              <a:rPr lang="pt-BR" dirty="0" smtClean="0"/>
              <a:t>EX</a:t>
            </a:r>
            <a:r>
              <a:rPr lang="pt-BR" sz="1800" dirty="0" smtClean="0"/>
              <a:t>: </a:t>
            </a:r>
            <a:r>
              <a:rPr lang="pt-BR" sz="1800" dirty="0"/>
              <a:t>&lt;p </a:t>
            </a:r>
            <a:r>
              <a:rPr lang="en-US" sz="1800" dirty="0" smtClean="0"/>
              <a:t>style</a:t>
            </a:r>
            <a:r>
              <a:rPr lang="pt-BR" sz="1800" dirty="0" smtClean="0"/>
              <a:t>=</a:t>
            </a:r>
            <a:r>
              <a:rPr lang="pt-BR" sz="1800" dirty="0" smtClean="0">
                <a:solidFill>
                  <a:srgbClr val="FFC000"/>
                </a:solidFill>
              </a:rPr>
              <a:t>"</a:t>
            </a:r>
            <a:r>
              <a:rPr lang="pt-BR" sz="1800" dirty="0">
                <a:solidFill>
                  <a:srgbClr val="FFC000"/>
                </a:solidFill>
              </a:rPr>
              <a:t>color: </a:t>
            </a:r>
            <a:r>
              <a:rPr lang="en-US" sz="1800" dirty="0" smtClean="0">
                <a:solidFill>
                  <a:srgbClr val="FFC000"/>
                </a:solidFill>
              </a:rPr>
              <a:t>crimson</a:t>
            </a:r>
            <a:r>
              <a:rPr lang="pt-BR" sz="1800" dirty="0" smtClean="0">
                <a:solidFill>
                  <a:srgbClr val="FFC000"/>
                </a:solidFill>
              </a:rPr>
              <a:t>; </a:t>
            </a:r>
            <a:r>
              <a:rPr lang="en-US" sz="1800" dirty="0" smtClean="0">
                <a:solidFill>
                  <a:srgbClr val="FFC000"/>
                </a:solidFill>
              </a:rPr>
              <a:t>font-style</a:t>
            </a:r>
            <a:r>
              <a:rPr lang="pt-BR" sz="1800" dirty="0" smtClean="0">
                <a:solidFill>
                  <a:srgbClr val="FFC000"/>
                </a:solidFill>
              </a:rPr>
              <a:t>: </a:t>
            </a:r>
            <a:r>
              <a:rPr lang="en-US" sz="1800" dirty="0" smtClean="0">
                <a:solidFill>
                  <a:srgbClr val="FFC000"/>
                </a:solidFill>
              </a:rPr>
              <a:t>italic</a:t>
            </a:r>
            <a:r>
              <a:rPr lang="pt-BR" sz="1800" dirty="0" smtClean="0">
                <a:solidFill>
                  <a:srgbClr val="FFC000"/>
                </a:solidFill>
              </a:rPr>
              <a:t>; </a:t>
            </a:r>
            <a:r>
              <a:rPr lang="en-US" sz="1800" dirty="0" smtClean="0">
                <a:solidFill>
                  <a:srgbClr val="FFC000"/>
                </a:solidFill>
              </a:rPr>
              <a:t>font-size</a:t>
            </a:r>
            <a:r>
              <a:rPr lang="pt-BR" sz="1800" dirty="0" smtClean="0">
                <a:solidFill>
                  <a:srgbClr val="FFC000"/>
                </a:solidFill>
              </a:rPr>
              <a:t>: </a:t>
            </a:r>
            <a:r>
              <a:rPr lang="pt-BR" sz="1800" dirty="0">
                <a:solidFill>
                  <a:srgbClr val="FFC000"/>
                </a:solidFill>
              </a:rPr>
              <a:t>18pt;"</a:t>
            </a:r>
            <a:r>
              <a:rPr lang="pt-BR" sz="1800" dirty="0"/>
              <a:t>&gt;Olá Mundo!&lt;/p&gt;</a:t>
            </a:r>
          </a:p>
          <a:p>
            <a:pPr lvl="1"/>
            <a:r>
              <a:rPr lang="pt-BR" sz="1800" dirty="0"/>
              <a:t>     &lt;p </a:t>
            </a:r>
            <a:r>
              <a:rPr lang="en-US" sz="1800" dirty="0" smtClean="0"/>
              <a:t>style</a:t>
            </a:r>
            <a:r>
              <a:rPr lang="pt-BR" sz="1800" dirty="0" smtClean="0"/>
              <a:t>=</a:t>
            </a:r>
            <a:r>
              <a:rPr lang="pt-BR" sz="1800" dirty="0" smtClean="0">
                <a:solidFill>
                  <a:srgbClr val="FFC000"/>
                </a:solidFill>
              </a:rPr>
              <a:t>"</a:t>
            </a:r>
            <a:r>
              <a:rPr lang="pt-BR" sz="1800" dirty="0">
                <a:solidFill>
                  <a:srgbClr val="FFC000"/>
                </a:solidFill>
              </a:rPr>
              <a:t>color: aliceblue; font-family: Arial; padding-left:20px;"</a:t>
            </a:r>
            <a:r>
              <a:rPr lang="pt-BR" sz="1800" dirty="0"/>
              <a:t>&gt;Parágrafo 2&lt;/p&gt;</a:t>
            </a:r>
          </a:p>
          <a:p>
            <a:pPr lvl="1"/>
            <a:r>
              <a:rPr lang="pt-BR" sz="1800" dirty="0"/>
              <a:t>     &lt;p </a:t>
            </a:r>
            <a:r>
              <a:rPr lang="en-US" sz="1800" dirty="0" smtClean="0"/>
              <a:t>style</a:t>
            </a:r>
            <a:r>
              <a:rPr lang="pt-BR" sz="1800" dirty="0" smtClean="0"/>
              <a:t>=</a:t>
            </a:r>
            <a:r>
              <a:rPr lang="pt-BR" sz="1800" dirty="0" smtClean="0">
                <a:solidFill>
                  <a:srgbClr val="FFC000"/>
                </a:solidFill>
              </a:rPr>
              <a:t>"</a:t>
            </a:r>
            <a:r>
              <a:rPr lang="pt-BR" sz="1800" dirty="0">
                <a:solidFill>
                  <a:srgbClr val="FFC000"/>
                </a:solidFill>
              </a:rPr>
              <a:t>color: slategray; font-weight: bold; margin-top:60px;"</a:t>
            </a:r>
            <a:r>
              <a:rPr lang="pt-BR" sz="1800" dirty="0"/>
              <a:t>&gt;Parágrafo 3&lt;/p&gt;</a:t>
            </a:r>
          </a:p>
        </p:txBody>
      </p:sp>
    </p:spTree>
    <p:extLst>
      <p:ext uri="{BB962C8B-B14F-4D97-AF65-F5344CB8AC3E}">
        <p14:creationId xmlns:p14="http://schemas.microsoft.com/office/powerpoint/2010/main" val="14038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27452"/>
            <a:ext cx="9905998" cy="1478570"/>
          </a:xfrm>
        </p:spPr>
        <p:txBody>
          <a:bodyPr/>
          <a:lstStyle/>
          <a:p>
            <a:r>
              <a:rPr lang="pt-BR" dirty="0" smtClean="0"/>
              <a:t>Alguns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286932"/>
            <a:ext cx="9905999" cy="5318583"/>
          </a:xfrm>
        </p:spPr>
        <p:txBody>
          <a:bodyPr>
            <a:normAutofit/>
          </a:bodyPr>
          <a:lstStyle/>
          <a:p>
            <a:pPr algn="just"/>
            <a:r>
              <a:rPr lang="pt-BR" dirty="0" err="1" smtClean="0"/>
              <a:t>src</a:t>
            </a:r>
            <a:r>
              <a:rPr lang="pt-BR" dirty="0" smtClean="0"/>
              <a:t>: </a:t>
            </a:r>
            <a:r>
              <a:rPr lang="en-US" dirty="0" smtClean="0"/>
              <a:t>source</a:t>
            </a:r>
            <a:r>
              <a:rPr lang="pt-BR" dirty="0" smtClean="0"/>
              <a:t>: </a:t>
            </a:r>
            <a:r>
              <a:rPr lang="pt-BR" dirty="0" smtClean="0"/>
              <a:t>é utilizado na </a:t>
            </a:r>
            <a:r>
              <a:rPr lang="en-US" dirty="0" smtClean="0"/>
              <a:t>tag</a:t>
            </a:r>
            <a:r>
              <a:rPr lang="pt-BR" dirty="0" smtClean="0"/>
              <a:t> </a:t>
            </a:r>
            <a:r>
              <a:rPr lang="pt-BR" dirty="0" smtClean="0"/>
              <a:t>&lt;</a:t>
            </a:r>
            <a:r>
              <a:rPr lang="pt-BR" dirty="0" err="1" smtClean="0"/>
              <a:t>img</a:t>
            </a:r>
            <a:r>
              <a:rPr lang="pt-BR" dirty="0" smtClean="0"/>
              <a:t>&gt; </a:t>
            </a:r>
            <a:r>
              <a:rPr lang="pt-BR" dirty="0" smtClean="0"/>
              <a:t>(</a:t>
            </a:r>
            <a:r>
              <a:rPr lang="en-US" dirty="0" smtClean="0"/>
              <a:t>image</a:t>
            </a:r>
            <a:r>
              <a:rPr lang="pt-BR" dirty="0" smtClean="0"/>
              <a:t>/imagem</a:t>
            </a:r>
            <a:r>
              <a:rPr lang="pt-BR" dirty="0" smtClean="0"/>
              <a:t>) que insere uma imagem na página HTML. O atributo </a:t>
            </a:r>
            <a:r>
              <a:rPr lang="pt-BR" dirty="0" err="1" smtClean="0"/>
              <a:t>src</a:t>
            </a:r>
            <a:r>
              <a:rPr lang="pt-BR" dirty="0" smtClean="0"/>
              <a:t> específica o caminho onde se encontra a imagem.</a:t>
            </a:r>
          </a:p>
          <a:p>
            <a:pPr algn="just"/>
            <a:r>
              <a:rPr lang="pt-BR" dirty="0" smtClean="0"/>
              <a:t>Podemos especificar de duas formas o caminho:</a:t>
            </a:r>
          </a:p>
          <a:p>
            <a:pPr lvl="1" algn="just"/>
            <a:r>
              <a:rPr lang="pt-BR" dirty="0" smtClean="0"/>
              <a:t>Por meio de Links externos como se fosse o </a:t>
            </a:r>
            <a:r>
              <a:rPr lang="pt-BR" dirty="0" err="1" smtClean="0"/>
              <a:t>href</a:t>
            </a:r>
            <a:r>
              <a:rPr lang="pt-BR" dirty="0" smtClean="0"/>
              <a:t>, assim podemos adicionar imagens que estão em outro site.</a:t>
            </a:r>
          </a:p>
          <a:p>
            <a:pPr lvl="2" algn="just"/>
            <a:r>
              <a:rPr lang="pt-BR" dirty="0" err="1" smtClean="0"/>
              <a:t>Ex</a:t>
            </a:r>
            <a:r>
              <a:rPr lang="pt-BR" dirty="0" smtClean="0"/>
              <a:t>: &lt;</a:t>
            </a:r>
            <a:r>
              <a:rPr lang="pt-BR" dirty="0" err="1" smtClean="0"/>
              <a:t>img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C000"/>
                </a:solidFill>
              </a:rPr>
              <a:t>“https</a:t>
            </a:r>
            <a:r>
              <a:rPr lang="pt-BR" dirty="0">
                <a:solidFill>
                  <a:srgbClr val="FFC000"/>
                </a:solidFill>
              </a:rPr>
              <a:t>://</a:t>
            </a:r>
            <a:r>
              <a:rPr lang="pt-BR" dirty="0" smtClean="0">
                <a:solidFill>
                  <a:srgbClr val="FFC000"/>
                </a:solidFill>
              </a:rPr>
              <a:t>wallpaperaccess.com/full/676037.jpg”</a:t>
            </a:r>
            <a:r>
              <a:rPr lang="pt-BR" dirty="0" smtClean="0"/>
              <a:t>&gt;</a:t>
            </a:r>
          </a:p>
          <a:p>
            <a:pPr lvl="1" algn="just"/>
            <a:r>
              <a:rPr lang="pt-BR" dirty="0" err="1" smtClean="0"/>
              <a:t>Obs</a:t>
            </a:r>
            <a:r>
              <a:rPr lang="pt-BR" dirty="0" smtClean="0"/>
              <a:t>: Ao utilizar imagens de outros sites, é preciso saber se este possui uma licença gratuita ou adquirir uma licença que lhe dá direitos de utilizar as imagens para lucro, ou alterar algo na </a:t>
            </a:r>
            <a:r>
              <a:rPr lang="pt-BR" dirty="0" err="1" smtClean="0"/>
              <a:t>image</a:t>
            </a:r>
            <a:r>
              <a:rPr lang="pt-BR" dirty="0" smtClean="0"/>
              <a:t>, </a:t>
            </a:r>
            <a:r>
              <a:rPr lang="pt-BR" dirty="0" smtClean="0"/>
              <a:t>dentre outros fatores, caso contrário isso se torna uma violação aos direitos autorais do dono da imagem.</a:t>
            </a:r>
          </a:p>
        </p:txBody>
      </p:sp>
    </p:spTree>
    <p:extLst>
      <p:ext uri="{BB962C8B-B14F-4D97-AF65-F5344CB8AC3E}">
        <p14:creationId xmlns:p14="http://schemas.microsoft.com/office/powerpoint/2010/main" val="42642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589"/>
            <a:ext cx="9905999" cy="638092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A segunda forma é por </a:t>
            </a:r>
            <a:r>
              <a:rPr lang="pt-BR" dirty="0"/>
              <a:t>meio do caminho dos sistema do computador. Especificar o caminho no computador é como se você estivesse navegando por entre pastas e pastas até chegar onde se deseja. Para facilitar o caminho colocamos </a:t>
            </a:r>
            <a:r>
              <a:rPr lang="pt-BR" dirty="0" smtClean="0"/>
              <a:t>as </a:t>
            </a:r>
            <a:r>
              <a:rPr lang="pt-BR" dirty="0"/>
              <a:t>imagens numa pasta onde esta nosso documento HTML, o que evita um caminho muito longo e incompatibilidade com sistema</a:t>
            </a:r>
          </a:p>
          <a:p>
            <a:pPr lvl="1" algn="just"/>
            <a:r>
              <a:rPr lang="pt-BR" dirty="0" err="1"/>
              <a:t>Ex</a:t>
            </a:r>
            <a:r>
              <a:rPr lang="pt-BR" dirty="0"/>
              <a:t>: 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</a:t>
            </a:r>
            <a:r>
              <a:rPr lang="pt-BR" dirty="0">
                <a:solidFill>
                  <a:srgbClr val="FFC000"/>
                </a:solidFill>
              </a:rPr>
              <a:t>“imagem/imagem1.jpg”</a:t>
            </a:r>
            <a:r>
              <a:rPr lang="pt-BR" dirty="0"/>
              <a:t>&gt;</a:t>
            </a: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width</a:t>
            </a:r>
            <a:r>
              <a:rPr lang="pt-BR" dirty="0" smtClean="0"/>
              <a:t> </a:t>
            </a:r>
            <a:r>
              <a:rPr lang="pt-BR" dirty="0" smtClean="0"/>
              <a:t>e </a:t>
            </a:r>
            <a:r>
              <a:rPr lang="en-US" dirty="0" smtClean="0">
                <a:solidFill>
                  <a:srgbClr val="FFC000"/>
                </a:solidFill>
              </a:rPr>
              <a:t>height</a:t>
            </a:r>
            <a:r>
              <a:rPr lang="pt-BR" dirty="0" smtClean="0"/>
              <a:t> </a:t>
            </a:r>
            <a:r>
              <a:rPr lang="pt-BR" dirty="0" smtClean="0"/>
              <a:t>também utilizada na </a:t>
            </a:r>
            <a:r>
              <a:rPr lang="en-US" dirty="0" smtClean="0"/>
              <a:t>tag</a:t>
            </a:r>
            <a:r>
              <a:rPr lang="pt-BR" dirty="0" smtClean="0"/>
              <a:t> </a:t>
            </a:r>
            <a:r>
              <a:rPr lang="pt-BR" dirty="0" smtClean="0"/>
              <a:t>&lt;</a:t>
            </a:r>
            <a:r>
              <a:rPr lang="pt-BR" dirty="0" err="1" smtClean="0"/>
              <a:t>img</a:t>
            </a:r>
            <a:r>
              <a:rPr lang="pt-BR" dirty="0" smtClean="0"/>
              <a:t>&gt; com estes dois atributos podemos alterar a largura </a:t>
            </a:r>
            <a:r>
              <a:rPr lang="pt-BR" dirty="0" smtClean="0"/>
              <a:t>(</a:t>
            </a:r>
            <a:r>
              <a:rPr lang="en-US" dirty="0" smtClean="0"/>
              <a:t>width</a:t>
            </a:r>
            <a:r>
              <a:rPr lang="pt-BR" dirty="0" smtClean="0"/>
              <a:t>) </a:t>
            </a:r>
            <a:r>
              <a:rPr lang="pt-BR" dirty="0" smtClean="0"/>
              <a:t>e altura </a:t>
            </a:r>
            <a:r>
              <a:rPr lang="pt-BR" dirty="0" smtClean="0"/>
              <a:t>(</a:t>
            </a:r>
            <a:r>
              <a:rPr lang="en-US" dirty="0" smtClean="0"/>
              <a:t>height</a:t>
            </a:r>
            <a:r>
              <a:rPr lang="pt-BR" dirty="0" smtClean="0"/>
              <a:t>) </a:t>
            </a:r>
            <a:r>
              <a:rPr lang="pt-BR" dirty="0" smtClean="0"/>
              <a:t>da imagem em pixels.</a:t>
            </a:r>
          </a:p>
          <a:p>
            <a:pPr lvl="1" algn="just"/>
            <a:r>
              <a:rPr lang="pt-BR" dirty="0" err="1" smtClean="0"/>
              <a:t>Ex</a:t>
            </a:r>
            <a:r>
              <a:rPr lang="pt-BR" dirty="0" smtClean="0"/>
              <a:t>: &lt;</a:t>
            </a:r>
            <a:r>
              <a:rPr lang="pt-BR" dirty="0" err="1" smtClean="0"/>
              <a:t>img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=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“imagem/imagem1.jpg” </a:t>
            </a:r>
            <a:r>
              <a:rPr lang="en-US" dirty="0" smtClean="0"/>
              <a:t>width</a:t>
            </a:r>
            <a:r>
              <a:rPr lang="pt-BR" dirty="0" smtClean="0"/>
              <a:t>=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500”</a:t>
            </a:r>
            <a:r>
              <a:rPr lang="pt-BR" dirty="0" smtClean="0"/>
              <a:t> </a:t>
            </a:r>
            <a:r>
              <a:rPr lang="en-US" dirty="0" smtClean="0"/>
              <a:t>height</a:t>
            </a:r>
            <a:r>
              <a:rPr lang="pt-BR" dirty="0" smtClean="0"/>
              <a:t>=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600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r>
              <a:rPr lang="pt-BR" dirty="0"/>
              <a:t> </a:t>
            </a:r>
            <a:r>
              <a:rPr lang="pt-BR" dirty="0" smtClean="0"/>
              <a:t>&gt;</a:t>
            </a:r>
          </a:p>
          <a:p>
            <a:pPr lvl="1" algn="just"/>
            <a:r>
              <a:rPr lang="pt-BR" dirty="0" err="1" smtClean="0"/>
              <a:t>Obs</a:t>
            </a:r>
            <a:r>
              <a:rPr lang="pt-BR" dirty="0" smtClean="0"/>
              <a:t>: cuidado para não confundir </a:t>
            </a:r>
            <a:r>
              <a:rPr lang="en-US" dirty="0" smtClean="0"/>
              <a:t>height</a:t>
            </a:r>
            <a:r>
              <a:rPr lang="pt-BR" dirty="0" smtClean="0"/>
              <a:t> </a:t>
            </a:r>
            <a:r>
              <a:rPr lang="pt-BR" dirty="0" smtClean="0"/>
              <a:t>que é a altura com </a:t>
            </a:r>
            <a:r>
              <a:rPr lang="en-US" dirty="0" smtClean="0"/>
              <a:t>weight</a:t>
            </a:r>
            <a:r>
              <a:rPr lang="pt-BR" dirty="0" smtClean="0"/>
              <a:t> </a:t>
            </a:r>
            <a:r>
              <a:rPr lang="pt-BR" dirty="0" smtClean="0"/>
              <a:t>que é o </a:t>
            </a:r>
            <a:r>
              <a:rPr lang="pt-BR" dirty="0" err="1" smtClean="0"/>
              <a:t>pesoue</a:t>
            </a:r>
            <a:r>
              <a:rPr lang="pt-BR" dirty="0" smtClean="0"/>
              <a:t> será visto em CSS</a:t>
            </a:r>
          </a:p>
          <a:p>
            <a:pPr algn="just"/>
            <a:r>
              <a:rPr lang="pt-BR" dirty="0" smtClean="0"/>
              <a:t>Outro atributo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img</a:t>
            </a:r>
            <a:r>
              <a:rPr lang="pt-BR" dirty="0" smtClean="0"/>
              <a:t>&gt; é o </a:t>
            </a:r>
            <a:r>
              <a:rPr lang="pt-BR" dirty="0" err="1" smtClean="0">
                <a:solidFill>
                  <a:srgbClr val="FFC000"/>
                </a:solidFill>
              </a:rPr>
              <a:t>alt</a:t>
            </a:r>
            <a:r>
              <a:rPr lang="pt-BR" dirty="0" smtClean="0"/>
              <a:t>, este cria um texto alternativo para a imagem, no caso de houver um problema de conexão impedindo que uma imagem seja exibida ou erro no </a:t>
            </a:r>
            <a:r>
              <a:rPr lang="pt-BR" dirty="0" err="1" smtClean="0"/>
              <a:t>src</a:t>
            </a:r>
            <a:r>
              <a:rPr lang="pt-BR" dirty="0" smtClean="0"/>
              <a:t>, o texto será exibido no lugar.</a:t>
            </a:r>
          </a:p>
          <a:p>
            <a:pPr lvl="1" algn="just"/>
            <a:r>
              <a:rPr lang="pt-BR" dirty="0" err="1" smtClean="0"/>
              <a:t>Ex</a:t>
            </a:r>
            <a:r>
              <a:rPr lang="pt-BR" dirty="0" smtClean="0"/>
              <a:t>:&lt;</a:t>
            </a:r>
            <a:r>
              <a:rPr lang="pt-BR" dirty="0" err="1" smtClean="0"/>
              <a:t>img</a:t>
            </a:r>
            <a:r>
              <a:rPr lang="pt-BR" dirty="0" smtClean="0"/>
              <a:t> </a:t>
            </a:r>
            <a:r>
              <a:rPr lang="pt-BR" dirty="0" err="1"/>
              <a:t>src</a:t>
            </a:r>
            <a:r>
              <a:rPr lang="pt-BR" dirty="0"/>
              <a:t>=</a:t>
            </a:r>
            <a:r>
              <a:rPr lang="pt-BR" dirty="0">
                <a:solidFill>
                  <a:srgbClr val="FFC000"/>
                </a:solidFill>
              </a:rPr>
              <a:t>“imagem/imagem1.jpg</a:t>
            </a:r>
            <a:r>
              <a:rPr lang="pt-BR" dirty="0" smtClean="0">
                <a:solidFill>
                  <a:srgbClr val="FFC000"/>
                </a:solidFill>
              </a:rPr>
              <a:t>”</a:t>
            </a:r>
            <a:r>
              <a:rPr lang="pt-BR" dirty="0" smtClean="0"/>
              <a:t> </a:t>
            </a:r>
            <a:r>
              <a:rPr lang="pt-BR" dirty="0" err="1" smtClean="0"/>
              <a:t>alt</a:t>
            </a:r>
            <a:r>
              <a:rPr lang="pt-BR" dirty="0" smtClean="0"/>
              <a:t>=</a:t>
            </a:r>
            <a:r>
              <a:rPr lang="pt-BR" dirty="0" smtClean="0">
                <a:solidFill>
                  <a:schemeClr val="accent1"/>
                </a:solidFill>
              </a:rPr>
              <a:t>“Imagem qualquer”</a:t>
            </a:r>
            <a:r>
              <a:rPr lang="pt-BR" dirty="0" smtClean="0"/>
              <a:t>&gt;</a:t>
            </a:r>
            <a:endParaRPr lang="pt-BR" dirty="0"/>
          </a:p>
          <a:p>
            <a:pPr lvl="2" algn="just"/>
            <a:endParaRPr lang="pt-BR" dirty="0" smtClean="0"/>
          </a:p>
          <a:p>
            <a:pPr algn="just"/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1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6064" y="240632"/>
            <a:ext cx="10261348" cy="636488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lang</a:t>
            </a:r>
            <a:r>
              <a:rPr lang="pt-BR" dirty="0" smtClean="0"/>
              <a:t>: </a:t>
            </a:r>
            <a:r>
              <a:rPr lang="pt-BR" dirty="0" err="1" smtClean="0"/>
              <a:t>language</a:t>
            </a:r>
            <a:r>
              <a:rPr lang="pt-BR" dirty="0" smtClean="0"/>
              <a:t>: sempre deve estar na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html</a:t>
            </a:r>
            <a:r>
              <a:rPr lang="pt-BR" dirty="0" smtClean="0"/>
              <a:t>&gt;, pois declara a linguagem da página web, o que ajuda a ferramenta de busca dos navegadores.</a:t>
            </a:r>
          </a:p>
          <a:p>
            <a:pPr lvl="1" algn="just"/>
            <a:r>
              <a:rPr lang="pt-BR" dirty="0" smtClean="0"/>
              <a:t>Códigos de países podem ser adicionados ao valor do atributo, separados por hífen, sendo os dois primeiros caracteres a linguagem usada na página HTML, o hífen, em seguida os dois últimos caracteres define o país.</a:t>
            </a:r>
          </a:p>
          <a:p>
            <a:pPr lvl="1" algn="just"/>
            <a:r>
              <a:rPr lang="pt-BR" dirty="0" smtClean="0"/>
              <a:t>OBS: utilizamos sempre como </a:t>
            </a:r>
            <a:r>
              <a:rPr lang="pt-BR" dirty="0" err="1" smtClean="0"/>
              <a:t>pt</a:t>
            </a:r>
            <a:r>
              <a:rPr lang="pt-BR" dirty="0" smtClean="0"/>
              <a:t>-BR, </a:t>
            </a:r>
            <a:r>
              <a:rPr lang="pt-BR" dirty="0" smtClean="0"/>
              <a:t>ao deixar apenas como </a:t>
            </a:r>
            <a:r>
              <a:rPr lang="pt-BR" dirty="0" err="1" smtClean="0"/>
              <a:t>pt</a:t>
            </a:r>
            <a:r>
              <a:rPr lang="pt-BR" dirty="0" smtClean="0"/>
              <a:t>, significa que a linguagem será o português de Portugal.</a:t>
            </a:r>
          </a:p>
          <a:p>
            <a:pPr lvl="1" algn="just"/>
            <a:r>
              <a:rPr lang="pt-BR" dirty="0"/>
              <a:t>Lista de linguagem de código: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https://www.w3schools.com/tags/ref_language_codes.asp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pt-BR" dirty="0"/>
              <a:t>Lista códigos de cada país: </a:t>
            </a:r>
            <a:r>
              <a:rPr lang="pt-BR" dirty="0">
                <a:solidFill>
                  <a:srgbClr val="FFC000"/>
                </a:solidFill>
              </a:rPr>
              <a:t>https://www.w3schools.com/tags/ref_country_codes.asp</a:t>
            </a:r>
          </a:p>
          <a:p>
            <a:pPr algn="just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title</a:t>
            </a:r>
            <a:r>
              <a:rPr lang="pt-BR" dirty="0" smtClean="0"/>
              <a:t>: </a:t>
            </a:r>
            <a:r>
              <a:rPr lang="pt-BR" dirty="0" smtClean="0"/>
              <a:t>(não confundir com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smtClean="0"/>
              <a:t>&lt;</a:t>
            </a:r>
            <a:r>
              <a:rPr lang="en-US" dirty="0" smtClean="0"/>
              <a:t>title</a:t>
            </a:r>
            <a:r>
              <a:rPr lang="pt-BR" dirty="0" smtClean="0"/>
              <a:t>&gt;): </a:t>
            </a:r>
            <a:r>
              <a:rPr lang="pt-BR" dirty="0" smtClean="0"/>
              <a:t>este atributo define uma informação extra sobre um elemento, onde o valor do atributo será exibido como uma dica ao passar o mouse por cima.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</a:t>
            </a:r>
            <a:r>
              <a:rPr lang="pt-BR" dirty="0"/>
              <a:t> &lt;p </a:t>
            </a:r>
            <a:r>
              <a:rPr lang="en-US" dirty="0" smtClean="0"/>
              <a:t>title</a:t>
            </a:r>
            <a:r>
              <a:rPr lang="pt-BR" dirty="0" smtClean="0"/>
              <a:t>=</a:t>
            </a:r>
            <a:r>
              <a:rPr lang="pt-BR" dirty="0" smtClean="0">
                <a:solidFill>
                  <a:srgbClr val="FFC000"/>
                </a:solidFill>
              </a:rPr>
              <a:t>"</a:t>
            </a:r>
            <a:r>
              <a:rPr lang="pt-BR" dirty="0">
                <a:solidFill>
                  <a:srgbClr val="FFC000"/>
                </a:solidFill>
              </a:rPr>
              <a:t>passe o mouse por cima do texto para essa </a:t>
            </a:r>
            <a:r>
              <a:rPr lang="pt-BR" dirty="0" err="1">
                <a:solidFill>
                  <a:srgbClr val="FFC000"/>
                </a:solidFill>
              </a:rPr>
              <a:t>msg</a:t>
            </a:r>
            <a:r>
              <a:rPr lang="pt-BR" dirty="0">
                <a:solidFill>
                  <a:srgbClr val="FFC000"/>
                </a:solidFill>
              </a:rPr>
              <a:t> aparecer"</a:t>
            </a:r>
            <a:r>
              <a:rPr lang="pt-BR" dirty="0"/>
              <a:t>&gt;</a:t>
            </a:r>
            <a:r>
              <a:rPr lang="pt-BR" dirty="0" smtClean="0"/>
              <a:t>algum texto</a:t>
            </a:r>
            <a:r>
              <a:rPr lang="pt-BR" dirty="0"/>
              <a:t>&lt;/p&gt;</a:t>
            </a:r>
          </a:p>
          <a:p>
            <a:pPr algn="just"/>
            <a:r>
              <a:rPr lang="pt-BR" dirty="0" smtClean="0"/>
              <a:t>Uma lista completa com outros atributos podem ser vistos </a:t>
            </a:r>
            <a:r>
              <a:rPr lang="pt-BR" dirty="0"/>
              <a:t>no seguinte link: </a:t>
            </a:r>
            <a:r>
              <a:rPr lang="pt-BR" dirty="0">
                <a:solidFill>
                  <a:srgbClr val="FFC000"/>
                </a:solidFill>
              </a:rPr>
              <a:t>https://www.w3schools.com/tags/ref_attributes.asp</a:t>
            </a:r>
            <a:endParaRPr lang="pt-BR" dirty="0" smtClean="0">
              <a:solidFill>
                <a:srgbClr val="FFC000"/>
              </a:solidFill>
            </a:endParaRPr>
          </a:p>
          <a:p>
            <a:pPr algn="just"/>
            <a:endParaRPr lang="pt-BR" dirty="0" smtClean="0"/>
          </a:p>
          <a:p>
            <a:pPr lvl="1" algn="just"/>
            <a:endParaRPr lang="pt-B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21213"/>
            <a:ext cx="9905998" cy="1478570"/>
          </a:xfrm>
        </p:spPr>
        <p:txBody>
          <a:bodyPr/>
          <a:lstStyle/>
          <a:p>
            <a:r>
              <a:rPr lang="pt-BR" dirty="0" smtClean="0"/>
              <a:t>Usando CSS no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411705"/>
            <a:ext cx="9905999" cy="5069306"/>
          </a:xfrm>
        </p:spPr>
        <p:txBody>
          <a:bodyPr/>
          <a:lstStyle/>
          <a:p>
            <a:pPr algn="just"/>
            <a:r>
              <a:rPr lang="pt-BR" dirty="0" smtClean="0"/>
              <a:t>Ao usar o CSS para estilizar as páginas </a:t>
            </a:r>
            <a:r>
              <a:rPr lang="en-US" dirty="0" err="1" smtClean="0"/>
              <a:t>HTMl</a:t>
            </a:r>
            <a:r>
              <a:rPr lang="pt-BR" dirty="0" smtClean="0"/>
              <a:t>, </a:t>
            </a:r>
            <a:r>
              <a:rPr lang="pt-BR" dirty="0" smtClean="0"/>
              <a:t>podemos defini-las de três formas: </a:t>
            </a:r>
            <a:r>
              <a:rPr lang="en-US" dirty="0" smtClean="0"/>
              <a:t>inline</a:t>
            </a:r>
            <a:r>
              <a:rPr lang="pt-BR" dirty="0" smtClean="0"/>
              <a:t>, </a:t>
            </a:r>
            <a:r>
              <a:rPr lang="pt-BR" dirty="0" smtClean="0"/>
              <a:t>interno e CSS externo</a:t>
            </a:r>
          </a:p>
          <a:p>
            <a:pPr algn="just"/>
            <a:r>
              <a:rPr lang="pt-BR" dirty="0" smtClean="0"/>
              <a:t>Em questão de prioridades, qualquer </a:t>
            </a:r>
            <a:r>
              <a:rPr lang="en-US" dirty="0" smtClean="0"/>
              <a:t>tag</a:t>
            </a:r>
            <a:r>
              <a:rPr lang="pt-BR" dirty="0" smtClean="0"/>
              <a:t> </a:t>
            </a:r>
            <a:r>
              <a:rPr lang="pt-BR" dirty="0" smtClean="0"/>
              <a:t>que tenha o atributo </a:t>
            </a:r>
            <a:r>
              <a:rPr lang="en-US" dirty="0" smtClean="0"/>
              <a:t>style</a:t>
            </a:r>
            <a:r>
              <a:rPr lang="pt-BR" dirty="0" smtClean="0"/>
              <a:t> </a:t>
            </a:r>
            <a:r>
              <a:rPr lang="pt-BR" dirty="0" smtClean="0"/>
              <a:t>e suas configurações, vai ser exibido primeiro. </a:t>
            </a:r>
          </a:p>
          <a:p>
            <a:pPr algn="just"/>
            <a:r>
              <a:rPr lang="pt-BR" dirty="0" smtClean="0"/>
              <a:t>Em seguida o CSS interno sempre é usado dentro da </a:t>
            </a:r>
            <a:r>
              <a:rPr lang="en-US" dirty="0" smtClean="0"/>
              <a:t>tag</a:t>
            </a:r>
            <a:r>
              <a:rPr lang="pt-BR" dirty="0" smtClean="0"/>
              <a:t> &lt;</a:t>
            </a:r>
            <a:r>
              <a:rPr lang="en-US" dirty="0" smtClean="0"/>
              <a:t>head</a:t>
            </a:r>
            <a:r>
              <a:rPr lang="pt-BR" dirty="0" smtClean="0"/>
              <a:t>&gt; </a:t>
            </a:r>
            <a:r>
              <a:rPr lang="pt-BR" dirty="0" smtClean="0"/>
              <a:t>e utilizando a </a:t>
            </a:r>
            <a:r>
              <a:rPr lang="en-US" dirty="0" smtClean="0"/>
              <a:t>tag</a:t>
            </a:r>
            <a:r>
              <a:rPr lang="pt-BR" dirty="0" smtClean="0"/>
              <a:t> &lt;</a:t>
            </a:r>
            <a:r>
              <a:rPr lang="en-US" dirty="0" smtClean="0"/>
              <a:t>style</a:t>
            </a:r>
            <a:r>
              <a:rPr lang="pt-BR" dirty="0" smtClean="0"/>
              <a:t>&gt;.</a:t>
            </a:r>
            <a:endParaRPr lang="pt-BR" dirty="0" smtClean="0"/>
          </a:p>
          <a:p>
            <a:pPr algn="just"/>
            <a:r>
              <a:rPr lang="pt-BR" dirty="0" smtClean="0"/>
              <a:t> </a:t>
            </a:r>
            <a:r>
              <a:rPr lang="pt-BR" dirty="0"/>
              <a:t>E</a:t>
            </a:r>
            <a:r>
              <a:rPr lang="pt-BR" dirty="0" smtClean="0"/>
              <a:t> por ultimo o CSS externo, onde criamos um arquivo CSS e o chamamos no HTML por meio da </a:t>
            </a:r>
            <a:r>
              <a:rPr lang="en-US" dirty="0" smtClean="0"/>
              <a:t>tag</a:t>
            </a:r>
            <a:r>
              <a:rPr lang="pt-BR" dirty="0" smtClean="0"/>
              <a:t> </a:t>
            </a:r>
            <a:r>
              <a:rPr lang="pt-BR" dirty="0" smtClean="0"/>
              <a:t>&lt;link&gt; que fica dentro da </a:t>
            </a:r>
            <a:r>
              <a:rPr lang="en-US" dirty="0" smtClean="0"/>
              <a:t>tag</a:t>
            </a:r>
            <a:r>
              <a:rPr lang="pt-BR" dirty="0" smtClean="0"/>
              <a:t> &lt;</a:t>
            </a:r>
            <a:r>
              <a:rPr lang="en-US" dirty="0" smtClean="0"/>
              <a:t>head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1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H="1" flipV="1">
            <a:off x="10072255" y="1773382"/>
            <a:ext cx="290945" cy="1579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9178636" y="3570720"/>
            <a:ext cx="2369127" cy="15517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Arquivo .CSS, que o torna um CSS Externo</a:t>
            </a:r>
            <a:endParaRPr lang="pt-BR" sz="280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4142508" y="2097088"/>
            <a:ext cx="14547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1021836" y="2489982"/>
            <a:ext cx="996878" cy="12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3580228" y="4475018"/>
            <a:ext cx="2514183" cy="12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1021836" y="4811151"/>
            <a:ext cx="2284072" cy="12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2719064" y="5902067"/>
            <a:ext cx="3494857" cy="6007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Aqui por não ter o atributo </a:t>
            </a:r>
            <a:r>
              <a:rPr lang="pt-BR" dirty="0" err="1" smtClean="0"/>
              <a:t>style</a:t>
            </a:r>
            <a:r>
              <a:rPr lang="pt-BR" dirty="0" smtClean="0"/>
              <a:t>, será estilizado pelo CSS interno</a:t>
            </a:r>
            <a:endParaRPr lang="pt-BR" dirty="0"/>
          </a:p>
        </p:txBody>
      </p:sp>
      <p:cxnSp>
        <p:nvCxnSpPr>
          <p:cNvPr id="26" name="Conector reto 25"/>
          <p:cNvCxnSpPr/>
          <p:nvPr/>
        </p:nvCxnSpPr>
        <p:spPr>
          <a:xfrm flipV="1">
            <a:off x="1021835" y="5791201"/>
            <a:ext cx="5962774" cy="174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eta Dobrada para Cima 32"/>
          <p:cNvSpPr/>
          <p:nvPr/>
        </p:nvSpPr>
        <p:spPr>
          <a:xfrm flipH="1">
            <a:off x="1941342" y="5937237"/>
            <a:ext cx="689316" cy="337625"/>
          </a:xfrm>
          <a:prstGeom prst="bentUpArrow">
            <a:avLst/>
          </a:prstGeom>
          <a:solidFill>
            <a:srgbClr val="C0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54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/>
              <a:t>Antes de iniciar o HTML e </a:t>
            </a:r>
            <a:r>
              <a:rPr lang="pt-BR" sz="2800" dirty="0" err="1" smtClean="0"/>
              <a:t>cSS</a:t>
            </a:r>
            <a:r>
              <a:rPr lang="pt-BR" sz="2800" dirty="0" smtClean="0"/>
              <a:t>, alguns atalhos para facilitar na hora de usar o </a:t>
            </a:r>
            <a:r>
              <a:rPr lang="pt-BR" sz="2800" dirty="0" err="1" smtClean="0"/>
              <a:t>vscode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478569"/>
            <a:ext cx="9905999" cy="5379431"/>
          </a:xfrm>
        </p:spPr>
        <p:txBody>
          <a:bodyPr>
            <a:normAutofit/>
          </a:bodyPr>
          <a:lstStyle/>
          <a:p>
            <a:pPr algn="just"/>
            <a:r>
              <a:rPr lang="pt-BR" dirty="0" err="1" smtClean="0"/>
              <a:t>Ctrl</a:t>
            </a:r>
            <a:r>
              <a:rPr lang="pt-BR" dirty="0" smtClean="0"/>
              <a:t> + Shift + P: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Palette</a:t>
            </a:r>
            <a:r>
              <a:rPr lang="pt-BR" dirty="0" smtClean="0"/>
              <a:t>/paleta de comandos</a:t>
            </a:r>
          </a:p>
          <a:p>
            <a:pPr lvl="1" algn="just"/>
            <a:r>
              <a:rPr lang="pt-BR" dirty="0" smtClean="0"/>
              <a:t>Abre uma lista de comandos do </a:t>
            </a:r>
            <a:r>
              <a:rPr lang="pt-BR" dirty="0" err="1" smtClean="0"/>
              <a:t>VSCode</a:t>
            </a:r>
            <a:endParaRPr lang="pt-BR" dirty="0" smtClean="0"/>
          </a:p>
          <a:p>
            <a:pPr algn="just"/>
            <a:r>
              <a:rPr lang="pt-BR" dirty="0" err="1" smtClean="0"/>
              <a:t>Ctrl</a:t>
            </a:r>
            <a:r>
              <a:rPr lang="pt-BR" dirty="0" smtClean="0"/>
              <a:t> + D: ao clicar em alguma palavra ou texto com o mouse, ao usar este comando, ele irá buscar todos os textos que possuem a mesma palavra.</a:t>
            </a:r>
          </a:p>
          <a:p>
            <a:pPr algn="just"/>
            <a:r>
              <a:rPr lang="pt-BR" dirty="0" err="1" smtClean="0"/>
              <a:t>Alt</a:t>
            </a:r>
            <a:r>
              <a:rPr lang="pt-BR" dirty="0" smtClean="0"/>
              <a:t> + shift +        (seta para cima): ao clicar com o mouse em alguma parte do código e usar este comando, irá duplicar está parte para o lado de cima.</a:t>
            </a:r>
          </a:p>
          <a:p>
            <a:pPr algn="just"/>
            <a:r>
              <a:rPr lang="pt-BR" dirty="0" err="1"/>
              <a:t>Alt</a:t>
            </a:r>
            <a:r>
              <a:rPr lang="pt-BR" dirty="0"/>
              <a:t> + shift +        (seta para </a:t>
            </a:r>
            <a:r>
              <a:rPr lang="pt-BR" dirty="0" smtClean="0"/>
              <a:t>baixo): </a:t>
            </a:r>
            <a:r>
              <a:rPr lang="pt-BR" dirty="0"/>
              <a:t>ao clicar com o mouse em alguma parte do código e usar este comando, irá duplicar está parte para o lado de </a:t>
            </a:r>
            <a:r>
              <a:rPr lang="pt-BR" dirty="0" smtClean="0"/>
              <a:t>baixo.</a:t>
            </a:r>
          </a:p>
          <a:p>
            <a:pPr algn="just"/>
            <a:r>
              <a:rPr lang="pt-BR" dirty="0" err="1" smtClean="0"/>
              <a:t>Ctrl</a:t>
            </a:r>
            <a:r>
              <a:rPr lang="pt-BR" dirty="0" smtClean="0"/>
              <a:t> + F: encontra uma palavra em específico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Retângulo Arredondado 3"/>
          <p:cNvSpPr/>
          <p:nvPr/>
        </p:nvSpPr>
        <p:spPr>
          <a:xfrm>
            <a:off x="3113251" y="3324785"/>
            <a:ext cx="476033" cy="4511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Baixo 4"/>
          <p:cNvSpPr/>
          <p:nvPr/>
        </p:nvSpPr>
        <p:spPr>
          <a:xfrm rot="10800000">
            <a:off x="3271069" y="3410792"/>
            <a:ext cx="160396" cy="27476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 rot="10800000">
            <a:off x="3113251" y="4300597"/>
            <a:ext cx="476033" cy="4511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>
            <a:off x="3271069" y="4386604"/>
            <a:ext cx="160396" cy="27476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66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01659"/>
            <a:ext cx="9905998" cy="1478570"/>
          </a:xfrm>
        </p:spPr>
        <p:txBody>
          <a:bodyPr/>
          <a:lstStyle/>
          <a:p>
            <a:r>
              <a:rPr lang="pt-BR" dirty="0" smtClean="0"/>
              <a:t>Usando o CSS no HTML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506071"/>
            <a:ext cx="9905999" cy="49081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Tanto o CSS </a:t>
            </a:r>
            <a:r>
              <a:rPr lang="en-US" dirty="0" smtClean="0"/>
              <a:t>inline</a:t>
            </a:r>
            <a:r>
              <a:rPr lang="pt-BR" dirty="0" smtClean="0"/>
              <a:t> </a:t>
            </a:r>
            <a:r>
              <a:rPr lang="pt-BR" dirty="0" smtClean="0"/>
              <a:t>quanto o interno não são muito utilizados, principalmente em relação a questão de manutenção no código, a não ser que exista algum motivo exato para utilizá-los. Fora isso sempre utilizamos um arquivo .CSS para separar o que é conteúdos (HTML) e estilos de página (CSS).</a:t>
            </a:r>
          </a:p>
          <a:p>
            <a:r>
              <a:rPr lang="pt-BR" dirty="0" smtClean="0"/>
              <a:t>No arquivo .CSS definimos quais serão as </a:t>
            </a:r>
            <a:r>
              <a:rPr lang="en-US" dirty="0" smtClean="0"/>
              <a:t>tags</a:t>
            </a:r>
            <a:r>
              <a:rPr lang="pt-BR" dirty="0" smtClean="0"/>
              <a:t> </a:t>
            </a:r>
            <a:r>
              <a:rPr lang="pt-BR" dirty="0" smtClean="0"/>
              <a:t>que terão alguma alteração sempre colocando o nome da </a:t>
            </a:r>
            <a:r>
              <a:rPr lang="en-US" dirty="0" smtClean="0"/>
              <a:t>tag</a:t>
            </a:r>
            <a:r>
              <a:rPr lang="pt-BR" dirty="0" smtClean="0"/>
              <a:t> </a:t>
            </a:r>
            <a:r>
              <a:rPr lang="pt-BR" dirty="0" smtClean="0"/>
              <a:t>e abrindo chaves, em seguida definindo os elementos CSS dentro das chaves e os fechando com ponto e virgula.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FFC000"/>
                </a:solidFill>
              </a:rPr>
              <a:t>p{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	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smtClean="0">
                <a:solidFill>
                  <a:srgbClr val="FFC000"/>
                </a:solidFill>
              </a:rPr>
              <a:t>      </a:t>
            </a:r>
            <a:r>
              <a:rPr lang="pt-BR" dirty="0" smtClean="0">
                <a:solidFill>
                  <a:schemeClr val="bg1"/>
                </a:solidFill>
              </a:rPr>
              <a:t>color: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red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  <a:endParaRPr lang="pt-BR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FFC000"/>
                </a:solidFill>
              </a:rPr>
              <a:t>	 </a:t>
            </a:r>
            <a:r>
              <a:rPr lang="pt-BR" dirty="0" smtClean="0">
                <a:solidFill>
                  <a:srgbClr val="FFC000"/>
                </a:solidFill>
              </a:rPr>
              <a:t>      </a:t>
            </a:r>
            <a:r>
              <a:rPr lang="en-US" dirty="0" smtClean="0">
                <a:solidFill>
                  <a:schemeClr val="bg1"/>
                </a:solidFill>
              </a:rPr>
              <a:t>font-style</a:t>
            </a:r>
            <a:r>
              <a:rPr lang="pt-BR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rgbClr val="FFC000"/>
                </a:solidFill>
              </a:rPr>
              <a:t>italic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  <a:endParaRPr lang="pt-BR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FFC000"/>
                </a:solidFill>
              </a:rPr>
              <a:t>	</a:t>
            </a:r>
            <a:r>
              <a:rPr lang="pt-BR" dirty="0" smtClean="0">
                <a:solidFill>
                  <a:srgbClr val="FFC000"/>
                </a:solidFill>
              </a:rPr>
              <a:t>  }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2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09235"/>
            <a:ext cx="9905998" cy="1478570"/>
          </a:xfrm>
        </p:spPr>
        <p:txBody>
          <a:bodyPr/>
          <a:lstStyle/>
          <a:p>
            <a:r>
              <a:rPr lang="pt-BR" dirty="0" smtClean="0"/>
              <a:t>Alguns elementos do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87804"/>
            <a:ext cx="9905999" cy="4720571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Para definir um elemento do CSS, definimos o nome, em seguida dois pontos, depois o valor e por fim o ponto e virgula, ou seja, </a:t>
            </a:r>
            <a:r>
              <a:rPr lang="pt-BR" dirty="0" smtClean="0">
                <a:solidFill>
                  <a:schemeClr val="bg1"/>
                </a:solidFill>
              </a:rPr>
              <a:t>nome: valor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c</a:t>
            </a:r>
            <a:r>
              <a:rPr lang="pt-BR" dirty="0" smtClean="0">
                <a:solidFill>
                  <a:schemeClr val="bg1"/>
                </a:solidFill>
              </a:rPr>
              <a:t>olor</a:t>
            </a:r>
            <a:r>
              <a:rPr lang="pt-BR" dirty="0" smtClean="0"/>
              <a:t>: alguma cor em inglês; altera a cor do texto ou palavra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background-color</a:t>
            </a:r>
            <a:r>
              <a:rPr lang="pt-BR" dirty="0"/>
              <a:t>: alguma cor em inglês; </a:t>
            </a:r>
            <a:r>
              <a:rPr lang="pt-BR" dirty="0" smtClean="0"/>
              <a:t>insere uma cor de fundo no texto </a:t>
            </a:r>
            <a:r>
              <a:rPr lang="pt-BR" dirty="0"/>
              <a:t>ou </a:t>
            </a:r>
            <a:r>
              <a:rPr lang="pt-BR" dirty="0" smtClean="0"/>
              <a:t>palavra</a:t>
            </a:r>
            <a:r>
              <a:rPr lang="pt-BR" dirty="0" smtClean="0"/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background-image</a:t>
            </a:r>
            <a:r>
              <a:rPr lang="pt-BR" dirty="0" smtClean="0"/>
              <a:t>: </a:t>
            </a:r>
            <a:r>
              <a:rPr lang="en-US" dirty="0" err="1" smtClean="0">
                <a:solidFill>
                  <a:srgbClr val="FFC000"/>
                </a:solidFill>
              </a:rPr>
              <a:t>url</a:t>
            </a:r>
            <a:r>
              <a:rPr lang="pt-BR" dirty="0" smtClean="0">
                <a:solidFill>
                  <a:srgbClr val="FFC000"/>
                </a:solidFill>
              </a:rPr>
              <a:t>(“caminho”); </a:t>
            </a:r>
            <a:r>
              <a:rPr lang="pt-BR" dirty="0"/>
              <a:t>insere uma </a:t>
            </a:r>
            <a:r>
              <a:rPr lang="pt-BR" dirty="0" smtClean="0"/>
              <a:t>imagem </a:t>
            </a:r>
            <a:r>
              <a:rPr lang="pt-BR" dirty="0"/>
              <a:t>de </a:t>
            </a:r>
            <a:r>
              <a:rPr lang="pt-BR" dirty="0" smtClean="0"/>
              <a:t>fundo.</a:t>
            </a:r>
            <a:endParaRPr lang="pt-BR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font-style</a:t>
            </a:r>
            <a:r>
              <a:rPr lang="pt-BR" dirty="0" smtClean="0"/>
              <a:t>: </a:t>
            </a:r>
            <a:r>
              <a:rPr lang="pt-BR" dirty="0" smtClean="0"/>
              <a:t>alguma fonte; muda a fonte do texto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font-size</a:t>
            </a:r>
            <a:r>
              <a:rPr lang="pt-BR" dirty="0" smtClean="0"/>
              <a:t>: </a:t>
            </a:r>
            <a:r>
              <a:rPr lang="pt-BR" dirty="0" smtClean="0"/>
              <a:t>algum valor em </a:t>
            </a:r>
            <a:r>
              <a:rPr lang="pt-BR" dirty="0" err="1" smtClean="0"/>
              <a:t>pt</a:t>
            </a:r>
            <a:r>
              <a:rPr lang="pt-BR" dirty="0" smtClean="0"/>
              <a:t> (pontos);  aumenta ou diminui o tamanho do texto de acordo com o valor declarado;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text-align</a:t>
            </a:r>
            <a:r>
              <a:rPr lang="pt-BR" dirty="0" smtClean="0"/>
              <a:t>: </a:t>
            </a:r>
            <a:r>
              <a:rPr lang="pt-BR" dirty="0" smtClean="0"/>
              <a:t>algum valor; alinha o texto em alguma parte da janela, sendo as posições </a:t>
            </a:r>
            <a:r>
              <a:rPr lang="en-US" dirty="0" smtClean="0"/>
              <a:t>left</a:t>
            </a:r>
            <a:r>
              <a:rPr lang="pt-BR" dirty="0" smtClean="0"/>
              <a:t> </a:t>
            </a:r>
            <a:r>
              <a:rPr lang="pt-BR" dirty="0" smtClean="0"/>
              <a:t>(esquerda), center (centro) e </a:t>
            </a:r>
            <a:r>
              <a:rPr lang="en-US" dirty="0" smtClean="0"/>
              <a:t>right</a:t>
            </a:r>
            <a:r>
              <a:rPr lang="pt-BR" dirty="0" smtClean="0"/>
              <a:t> </a:t>
            </a:r>
            <a:r>
              <a:rPr lang="pt-BR" dirty="0" smtClean="0"/>
              <a:t>(direita), além de outros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16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pt-BR" dirty="0" smtClean="0"/>
              <a:t>Alguns elementos do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304366"/>
            <a:ext cx="9905999" cy="532503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padding</a:t>
            </a:r>
            <a:r>
              <a:rPr lang="pt-BR" dirty="0" smtClean="0"/>
              <a:t>: </a:t>
            </a:r>
            <a:r>
              <a:rPr lang="pt-BR" dirty="0" smtClean="0"/>
              <a:t>algum valor em </a:t>
            </a:r>
            <a:r>
              <a:rPr lang="pt-BR" dirty="0" err="1" smtClean="0"/>
              <a:t>px</a:t>
            </a:r>
            <a:r>
              <a:rPr lang="pt-BR" dirty="0" smtClean="0"/>
              <a:t> (pixels) ou %; insere um espaço interno ao texto. </a:t>
            </a:r>
          </a:p>
          <a:p>
            <a:pPr lvl="1"/>
            <a:r>
              <a:rPr lang="pt-BR" dirty="0" smtClean="0"/>
              <a:t>Existem 4 posições para o </a:t>
            </a:r>
            <a:r>
              <a:rPr lang="en-US" dirty="0" smtClean="0">
                <a:solidFill>
                  <a:schemeClr val="bg1"/>
                </a:solidFill>
              </a:rPr>
              <a:t>padding</a:t>
            </a:r>
            <a:r>
              <a:rPr lang="pt-BR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padding-top</a:t>
            </a:r>
            <a:r>
              <a:rPr lang="pt-BR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padding-right</a:t>
            </a:r>
            <a:r>
              <a:rPr lang="pt-BR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padding-bottom</a:t>
            </a:r>
            <a:r>
              <a:rPr lang="pt-BR" dirty="0" smtClean="0"/>
              <a:t> </a:t>
            </a:r>
            <a:r>
              <a:rPr lang="pt-BR" dirty="0" smtClean="0"/>
              <a:t>e </a:t>
            </a:r>
            <a:r>
              <a:rPr lang="en-US" dirty="0" smtClean="0">
                <a:solidFill>
                  <a:schemeClr val="bg1"/>
                </a:solidFill>
              </a:rPr>
              <a:t>padding-left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margin</a:t>
            </a:r>
            <a:r>
              <a:rPr lang="pt-BR" dirty="0" smtClean="0"/>
              <a:t>: </a:t>
            </a:r>
            <a:r>
              <a:rPr lang="pt-BR" dirty="0"/>
              <a:t>algum valor em </a:t>
            </a:r>
            <a:r>
              <a:rPr lang="pt-BR" dirty="0" err="1"/>
              <a:t>px</a:t>
            </a:r>
            <a:r>
              <a:rPr lang="pt-BR" dirty="0"/>
              <a:t> (pixels) ou %; </a:t>
            </a:r>
            <a:r>
              <a:rPr lang="pt-BR" dirty="0" smtClean="0"/>
              <a:t>aumenta o </a:t>
            </a:r>
            <a:r>
              <a:rPr lang="pt-BR" dirty="0"/>
              <a:t>espaço </a:t>
            </a:r>
            <a:r>
              <a:rPr lang="pt-BR" dirty="0" smtClean="0"/>
              <a:t>em torno do </a:t>
            </a:r>
            <a:r>
              <a:rPr lang="pt-BR" dirty="0"/>
              <a:t>texto. </a:t>
            </a:r>
            <a:endParaRPr lang="pt-BR" dirty="0" smtClean="0"/>
          </a:p>
          <a:p>
            <a:pPr lvl="1"/>
            <a:r>
              <a:rPr lang="pt-BR" dirty="0" smtClean="0"/>
              <a:t>Existem </a:t>
            </a:r>
            <a:r>
              <a:rPr lang="pt-BR" dirty="0"/>
              <a:t>4 posições para o </a:t>
            </a:r>
            <a:r>
              <a:rPr lang="en-US" dirty="0" smtClean="0">
                <a:solidFill>
                  <a:schemeClr val="bg1"/>
                </a:solidFill>
              </a:rPr>
              <a:t>margin</a:t>
            </a:r>
            <a:r>
              <a:rPr lang="pt-BR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margin-top</a:t>
            </a:r>
            <a:r>
              <a:rPr lang="pt-BR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margin-right</a:t>
            </a:r>
            <a:r>
              <a:rPr lang="pt-BR" dirty="0" smtClean="0"/>
              <a:t>, </a:t>
            </a:r>
            <a:r>
              <a:rPr lang="en-US" dirty="0" smtClean="0">
                <a:solidFill>
                  <a:schemeClr val="bg1"/>
                </a:solidFill>
              </a:rPr>
              <a:t>margin-bottom</a:t>
            </a:r>
            <a:r>
              <a:rPr lang="pt-BR" dirty="0" smtClean="0"/>
              <a:t> </a:t>
            </a:r>
            <a:r>
              <a:rPr lang="pt-BR" dirty="0" smtClean="0"/>
              <a:t>e </a:t>
            </a:r>
            <a:r>
              <a:rPr lang="en-US" dirty="0" smtClean="0">
                <a:solidFill>
                  <a:schemeClr val="bg1"/>
                </a:solidFill>
              </a:rPr>
              <a:t>margin-left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 smtClean="0"/>
              <a:t>OBS: a posição tanto do </a:t>
            </a:r>
            <a:r>
              <a:rPr lang="en-US" dirty="0" smtClean="0">
                <a:solidFill>
                  <a:schemeClr val="bg1"/>
                </a:solidFill>
              </a:rPr>
              <a:t>padding</a:t>
            </a:r>
            <a:r>
              <a:rPr lang="pt-BR" dirty="0" smtClean="0"/>
              <a:t> </a:t>
            </a:r>
            <a:r>
              <a:rPr lang="pt-BR" dirty="0" smtClean="0"/>
              <a:t>quanto do </a:t>
            </a:r>
            <a:r>
              <a:rPr lang="en-US" dirty="0" smtClean="0">
                <a:solidFill>
                  <a:schemeClr val="bg1"/>
                </a:solidFill>
              </a:rPr>
              <a:t>margin</a:t>
            </a:r>
            <a:r>
              <a:rPr lang="pt-BR" dirty="0" smtClean="0"/>
              <a:t> </a:t>
            </a:r>
            <a:r>
              <a:rPr lang="pt-BR" dirty="0" smtClean="0"/>
              <a:t>ao ser declarado segue no sentido horário, ou seja, começa do topo, vai para direita, em baixo e finaliza na esquerda.</a:t>
            </a:r>
          </a:p>
          <a:p>
            <a:r>
              <a:rPr lang="pt-BR" dirty="0">
                <a:solidFill>
                  <a:schemeClr val="bg1"/>
                </a:solidFill>
              </a:rPr>
              <a:t>f</a:t>
            </a:r>
            <a:r>
              <a:rPr lang="pt-BR" dirty="0" smtClean="0">
                <a:solidFill>
                  <a:schemeClr val="bg1"/>
                </a:solidFill>
              </a:rPr>
              <a:t>ont-family</a:t>
            </a:r>
            <a:r>
              <a:rPr lang="pt-BR" dirty="0" smtClean="0"/>
              <a:t>: algum valor; altera a família de fontes para o texto.</a:t>
            </a:r>
          </a:p>
          <a:p>
            <a:pPr lvl="1"/>
            <a:r>
              <a:rPr lang="pt-BR" dirty="0" smtClean="0"/>
              <a:t> por exemplo: Times new Roman, Arial, Courier, etc.</a:t>
            </a:r>
          </a:p>
          <a:p>
            <a:r>
              <a:rPr lang="pt-BR" dirty="0" smtClean="0"/>
              <a:t>Para alterar o tamanho das imagens com o </a:t>
            </a:r>
            <a:r>
              <a:rPr lang="en-US" dirty="0" smtClean="0">
                <a:solidFill>
                  <a:schemeClr val="bg1"/>
                </a:solidFill>
              </a:rPr>
              <a:t>width</a:t>
            </a:r>
            <a:r>
              <a:rPr lang="pt-BR" dirty="0" smtClean="0"/>
              <a:t> </a:t>
            </a:r>
            <a:r>
              <a:rPr lang="pt-BR" dirty="0" smtClean="0"/>
              <a:t>e </a:t>
            </a:r>
            <a:r>
              <a:rPr lang="en-US" dirty="0" smtClean="0">
                <a:solidFill>
                  <a:schemeClr val="bg1"/>
                </a:solidFill>
              </a:rPr>
              <a:t>height</a:t>
            </a:r>
            <a:r>
              <a:rPr lang="pt-BR" dirty="0" smtClean="0"/>
              <a:t> </a:t>
            </a:r>
            <a:r>
              <a:rPr lang="pt-BR" dirty="0" smtClean="0"/>
              <a:t>usamos dentro do CSS também da seguinte forma, </a:t>
            </a:r>
            <a:r>
              <a:rPr lang="en-US" dirty="0" smtClean="0">
                <a:solidFill>
                  <a:schemeClr val="bg1"/>
                </a:solidFill>
              </a:rPr>
              <a:t>width</a:t>
            </a:r>
            <a:r>
              <a:rPr lang="pt-BR" dirty="0" smtClean="0"/>
              <a:t>: </a:t>
            </a:r>
            <a:r>
              <a:rPr lang="pt-BR" dirty="0" smtClean="0"/>
              <a:t>algum valor em </a:t>
            </a:r>
            <a:r>
              <a:rPr lang="pt-BR" dirty="0" err="1" smtClean="0"/>
              <a:t>px</a:t>
            </a:r>
            <a:r>
              <a:rPr lang="pt-BR" dirty="0" smtClean="0"/>
              <a:t> ou %; e </a:t>
            </a:r>
            <a:r>
              <a:rPr lang="en-US" dirty="0" smtClean="0">
                <a:solidFill>
                  <a:schemeClr val="bg1"/>
                </a:solidFill>
              </a:rPr>
              <a:t>height</a:t>
            </a:r>
            <a:r>
              <a:rPr lang="pt-BR" dirty="0" smtClean="0"/>
              <a:t>: </a:t>
            </a:r>
            <a:r>
              <a:rPr lang="pt-BR" dirty="0" smtClean="0"/>
              <a:t>algum valor em </a:t>
            </a:r>
            <a:r>
              <a:rPr lang="pt-BR" dirty="0" err="1" smtClean="0"/>
              <a:t>px</a:t>
            </a:r>
            <a:r>
              <a:rPr lang="pt-BR" dirty="0" smtClean="0"/>
              <a:t> ou %;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9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57261"/>
            <a:ext cx="9905998" cy="1478570"/>
          </a:xfrm>
        </p:spPr>
        <p:txBody>
          <a:bodyPr/>
          <a:lstStyle/>
          <a:p>
            <a:r>
              <a:rPr lang="pt-BR" dirty="0" smtClean="0"/>
              <a:t>Formatação de textos no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554480"/>
            <a:ext cx="9905999" cy="502920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Podemos utilizar </a:t>
            </a:r>
            <a:r>
              <a:rPr lang="pt-BR" dirty="0" err="1" smtClean="0"/>
              <a:t>Tags</a:t>
            </a:r>
            <a:r>
              <a:rPr lang="pt-BR" dirty="0" smtClean="0"/>
              <a:t> Específicas para customizar os textos, por exemplo, deixando-os em itálico, negrito, sobrescrito ou subscrito.</a:t>
            </a:r>
          </a:p>
          <a:p>
            <a:r>
              <a:rPr lang="pt-BR" dirty="0" smtClean="0"/>
              <a:t>Algumas </a:t>
            </a:r>
            <a:r>
              <a:rPr lang="pt-BR" dirty="0" err="1" smtClean="0"/>
              <a:t>tags</a:t>
            </a:r>
            <a:r>
              <a:rPr lang="pt-BR" dirty="0" smtClean="0"/>
              <a:t> do HTML4, ficaram obsoletas no HTML5</a:t>
            </a:r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www.tutorialspoint.com/html/html_deprecated_tags.htm</a:t>
            </a:r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  <a:effectLst/>
              </a:rPr>
              <a:t>&lt;b&gt;...&lt;/b&gt; (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bold</a:t>
            </a:r>
            <a:r>
              <a:rPr lang="pt-BR" dirty="0" smtClean="0">
                <a:solidFill>
                  <a:srgbClr val="FF0000"/>
                </a:solidFill>
                <a:effectLst/>
              </a:rPr>
              <a:t>): </a:t>
            </a:r>
            <a:r>
              <a:rPr lang="pt-BR" dirty="0" smtClean="0"/>
              <a:t>deixa os textos em negrito</a:t>
            </a:r>
          </a:p>
          <a:p>
            <a:r>
              <a:rPr lang="pt-BR" dirty="0" smtClean="0">
                <a:solidFill>
                  <a:schemeClr val="bg1"/>
                </a:solidFill>
                <a:effectLst/>
              </a:rPr>
              <a:t>&lt;</a:t>
            </a:r>
            <a:r>
              <a:rPr lang="en-US" dirty="0" smtClean="0">
                <a:solidFill>
                  <a:schemeClr val="bg1"/>
                </a:solidFill>
                <a:effectLst/>
              </a:rPr>
              <a:t>strong</a:t>
            </a:r>
            <a:r>
              <a:rPr lang="pt-BR" dirty="0" smtClean="0">
                <a:solidFill>
                  <a:schemeClr val="bg1"/>
                </a:solidFill>
                <a:effectLst/>
              </a:rPr>
              <a:t>&gt;...&lt;/</a:t>
            </a:r>
            <a:r>
              <a:rPr lang="en-US" dirty="0" smtClean="0">
                <a:solidFill>
                  <a:schemeClr val="bg1"/>
                </a:solidFill>
                <a:effectLst/>
              </a:rPr>
              <a:t>strong</a:t>
            </a:r>
            <a:r>
              <a:rPr lang="pt-BR" dirty="0" smtClean="0">
                <a:solidFill>
                  <a:schemeClr val="bg1"/>
                </a:solidFill>
                <a:effectLst/>
              </a:rPr>
              <a:t>&gt;:</a:t>
            </a:r>
            <a:r>
              <a:rPr lang="pt-BR" dirty="0" smtClean="0"/>
              <a:t> usado para textos ou parte de textos que são importantes, este trás um efeito de negrito também semelhante ao &lt;b&gt;</a:t>
            </a:r>
          </a:p>
          <a:p>
            <a:pPr lvl="1"/>
            <a:r>
              <a:rPr lang="pt-BR" dirty="0" smtClean="0"/>
              <a:t>OBS: preferencialmente utilize a </a:t>
            </a:r>
            <a:r>
              <a:rPr lang="en-US" dirty="0" smtClean="0"/>
              <a:t>tag</a:t>
            </a:r>
            <a:r>
              <a:rPr lang="pt-BR" dirty="0" smtClean="0"/>
              <a:t> &lt;</a:t>
            </a:r>
            <a:r>
              <a:rPr lang="pt-BR" dirty="0" err="1" smtClean="0">
                <a:effectLst/>
              </a:rPr>
              <a:t>strong</a:t>
            </a:r>
            <a:r>
              <a:rPr lang="pt-BR" dirty="0" smtClean="0"/>
              <a:t>&gt; do que a </a:t>
            </a:r>
            <a:r>
              <a:rPr lang="en-US" dirty="0" smtClean="0"/>
              <a:t>tag</a:t>
            </a:r>
            <a:r>
              <a:rPr lang="pt-BR" dirty="0" smtClean="0"/>
              <a:t> &lt;b&gt;</a:t>
            </a:r>
            <a:endParaRPr lang="pt-BR" dirty="0"/>
          </a:p>
          <a:p>
            <a:r>
              <a:rPr lang="pt-BR" dirty="0">
                <a:solidFill>
                  <a:srgbClr val="FF0000"/>
                </a:solidFill>
                <a:effectLst/>
              </a:rPr>
              <a:t>&lt;i</a:t>
            </a:r>
            <a:r>
              <a:rPr lang="pt-BR" dirty="0" smtClean="0">
                <a:solidFill>
                  <a:srgbClr val="FF0000"/>
                </a:solidFill>
                <a:effectLst/>
              </a:rPr>
              <a:t>&gt;...&lt;/i&gt; (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italic</a:t>
            </a:r>
            <a:r>
              <a:rPr lang="pt-BR" dirty="0" smtClean="0">
                <a:solidFill>
                  <a:srgbClr val="FF0000"/>
                </a:solidFill>
                <a:effectLst/>
              </a:rPr>
              <a:t>): </a:t>
            </a:r>
            <a:r>
              <a:rPr lang="pt-BR" dirty="0">
                <a:effectLst/>
              </a:rPr>
              <a:t>- </a:t>
            </a:r>
            <a:r>
              <a:rPr lang="pt-BR" dirty="0" smtClean="0">
                <a:effectLst/>
              </a:rPr>
              <a:t>deixa o texto no formato itálico </a:t>
            </a:r>
            <a:endParaRPr lang="pt-BR" dirty="0">
              <a:effectLst/>
            </a:endParaRPr>
          </a:p>
          <a:p>
            <a:r>
              <a:rPr lang="pt-BR" dirty="0">
                <a:solidFill>
                  <a:schemeClr val="bg1"/>
                </a:solidFill>
                <a:effectLst/>
              </a:rPr>
              <a:t>&lt;</a:t>
            </a:r>
            <a:r>
              <a:rPr lang="pt-BR" dirty="0" smtClean="0">
                <a:solidFill>
                  <a:schemeClr val="bg1"/>
                </a:solidFill>
                <a:effectLst/>
              </a:rPr>
              <a:t>em&gt;...&lt;/i&gt;: </a:t>
            </a:r>
            <a:r>
              <a:rPr lang="pt-BR" dirty="0" smtClean="0">
                <a:effectLst/>
              </a:rPr>
              <a:t>torna o texto enfatizado, deixando com um formato em itálico semelhante a </a:t>
            </a:r>
            <a:r>
              <a:rPr lang="en-US" dirty="0" smtClean="0">
                <a:effectLst/>
              </a:rPr>
              <a:t>tag</a:t>
            </a:r>
            <a:r>
              <a:rPr lang="pt-BR" dirty="0" smtClean="0">
                <a:effectLst/>
              </a:rPr>
              <a:t> &lt;i&gt;.</a:t>
            </a:r>
          </a:p>
          <a:p>
            <a:pPr lvl="1"/>
            <a:r>
              <a:rPr lang="pt-BR" dirty="0"/>
              <a:t>OBS: preferencialmente utilize a </a:t>
            </a:r>
            <a:r>
              <a:rPr lang="en-US" dirty="0" smtClean="0"/>
              <a:t>tag</a:t>
            </a:r>
            <a:r>
              <a:rPr lang="pt-BR" dirty="0" smtClean="0"/>
              <a:t> &lt;</a:t>
            </a:r>
            <a:r>
              <a:rPr lang="en-US" dirty="0" smtClean="0"/>
              <a:t>strong</a:t>
            </a:r>
            <a:r>
              <a:rPr lang="pt-BR" dirty="0" smtClean="0"/>
              <a:t>&gt; </a:t>
            </a:r>
            <a:r>
              <a:rPr lang="pt-BR" dirty="0"/>
              <a:t>do que a </a:t>
            </a:r>
            <a:r>
              <a:rPr lang="pt-BR" dirty="0" err="1"/>
              <a:t>tag</a:t>
            </a:r>
            <a:r>
              <a:rPr lang="pt-BR" dirty="0"/>
              <a:t> &lt;b</a:t>
            </a:r>
            <a:r>
              <a:rPr lang="pt-BR" dirty="0" smtClean="0"/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8830491" y="5394960"/>
            <a:ext cx="2534195" cy="8882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2400" b="1" dirty="0" smtClean="0">
                <a:solidFill>
                  <a:schemeClr val="bg1"/>
                </a:solidFill>
              </a:rPr>
              <a:t>Semântica</a:t>
            </a:r>
          </a:p>
          <a:p>
            <a:pPr algn="just"/>
            <a:r>
              <a:rPr lang="pt-BR" sz="2400" b="1" dirty="0" smtClean="0">
                <a:solidFill>
                  <a:srgbClr val="FF0000"/>
                </a:solidFill>
              </a:rPr>
              <a:t>Não Semântico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85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587829"/>
            <a:ext cx="9905999" cy="5203372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mark</a:t>
            </a:r>
            <a:r>
              <a:rPr lang="pt-BR" dirty="0">
                <a:solidFill>
                  <a:schemeClr val="bg1"/>
                </a:solidFill>
              </a:rPr>
              <a:t>&gt;...&lt;/</a:t>
            </a:r>
            <a:r>
              <a:rPr lang="en-US" dirty="0">
                <a:solidFill>
                  <a:schemeClr val="bg1"/>
                </a:solidFill>
              </a:rPr>
              <a:t>mark</a:t>
            </a:r>
            <a:r>
              <a:rPr lang="pt-BR" dirty="0">
                <a:solidFill>
                  <a:schemeClr val="bg1"/>
                </a:solidFill>
              </a:rPr>
              <a:t>&gt;: </a:t>
            </a:r>
            <a:r>
              <a:rPr lang="pt-BR" dirty="0"/>
              <a:t>coloca uma marcação no texto</a:t>
            </a:r>
            <a:r>
              <a:rPr lang="pt-BR" dirty="0" smtClean="0"/>
              <a:t>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effectLst/>
              </a:rPr>
              <a:t>&lt;</a:t>
            </a:r>
            <a:r>
              <a:rPr lang="en-US" dirty="0">
                <a:solidFill>
                  <a:srgbClr val="FF0000"/>
                </a:solidFill>
                <a:effectLst/>
              </a:rPr>
              <a:t>small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&gt;…&lt;/small&gt;: </a:t>
            </a:r>
            <a:r>
              <a:rPr lang="pt-BR" dirty="0" smtClean="0">
                <a:effectLst/>
              </a:rPr>
              <a:t>Deixa o texto em tamanho reduzido.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&lt;del&gt;…&lt;/del&gt;: </a:t>
            </a:r>
            <a:r>
              <a:rPr lang="pt-BR" dirty="0"/>
              <a:t>C</a:t>
            </a:r>
            <a:r>
              <a:rPr lang="pt-BR" dirty="0" smtClean="0"/>
              <a:t>oloca uma risco no meio do texto selecionado.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ins</a:t>
            </a:r>
            <a:r>
              <a:rPr lang="en-US" dirty="0" smtClean="0">
                <a:solidFill>
                  <a:schemeClr val="bg1"/>
                </a:solidFill>
              </a:rPr>
              <a:t>&gt;…&lt;/ins&gt;:</a:t>
            </a:r>
            <a:r>
              <a:rPr lang="en-US" dirty="0" smtClean="0"/>
              <a:t> </a:t>
            </a:r>
            <a:r>
              <a:rPr lang="pt-BR" dirty="0" smtClean="0"/>
              <a:t>Coloca um sublinhado indicando que o texto foi inserido.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sub</a:t>
            </a:r>
            <a:r>
              <a:rPr lang="en-US" dirty="0" smtClean="0">
                <a:solidFill>
                  <a:schemeClr val="bg1"/>
                </a:solidFill>
              </a:rPr>
              <a:t>&gt;…&lt;/sub&gt;: </a:t>
            </a:r>
            <a:r>
              <a:rPr lang="pt-BR" dirty="0" smtClean="0"/>
              <a:t>Subscreve um texto selecionado.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sup</a:t>
            </a:r>
            <a:r>
              <a:rPr lang="en-US" dirty="0" smtClean="0">
                <a:solidFill>
                  <a:schemeClr val="bg1"/>
                </a:solidFill>
              </a:rPr>
              <a:t>&gt;…&lt;/sup&gt;: </a:t>
            </a:r>
            <a:r>
              <a:rPr lang="pt-BR" smtClean="0"/>
              <a:t>sobrescreve </a:t>
            </a:r>
            <a:r>
              <a:rPr lang="pt-BR" dirty="0" smtClean="0"/>
              <a:t>um texto selecionado.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8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86602"/>
            <a:ext cx="9905999" cy="6332561"/>
          </a:xfrm>
        </p:spPr>
        <p:txBody>
          <a:bodyPr/>
          <a:lstStyle/>
          <a:p>
            <a:pPr algn="just"/>
            <a:r>
              <a:rPr lang="pt-BR" dirty="0" err="1" smtClean="0"/>
              <a:t>Ctrl</a:t>
            </a:r>
            <a:r>
              <a:rPr lang="pt-BR" dirty="0" smtClean="0"/>
              <a:t> + A: Seleciona todo o código</a:t>
            </a:r>
          </a:p>
          <a:p>
            <a:pPr algn="just"/>
            <a:r>
              <a:rPr lang="pt-BR" dirty="0" err="1" smtClean="0"/>
              <a:t>Alt</a:t>
            </a:r>
            <a:r>
              <a:rPr lang="pt-BR" dirty="0" smtClean="0"/>
              <a:t> + Shift + F: irá organizar todo código de acordo com um padrão já estabelecido.</a:t>
            </a:r>
          </a:p>
          <a:p>
            <a:pPr algn="just"/>
            <a:r>
              <a:rPr lang="pt-BR" dirty="0" err="1" smtClean="0"/>
              <a:t>Ctrl</a:t>
            </a:r>
            <a:r>
              <a:rPr lang="pt-BR" dirty="0" smtClean="0"/>
              <a:t> + 		       : abre uma janela com diversos atalhos da linguagem em uso.</a:t>
            </a:r>
          </a:p>
          <a:p>
            <a:pPr algn="just"/>
            <a:r>
              <a:rPr lang="pt-BR" dirty="0" err="1" smtClean="0"/>
              <a:t>Ctrl</a:t>
            </a:r>
            <a:r>
              <a:rPr lang="pt-BR" dirty="0" smtClean="0"/>
              <a:t> + ;: adiciona os comentários na linguagem em uso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Para alterar a linguagem do editor de Inglês para Português ou vice versa basta usar o comando da paleta de comandos e digitar configure display </a:t>
            </a:r>
            <a:r>
              <a:rPr lang="pt-BR" dirty="0" err="1" smtClean="0"/>
              <a:t>language</a:t>
            </a:r>
            <a:r>
              <a:rPr lang="pt-BR" dirty="0" smtClean="0"/>
              <a:t>/configurar linguagem de exibição, em seguida escolher a linguagem que preferir</a:t>
            </a:r>
            <a:endParaRPr lang="pt-BR" dirty="0"/>
          </a:p>
        </p:txBody>
      </p:sp>
      <p:sp>
        <p:nvSpPr>
          <p:cNvPr id="4" name="Retângulo Arredondado 3"/>
          <p:cNvSpPr/>
          <p:nvPr/>
        </p:nvSpPr>
        <p:spPr>
          <a:xfrm>
            <a:off x="2253277" y="1900217"/>
            <a:ext cx="2292746" cy="42308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ESPAÇO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2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191078" y="2197540"/>
            <a:ext cx="3042641" cy="3731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674961" y="2197540"/>
            <a:ext cx="1520982" cy="3731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897039" y="2197540"/>
            <a:ext cx="777922" cy="3731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501254"/>
            <a:ext cx="9905999" cy="5199992"/>
          </a:xfrm>
        </p:spPr>
        <p:txBody>
          <a:bodyPr numCol="1"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EX: </a:t>
            </a:r>
            <a:r>
              <a:rPr lang="pt-BR" sz="2800" dirty="0" smtClean="0"/>
              <a:t>www.github.com</a:t>
            </a:r>
            <a:r>
              <a:rPr lang="pt-BR" sz="2000" dirty="0" smtClean="0"/>
              <a:t>/</a:t>
            </a:r>
            <a:r>
              <a:rPr lang="pt-BR" sz="2800" dirty="0" smtClean="0"/>
              <a:t>milton-luis</a:t>
            </a:r>
            <a:r>
              <a:rPr lang="pt-BR" sz="2000" dirty="0" smtClean="0"/>
              <a:t>/</a:t>
            </a:r>
            <a:r>
              <a:rPr lang="pt-BR" sz="2800" dirty="0" smtClean="0"/>
              <a:t>CEP-aulas</a:t>
            </a:r>
          </a:p>
          <a:p>
            <a:endParaRPr lang="pt-BR" sz="2800" dirty="0" smtClean="0"/>
          </a:p>
          <a:p>
            <a:pPr algn="just" defTabSz="931863">
              <a:lnSpc>
                <a:spcPct val="100000"/>
              </a:lnSpc>
              <a:spcBef>
                <a:spcPts val="0"/>
              </a:spcBef>
            </a:pPr>
            <a:endParaRPr lang="pt-BR" sz="2800" dirty="0" smtClean="0"/>
          </a:p>
          <a:p>
            <a:pPr algn="just" defTabSz="931863">
              <a:lnSpc>
                <a:spcPct val="100000"/>
              </a:lnSpc>
              <a:spcBef>
                <a:spcPts val="0"/>
              </a:spcBef>
            </a:pPr>
            <a:r>
              <a:rPr lang="pt-BR" sz="2800" dirty="0" smtClean="0"/>
              <a:t>	</a:t>
            </a:r>
            <a:endParaRPr lang="pt-BR" sz="2800" dirty="0"/>
          </a:p>
        </p:txBody>
      </p:sp>
      <p:sp>
        <p:nvSpPr>
          <p:cNvPr id="45" name="Retângulo 44"/>
          <p:cNvSpPr/>
          <p:nvPr/>
        </p:nvSpPr>
        <p:spPr>
          <a:xfrm>
            <a:off x="7708403" y="1266121"/>
            <a:ext cx="4131060" cy="4912610"/>
          </a:xfrm>
          <a:prstGeom prst="rect">
            <a:avLst/>
          </a:prstGeom>
          <a:solidFill>
            <a:schemeClr val="bg1">
              <a:lumMod val="85000"/>
              <a:lumOff val="15000"/>
              <a:alpha val="5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 smtClean="0"/>
              <a:t>Sub Domínio: WWW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Domínio: Tem um nome único</a:t>
            </a:r>
          </a:p>
          <a:p>
            <a:pPr algn="just"/>
            <a:r>
              <a:rPr lang="pt-BR" dirty="0"/>
              <a:t>	 </a:t>
            </a:r>
            <a:r>
              <a:rPr lang="pt-BR" dirty="0" smtClean="0"/>
              <a:t>     Pago Anualmente</a:t>
            </a:r>
          </a:p>
          <a:p>
            <a:pPr algn="just"/>
            <a:r>
              <a:rPr lang="pt-BR" dirty="0"/>
              <a:t>	 </a:t>
            </a:r>
            <a:r>
              <a:rPr lang="pt-BR" dirty="0" smtClean="0"/>
              <a:t>     Possui várias TLD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TLD: (Top </a:t>
            </a:r>
            <a:r>
              <a:rPr lang="en-US" dirty="0" smtClean="0"/>
              <a:t>Level</a:t>
            </a:r>
            <a:r>
              <a:rPr lang="pt-BR" dirty="0" smtClean="0"/>
              <a:t> Domain/Domínio de Topo) pode ser GTLD ou CCTLD</a:t>
            </a:r>
          </a:p>
          <a:p>
            <a:pPr algn="just"/>
            <a:r>
              <a:rPr lang="pt-BR" dirty="0"/>
              <a:t>	</a:t>
            </a:r>
            <a:r>
              <a:rPr lang="pt-BR" dirty="0" smtClean="0"/>
              <a:t>GTLD: </a:t>
            </a:r>
            <a:r>
              <a:rPr lang="en-US" dirty="0" smtClean="0"/>
              <a:t>generic</a:t>
            </a:r>
            <a:r>
              <a:rPr lang="pt-BR" dirty="0" smtClean="0"/>
              <a:t> TLD/ TLD genérico</a:t>
            </a:r>
          </a:p>
          <a:p>
            <a:pPr algn="just"/>
            <a:r>
              <a:rPr lang="pt-BR" dirty="0"/>
              <a:t>	</a:t>
            </a:r>
            <a:r>
              <a:rPr lang="pt-BR" dirty="0" smtClean="0"/>
              <a:t>	EX: </a:t>
            </a:r>
            <a:r>
              <a:rPr lang="en-US" dirty="0" smtClean="0"/>
              <a:t>.</a:t>
            </a:r>
            <a:r>
              <a:rPr lang="en-US" dirty="0" err="1" smtClean="0"/>
              <a:t>io</a:t>
            </a:r>
            <a:r>
              <a:rPr lang="en-US" dirty="0" smtClean="0"/>
              <a:t>, .store</a:t>
            </a:r>
            <a:r>
              <a:rPr lang="pt-BR" dirty="0" smtClean="0"/>
              <a:t>, etc.</a:t>
            </a:r>
          </a:p>
          <a:p>
            <a:pPr algn="just"/>
            <a:r>
              <a:rPr lang="pt-BR" dirty="0"/>
              <a:t>	</a:t>
            </a:r>
            <a:r>
              <a:rPr lang="pt-BR" dirty="0" smtClean="0"/>
              <a:t>CCTLD Country </a:t>
            </a:r>
            <a:r>
              <a:rPr lang="en-US" dirty="0" smtClean="0"/>
              <a:t>Code</a:t>
            </a:r>
            <a:r>
              <a:rPr lang="pt-BR" dirty="0" smtClean="0"/>
              <a:t> TLD, TLD de códigos de países</a:t>
            </a:r>
          </a:p>
          <a:p>
            <a:pPr algn="just"/>
            <a:r>
              <a:rPr lang="pt-BR" dirty="0"/>
              <a:t>	</a:t>
            </a:r>
            <a:r>
              <a:rPr lang="pt-BR" dirty="0" smtClean="0"/>
              <a:t>	EX: .</a:t>
            </a:r>
            <a:r>
              <a:rPr lang="pt-BR" dirty="0" err="1" smtClean="0"/>
              <a:t>br</a:t>
            </a:r>
            <a:r>
              <a:rPr lang="pt-BR" dirty="0" smtClean="0"/>
              <a:t>, .</a:t>
            </a:r>
            <a:r>
              <a:rPr lang="pt-BR" dirty="0" err="1" smtClean="0"/>
              <a:t>us</a:t>
            </a:r>
            <a:r>
              <a:rPr lang="pt-BR" dirty="0" smtClean="0"/>
              <a:t>, .</a:t>
            </a:r>
            <a:r>
              <a:rPr lang="pt-BR" dirty="0" err="1" smtClean="0"/>
              <a:t>uk</a:t>
            </a:r>
            <a:r>
              <a:rPr lang="pt-BR" dirty="0" smtClean="0"/>
              <a:t>, etc.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Path/Caminho: é o caminho do site, separado os diretórios com barras,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27198"/>
            <a:ext cx="9905998" cy="1478570"/>
          </a:xfrm>
        </p:spPr>
        <p:txBody>
          <a:bodyPr/>
          <a:lstStyle/>
          <a:p>
            <a:r>
              <a:rPr lang="pt-BR" dirty="0" smtClean="0"/>
              <a:t>Estrutura de um link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765426" y="2641394"/>
            <a:ext cx="341938" cy="3549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927980" y="3093083"/>
            <a:ext cx="1358020" cy="4255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Sub domínio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669255" y="3093084"/>
            <a:ext cx="1149790" cy="4255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domínio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712398" y="3060215"/>
            <a:ext cx="1829139" cy="4255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Path/Caminho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3630440" y="2272420"/>
            <a:ext cx="560637" cy="256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3104476" y="2607980"/>
            <a:ext cx="192736" cy="388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5712398" y="2641394"/>
            <a:ext cx="787990" cy="338428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4293729" y="3093084"/>
            <a:ext cx="626617" cy="4255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TLD</a:t>
            </a:r>
            <a:endParaRPr lang="pt-BR" dirty="0"/>
          </a:p>
        </p:txBody>
      </p:sp>
      <p:cxnSp>
        <p:nvCxnSpPr>
          <p:cNvPr id="33" name="Conector de Seta Reta 32"/>
          <p:cNvCxnSpPr>
            <a:stCxn id="31" idx="0"/>
          </p:cNvCxnSpPr>
          <p:nvPr/>
        </p:nvCxnSpPr>
        <p:spPr>
          <a:xfrm flipH="1" flipV="1">
            <a:off x="3909411" y="2528511"/>
            <a:ext cx="697627" cy="56457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 rot="5400000">
            <a:off x="4441551" y="-623085"/>
            <a:ext cx="251479" cy="5332856"/>
          </a:xfrm>
          <a:prstGeom prst="leftBrace">
            <a:avLst>
              <a:gd name="adj1" fmla="val 83267"/>
              <a:gd name="adj2" fmla="val 5000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4081937" y="1511929"/>
            <a:ext cx="1050202" cy="33497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URL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0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83386"/>
            <a:ext cx="9905998" cy="1478570"/>
          </a:xfrm>
        </p:spPr>
        <p:txBody>
          <a:bodyPr/>
          <a:lstStyle/>
          <a:p>
            <a:r>
              <a:rPr lang="pt-BR" dirty="0" smtClean="0"/>
              <a:t>Hospedagem de sites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98171"/>
            <a:ext cx="9905999" cy="4833258"/>
          </a:xfrm>
        </p:spPr>
        <p:txBody>
          <a:bodyPr/>
          <a:lstStyle/>
          <a:p>
            <a:pPr algn="just" defTabSz="931863"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Quando queremos subir um site na web, </a:t>
            </a:r>
            <a:r>
              <a:rPr lang="pt-BR" sz="2800" dirty="0" smtClean="0"/>
              <a:t>nós </a:t>
            </a:r>
            <a:r>
              <a:rPr lang="pt-BR" sz="2800" dirty="0"/>
              <a:t>fazemos uma hospedagem.</a:t>
            </a:r>
          </a:p>
          <a:p>
            <a:pPr marL="0" indent="0" algn="just" defTabSz="931863">
              <a:lnSpc>
                <a:spcPct val="100000"/>
              </a:lnSpc>
              <a:spcBef>
                <a:spcPts val="0"/>
              </a:spcBef>
              <a:buNone/>
            </a:pPr>
            <a:endParaRPr lang="pt-BR" sz="2800" dirty="0"/>
          </a:p>
          <a:p>
            <a:pPr algn="just" defTabSz="931863"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A hospedagem é:</a:t>
            </a:r>
          </a:p>
          <a:p>
            <a:pPr lvl="1" algn="just" defTabSz="931863">
              <a:lnSpc>
                <a:spcPct val="100000"/>
              </a:lnSpc>
              <a:spcBef>
                <a:spcPts val="0"/>
              </a:spcBef>
            </a:pPr>
            <a:r>
              <a:rPr lang="pt-BR" sz="2400" dirty="0"/>
              <a:t>Um espaço para armazenar arquivos</a:t>
            </a:r>
          </a:p>
          <a:p>
            <a:pPr lvl="1" algn="just" defTabSz="931863">
              <a:lnSpc>
                <a:spcPct val="100000"/>
              </a:lnSpc>
              <a:spcBef>
                <a:spcPts val="0"/>
              </a:spcBef>
            </a:pPr>
            <a:r>
              <a:rPr lang="pt-BR" sz="2400" dirty="0"/>
              <a:t>Pago mensalmente</a:t>
            </a:r>
          </a:p>
          <a:p>
            <a:pPr lvl="1" algn="just" defTabSz="931863">
              <a:lnSpc>
                <a:spcPct val="100000"/>
              </a:lnSpc>
              <a:spcBef>
                <a:spcPts val="0"/>
              </a:spcBef>
            </a:pPr>
            <a:r>
              <a:rPr lang="pt-BR" sz="2400" dirty="0"/>
              <a:t>Possui espaço, recursos e memória</a:t>
            </a:r>
          </a:p>
          <a:p>
            <a:pPr marL="0" indent="0">
              <a:buNone/>
            </a:pPr>
            <a:r>
              <a:rPr lang="pt-BR" sz="2800" dirty="0"/>
              <a:t>EX: </a:t>
            </a:r>
            <a:r>
              <a:rPr lang="pt-BR" sz="2800" dirty="0" err="1"/>
              <a:t>Hostinger</a:t>
            </a:r>
            <a:r>
              <a:rPr lang="pt-BR" sz="2800" dirty="0"/>
              <a:t>, </a:t>
            </a:r>
            <a:r>
              <a:rPr lang="pt-BR" sz="2800" dirty="0" err="1" smtClean="0"/>
              <a:t>HostGator</a:t>
            </a:r>
            <a:r>
              <a:rPr lang="pt-BR" sz="2800" dirty="0" smtClean="0"/>
              <a:t>  </a:t>
            </a:r>
          </a:p>
          <a:p>
            <a:pPr marL="0" indent="0">
              <a:buNone/>
            </a:pPr>
            <a:r>
              <a:rPr lang="pt-BR" sz="2800" dirty="0" smtClean="0"/>
              <a:t>Link da lista dos melhores serviços de hospedagem de sites</a:t>
            </a:r>
          </a:p>
          <a:p>
            <a:pPr marL="457200" lvl="1" indent="0">
              <a:buNone/>
            </a:pPr>
            <a:r>
              <a:rPr lang="pt-BR" dirty="0" smtClean="0"/>
              <a:t>https</a:t>
            </a:r>
            <a:r>
              <a:rPr lang="pt-BR" dirty="0"/>
              <a:t>://tudosobrehospedagemdesites.com.br/melhor-hospedagem-de-site/</a:t>
            </a:r>
          </a:p>
        </p:txBody>
      </p:sp>
    </p:spTree>
    <p:extLst>
      <p:ext uri="{BB962C8B-B14F-4D97-AF65-F5344CB8AC3E}">
        <p14:creationId xmlns:p14="http://schemas.microsoft.com/office/powerpoint/2010/main" val="170604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HTML: (</a:t>
            </a:r>
            <a:r>
              <a:rPr lang="pt-BR" dirty="0" err="1" smtClean="0"/>
              <a:t>HyperText</a:t>
            </a:r>
            <a:r>
              <a:rPr lang="pt-BR" dirty="0" smtClean="0"/>
              <a:t>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/ Linguagem de Marcação de </a:t>
            </a:r>
            <a:r>
              <a:rPr lang="pt-BR" dirty="0" err="1" smtClean="0"/>
              <a:t>HiperTexto</a:t>
            </a:r>
            <a:r>
              <a:rPr lang="pt-BR" dirty="0" smtClean="0"/>
              <a:t>), é a linguagem de marcação padrão para criar paginas web.</a:t>
            </a:r>
          </a:p>
          <a:p>
            <a:pPr algn="just"/>
            <a:r>
              <a:rPr lang="pt-BR" dirty="0" smtClean="0"/>
              <a:t>Consiste de atributos e elementos que influenciam na exibição da página web.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Um conteúdo mais completo está no W3Schools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64" y="1162594"/>
            <a:ext cx="11566892" cy="47418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-31867"/>
            <a:ext cx="9905998" cy="1478570"/>
          </a:xfrm>
        </p:spPr>
        <p:txBody>
          <a:bodyPr/>
          <a:lstStyle/>
          <a:p>
            <a:r>
              <a:rPr lang="pt-BR" dirty="0" smtClean="0"/>
              <a:t>Estrutura do HTML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141412" y="1879600"/>
            <a:ext cx="9905999" cy="47978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2000" dirty="0" smtClean="0"/>
              <a:t>                                 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>
              <a:effectLst/>
            </a:endParaRPr>
          </a:p>
          <a:p>
            <a:endParaRPr lang="pt-BR" sz="2000" dirty="0">
              <a:effectLst/>
            </a:endParaRPr>
          </a:p>
          <a:p>
            <a:endParaRPr lang="pt-BR" sz="2000" dirty="0" smtClean="0">
              <a:effectLst/>
            </a:endParaRPr>
          </a:p>
          <a:p>
            <a:r>
              <a:rPr lang="pt-BR" sz="2000" dirty="0" smtClean="0">
                <a:effectLst/>
              </a:rPr>
              <a:t>OBS: Existe </a:t>
            </a:r>
            <a:r>
              <a:rPr lang="pt-BR" sz="2000" dirty="0">
                <a:effectLst/>
              </a:rPr>
              <a:t>também a </a:t>
            </a:r>
            <a:r>
              <a:rPr lang="en-US" sz="2000" dirty="0">
                <a:effectLst/>
              </a:rPr>
              <a:t>tag</a:t>
            </a:r>
            <a:r>
              <a:rPr lang="pt-BR" sz="2000" dirty="0">
                <a:effectLst/>
              </a:rPr>
              <a:t> </a:t>
            </a:r>
            <a:r>
              <a:rPr lang="pt-BR" sz="2000" dirty="0">
                <a:solidFill>
                  <a:srgbClr val="FFC000"/>
                </a:solidFill>
                <a:effectLst/>
              </a:rPr>
              <a:t>&lt;meta </a:t>
            </a:r>
            <a:r>
              <a:rPr lang="en-US" sz="2000" dirty="0">
                <a:solidFill>
                  <a:srgbClr val="FFC000"/>
                </a:solidFill>
                <a:effectLst/>
              </a:rPr>
              <a:t>name</a:t>
            </a:r>
            <a:r>
              <a:rPr lang="pt-BR" sz="2000" dirty="0">
                <a:solidFill>
                  <a:srgbClr val="FFC000"/>
                </a:solidFill>
                <a:effectLst/>
              </a:rPr>
              <a:t>=“</a:t>
            </a:r>
            <a:r>
              <a:rPr lang="en-US" sz="2000" dirty="0">
                <a:solidFill>
                  <a:srgbClr val="FFC000"/>
                </a:solidFill>
                <a:effectLst/>
              </a:rPr>
              <a:t>description</a:t>
            </a:r>
            <a:r>
              <a:rPr lang="pt-BR" sz="2000" dirty="0">
                <a:solidFill>
                  <a:srgbClr val="FFC000"/>
                </a:solidFill>
                <a:effectLst/>
              </a:rPr>
              <a:t>”&gt; </a:t>
            </a:r>
            <a:r>
              <a:rPr lang="pt-BR" sz="2000" dirty="0">
                <a:effectLst/>
              </a:rPr>
              <a:t>para colocar uma descrição do que é o site quando ele está na web, o que facilita também as ferramentas de busca do navegador a encontrar o site</a:t>
            </a:r>
          </a:p>
          <a:p>
            <a:endParaRPr lang="pt-BR" sz="2000" dirty="0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1891164" y="1355306"/>
            <a:ext cx="3067665" cy="14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6939116" y="3793836"/>
            <a:ext cx="4778478" cy="310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1141411" y="4007374"/>
            <a:ext cx="468420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2348363" y="1932637"/>
            <a:ext cx="3370007" cy="11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2348363" y="2167140"/>
            <a:ext cx="6740014" cy="10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146181" y="4480855"/>
            <a:ext cx="3979607" cy="14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5594554" y="3417123"/>
            <a:ext cx="6123040" cy="27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3146181" y="2987223"/>
            <a:ext cx="8693466" cy="88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562275" y="2577141"/>
            <a:ext cx="5397910" cy="14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V="1">
            <a:off x="1562275" y="5058146"/>
            <a:ext cx="5095568" cy="20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7212171" y="2584516"/>
            <a:ext cx="17638" cy="18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ítulo 1"/>
          <p:cNvSpPr txBox="1">
            <a:spLocks/>
          </p:cNvSpPr>
          <p:nvPr/>
        </p:nvSpPr>
        <p:spPr>
          <a:xfrm>
            <a:off x="1141411" y="1020675"/>
            <a:ext cx="9905998" cy="876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2000" cap="non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72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09067"/>
            <a:ext cx="9905998" cy="1249470"/>
          </a:xfrm>
        </p:spPr>
        <p:txBody>
          <a:bodyPr/>
          <a:lstStyle/>
          <a:p>
            <a:r>
              <a:rPr lang="pt-BR" dirty="0" smtClean="0"/>
              <a:t>HTML no VSCODE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188720"/>
            <a:ext cx="9905999" cy="4602481"/>
          </a:xfrm>
        </p:spPr>
        <p:txBody>
          <a:bodyPr/>
          <a:lstStyle/>
          <a:p>
            <a:pPr algn="just"/>
            <a:r>
              <a:rPr lang="pt-BR" dirty="0" smtClean="0"/>
              <a:t>Para criar um arquivo HTML no </a:t>
            </a:r>
            <a:r>
              <a:rPr lang="pt-BR" dirty="0" err="1" smtClean="0"/>
              <a:t>VSCode</a:t>
            </a:r>
            <a:r>
              <a:rPr lang="pt-BR" dirty="0" smtClean="0"/>
              <a:t>, basta dar dois cliques na área maior dele e um arquivo chamado </a:t>
            </a:r>
            <a:r>
              <a:rPr lang="pt-BR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untitled-1</a:t>
            </a:r>
            <a:r>
              <a:rPr lang="pt-BR" dirty="0" smtClean="0"/>
              <a:t> será criado, em seguida ir em </a:t>
            </a:r>
            <a:r>
              <a:rPr lang="pt-BR" i="1" dirty="0" err="1" smtClean="0"/>
              <a:t>select</a:t>
            </a:r>
            <a:r>
              <a:rPr lang="pt-BR" i="1" dirty="0" smtClean="0"/>
              <a:t> a </a:t>
            </a:r>
            <a:r>
              <a:rPr lang="pt-BR" i="1" dirty="0" err="1" smtClean="0"/>
              <a:t>language</a:t>
            </a:r>
            <a:r>
              <a:rPr lang="pt-BR" i="1" dirty="0" smtClean="0"/>
              <a:t>/ selecione uma linguagem, e em seguida digitar </a:t>
            </a:r>
            <a:r>
              <a:rPr lang="pt-BR" i="1" dirty="0" err="1" smtClean="0"/>
              <a:t>html</a:t>
            </a:r>
            <a:r>
              <a:rPr lang="pt-BR" i="1" dirty="0" smtClean="0"/>
              <a:t> e apertar a tecla </a:t>
            </a:r>
            <a:r>
              <a:rPr lang="pt-BR" i="1" dirty="0" err="1" smtClean="0"/>
              <a:t>enter</a:t>
            </a: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408488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55816"/>
          </a:xfrm>
        </p:spPr>
        <p:txBody>
          <a:bodyPr>
            <a:normAutofit/>
          </a:bodyPr>
          <a:lstStyle/>
          <a:p>
            <a:r>
              <a:rPr lang="pt-BR" dirty="0" smtClean="0"/>
              <a:t>Os elementos HTML são iniciados com uma </a:t>
            </a:r>
            <a:r>
              <a:rPr lang="pt-BR" dirty="0" err="1" smtClean="0"/>
              <a:t>tag</a:t>
            </a:r>
            <a:r>
              <a:rPr lang="pt-BR" dirty="0" smtClean="0"/>
              <a:t> inicial, um conteúdo (um texto, por exemplo) e uma </a:t>
            </a:r>
            <a:r>
              <a:rPr lang="pt-BR" dirty="0" err="1" smtClean="0"/>
              <a:t>tag</a:t>
            </a:r>
            <a:r>
              <a:rPr lang="pt-BR" dirty="0" smtClean="0"/>
              <a:t> final</a:t>
            </a:r>
          </a:p>
          <a:p>
            <a:pPr lvl="1"/>
            <a:r>
              <a:rPr lang="pt-BR" dirty="0" smtClean="0"/>
              <a:t>Por exemplo: &lt;nome da </a:t>
            </a:r>
            <a:r>
              <a:rPr lang="pt-BR" dirty="0" err="1" smtClean="0"/>
              <a:t>tag</a:t>
            </a:r>
            <a:r>
              <a:rPr lang="pt-BR" dirty="0" smtClean="0"/>
              <a:t>&gt; algum texto &lt;/nome da </a:t>
            </a:r>
            <a:r>
              <a:rPr lang="pt-BR" dirty="0" err="1" smtClean="0"/>
              <a:t>tag</a:t>
            </a:r>
            <a:r>
              <a:rPr lang="pt-BR" dirty="0" smtClean="0"/>
              <a:t>&gt;</a:t>
            </a:r>
          </a:p>
          <a:p>
            <a:pPr marL="914400" lvl="2" indent="0">
              <a:buNone/>
            </a:pPr>
            <a:r>
              <a:rPr lang="pt-BR" dirty="0"/>
              <a:t>	 </a:t>
            </a:r>
            <a:r>
              <a:rPr lang="pt-BR" dirty="0" smtClean="0"/>
              <a:t>    &lt;p&gt; Olá Mundo! &lt;/p&gt;</a:t>
            </a:r>
          </a:p>
          <a:p>
            <a:r>
              <a:rPr lang="pt-BR" dirty="0" smtClean="0"/>
              <a:t>As </a:t>
            </a:r>
            <a:r>
              <a:rPr lang="pt-BR" dirty="0" err="1" smtClean="0"/>
              <a:t>Tags</a:t>
            </a:r>
            <a:r>
              <a:rPr lang="pt-BR" dirty="0" smtClean="0"/>
              <a:t> sempre serão declaradas dentro dos sinais de maior e menor e a </a:t>
            </a:r>
            <a:r>
              <a:rPr lang="pt-BR" dirty="0" err="1" smtClean="0"/>
              <a:t>Tag</a:t>
            </a:r>
            <a:r>
              <a:rPr lang="pt-BR" dirty="0" smtClean="0"/>
              <a:t> final sempre terá uma barra antes do nome da </a:t>
            </a:r>
            <a:r>
              <a:rPr lang="pt-BR" dirty="0" err="1" smtClean="0"/>
              <a:t>Tag</a:t>
            </a:r>
            <a:r>
              <a:rPr lang="pt-BR" dirty="0" smtClean="0"/>
              <a:t> como no exemplo acima.</a:t>
            </a:r>
          </a:p>
          <a:p>
            <a:r>
              <a:rPr lang="pt-BR" dirty="0" smtClean="0"/>
              <a:t>OBS: existem </a:t>
            </a:r>
            <a:r>
              <a:rPr lang="pt-BR" dirty="0" err="1" smtClean="0"/>
              <a:t>tags</a:t>
            </a:r>
            <a:r>
              <a:rPr lang="pt-BR" dirty="0" smtClean="0"/>
              <a:t> vazias também no HTML, ou seja, não há a necessidade de usar a barra antes do nome da </a:t>
            </a:r>
            <a:r>
              <a:rPr lang="pt-BR" dirty="0" err="1" smtClean="0"/>
              <a:t>tag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Por exemplo: &lt;</a:t>
            </a:r>
            <a:r>
              <a:rPr lang="pt-BR" dirty="0" err="1" smtClean="0"/>
              <a:t>br</a:t>
            </a:r>
            <a:r>
              <a:rPr lang="pt-BR" dirty="0" smtClean="0"/>
              <a:t>&gt;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001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986</TotalTime>
  <Words>2553</Words>
  <Application>Microsoft Office PowerPoint</Application>
  <PresentationFormat>Widescreen</PresentationFormat>
  <Paragraphs>182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Tw Cen MT</vt:lpstr>
      <vt:lpstr>Circuito</vt:lpstr>
      <vt:lpstr>HTML, CSS</vt:lpstr>
      <vt:lpstr>Antes de iniciar o HTML e cSS, alguns atalhos para facilitar na hora de usar o vscode</vt:lpstr>
      <vt:lpstr>Apresentação do PowerPoint</vt:lpstr>
      <vt:lpstr>Estrutura de um link</vt:lpstr>
      <vt:lpstr>Hospedagem de sites</vt:lpstr>
      <vt:lpstr>O que é o HTML</vt:lpstr>
      <vt:lpstr>Estrutura do HTML</vt:lpstr>
      <vt:lpstr>HTML no VSCODE</vt:lpstr>
      <vt:lpstr>Estrutura do HTML</vt:lpstr>
      <vt:lpstr>TAGS HTML</vt:lpstr>
      <vt:lpstr>Tag &lt;p&gt; paragrafo</vt:lpstr>
      <vt:lpstr>Pré Formatando textos</vt:lpstr>
      <vt:lpstr>Atributos no HTML</vt:lpstr>
      <vt:lpstr>Atributos no html</vt:lpstr>
      <vt:lpstr>Alguns atributos</vt:lpstr>
      <vt:lpstr>Apresentação do PowerPoint</vt:lpstr>
      <vt:lpstr>Apresentação do PowerPoint</vt:lpstr>
      <vt:lpstr>Usando CSS no HTML</vt:lpstr>
      <vt:lpstr>Apresentação do PowerPoint</vt:lpstr>
      <vt:lpstr>Usando o CSS no HTML </vt:lpstr>
      <vt:lpstr>Alguns elementos do CSS</vt:lpstr>
      <vt:lpstr>Alguns elementos do CSS</vt:lpstr>
      <vt:lpstr>Formatação de textos no HTML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</dc:title>
  <dc:creator>milton luis</dc:creator>
  <cp:lastModifiedBy>milton luis</cp:lastModifiedBy>
  <cp:revision>52</cp:revision>
  <dcterms:created xsi:type="dcterms:W3CDTF">2022-05-14T18:43:11Z</dcterms:created>
  <dcterms:modified xsi:type="dcterms:W3CDTF">2022-05-16T16:20:25Z</dcterms:modified>
</cp:coreProperties>
</file>