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6" r:id="rId10"/>
    <p:sldId id="267" r:id="rId11"/>
    <p:sldId id="265" r:id="rId12"/>
    <p:sldId id="263" r:id="rId13"/>
    <p:sldId id="264" r:id="rId14"/>
    <p:sldId id="268" r:id="rId15"/>
    <p:sldId id="276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sz="8000" dirty="0" err="1"/>
              <a:t>Portugol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409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/>
              <a:t>cadeia: armazena um texto ou uma grande quantidade de caracteres</a:t>
            </a:r>
          </a:p>
          <a:p>
            <a:pPr lvl="1" algn="just"/>
            <a:r>
              <a:rPr lang="pt-BR" dirty="0" smtClean="0"/>
              <a:t>Exemplo: cadeia: declaração </a:t>
            </a:r>
            <a:r>
              <a:rPr lang="pt-BR" dirty="0"/>
              <a:t>=</a:t>
            </a:r>
            <a:r>
              <a:rPr lang="pt-BR" dirty="0" smtClean="0"/>
              <a:t> “este é um texto de exemplo”;</a:t>
            </a:r>
          </a:p>
          <a:p>
            <a:pPr lvl="1" algn="just"/>
            <a:endParaRPr lang="pt-BR" dirty="0" smtClean="0"/>
          </a:p>
          <a:p>
            <a:pPr algn="just"/>
            <a:r>
              <a:rPr lang="pt-BR" dirty="0" smtClean="0"/>
              <a:t>logico: </a:t>
            </a:r>
            <a:r>
              <a:rPr lang="pt-BR" dirty="0"/>
              <a:t>armazena </a:t>
            </a:r>
            <a:r>
              <a:rPr lang="pt-BR" dirty="0" smtClean="0"/>
              <a:t>valores verdadeiros ou falsos</a:t>
            </a:r>
            <a:endParaRPr lang="pt-BR" dirty="0"/>
          </a:p>
          <a:p>
            <a:pPr lvl="1" algn="just"/>
            <a:r>
              <a:rPr lang="pt-BR" dirty="0"/>
              <a:t>Exemplo: </a:t>
            </a:r>
            <a:r>
              <a:rPr lang="pt-BR" dirty="0" smtClean="0"/>
              <a:t>logico: teste </a:t>
            </a:r>
            <a:r>
              <a:rPr lang="pt-BR" dirty="0"/>
              <a:t>=</a:t>
            </a:r>
            <a:r>
              <a:rPr lang="pt-BR" dirty="0" smtClean="0"/>
              <a:t> verdadeiro;</a:t>
            </a:r>
            <a:endParaRPr lang="pt-BR" dirty="0"/>
          </a:p>
          <a:p>
            <a:pPr marL="457200" lvl="1" indent="0" algn="just">
              <a:buNone/>
            </a:pPr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870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Entrada e saída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Entrada e saída de dados, são termos computacionais que definem a inserção de dados e a exibição dos mesmos por meio do retorno.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313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Entrada e saída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entrada de dados permite que o algoritmo, por meio de uma variável armazene aquele dado, dessa forma podendo ser usado posteriormente para a execução de alguma instrução dentro do código.</a:t>
            </a:r>
          </a:p>
          <a:p>
            <a:r>
              <a:rPr lang="pt-BR" dirty="0" smtClean="0"/>
              <a:t>O comando leia define a entrada dos dados.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Exemplo: </a:t>
            </a:r>
            <a:r>
              <a:rPr lang="pt-BR" dirty="0" err="1" smtClean="0"/>
              <a:t>const</a:t>
            </a:r>
            <a:r>
              <a:rPr lang="pt-BR" dirty="0" smtClean="0"/>
              <a:t> inteiro</a:t>
            </a:r>
            <a:r>
              <a:rPr lang="pt-BR" dirty="0"/>
              <a:t> </a:t>
            </a:r>
            <a:r>
              <a:rPr lang="pt-BR" dirty="0" smtClean="0"/>
              <a:t>= 10</a:t>
            </a:r>
          </a:p>
          <a:p>
            <a:pPr marL="457200" lvl="1" indent="0">
              <a:buNone/>
            </a:pPr>
            <a:r>
              <a:rPr lang="pt-BR" dirty="0"/>
              <a:t>	</a:t>
            </a:r>
            <a:r>
              <a:rPr lang="pt-BR" dirty="0" smtClean="0"/>
              <a:t>	 leia(x);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395" y="3928589"/>
            <a:ext cx="5069941" cy="119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73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Entrada e saída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A saída de dados é o retorno dos dados que podem ou não terem sofrido alguma alteração no código.</a:t>
            </a:r>
          </a:p>
          <a:p>
            <a:pPr algn="just"/>
            <a:endParaRPr lang="pt-BR" dirty="0"/>
          </a:p>
          <a:p>
            <a:pPr algn="just"/>
            <a:endParaRPr lang="pt-BR" dirty="0" smtClean="0"/>
          </a:p>
          <a:p>
            <a:pPr algn="just"/>
            <a:endParaRPr lang="pt-BR" dirty="0"/>
          </a:p>
          <a:p>
            <a:pPr algn="just"/>
            <a:endParaRPr lang="pt-BR" dirty="0" smtClean="0"/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Exemplo: escreva(“está é uma saída de dados”);</a:t>
            </a:r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765" y="2828852"/>
            <a:ext cx="5540721" cy="206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3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Comandos básicos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Atribuição :  =  (sinal de igual)</a:t>
            </a:r>
          </a:p>
          <a:p>
            <a:pPr algn="just"/>
            <a:r>
              <a:rPr lang="pt-BR" dirty="0" smtClean="0"/>
              <a:t>Aritméticos: sinais de + (mais), - (menos), * (multiplicação), / (divisão)</a:t>
            </a:r>
          </a:p>
          <a:p>
            <a:pPr algn="just"/>
            <a:r>
              <a:rPr lang="pt-BR" dirty="0" smtClean="0"/>
              <a:t>Relacionais: sinais de &gt; (maior), &lt; (menor), &gt;= (maior ou igual), </a:t>
            </a:r>
          </a:p>
          <a:p>
            <a:pPr marL="0" indent="0" algn="just">
              <a:buNone/>
            </a:pPr>
            <a:r>
              <a:rPr lang="pt-BR" dirty="0" smtClean="0"/>
              <a:t>     &lt;= (Menor ou igual), igualdade (==), diferença (!=)</a:t>
            </a:r>
          </a:p>
          <a:p>
            <a:pPr algn="just"/>
            <a:r>
              <a:rPr lang="pt-BR" dirty="0" smtClean="0"/>
              <a:t>Lógicos: e, ou, não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322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Indentação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Todo código possui uma ordem para ressaltar a estrutura do algoritmo. Normalmente uma </a:t>
            </a:r>
            <a:r>
              <a:rPr lang="pt-BR" dirty="0" err="1" smtClean="0"/>
              <a:t>indentação</a:t>
            </a:r>
            <a:r>
              <a:rPr lang="pt-BR" dirty="0" smtClean="0"/>
              <a:t> é colocada com 4 espaços do espaço original.</a:t>
            </a:r>
          </a:p>
          <a:p>
            <a:endParaRPr lang="pt-BR" dirty="0"/>
          </a:p>
          <a:p>
            <a:r>
              <a:rPr lang="pt-BR" dirty="0" smtClean="0"/>
              <a:t>Exemplo: se &lt;condição&gt;{</a:t>
            </a:r>
          </a:p>
          <a:p>
            <a:pPr marL="914400" lvl="2" indent="0">
              <a:buNone/>
            </a:pPr>
            <a:r>
              <a:rPr lang="pt-BR" dirty="0"/>
              <a:t>	</a:t>
            </a:r>
            <a:r>
              <a:rPr lang="pt-BR" dirty="0" smtClean="0"/>
              <a:t>	....</a:t>
            </a:r>
          </a:p>
          <a:p>
            <a:pPr marL="914400" lvl="2" indent="0">
              <a:buNone/>
            </a:pPr>
            <a:r>
              <a:rPr lang="pt-BR" dirty="0"/>
              <a:t>	</a:t>
            </a:r>
            <a:r>
              <a:rPr lang="pt-BR" dirty="0" smtClean="0"/>
              <a:t>    }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468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Faça um algoritmo em que a idade seja uma constante, e o usuário entre com um valor inteiro ou real, depois faça a soma dos dois valores e imprima o resultado.</a:t>
            </a:r>
          </a:p>
          <a:p>
            <a:pPr lvl="1" algn="just"/>
            <a:r>
              <a:rPr lang="pt-BR" dirty="0" smtClean="0"/>
              <a:t>Exemplo de saída: “A soma do valor digitado é: --- e da idade: --- é: ---</a:t>
            </a:r>
            <a:endParaRPr lang="pt-BR" dirty="0"/>
          </a:p>
          <a:p>
            <a:pPr algn="just"/>
            <a:r>
              <a:rPr lang="pt-BR" dirty="0" smtClean="0"/>
              <a:t>Faça um algoritmo em que o usuário entre com dois números e o resultado é o calculo da área de um retângulo.</a:t>
            </a:r>
          </a:p>
          <a:p>
            <a:pPr lvl="1" algn="just"/>
            <a:r>
              <a:rPr lang="pt-BR" dirty="0" smtClean="0"/>
              <a:t>Exemplo de saída: “A área do retângulo é: “.</a:t>
            </a:r>
          </a:p>
          <a:p>
            <a:pPr algn="just"/>
            <a:r>
              <a:rPr lang="pt-BR" dirty="0" smtClean="0"/>
              <a:t>Faça </a:t>
            </a:r>
            <a:r>
              <a:rPr lang="pt-BR" dirty="0"/>
              <a:t>um algoritmo </a:t>
            </a:r>
            <a:r>
              <a:rPr lang="pt-BR" dirty="0" smtClean="0"/>
              <a:t>que o usuário entre com o valor r e o programa calcule o volume de uma esfera</a:t>
            </a:r>
          </a:p>
          <a:p>
            <a:pPr lvl="1" algn="just"/>
            <a:r>
              <a:rPr lang="pt-BR" dirty="0" smtClean="0"/>
              <a:t>Formula:  v = 4/3 *</a:t>
            </a:r>
            <a:r>
              <a:rPr lang="pt-BR" dirty="0" err="1" smtClean="0"/>
              <a:t>pi</a:t>
            </a:r>
            <a:r>
              <a:rPr lang="pt-BR" dirty="0" smtClean="0"/>
              <a:t> *r</a:t>
            </a:r>
            <a:r>
              <a:rPr lang="pt-BR" baseline="30000" dirty="0" smtClean="0"/>
              <a:t>3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879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Condicionais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As estruturas condicionais são utilizadas para a tomada de decisões no durante a execução do código</a:t>
            </a:r>
          </a:p>
          <a:p>
            <a:pPr lvl="1"/>
            <a:r>
              <a:rPr lang="pt-BR" dirty="0" err="1" smtClean="0"/>
              <a:t>Ex</a:t>
            </a:r>
            <a:r>
              <a:rPr lang="pt-BR" dirty="0" smtClean="0"/>
              <a:t>: se (condição){</a:t>
            </a:r>
          </a:p>
          <a:p>
            <a:pPr marL="914400" lvl="2" indent="0">
              <a:buNone/>
            </a:pPr>
            <a:r>
              <a:rPr lang="pt-BR" dirty="0" smtClean="0"/>
              <a:t>	....</a:t>
            </a:r>
          </a:p>
          <a:p>
            <a:pPr marL="914400" lvl="2" indent="0">
              <a:buNone/>
            </a:pPr>
            <a:r>
              <a:rPr lang="pt-BR" sz="1800" dirty="0"/>
              <a:t> </a:t>
            </a:r>
            <a:r>
              <a:rPr lang="pt-BR" sz="1800" dirty="0" smtClean="0"/>
              <a:t> }</a:t>
            </a:r>
          </a:p>
          <a:p>
            <a:pPr marL="914400" lvl="2" indent="0">
              <a:buNone/>
            </a:pPr>
            <a:r>
              <a:rPr lang="pt-BR" sz="1800" dirty="0" smtClean="0"/>
              <a:t> </a:t>
            </a:r>
            <a:r>
              <a:rPr lang="pt-BR" sz="1800" dirty="0" err="1" smtClean="0"/>
              <a:t>senao</a:t>
            </a:r>
            <a:r>
              <a:rPr lang="pt-BR" sz="1800" dirty="0" smtClean="0"/>
              <a:t> se (condição){</a:t>
            </a:r>
          </a:p>
          <a:p>
            <a:pPr marL="914400" lvl="2" indent="0">
              <a:buNone/>
            </a:pPr>
            <a:r>
              <a:rPr lang="pt-BR" sz="1800" dirty="0"/>
              <a:t>	</a:t>
            </a:r>
            <a:r>
              <a:rPr lang="pt-BR" sz="1800" dirty="0" smtClean="0"/>
              <a:t>....</a:t>
            </a:r>
          </a:p>
          <a:p>
            <a:pPr marL="914400" lvl="2" indent="0">
              <a:buNone/>
            </a:pPr>
            <a:r>
              <a:rPr lang="pt-BR" sz="1800" dirty="0" smtClean="0"/>
              <a:t>}</a:t>
            </a:r>
          </a:p>
          <a:p>
            <a:pPr marL="914400" lvl="2" indent="0">
              <a:buNone/>
            </a:pPr>
            <a:r>
              <a:rPr lang="pt-BR" sz="1800" dirty="0" err="1" smtClean="0"/>
              <a:t>senao</a:t>
            </a:r>
            <a:r>
              <a:rPr lang="pt-BR" sz="1800" dirty="0" smtClean="0"/>
              <a:t>{ </a:t>
            </a:r>
          </a:p>
          <a:p>
            <a:pPr marL="914400" lvl="2" indent="0">
              <a:buNone/>
            </a:pPr>
            <a:r>
              <a:rPr lang="pt-BR" sz="1800" dirty="0" smtClean="0"/>
              <a:t>	....</a:t>
            </a:r>
          </a:p>
          <a:p>
            <a:pPr marL="914400" lvl="2" indent="0">
              <a:buNone/>
            </a:pPr>
            <a:r>
              <a:rPr lang="pt-BR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2504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Condicionais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Ao definir as condições em determinados sistemas utilizamos sempre os operadores lógicos e os relacionais:</a:t>
            </a:r>
          </a:p>
          <a:p>
            <a:pPr lvl="1"/>
            <a:r>
              <a:rPr lang="pt-BR" dirty="0" err="1" smtClean="0"/>
              <a:t>Logicos</a:t>
            </a:r>
            <a:r>
              <a:rPr lang="pt-BR" dirty="0" smtClean="0"/>
              <a:t>: e, ou não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Relacionais: &gt;, &lt;, &gt;=, &lt;=, ==, !=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6253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Façam um algoritmo de calculadora onde serão feitas as 4 operações básicas, o usuário entra com dois valores de sua escolha, e escolha uma opção de operação.</a:t>
            </a:r>
          </a:p>
          <a:p>
            <a:pPr algn="just"/>
            <a:r>
              <a:rPr lang="pt-BR" dirty="0" smtClean="0"/>
              <a:t>Utilizem os condicionais para definir qual operação será usada e se o usuário entrar com um valor diferente, imprimir uma mensagem dizendo “Está opção não existe, escolha outra”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6162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/>
              <a:t>Pseudocódigo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O pseudocódigo é uma forma de representar os algoritmos, você organiza ou cria uma lógica para determinada situação e por meio de um programa você a escreve em português.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Um pseudocódigo pode ser escrito com o Portugol, uma </a:t>
            </a:r>
            <a:r>
              <a:rPr lang="pt-BR" dirty="0" err="1"/>
              <a:t>pseudolinguagem</a:t>
            </a:r>
            <a:r>
              <a:rPr lang="pt-BR" dirty="0"/>
              <a:t> que permite ao programador pensar no problema e não na tecnologia que ele vai utilizar.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956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Laços de repetição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No </a:t>
            </a:r>
            <a:r>
              <a:rPr lang="pt-BR" dirty="0" err="1" smtClean="0"/>
              <a:t>Portugol</a:t>
            </a:r>
            <a:r>
              <a:rPr lang="pt-BR" dirty="0" smtClean="0"/>
              <a:t>, assim como em qualquer linguagem de programação, existem os operadores de repetição ou laços de repetição ou como também é conhecido os </a:t>
            </a:r>
            <a:r>
              <a:rPr lang="pt-BR" i="1" dirty="0" smtClean="0"/>
              <a:t>loops</a:t>
            </a:r>
            <a:r>
              <a:rPr lang="pt-BR" dirty="0" smtClean="0"/>
              <a:t>.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Estes por meio de um contador saindo de um valor mínimo até um valor alto já pré-determinado, podem executar diversas expressões dentro deles como por exemplo, um cálculo de tabuada.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Os laços que vamos ver serão: Para, Enquanto e Faça... Enquanto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8727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Laços de repetição (para)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O laço de repetição (para) é o mais comum a ser usado, e este é dividido em 3 partes</a:t>
            </a:r>
          </a:p>
          <a:p>
            <a:pPr lvl="1" algn="just"/>
            <a:r>
              <a:rPr lang="pt-BR" dirty="0" smtClean="0"/>
              <a:t>Condição de inicio</a:t>
            </a:r>
          </a:p>
          <a:p>
            <a:pPr lvl="1" algn="just"/>
            <a:r>
              <a:rPr lang="pt-BR" dirty="0" smtClean="0"/>
              <a:t>Condição de parada</a:t>
            </a:r>
          </a:p>
          <a:p>
            <a:pPr lvl="1" algn="just"/>
            <a:r>
              <a:rPr lang="pt-BR" dirty="0" smtClean="0"/>
              <a:t>Incremento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Tudo que precisa ser executado fica dentro do par de chaves.</a:t>
            </a:r>
          </a:p>
          <a:p>
            <a:pPr lvl="1" algn="just"/>
            <a:r>
              <a:rPr lang="pt-BR" dirty="0" smtClean="0"/>
              <a:t>Exemplo: para(n = 0; n&lt;=x; n++){</a:t>
            </a:r>
            <a:r>
              <a:rPr lang="pt-BR" dirty="0"/>
              <a:t>	</a:t>
            </a:r>
            <a:r>
              <a:rPr lang="pt-BR" dirty="0" smtClean="0"/>
              <a:t>			</a:t>
            </a:r>
          </a:p>
          <a:p>
            <a:pPr marL="1828800" lvl="4" indent="0" algn="just">
              <a:buNone/>
            </a:pPr>
            <a:r>
              <a:rPr lang="pt-BR" dirty="0" smtClean="0"/>
              <a:t>	.....</a:t>
            </a:r>
            <a:endParaRPr lang="pt-BR" dirty="0"/>
          </a:p>
          <a:p>
            <a:pPr marL="1828800" lvl="4" indent="0" algn="just">
              <a:buNone/>
            </a:pPr>
            <a:r>
              <a:rPr lang="pt-BR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5944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vamos ver?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pt-BR" b="1" dirty="0" smtClean="0"/>
              <a:t>Identificadores</a:t>
            </a:r>
          </a:p>
          <a:p>
            <a:pPr algn="just"/>
            <a:r>
              <a:rPr lang="pt-BR" b="1" dirty="0" smtClean="0"/>
              <a:t>Declaração de variáveis e constantes, comentários </a:t>
            </a:r>
          </a:p>
          <a:p>
            <a:pPr algn="just"/>
            <a:r>
              <a:rPr lang="pt-BR" b="1" dirty="0" smtClean="0"/>
              <a:t>Tipos de dados no Portugol</a:t>
            </a:r>
          </a:p>
          <a:p>
            <a:pPr algn="just"/>
            <a:r>
              <a:rPr lang="pt-BR" b="1" dirty="0"/>
              <a:t>Entrada e saída de </a:t>
            </a:r>
            <a:r>
              <a:rPr lang="pt-BR" b="1" dirty="0" smtClean="0"/>
              <a:t>dados</a:t>
            </a:r>
          </a:p>
          <a:p>
            <a:pPr algn="just"/>
            <a:r>
              <a:rPr lang="pt-BR" b="1" dirty="0" smtClean="0"/>
              <a:t>Comandos básicos</a:t>
            </a:r>
          </a:p>
          <a:p>
            <a:pPr lvl="1" algn="just"/>
            <a:r>
              <a:rPr lang="pt-BR" b="1" dirty="0" smtClean="0"/>
              <a:t>Atribuição, lógicos, aritméticos, relacionais</a:t>
            </a:r>
          </a:p>
          <a:p>
            <a:pPr algn="just"/>
            <a:r>
              <a:rPr lang="pt-BR" dirty="0" smtClean="0"/>
              <a:t>Condicionais</a:t>
            </a:r>
          </a:p>
          <a:p>
            <a:pPr algn="just"/>
            <a:r>
              <a:rPr lang="pt-BR" dirty="0" smtClean="0"/>
              <a:t>Laços de repetição</a:t>
            </a:r>
          </a:p>
          <a:p>
            <a:pPr algn="just"/>
            <a:r>
              <a:rPr lang="pt-BR" dirty="0" smtClean="0"/>
              <a:t>Vetores e Matrizes</a:t>
            </a:r>
          </a:p>
          <a:p>
            <a:pPr algn="just"/>
            <a:r>
              <a:rPr lang="pt-BR" dirty="0" smtClean="0"/>
              <a:t>Bibliotecas </a:t>
            </a:r>
          </a:p>
          <a:p>
            <a:pPr algn="just"/>
            <a:r>
              <a:rPr lang="pt-BR" dirty="0" smtClean="0"/>
              <a:t>Funções </a:t>
            </a:r>
          </a:p>
        </p:txBody>
      </p:sp>
    </p:spTree>
    <p:extLst>
      <p:ext uri="{BB962C8B-B14F-4D97-AF65-F5344CB8AC3E}">
        <p14:creationId xmlns:p14="http://schemas.microsoft.com/office/powerpoint/2010/main" val="99704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Identificadores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Os identificadores são os nomes que definem as variáveis ou constantes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Exemplo: nome, nota1, x, N1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017" y="3278777"/>
            <a:ext cx="3295461" cy="179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56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Variável é o local que armazena um tipo específico de dado, e que pode sofrer alterações durante a execução de um programa.</a:t>
            </a:r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Exemplo: inteiro: idade;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	  real: nota1, nota2, resultado;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149" y="3232799"/>
            <a:ext cx="5323438" cy="138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8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Constantes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Assim como as variáveis, constantes são locais que armazenam tipos de dados, contudo estes são valores fixos, ou seja, eles não sofrem mudanças durante a execução do programa.</a:t>
            </a:r>
          </a:p>
          <a:p>
            <a:r>
              <a:rPr lang="pt-BR" dirty="0" smtClean="0"/>
              <a:t>Constantes podem ser definidas pelo tipo const.</a:t>
            </a:r>
          </a:p>
          <a:p>
            <a:endParaRPr lang="pt-BR" dirty="0"/>
          </a:p>
          <a:p>
            <a:r>
              <a:rPr lang="pt-BR" dirty="0" smtClean="0"/>
              <a:t>Exemplo: </a:t>
            </a:r>
            <a:r>
              <a:rPr lang="pt-BR" dirty="0" err="1" smtClean="0"/>
              <a:t>const</a:t>
            </a:r>
            <a:r>
              <a:rPr lang="pt-BR" dirty="0" smtClean="0"/>
              <a:t> real: </a:t>
            </a:r>
            <a:r>
              <a:rPr lang="pt-BR" dirty="0" err="1" smtClean="0"/>
              <a:t>pi</a:t>
            </a:r>
            <a:r>
              <a:rPr lang="pt-BR" dirty="0" smtClean="0"/>
              <a:t> </a:t>
            </a:r>
            <a:r>
              <a:rPr lang="pt-BR" dirty="0"/>
              <a:t>=</a:t>
            </a:r>
            <a:r>
              <a:rPr lang="pt-BR" dirty="0" smtClean="0"/>
              <a:t> 3,14;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084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Atenção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 declarações, tanto de variáveis quanto de constantes  não podem conter caracteres especiais como +, %, &amp;, @ etc.</a:t>
            </a:r>
          </a:p>
          <a:p>
            <a:r>
              <a:rPr lang="pt-BR" dirty="0" smtClean="0"/>
              <a:t>Contudo números seguidos de um nome qualquer são aceitos ou com sublinhado</a:t>
            </a:r>
          </a:p>
          <a:p>
            <a:pPr lvl="1"/>
            <a:r>
              <a:rPr lang="pt-BR" dirty="0" smtClean="0"/>
              <a:t>Por exemplo: 1Nome, </a:t>
            </a:r>
            <a:r>
              <a:rPr lang="pt-BR" dirty="0" err="1" smtClean="0"/>
              <a:t>pessoa_funcionário</a:t>
            </a:r>
            <a:endParaRPr lang="pt-BR" dirty="0" smtClean="0"/>
          </a:p>
          <a:p>
            <a:pPr lvl="1"/>
            <a:endParaRPr lang="pt-BR" dirty="0" smtClean="0"/>
          </a:p>
          <a:p>
            <a:pPr marL="400050">
              <a:buFont typeface="Wingdings" panose="05000000000000000000" pitchFamily="2" charset="2"/>
              <a:buChar char="Ø"/>
            </a:pPr>
            <a:r>
              <a:rPr lang="pt-BR" dirty="0" smtClean="0"/>
              <a:t>Outros identificadores que não podem  ser utilizados são os que já são do próprio sistema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06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Comentários e Tipos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Comentários podem ser definidos da seguinte forma</a:t>
            </a:r>
          </a:p>
          <a:p>
            <a:pPr lvl="1" algn="just"/>
            <a:r>
              <a:rPr lang="pt-BR" dirty="0" smtClean="0"/>
              <a:t>Comentário simples: </a:t>
            </a:r>
            <a:r>
              <a:rPr lang="pt-B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// </a:t>
            </a:r>
            <a:r>
              <a:rPr lang="pt-BR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comentário</a:t>
            </a:r>
            <a:r>
              <a:rPr lang="pt-B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  <a:p>
            <a:pPr lvl="1" algn="just"/>
            <a:r>
              <a:rPr lang="pt-BR" dirty="0"/>
              <a:t>Comentário </a:t>
            </a:r>
            <a:r>
              <a:rPr lang="pt-BR" dirty="0" smtClean="0"/>
              <a:t>em bloco: </a:t>
            </a:r>
            <a:r>
              <a:rPr lang="pt-B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/* </a:t>
            </a:r>
            <a:r>
              <a:rPr lang="pt-BR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comentário1</a:t>
            </a:r>
          </a:p>
          <a:p>
            <a:pPr marL="457200" lvl="1" indent="0" algn="just">
              <a:buNone/>
            </a:pPr>
            <a:r>
              <a:rPr lang="pt-BR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pt-BR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			      comentário2</a:t>
            </a:r>
          </a:p>
          <a:p>
            <a:pPr marL="457200" lvl="1" indent="0" algn="just">
              <a:buNone/>
            </a:pPr>
            <a:r>
              <a:rPr lang="pt-BR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pt-BR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			      comentário3</a:t>
            </a:r>
          </a:p>
          <a:p>
            <a:pPr marL="457200" lvl="1" indent="0" algn="just">
              <a:buNone/>
            </a:pPr>
            <a:r>
              <a:rPr lang="pt-BR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pt-BR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			  */</a:t>
            </a:r>
            <a:r>
              <a:rPr lang="pt-B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400050" algn="just"/>
            <a:r>
              <a:rPr lang="pt-BR" dirty="0" smtClean="0"/>
              <a:t>Os tipos de dados presentes no Portugol são: inteiro, real, </a:t>
            </a:r>
            <a:r>
              <a:rPr lang="pt-BR" dirty="0" err="1" smtClean="0"/>
              <a:t>caracter</a:t>
            </a:r>
            <a:r>
              <a:rPr lang="pt-BR" dirty="0" smtClean="0"/>
              <a:t>, cadeia, logico</a:t>
            </a:r>
          </a:p>
        </p:txBody>
      </p:sp>
    </p:spTree>
    <p:extLst>
      <p:ext uri="{BB962C8B-B14F-4D97-AF65-F5344CB8AC3E}">
        <p14:creationId xmlns:p14="http://schemas.microsoft.com/office/powerpoint/2010/main" val="180261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pt-BR" dirty="0" smtClean="0"/>
              <a:t>inteiro: armazena valores positivos, negativos e nulos, desde que sejam inteiros.</a:t>
            </a:r>
          </a:p>
          <a:p>
            <a:pPr lvl="1" algn="just"/>
            <a:r>
              <a:rPr lang="pt-BR" dirty="0" smtClean="0"/>
              <a:t>Exemplo: 10, -15, 0, 1598</a:t>
            </a:r>
          </a:p>
          <a:p>
            <a:pPr lvl="1" algn="just"/>
            <a:endParaRPr lang="pt-BR" dirty="0" smtClean="0"/>
          </a:p>
          <a:p>
            <a:pPr algn="just"/>
            <a:r>
              <a:rPr lang="pt-BR" dirty="0" smtClean="0"/>
              <a:t>real: </a:t>
            </a:r>
            <a:r>
              <a:rPr lang="pt-BR" dirty="0"/>
              <a:t>armazena valores positivos, negativos e nulos, desde que sejam </a:t>
            </a:r>
            <a:r>
              <a:rPr lang="pt-BR" dirty="0" smtClean="0"/>
              <a:t>reais. </a:t>
            </a:r>
            <a:endParaRPr lang="pt-BR" dirty="0"/>
          </a:p>
          <a:p>
            <a:pPr lvl="1" algn="just"/>
            <a:r>
              <a:rPr lang="pt-BR" dirty="0"/>
              <a:t>Exemplo: </a:t>
            </a:r>
            <a:r>
              <a:rPr lang="pt-BR" dirty="0" smtClean="0"/>
              <a:t>10.4, </a:t>
            </a:r>
            <a:r>
              <a:rPr lang="pt-BR" dirty="0"/>
              <a:t>-</a:t>
            </a:r>
            <a:r>
              <a:rPr lang="pt-BR" dirty="0" smtClean="0"/>
              <a:t>15.1, 0.90, 0, 15.98</a:t>
            </a:r>
            <a:endParaRPr lang="pt-BR" dirty="0"/>
          </a:p>
          <a:p>
            <a:pPr lvl="1" algn="just"/>
            <a:r>
              <a:rPr lang="pt-BR" dirty="0" err="1" smtClean="0"/>
              <a:t>Obs</a:t>
            </a:r>
            <a:r>
              <a:rPr lang="pt-BR" dirty="0" smtClean="0"/>
              <a:t>: a declaração de números reais é feita utilizando (ponto) e não virgula</a:t>
            </a:r>
          </a:p>
          <a:p>
            <a:pPr marL="457200" lvl="1" indent="0" algn="just">
              <a:buNone/>
            </a:pPr>
            <a:endParaRPr lang="pt-BR" dirty="0" smtClean="0"/>
          </a:p>
          <a:p>
            <a:pPr algn="just"/>
            <a:r>
              <a:rPr lang="pt-BR" dirty="0" err="1" smtClean="0"/>
              <a:t>caracter</a:t>
            </a:r>
            <a:r>
              <a:rPr lang="pt-BR" dirty="0" smtClean="0"/>
              <a:t>: armazenam caracteres alfanuméricos</a:t>
            </a:r>
            <a:endParaRPr lang="pt-BR" dirty="0"/>
          </a:p>
          <a:p>
            <a:pPr lvl="1" algn="just"/>
            <a:r>
              <a:rPr lang="pt-BR" dirty="0"/>
              <a:t>Exemplo: </a:t>
            </a:r>
            <a:r>
              <a:rPr lang="pt-BR" dirty="0" smtClean="0"/>
              <a:t>casa, x, x_123</a:t>
            </a:r>
          </a:p>
          <a:p>
            <a:pPr marL="457200" lvl="1" indent="0">
              <a:buNone/>
            </a:pPr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161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532</TotalTime>
  <Words>1088</Words>
  <Application>Microsoft Office PowerPoint</Application>
  <PresentationFormat>Widescreen</PresentationFormat>
  <Paragraphs>141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Arial</vt:lpstr>
      <vt:lpstr>Century Gothic</vt:lpstr>
      <vt:lpstr>Wingdings</vt:lpstr>
      <vt:lpstr>Wingdings 3</vt:lpstr>
      <vt:lpstr>Íon</vt:lpstr>
      <vt:lpstr>Portugol </vt:lpstr>
      <vt:lpstr>Pseudocódigo</vt:lpstr>
      <vt:lpstr>O que vamos ver?</vt:lpstr>
      <vt:lpstr>Identificadores</vt:lpstr>
      <vt:lpstr>Variáveis </vt:lpstr>
      <vt:lpstr>Constantes</vt:lpstr>
      <vt:lpstr>Atenção</vt:lpstr>
      <vt:lpstr>Comentários e Tipos de dados</vt:lpstr>
      <vt:lpstr>Tipos de dados</vt:lpstr>
      <vt:lpstr>Tipos de dados</vt:lpstr>
      <vt:lpstr>Entrada e saída de dados</vt:lpstr>
      <vt:lpstr>Entrada e saída de dados</vt:lpstr>
      <vt:lpstr>Entrada e saída de dados</vt:lpstr>
      <vt:lpstr>Comandos básicos </vt:lpstr>
      <vt:lpstr>Indentação</vt:lpstr>
      <vt:lpstr>Apresentação do PowerPoint</vt:lpstr>
      <vt:lpstr>Condicionais</vt:lpstr>
      <vt:lpstr>Condicionais</vt:lpstr>
      <vt:lpstr>Apresentação do PowerPoint</vt:lpstr>
      <vt:lpstr>Laços de repetição</vt:lpstr>
      <vt:lpstr>Laços de repetição (para)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POO – JAVA Portugol</dc:title>
  <dc:creator>milton luis</dc:creator>
  <cp:lastModifiedBy>milton luis</cp:lastModifiedBy>
  <cp:revision>26</cp:revision>
  <dcterms:created xsi:type="dcterms:W3CDTF">2022-02-13T20:52:58Z</dcterms:created>
  <dcterms:modified xsi:type="dcterms:W3CDTF">2022-02-21T17:16:11Z</dcterms:modified>
</cp:coreProperties>
</file>