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Banco de Dados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r>
              <a:rPr lang="pt-BR" sz="6700" dirty="0"/>
              <a:t>Diagrama de </a:t>
            </a:r>
            <a:r>
              <a:rPr lang="pt-BR" sz="6700" dirty="0" smtClean="0"/>
              <a:t>ER</a:t>
            </a:r>
          </a:p>
          <a:p>
            <a:pPr algn="r"/>
            <a:r>
              <a:rPr lang="pt-BR" sz="3600" dirty="0" smtClean="0"/>
              <a:t>milton Luís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4739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Atributos identificadores</a:t>
            </a:r>
            <a:r>
              <a:rPr lang="pt-BR" dirty="0" smtClean="0"/>
              <a:t>: também conhecido por atributo chave, é aquele que identifica uma entidade. </a:t>
            </a:r>
          </a:p>
          <a:p>
            <a:pPr lvl="1"/>
            <a:r>
              <a:rPr lang="pt-BR" dirty="0" smtClean="0"/>
              <a:t>Também são conhecidos por chaves primarias.</a:t>
            </a:r>
          </a:p>
          <a:p>
            <a:pPr lvl="1"/>
            <a:r>
              <a:rPr lang="pt-BR" dirty="0" smtClean="0"/>
              <a:t>Exemplo: </a:t>
            </a:r>
            <a:r>
              <a:rPr lang="pt-BR" dirty="0" err="1" smtClean="0"/>
              <a:t>idPessoa</a:t>
            </a:r>
            <a:r>
              <a:rPr lang="pt-BR" dirty="0" smtClean="0"/>
              <a:t>, </a:t>
            </a:r>
            <a:r>
              <a:rPr lang="pt-BR" dirty="0" err="1" smtClean="0"/>
              <a:t>cod_pessoa</a:t>
            </a:r>
            <a:r>
              <a:rPr lang="pt-BR" dirty="0" smtClean="0"/>
              <a:t>, etc.</a:t>
            </a:r>
          </a:p>
          <a:p>
            <a:pPr lvl="1"/>
            <a:r>
              <a:rPr lang="pt-BR" dirty="0" smtClean="0"/>
              <a:t>São representados por um circulo ou elipse escuros. </a:t>
            </a:r>
          </a:p>
          <a:p>
            <a:endParaRPr lang="pt-BR" dirty="0" smtClean="0"/>
          </a:p>
          <a:p>
            <a:r>
              <a:rPr lang="pt-BR" b="1" dirty="0" smtClean="0"/>
              <a:t>Atributos monovalorados </a:t>
            </a:r>
            <a:r>
              <a:rPr lang="pt-BR" b="1" dirty="0"/>
              <a:t>ou simples </a:t>
            </a:r>
            <a:r>
              <a:rPr lang="pt-BR" dirty="0" smtClean="0"/>
              <a:t>: são os que assumem um único valor para cada elemento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 nome:</a:t>
            </a:r>
          </a:p>
          <a:p>
            <a:pPr lvl="1"/>
            <a:r>
              <a:rPr lang="pt-BR" dirty="0" smtClean="0"/>
              <a:t>São representados por um circulo ou elipse claros </a:t>
            </a:r>
          </a:p>
          <a:p>
            <a:pPr marL="457200" lvl="1" indent="0">
              <a:buNone/>
            </a:pPr>
            <a:r>
              <a:rPr lang="pt-BR" dirty="0" smtClean="0"/>
              <a:t>ou brancos.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8033657" y="3437645"/>
            <a:ext cx="339635" cy="3265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643338" y="3437645"/>
            <a:ext cx="1136468" cy="3592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007531" y="5299166"/>
            <a:ext cx="339635" cy="3265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8643338" y="5299166"/>
            <a:ext cx="1136468" cy="3592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36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b="1" dirty="0" smtClean="0"/>
              <a:t>Atributos multivalorados</a:t>
            </a:r>
            <a:r>
              <a:rPr lang="pt-BR" dirty="0" smtClean="0"/>
              <a:t>: são os atributos possuem muitos valores para uma única entidade. O nome é sempre representado no plural.</a:t>
            </a:r>
          </a:p>
          <a:p>
            <a:pPr lvl="1" algn="just"/>
            <a:r>
              <a:rPr lang="pt-BR" dirty="0" smtClean="0"/>
              <a:t>São representados também por um circulo ou elipse claros ou brancos e possuem cardinalidades sendo (1, n)</a:t>
            </a:r>
          </a:p>
          <a:p>
            <a:pPr lvl="1" algn="just"/>
            <a:r>
              <a:rPr lang="pt-BR" dirty="0" smtClean="0"/>
              <a:t>Exemplo: dependentes (1,n)</a:t>
            </a:r>
          </a:p>
          <a:p>
            <a:endParaRPr lang="pt-BR" dirty="0"/>
          </a:p>
          <a:p>
            <a:pPr algn="just"/>
            <a:r>
              <a:rPr lang="pt-BR" b="1" dirty="0" smtClean="0"/>
              <a:t>Atributos compostos</a:t>
            </a:r>
            <a:r>
              <a:rPr lang="pt-BR" dirty="0" smtClean="0"/>
              <a:t>: são formados por 1 ou mais </a:t>
            </a:r>
            <a:r>
              <a:rPr lang="pt-BR" dirty="0" err="1" smtClean="0"/>
              <a:t>sub_atributos</a:t>
            </a:r>
            <a:r>
              <a:rPr lang="pt-BR" dirty="0" smtClean="0"/>
              <a:t>. Este tipo de atributos é preciso ser levado com cuidado e ser analisado para fragmentar os </a:t>
            </a:r>
            <a:r>
              <a:rPr lang="pt-BR" dirty="0" err="1" smtClean="0"/>
              <a:t>sub_atributos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Exemplo: Endereço(composto de rua, bairro, complemento, número,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pPr lvl="1" algn="just"/>
            <a:r>
              <a:rPr lang="pt-BR" dirty="0" smtClean="0"/>
              <a:t>Este é representado por um circulo em branco principalmente com outros </a:t>
            </a:r>
            <a:r>
              <a:rPr lang="pt-BR" dirty="0" err="1" smtClean="0"/>
              <a:t>sub_atributos</a:t>
            </a:r>
            <a:r>
              <a:rPr lang="pt-BR" dirty="0" smtClean="0"/>
              <a:t> ligados a ele.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47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Os atributos podem ser </a:t>
            </a:r>
            <a:r>
              <a:rPr lang="pt-BR" b="1" dirty="0" smtClean="0"/>
              <a:t>opcionais</a:t>
            </a:r>
            <a:r>
              <a:rPr lang="pt-BR" dirty="0" smtClean="0"/>
              <a:t> ou </a:t>
            </a:r>
            <a:r>
              <a:rPr lang="pt-BR" b="1" dirty="0" smtClean="0"/>
              <a:t>obrigatórios</a:t>
            </a:r>
            <a:r>
              <a:rPr lang="pt-BR" dirty="0" smtClean="0"/>
              <a:t>, por exemplo: </a:t>
            </a:r>
            <a:r>
              <a:rPr lang="pt-BR" dirty="0" smtClean="0">
                <a:solidFill>
                  <a:srgbClr val="00B0F0"/>
                </a:solidFill>
              </a:rPr>
              <a:t>nome</a:t>
            </a:r>
            <a:r>
              <a:rPr lang="pt-BR" dirty="0" smtClean="0"/>
              <a:t> é um atributo obrigatório em uma entidade, afinal uma pessoa possui um nome. Por outro lado, </a:t>
            </a:r>
            <a:r>
              <a:rPr lang="pt-BR" dirty="0" smtClean="0">
                <a:solidFill>
                  <a:srgbClr val="00B0F0"/>
                </a:solidFill>
              </a:rPr>
              <a:t>telefone</a:t>
            </a:r>
            <a:r>
              <a:rPr lang="pt-BR" dirty="0" smtClean="0"/>
              <a:t> pode ser opcional afinal uma pessoa pode ou não ter um telefone.</a:t>
            </a:r>
          </a:p>
          <a:p>
            <a:endParaRPr lang="pt-BR" dirty="0"/>
          </a:p>
          <a:p>
            <a:r>
              <a:rPr lang="pt-BR" dirty="0" smtClean="0"/>
              <a:t>Atributos obrigatórios: são aqueles que para uma entidade, </a:t>
            </a:r>
            <a:r>
              <a:rPr lang="pt-BR" b="1" dirty="0" smtClean="0"/>
              <a:t>deve</a:t>
            </a:r>
            <a:r>
              <a:rPr lang="pt-BR" dirty="0" smtClean="0"/>
              <a:t> possuir um valor que não seja nulo (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Atributos opcionais: são aqueles que para uma entidade, </a:t>
            </a:r>
            <a:r>
              <a:rPr lang="pt-BR" b="1" dirty="0" smtClean="0"/>
              <a:t>pode</a:t>
            </a:r>
            <a:r>
              <a:rPr lang="pt-BR" dirty="0" smtClean="0"/>
              <a:t> possuir um valor ou não (</a:t>
            </a:r>
            <a:r>
              <a:rPr lang="pt-BR" dirty="0" err="1" smtClean="0"/>
              <a:t>null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0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valores para o atributo.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17699"/>
          </a:xfrm>
        </p:spPr>
        <p:txBody>
          <a:bodyPr/>
          <a:lstStyle/>
          <a:p>
            <a:r>
              <a:rPr lang="pt-BR" dirty="0" smtClean="0"/>
              <a:t>Ao definir um atributo é preciso escolher o nome apropriado para tal assim como o tipo de dado e o seu tamanho, que muitas vezes são definidos automaticamente.</a:t>
            </a:r>
          </a:p>
          <a:p>
            <a:endParaRPr lang="pt-BR" dirty="0"/>
          </a:p>
        </p:txBody>
      </p:sp>
      <p:sp>
        <p:nvSpPr>
          <p:cNvPr id="26" name="Texto Explicativo Retangular 25"/>
          <p:cNvSpPr/>
          <p:nvPr/>
        </p:nvSpPr>
        <p:spPr>
          <a:xfrm>
            <a:off x="1103311" y="3513909"/>
            <a:ext cx="4043454" cy="2808514"/>
          </a:xfrm>
          <a:prstGeom prst="wedgeRectCallout">
            <a:avLst>
              <a:gd name="adj1" fmla="val -17796"/>
              <a:gd name="adj2" fmla="val 49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/>
              <a:t>Char(n) cadeia de tamanho fixo de n caracteres.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err="1" smtClean="0"/>
              <a:t>Varchar</a:t>
            </a:r>
            <a:r>
              <a:rPr lang="pt-BR" b="1" dirty="0" smtClean="0"/>
              <a:t>(n) cadeia de tamanho variável de n caracteres.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err="1" smtClean="0"/>
              <a:t>Long</a:t>
            </a:r>
            <a:r>
              <a:rPr lang="pt-BR" b="1" dirty="0" smtClean="0"/>
              <a:t> </a:t>
            </a:r>
            <a:r>
              <a:rPr lang="pt-BR" b="1" dirty="0" err="1" smtClean="0"/>
              <a:t>Varchar</a:t>
            </a:r>
            <a:r>
              <a:rPr lang="pt-BR" b="1" dirty="0" smtClean="0"/>
              <a:t>: cadeia de caracteres com tamanho variável.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7" name="Texto Explicativo Retangular 26"/>
          <p:cNvSpPr/>
          <p:nvPr/>
        </p:nvSpPr>
        <p:spPr>
          <a:xfrm>
            <a:off x="5146766" y="3513909"/>
            <a:ext cx="4043448" cy="2808514"/>
          </a:xfrm>
          <a:prstGeom prst="wedgeRectCallout">
            <a:avLst>
              <a:gd name="adj1" fmla="val -19314"/>
              <a:gd name="adj2" fmla="val 491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err="1" smtClean="0"/>
              <a:t>Smalint</a:t>
            </a:r>
            <a:r>
              <a:rPr lang="pt-BR" b="1" dirty="0" smtClean="0"/>
              <a:t>: valor inteiro de 15bits.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err="1" smtClean="0"/>
              <a:t>Integer</a:t>
            </a:r>
            <a:r>
              <a:rPr lang="pt-BR" b="1" dirty="0" smtClean="0"/>
              <a:t>: valor inteiro de 31 bits.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err="1" smtClean="0"/>
              <a:t>Float</a:t>
            </a:r>
            <a:r>
              <a:rPr lang="pt-BR" b="1" dirty="0" smtClean="0"/>
              <a:t>: formato cientifico com precisão.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/>
              <a:t>Decimal(p, q): formato decimal.</a:t>
            </a:r>
          </a:p>
          <a:p>
            <a:pPr algn="just"/>
            <a:endParaRPr lang="pt-BR" b="1" dirty="0"/>
          </a:p>
        </p:txBody>
      </p:sp>
      <p:sp>
        <p:nvSpPr>
          <p:cNvPr id="28" name="Texto Explicativo Retangular 27"/>
          <p:cNvSpPr/>
          <p:nvPr/>
        </p:nvSpPr>
        <p:spPr>
          <a:xfrm>
            <a:off x="9190214" y="3513909"/>
            <a:ext cx="1743396" cy="2808514"/>
          </a:xfrm>
          <a:prstGeom prst="wedgeRectCallout">
            <a:avLst>
              <a:gd name="adj1" fmla="val -19821"/>
              <a:gd name="adj2" fmla="val 49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/>
              <a:t>Date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smtClean="0"/>
              <a:t>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 err="1" smtClean="0"/>
              <a:t>Timestamp</a:t>
            </a:r>
            <a:endParaRPr lang="pt-BR" b="1" dirty="0"/>
          </a:p>
        </p:txBody>
      </p:sp>
      <p:sp>
        <p:nvSpPr>
          <p:cNvPr id="29" name="Texto Explicativo Retangular 28"/>
          <p:cNvSpPr/>
          <p:nvPr/>
        </p:nvSpPr>
        <p:spPr>
          <a:xfrm>
            <a:off x="1103310" y="3226526"/>
            <a:ext cx="4043453" cy="287383"/>
          </a:xfrm>
          <a:prstGeom prst="wedgeRectCallout">
            <a:avLst>
              <a:gd name="adj1" fmla="val -20327"/>
              <a:gd name="adj2" fmla="val 4622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30" name="Texto Explicativo Retangular 29"/>
          <p:cNvSpPr/>
          <p:nvPr/>
        </p:nvSpPr>
        <p:spPr>
          <a:xfrm>
            <a:off x="5146763" y="3226526"/>
            <a:ext cx="4043448" cy="287383"/>
          </a:xfrm>
          <a:prstGeom prst="wedgeRectCallout">
            <a:avLst>
              <a:gd name="adj1" fmla="val -20327"/>
              <a:gd name="adj2" fmla="val 4622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Inteiros</a:t>
            </a:r>
            <a:endParaRPr lang="pt-BR" dirty="0"/>
          </a:p>
        </p:txBody>
      </p:sp>
      <p:sp>
        <p:nvSpPr>
          <p:cNvPr id="31" name="Texto Explicativo Retangular 30"/>
          <p:cNvSpPr/>
          <p:nvPr/>
        </p:nvSpPr>
        <p:spPr>
          <a:xfrm>
            <a:off x="9190214" y="3226526"/>
            <a:ext cx="1743396" cy="287383"/>
          </a:xfrm>
          <a:prstGeom prst="wedgeRectCallout">
            <a:avLst>
              <a:gd name="adj1" fmla="val -20327"/>
              <a:gd name="adj2" fmla="val 4622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Data/ Hora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2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Relacionamentos e cardinalidade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Uma vez que as entidades foram definidas e os atributos de cada um inseridos, é preciso definir se há o relacionamento entre eles. A partir da quantidade de objetos envolvidos em cada lado do relacionamento.</a:t>
            </a:r>
          </a:p>
          <a:p>
            <a:pPr algn="just"/>
            <a:r>
              <a:rPr lang="pt-BR" dirty="0" smtClean="0"/>
              <a:t>Podem ser:</a:t>
            </a:r>
          </a:p>
          <a:p>
            <a:pPr lvl="1" algn="just"/>
            <a:r>
              <a:rPr lang="pt-BR" dirty="0" smtClean="0"/>
              <a:t>Relacionamentos um para um (1..1)</a:t>
            </a:r>
          </a:p>
          <a:p>
            <a:pPr lvl="1" algn="just"/>
            <a:r>
              <a:rPr lang="pt-BR" dirty="0" smtClean="0"/>
              <a:t>Relacionamentos um para muitos (1..n ou 1..*)</a:t>
            </a:r>
          </a:p>
          <a:p>
            <a:pPr lvl="1" algn="just"/>
            <a:r>
              <a:rPr lang="pt-BR" dirty="0" smtClean="0"/>
              <a:t>Relacionamentos muitos para muitos (</a:t>
            </a:r>
            <a:r>
              <a:rPr lang="pt-BR" dirty="0" err="1" smtClean="0"/>
              <a:t>n..n</a:t>
            </a:r>
            <a:r>
              <a:rPr lang="pt-BR" dirty="0" smtClean="0"/>
              <a:t> ou *..*)</a:t>
            </a:r>
          </a:p>
          <a:p>
            <a:pPr algn="just"/>
            <a:r>
              <a:rPr lang="pt-BR" dirty="0" smtClean="0"/>
              <a:t>Ou</a:t>
            </a:r>
          </a:p>
          <a:p>
            <a:pPr lvl="1" algn="just"/>
            <a:r>
              <a:rPr lang="pt-BR" dirty="0" smtClean="0"/>
              <a:t>Relacionamento zero para 1 (0..1)</a:t>
            </a:r>
          </a:p>
          <a:p>
            <a:pPr lvl="1" algn="just"/>
            <a:r>
              <a:rPr lang="pt-BR" dirty="0" smtClean="0"/>
              <a:t>Relacionamento zero para muitos (0..n ou </a:t>
            </a:r>
            <a:r>
              <a:rPr lang="pt-BR" smtClean="0"/>
              <a:t>0..*)</a:t>
            </a:r>
            <a:endParaRPr lang="pt-BR" dirty="0"/>
          </a:p>
          <a:p>
            <a:pPr algn="just"/>
            <a:r>
              <a:rPr lang="pt-BR" dirty="0" smtClean="0"/>
              <a:t>A cardinalidade é o número máximo e mínimo que uma entidade relacionada a outra pode ter.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8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vamos ver?</a:t>
            </a:r>
            <a:endParaRPr lang="pt-BR" dirty="0"/>
          </a:p>
        </p:txBody>
      </p:sp>
      <p:sp>
        <p:nvSpPr>
          <p:cNvPr id="9" name="AutoShape 12" descr="data:image/png;base64,%20iVBORw0KGgoAAAANSUhEUgAAAgAAAAHuCAYAAADp3rSVAAAAAXNSR0IArs4c6QAAAARnQU1BAACxjwv8YQUAAAAJcEhZcwAADsMAAA7DAcdvqGQAAPcySURBVHhe7J0FeFRHF4a/uLsQNLi7u0sLFGiBAsUKtFCjP3WgpUBbSgsFiru7u3uQkBAgaCBA3Ii7bnb/ObN3k93NJhCkROblWXLvzFwbPTNz5oweXhG5XF4zMzPzG3bYSk9Pz0FfX9+a/bU0MDAwVIYQCAQCgUDwsmRnZ8sUCkUqa2/j2d8Y5nTX2Nh4FmtvfZUhXo6XEgBSU1NdWSP/L2vkOxoZGdlLzgKBQCAQCP4jZDJZIvudY7/pVlZWdyTnF6ZQAkBcXJytmZnZDtbo92SSxyuPHggEAoFAIHg1FIzMzEy3rKysIUwQeCY5P5cXbsTT09MXGRoafsF6/QaSk0AgEAgEgiJCdna2nAkBO1lH/SPJqUCeKwAwwcKUSRbexsbGtSQngUAgEAgERRTWZvunpqY2tbOzi5ecdKIv/dVJUlJSQ5lMFiUaf4FAIBAIigesza5iZWUVQm245KSTfEcAUlJSWpiYmFwzMDAoUEgQCAQCgUBQ9KApgYyMjNYWFhbXJScNdAoATGooY2Zm9pQ1/haSk0AgEAgEgmIGEwJS0tLSqulSDtTZuzc2NnYXjb9AIBAIBMUbasupTZdONcgjAGRkZOyi+QPpVCAQCAQCQTGG2nRq26XTHDSmAMjAj4mJib9Y4y8QCAQCQclBLpcrmBBQxdzcPFBy0hwBYA3/DtH4CwQCgUBQsqC2ndp46ZSTIwCQ1r+xsXFr6VQgEAgEAkEJgtp49aWBOQKAgYHBbD090fkXCAQCgaAkQm28kZHRfOk0VwcgKysr1dDQ0Ew6FQgEAoFAUMKgZYGsrbekYz4CQMP/ovEXCAQCgaBkQ8sCqc2nYy4A6OvrT6W/AoFAIBAISjasw/8D/eUCAJMI6tNfgUAgEAgEJRs9Pb0m9FelBGgv/RUIBAKBQFCy4W2+agrAnP4KBAKBQCAo2ajafC4A6OnpGdNfgUAgEAgEJRtVm8+XASoY9FcgEAgEAkHJhwkBeiodAIFAIBAIBKUIIQAIBAKBQFAKEQKAQCAQCASlECEACAQCgUBQChECgEAgEAgEpRAhAAgEAoFAUAoRAoBAIBAIBKUQIQAIBAKBQFAKEQKAQCAQCASlECEACAQCgUBQChECgEAgEAgEpRAhAAgEAoFAUAoRAoBAIBAIBKUQIQAIBAKBQFAKEQKAQCAQCASlECEACAQCgUBQChECgEAgEAgEpRAhAAgEAoFAUAoRAoBAIBAIBKUQIQAIBAKBQFAKEQKAQCAQCASlECEACAQCgUBQChECgEAgEAgEpRAhAAgEAoFAUAoRAoBAIBAIBKUQIQAIBAKBQFAKEQKAQCAQCASlECEACAQCgUBQChECgEAgEAgEpRAhAAgEAoFAUAoRAoBAIBAIBKUQIQAIBAKBQFAKEQKAQCAQCASlECEACAQCgUBQChECgEAgEAgEpRAhAAgEAoFAUAoRAoBAIBAIBKUQIQAIBAKBQFAKEQKAQCAQCASlECEACAQCgUBQChECgEAgEAgEpRAhAAgEAoFAUAoRAoBAIBAIBKUQIQAIBAKBQFAKEQKAQCAQCASlECEACAQCgUBQChECgEAgEAgEpRAhAAgEAoFAUAoRAoBAIBAIBKUQIQAIBAKBQFAKEQKAQCAQCASlECEACAQCgUBQChECgEAgEAgEpRAhAAgEAoFAUAoRAoBAIBAIBKUQIQAIBAKBQFAKEQKAQCAQCASlECEACAQCgUBQChECgEAgEAgEpRAhAAgEAoFAUAoRAoBAIBAIBKUQIQAIBAKBQFAKEQKAQCAQCASlECEACAQCgUBQChECgEAgEAgEpRAhAAgEAoFAUAoRAoBAIBAIBKUQIQAIBAKBQFAKEQKAQCAQCASlECEACAQCgUBQCtGj/xQMflYI/P39ERgYCH390iVDUFRZWFigYsWKcHR0hIGBgeRT/JHL5bh58yZSUlKgp8ezxn8P5cTX+Wit+1H66fw2VQlgXvmGYeTnR27Ozs4oX748LC0tJdeig6+vL8LCwkplebWysuLl1cHBodR9v0CQH6zOUtZkrJAUWgAYM2YMypQpA3t7e17ISgtGRkbYvHkz+vXrh++//55XLiWF6OhoDBw4kH+bTCaTXN8gL9zYUyBdeUwOQ0MjZGfL8+RB5a3zu07l9kIPfy4kBAYFBeHKlSuYN28eOnfuLPkUHQYPHoy6devC3Nycn1N86RJkShqUNhs3bsSoUaPw1VdfwczMTPIRFBXOnDmDAwcOwMTERHIpPWRnZ6NTp07o1q0brK2tJdf/hlcSAD777DP89ttvvNdT2vjwww9Ru3Zt/PDDDyVKAAgPD8fvv/+OZcuWSS5Fn8ioSJYGNjAzfbuVx507d7hQvGDBAnTs2FFyLTqMGzcOixYt4qNXpY13330XXbp0wddffw1TU1PJVVBUoHaE6tMWLVogKytLci35kDA+c+ZM/s1//vknypUrJ/n8N6jafy4AFJYJEyYonj17Jp2VLgYNGqSYNm2aIjExUXIpGYSFhSk+//xz6ewNkp2mOLJ7m2LUmHGKiZMmK54Eh0oehSGb/RIUc+bMUVy/E6A4c/yMIj4+XunFkSsyU8MUv/w0VTFu5CeKufOXKOLkkpcOIiOeKS5cuCid5Uei4viJE4qQZ9HSeS63b99WNG3aVOHmdkFyKVqMHTtWkZycLJ2VLt555x3F33//rUhLS5NcBEWJGTNmKDw8PKSz0sWPP/7IyybrfEku/x3U9osJMcF/COW5bJw9cgw3b97HnHlzMGLkUBjKU3H3thfmL1yOO4+eICY8CGdPH8HS5Stw74Ev0pLjsXnLJmzZvgn3HvoiKCwKYNc8uOMFGFkhMT4Rm9esweotO3Hr3h1sWL0Se3dvRmRCPNIVZliwcD7MTU2w9/BFeFy7ipVLF+OSx3X+Njc8rmLxooXw8LgJO2tbJCXEYtXqVdh/6BhSk5LhfukcNmzaiKPHTyItKQLbN63H6jXbERUZjR07dmDjlh3IlLEvyxGm+R9BEUPV2REIihpvM28KAUDwHyJnvwRc8ryLD4Z/gTJ29mjZtBFMspOwdulCWNrYY+umvdjHGtbDhw/Cyt4JmzdswdoFf+MBa9gzs7Nw5MQFeHo/AWQJ2LvzCJIzTGBiZAAHe0u4uDjBxtIUyQmROH/2HPafvY4MYysEhgUhJjoULmamMNaTIYoJGGs3bcVxdy8cP3wclV1dkZYmw4VTZ7BswRyEhoXh6Imr2LB2M5Yt/hdm1tY4fvI8Hvs8gpOLPSqXL48tq1bjzu078PTywcqNu0g5RPmJKr0CIQgUKaQOT7Hl6dOnuHv3bqkaIhe8eYQAIPjPIU3sjIw06QwIC01EnUYtMf7jITBPSkBQbDq6vv8RRg0eCCdzQzRs0Rz2NrbISk6HuZkZTI1ZI2toDCMTU8jl+jCzsEb16rXRs1Nr3HR3R0J0HOuRGyAsMALhfk+wcvU2dv8m6NDCFWdYz54UOZPjInDN4x6qNm2P9/oPQLMGtZGdHg9f3/u8N1+hrC1snMqgXqsuGDLgfbSsWx1y9tiKNRqiS8cWSHjmj4zMNDg6WKJ8OUfIskm40YOeqp0RHU7BayAhIQF//PEH1q5di61bt2LGjBnw9vaWfJUUd+FG8PYQAoDgP4AqKGogKbvZomfnVti0bDbOuF3C1h17ERMXDh+fO9ix7yiSzGxQvkx51hhnIlMuR0ZaClKZsFC7Xm3c8L6H2GdheHj9Co4fPQHfkDBkKLLZXeVISwjHifNn4ObphXadO6FOvRqsV5+Bmg0aYdG/szCoXz9ERQQjOiEOPd7tASt7Z1StVB5PblzG+XNncdfXD3omxqhZoxrq1WuEPv3fRa3aNZHO7kFksXfI1jNjQkgsPN3Ow87ZEbXqNMA7fXuhVaum7BPZ97HWXyEafkEh0dWAP3nyBKtXr8aPP/7IFRh//vln/PXXXxg2bBgOHjyIX375BdevX+fXiukNwcsiBADBfwBVUKqfPlp37YGhoz/CtctXEB8bi1Ydu2D4yNF49OABPhzeD7379EDjOrVhoK+HPoMGwb5MRdy7/wj9+r2HH7+bCJeyDggKicewj0bh/Xdbo1JFe3wwejSy0rIxcOCHuHn3IRwcymHoB+xePdogm16B/V+lZgO069YTbpdvoG+vXujXsz06dW4D96tXka3IRI++/TB+4vcI9g/E+VPnIJdlon+fd/nVbbp0QiXXOhg2ZBhSslIxcOTH7JZynDtxloc3pkpYox4XvTLBi6FqwMkOR1JSEtcMX7duHVxcXLBy5Uq0a9cuZ/VG/fr1MX36dIwYMQLHjx/H//73Pzx69IhfKxC8FEyKLDRvZhUAqWkXoKpdRBCrAP4j5C+aF95+nlGtArh4UbWSoLDv9Ga/oXitAni9cVEcVgGwHr9i1apVijFjxnCNeCYISD75k5WVpfDz81P89NNPit9//11x6dIlyad4UdpXAYwbN06sAnjT0Ne+7T5ZUXiHooyUJyXYsbJjBCZogQmbWLN6Ne/5nD59GhEREcjIUA7PF02kl3+TSNGlka90uQkK5G3FFeX3qKgoPrRPw/3U46eef8uWLV/ImqShoSGqVKnCr+/duzeuXbuGL7/8kk8fFO2yISgqFDEBgCrNQlSchSi1hbzzq8NrFfovd2guzzu8jVrnLfEin6o5l6mMrYMHDuKff/7hc6DlypfHmjVr8PjxY0ybNo0btlmyZAni4uKVl6hBlaumQFHUecHcyfOV8lB1iTKmJHS5FTv+2zfXYxFKPyVUXt98viGzzP/++y9+/fVXbjiKhv3fe+89ybfwNG3aFJMmTcLUqVOxdOlSzJ07F1evXpV8ixLK+lA9GwveHkVyBOCFM0Y+9UTB1/9H2S6nBi6gMtP2KsElooBYUH639O2hoaG4d+8eZs+ejY8++ggxMdHcjCs1/NTLIUtuX3zxBe8xtW/fHpUruzLhYCo2bdqE+/fvc61pgoQJXcpRqkepPbJ4QZ9UYGSqoK97zfPC2hH2piLwLSYOiQIvGMHPRZcASvunLF68mDfQNJ9PQmzbtm1f2gyu+jNoRID2oiBrlGT98PLly/j22295uSgqyweV8VuIbCx4o7xdASDfgv76S3++j3qjvEw2fztv+jbhlRiLpmXLl/Ee/fr16/HOO+9gy5Yt+HjMGFSvXl0KqY4Cbdq0Qd++72HZsuV8yJSGT8kWP40OUEVbetCVZ153FVuS86V6XL2+OFMXQGkai8xsU+NPZm+pke7RowdfkvqyULnRJeQSzZo14ysISEmQ9kKgpYQkVKel5S6/fTu8vvgVvDpFcARAfTju5Sg4i72JDEjvm4XEpERuqU6hUOqdk6vuPpgCaSkJuPvgoaShLsFeTcH/lQ6op3/+/HlMmTqFz+27ulbGt999xxvxJk2acHsB+e/eppmOH3zwAb9u5MiR6N+/P1asWMHuORz79+2H20U3ZGZm8nB01ZvIAW+asLAg+AXlCjUF5ZGo8GD4BQRCpvNLXyZ30TXsl2PkQOJNReR/lEjx8dHw8fWVyqDy2/J7bEpiNB76PADlosLEIE1X0WgV7RvSvXt3PtRPDf/rIL/GXx1XV1fMmTOHl48OHTrwDZFIIKDdXF8PUt54IeQsfjVqPMFb5u0KAOoFPScPkUMhXusF8576o94MGdixcxNOXnKHt8dlTJwwAfuPnGKVML0ivaS6KMCKQXYGNmzYjLOXvSQ3JXrs25W72JVMkpOTWcUbz3vpe/fuhaenJ1dcot5+n9694eToKIV8EShOVT8lNWrUQPPmzXlvZ8uWrYiLj4P7NXdMnjyZ6xHExsbyHbh4DL9ovfUfQa+jeiX1od20lDgsXTgHQaFB2LJ5KyZ8Ngn3ngRLvoRm7k6IDMKcufPhH5souajzMnmLrqEyyX6vK87eatzTwzOxad1KXHS/xr/s0cP7uHHrIffVSAgJWVoSVi1fDrc7j54bg+rL+Wg0q2zZsnw5H41Yva3NmBo1asSnzMigEI2W0fuQ8mBqauorLCGkSJLjvs89rN+yTenEkDPn3DuyE6lDRMfPwgKweOUaJKcrBXLB2+XtCgDqaJcqrQKoAfmp/F+mPnvt6CEmKBIPvO+if9+eOHPmGsZ9/AGuXnHDk7Bo5qvHKvRkPH54G+dOn8TBw0dgZOmET0f0wFW3c4hmpUX9k0oi1NMn2/nUCNM2ytQjoV7RTz/9xPdqV6Fr3lQXylBSo5RvNpZj7NixOUOhQ4d+yJ9H+gS7du1iwkiSFK5oQFlZlZ2pd6cUHFPgdvEc7Ms2h72hEeKSktHnw0HYs3VLTl8qIzUNd2654+DBnbhw1QPVG7VDm7bN4XX+ghRCheruL1vhM15XeXur5TYN/o9vwScwA+NGjkJ02F1M/+UXuPs8UXqzd5MzIfHRPW+cOrEPh06chFWZKhj00VDcOH9aGUZCO7+SyV7KX5TfSGeF8nvfvn0l36IBbflNhoRoRICEbxJSaDvrlyErJQrbN21Gxdp1kJkWh+VL12LHgRM8eVUxo8hOwaVzFzD994WwK+sKk4wY7Dt4iI+mEK864it4eYqOAMDQKEwFVBC8YszH/0UbkNfNQ/9ANGhcF0aKFKSmGKFxm54o5+CExNBkZQBZIv78cz7u3/OB+6Wz2HrgDGrUrMa/IyEphX9OAZ9cLCFNZ19fX660R3bMMzMzeK+IKkga4lftTa+E0i3/OU1tChOK7klDoQ0aNOLDsZUqVeI9H6oEP//8czx8+JC/69vKO/mhfPtkhIUEoXG7lojwDYZL2XJ4r2t7IDEBMekZPNaig57gj19nIjw2Dds2boXPU3+0btUGEUHaw7yq7yt8TitqcfNqyODv+wB1mjeFAasBncpVxITPPoaRobHkD2SnJeDvmdPhExCJsyfP49ips6hbvxFkKUlITU+XQinzFsVNZGQk/v77b563aVtX0keh7W2L6vbL9F5kYIgaf3t7e66bQKsSaFnii6MH34f+TJzUR+fmTSCTKRATHoaUhDjJn2B5Td8YSQmJiAwPhaGeIXq90w5+gYGIlSkF0ZKUs4obb1kAIM3UXO1UKkyaM0R5swZlGdXOa3nJZvfI5ldpXvnms1hKtgw2DnYwZH/1yCysVMnq8z9yZMn14VKlAUaP/wyDPuiLhLgkGJhaMHcF0rNooqDksG3bNq7kRBXiqlWr+HA/CQGjRo2GrS1ViLmpTDGlrAaUFSkR6BeAwKCQV0hDylMUp8q+hfasI2lIf/zxx3wfcrKtTpUgvevChQv5VESRQs7ytL4C5jbWkNPYqpT1SQimr6NTGmFq0boDPhvzMVo2qM8VzkytrZGUlpJPrOVXfvJHUzCjFFPGKv2vHb8vSnhwKJ4+9uXHhUndV0cBWVYmLB3teC7h+USuBxO12pDOq9Wsjc8++wz93unOymssjCwtWVnNRKYst7yS4Eh5nfIR9ahJwKUef1EXmNTT8/333+dKgg0aNODfQYJAdHS05FswQVFxaNK8GQzZsbmVPXp16wxTA009Jj19U3Tp2hmVytizkilDhQrOyMjMRnKqSpAqfH4UvB7esgAgh7enG4YMHIYRH43GroMntbICneVWL54eXvDzf1rAS+shPSkCW7duz3MfjeL4Bsqmi40VfO49gplDeZhbZMHt5F6EREXCpao9Du5Yg5OnzyObScIKPTnL/JkwZpV5cjSrVAz1YWluKt2leEJz6qTQ5+bmhtGjR3PFvXr16nHlI1rDT3OgBoYGLCRFfCqWLpiPoR+OwLhPxuPGncdSespZpaQ8unnFA7dv3tBKw1xRQRtldZObqJms4ZsxeRKGDRuClet3SK55sbGxQZkyZXjjT8uy6J1JK5uWHdKUBX2TTK2yfyvom0HfwARPHj1F1XquCAt8iu2HTsDQ3hb2pgrMWbCE9fhZr43lLUKWmQpjJgQHBgfDvkzZPOVAycsWALouHVfczuLj0WMwgv0OnDgLStlcNNOooCc9unMfN66dx/Vb1+DhpbnBzZtFH9a2TvB98JC/u1yWzgWRp48eMoE8C2s3bMH5y96svJqyhpyJkxnpMKJdJJ89g7GlNazMzBEQEIDFixbzPE7z6yQ80nI+Y2NlOmgKTG8eGoEojPEfbQGFliF269aNl9c6depwQYBGy543NWDAPjNLUrDlsHMjE2NephPjohDLhFElChgYGcCYiQrZrOdvwOLHSNk7eq0kxEbhzp3bfMOklJRUnv8KyoMUD/GxMchieSA8IpLrLyhhB4oMRMfG8k5aSeUtCgAUqRmIjY3DOwOGYcu21XC7cBn3HgRg3bKF+OP3WXgQEMLDLV84B7///gcCw56xxtIIHlfOYPr033H2yi08ffIUO9m1P//6C6tEvPDUxwsrlq3A5p0HWQV+B7/N+B3b959UG2dgvIGyWadeLWSmZiE6IR3vvf8uzl68iff690cle2v4PPBHrTpN0bd3R1iYmqJ6jfro1qkx7nrfh5OdDSqYv9wa4LcNNY5UYVBlQTuVeXh48EpjyJAh6Nmzp8baZqViIxPmFKmIT87Cn/PmY9rUSdi0eg/393Q7zdL0N1y4ehtGpuYwMczA2TNHMI257TtJc9kGuHD6GCb/+DOOnz6HM0f34vdff8Whk2dZDtHD8f17MOXHKbjp8wRpeiYYMmoMNm5Ygke3fBAToTnXTzlPo0izE6q4STv7ww8/5MO3t27d4t9EilJUub+dddQUZ3Zo1rILnnhdR82mLVG1Qjnc97yOMZ98gtT4aETGJKNBq1bo1r0Lv6JD106oUskB7pcvoX6D5twtF9VXv2wB0IP/fS9s23MCMxYsx5JFC1C3clmE+j3A9MlTsHXbdiQkx+HA3t2Y+9dsbNyxC0lpadi1dT2mzZyFi+7XWRm9ye90hzX40THRMDXMxPED2zDvn2W45snyz8oV+PWPv3HfP4yHezNYok6TTpBFRiEmKh7JiTKkpWXCRJGAAP9HeBTwDDUaNsY7ZHeCRVW9hvXRukUDXHe/wBoxG/w1Zy6WLVuKOnXr8N4yNZwvtZyPN8JMfFXIka2miEcjPdk5DbQCMiZgqxpsErYVUoOkCkE8fuSLxOQU6UxCPYAW+QkoZmZm6NWrF1+OS5YJVTYL8hMu6rhWxYPb9/lxSkIEdu/fiR17DyPoWQSWzfsLF66RYCfD/j1bsefAEew9dgp+T/xY+daDubkZv67AFy0kBzeuwby//8LGTRvx64yZiE5OU9Y8rK5SqMdxtlKwl2VkYtn8fxAZHYZ7LA5lLG7lfGfPbCZMR2LBwuWIjEtl58p0kPPRXU3o7V/fF/y38FzAMleh35+GxmgI1dnZWXIpLPTIRLidOomTF54y6bkBjl2+iWms53bl6Fa4e96DwqUyalapCcOkBLRu0wyXTpyHoxVw9toVlK/VAr73g1Cnph2i09PRo1tvXDi6B+MnvI9Z849i4uiPsHrpXyhbvxluewfhi28noHPLBvzJL1v9qRg8eDDvLZIFL5UGrT4TMaJjEqDPGi9nOyvWoJghIysT6alpSIiPhb2DIwyNTSDLyoABLW8zMERURBjruJnCytoWevKXHUh9dagyoB8N+9EQOCnnFdSboB4+adNTL5mW3VGlQcOH+S/ZU0GFLhKzfl0G15rNYGQsw7MUAwxuVx8zf/0BFRp3gs/dYDRrXhP1G1WAi6MT9u87i4ch0fhkcGdcve6Ndt17o07lCngWcA/Hjp/B/fB4dOs3GD7nrqJX19o45PYAv8z8Bc5mhnhy/zp2H72B/333Gcw1u6kvBAk4y5cv5ysXbt++zZW6SGGRKmF1yAALbchCGtakV0Ba1q9vcxY532gwMioajk52sDSzYI2QMVLTU5GWnIDktGw4OzrCwEAfmZlZMDYyZBVVKkLDouDg5MIqWgPmZ8AbKlLCJENKr8KJTRsQZWSJocMGsb5cFvRkSfj+29no2rUN7t65CvNyDXD5wk18+1lfHDh6BM4VW8H7zFV8NO59RCbEISgsBD9/Pwkr5y9COovfKtUtEJ2UzSpZc3wx9j2cOHIEbp6+MLK1x/wZ3/Fnvmp5pSmfrl278rXxVNXRMl3K71FRcbC0MIeFlSlMqdeqb4jkpCQ8Y+XYydEBpqxR56N1LL4jAh/jz9lz0Lbbu/h49HDUq1uXz6NTLfYq73fhwE7sOXaCxU02unftiF7dGmPGn8sRl26I2b/+hIDbl7D12FmUq1wN73TqhD3bdrAMZ4FmbZujVv1aaFG3PjatXA19luc6vtsD1cqVe629OqoHNmzYwIVisjRIQoEy/3PVZq4s+YwJUo5lyyA7PRlPngQgM1sB57Ll8eSpP6awtDY3M0VkRCjiElLgyNoLn5tXITe1Qcd27fgzaNqE0ohMIL8q21esQM0WLXha79y6jvUbysLBMBsHj+1DxVpV0bp9FxzYtR+pSax8VG+IgQPew+Sxw1G9ZWNUrNYUbRo2xe5tGyHXV2DcmB6Y+N18dOzcB53aN8LBg4dgaF2Wb0jmWsZeeuKrQUrJMTExfAqG4va/hJUBpRj4NgWAi6dOYdn682jfvj4GDuyLB/d9cfXcZTjZy+ERlAhb57r4Zkx/uJYrg4PrNyMq7DEusF5e+57vwYq9vjwtEfbVa7DC0QXzfpuMkROGYtnGK5g6agA+/2ICmvcfAiMm0fV8tydcK5SVCserFVsSAKjBowSj5T5SNPKKlip+7egkd+1Gg9DXVw6Lv77G4uWhbyAremRnf+jQoQX2eCksrasPDg7m8fAJ643SNz4fpQAwbcpidr0xnvrcxLytO5Hucx2//7MAHQYMgaUei0N2bzlS4BcSAicXV9xw90TzemVhW6U2hg8ahtjIICz4ZyWqVbbH+RvXUa5hbzRiFd/Qwe3x8fgp+OW3WXDUi8XKldswYvynKO9ip3w8g9JGlV45qGUHSot0JlDSEO+yZcu4ghSlMWlLX7lyhQ+1an8rnZPhIXd3d3z99dcIDw+XfF4f6nmI5y/2Dfr006clpXnzD4VX5UUSzI6whvXYsWM5Q9Qvy4U923DnWSqLD5bmLJUSYnwwZ95BzPpzKg5tX4jjXnGoXK0xfvriPaxZNg8uNTohPjgckU994OBaCWEZyZgycQLWLmGCVXoGKtewhsKINbZmZeGsn4IDZ87A0s4FT/wCsGjJPNAY0suXVCXUuFAvnRpsUv7ULq/U41bPEiRMacepIQuQnp6GFPbOJCDTvfLkoxdEVTvQ1TuWL4Eh6xwMen8Qvhr9MeBghw9Hj4G9gSX2bl6L8JinaNrhHSb49sKWZStgDWMMGfsJjp8/jSr1q6Nri5ZY+NufyDA1wYDhQ9GgWpVXji+C8lpKSgrmz5/P6wJSbLSzs+OWOpX5Xyo0LA6oQ0PhKT4MaZifCUzXr9+Cx8076N6lLRTMj4RkyocUTpl99ZigKmNhjXDx4kWuK9S4cWP+7IJQjztdbF6xBq6NGqBjm+bwdD+JE/tvwvvGLdRoWAV3fG6hZfuuTGixwu+/jMIPM5dg1OhPcX77Ugz6dBCWbTgDeWw6TGRpGDbuYziXk2H+sgP4duIkJIU/xsJVm3HbNxKjxgzFyPd7SU98Nd62AEC6G28JSkLWh5Abole/dzB2WD92nskFAmMLK1g7GcMkOA0tarli/fKVaNK0MXxDI1GtSmU4xybwefMKLmUR4vsEMlYos1lmysiUw8jEGuFPH+CiZyU4V6kKE5Yhy1UoBxsrS7XG/9Wh3iHtzW1lZSW5FH+o4aIGbuLEiZJL/lDPgDboIS3/CRMm8NEQqiAKtmfO0lzBKggLa0yYNB6JoQGY9fMvGDOkD5wqVIA5S9OKLE0j/PyQEB2L5MRE1G9Wnlcw1WvWxtlrN5GRlglHS1MkpGTxawxZz7wWEw49zp9CTJAXylYoDzP9RIwbORIN2/WGp5cnOrRrDUc7G+Ub6Kq0mRN9z+HDh3mld+jQId7w01QGWW2rwJ5DAo9ui4RK7ty5gwsXLnBTrJQvihq0CoMq8lwBQKrAC4UCTTu2we7p/2DRig2wMsqAvYMFnx9fNGcOnkUFoFWrHggMpikX1mBmKRAZHgJ5VhwSmFBlEBOF4GeBWL9jF9yue6MBTZtlG8LKTB8XWS+4nJ0hzKxs4eDohCePn76mkqqEGvoxY8a80ggIWdEjwz7ffPMNn/cnoYLmy18FcwtzOLDGFUaGMLe0QhqrpcxMzWDGqua0jDRMY73jW/ce4/cZv2La95OREZuMGdOno3KVMqhZrwoy0jORyOo9E3N9SeGYeJm0zYXKNOXls2fP8ikxyvc04kllR9n4P58xYzIR+SySlxvlq+huumklEIV5XVNsBoo0mBnSMwxw984DlK/igsTEKvjyq4mwdjDDjbtPcY814jAwgq2ZGUyYTJ2amMDeSsHq9HT23iORGhWFX6fNxC9/fIGMlDTIEuOxbOECjPnqB5w8ewPpGVmvGMNFB56aM2gSt5BQj6JLly6vuMxFwYe/y5avAHsbakgNULlyeSQmhMPQogy6d+2BHu2bsobgGestZKFBixZo0741alevikC/YD6v37RFU1St4gorSwuUKV8RFV2ro0pFG2TrK9CzT3+Esp5EalY2XJngYJWjbPdqSbd79244OTnxZTTaNrxfJGPo7IVK6C4m/w3U+JE03qdPH8klf0iiJyW6qlWr8h4WVYwkydJGJDdu3OAGeagnnTd/6KOMS3kWf86oUKkiyrIGxLlcWTRp1gxBTwP42uAmzZugcfN6KOvihOjIOLRn+ax9h7Yo6+yIsLBoVKtTH/VquuBZdALadX4HPTu1gWt5G8QkZGLQkIFwsDWDo6M9jM1MIdMzQJWqrrBkx9pQo0/LnsgYERkOImhqg9Zukw5DtWrV4ODgwN2fV/GRMHTw4EFuwpiWHL5uCsoz6qjCKRUjlZoXBAk1lE6aAgBRuJxmYmGHVi0aIDLkMWu0LNCsTRf06NwKwcGhaNK6M7p1bYcK5RzhZG8NJ5cyqMriIioiHOVq18CHwwagWnkHnqade/RAy5bNWXmvgXq1a0JPEYeGLZoxYc+INdLm6NKzO8qVceJC+6uWBdLloF3zWrVqxfOtivziNK+7nEeXkaERy7tl0K9fP27M6ujRo1zxtVatWoUaEaBQqpAPPC9h8cpVOHT6Knr2ew99utTHvLlLcfCCByZ89RmO7dmKS+6eaNykIUIDQrGfCalVq7uic4eW2Lp9G85eugZ9Q1M4OdujVp3acLS1ke79Yu+iggQkEv5J34X2EKDvIUGHvq1y5cq89/78Kb5cqLxY21jDzt6Odwzs7Oyln+pc+aPpMip/JGSQ8Pw81ONOFw+8rmDluo04c+4CylWsho/GfozQpz7YvHUzbt7xho2DE7veBE0bVIWX1100bdoEwU+8sfP4WSaMWCEpMgF79u9BxaoV0LPXu/B/cB8Xz5+DIXvPM+cvIvxZFOo3rIP6NatKJezVOHPmDBcsaYrqRXaAfJ3MZPD3ZxleVRu8MK8+BUDQMJtapuIx+rxoVb2qZpjcq/K//nl3flFoCoAkfxoK1D0CIH2X7lctstAIANkrp6Hvl4EqEZovJ81hEgSsra25gEDGeHQqSRWYIFp54wVTT1eUa19JlTdtHpSZkQmPa9e4cEi9drIPQIIdDVO+aE9HBY0AUA+TloTRaMgb5znRoR0P48aN4xvP5ApkFL/kW8BNXgDla6i/jOpY1/2101SF7o/R7Vp4SPChzgpNzyhHANidFezOOm5emGdSr5VWipDiKzWSVC+QoJE/eb9/19q1gK0tur/bG9YmxjA00EdSUjJXRrNjDWh6OtkVSWWNqS3XBUli5YuU5+g7aGqK9AEtyJ4GfQ410kwI4e9fiA+hqTwyjEV5mARYmtarWbMmL7MvKtTk/7jn57PXowNAbwDIWJoks/iiuog6KFSOabQ2KTGJJ7kF6yiS/pUR6yDKsuVc4FQosli8psLMzJw3P+pxTPdJZR0jE1MTFt8pMGPuRkyIplHJF4uZgnnbUwC6SuN/CEWhMuE4PEbVo5Uyj5o/h/zzRn2uS14/Ffn7vG6kaNX9qlrQ92l/Y/GEegjU6NMuZ6Q8RwISCYg0RUCW0W7evMmV5XLQETfKmKD/tT3VzguILs0oVwakc1obT3P0tMSPlJlMWCG2srbCytWrMH36dP7O1PgThW383wrq0UOfqRUnmvHwGsgnzpXPUIoAubFNUBnQfoP8qhu1cGrf8lrfXwN253xuru6czyfnQA0kGbQijfnWrVtzwZk05mk/fnVy+1d5v7/be/3Qs3sP2LOGxZDnOz3eqaDGnzA1tYA967UaGhqxhscI9qxHzYUYdksKZ8PysKGhAb+WltblvD8dPOcD/Pz8uFA4a9YsXm5pIJhsGFBZoJGiF238CWVIqq+Vj819tK58oMVz3lMDzZsr4W70DNJBMGbylC2fwlOVYxr1oZEIezs7mLA0M+IjGRRnJOBQvWXE4tGG6yNoxDGD6jRLFs9G7L7kbsbcDV9T418UyK9EviW0U1eZqCUb9W/UztnFG0dHR25khKyjkXY82f7fvHkzpkyZwnvgBEnYeXn1dFdWunp8NIKeR+u1aYUDDWuSYDKU9fhJMKGKgipS9amclxgQK4a8ehxzXiCqCh+bdMWbToOXvL+Oy6iRoFEfavzJFoDK+JXKql5OQ6rjsxycnWArNfYEz3s8jI7AEupmdvKGyP86FXFxcbyxp5UhlO/JNDdtvU2jF6+m0/Qa8tN/yvPjqiB0Xfnyd3s7vGUB4HmVUHHLUK9Kccs+LwZVkNS7pp7G1KlTuXIdzXfRagMa+rp27ZoU8gVTvIBANCxLCkyk0Ddo0CA+TUW9NFoWRAZ/6tatyxWaaHgwPwrT8ykS0OsW+pULeYFacF3V5ku9gi5ybvQmy4KuL8hLYb5HJTSSXhDluQEDBvBGltbRP3jwgPvl3JAHld5BS9jkea/AB0vXSWEKDKrlSSavSTghJV+awqRpXLKISdN0r6bLpUL5QPq/wPfSpjDlTdfNC/XAQjzrhdBKP+lvcaHojADweCxUSupEMznUkMrNfwp/3vMeqv5iRWxA5g1AWr+03Ic2A6J16dRInzt3ji+zo146DdWTHkFhoDk+Wt7l5eXFh/dPnDjBhQC636+//sqVGmkkgoQObaXNYotGtlLPQ8/jRcPpQjlao1FKX6C45g2ia9RHHbriTZYF7ftTnOQOX+tEFcX5fK+60EjDxyRwkh4MCZyUz0nwjYmNQTbZ++BB6T/l1EkOGidK/7zQMH8+ccOv17yO9FloeS+VA1rLT+WEFF5prp/ejcpDYZT7cikoDelFnpfG6mh8+H+IFFfS4+lPYd5EGcu513Pe1qe8JEWnxcnNs69Evrchj9f0jBeGP+95D30bL1Z0oEqIduuj7Xppu1LqndCoAA3Xq48M6IKUoKhyJUMlpMRH0wq00xkN89P6ZTLaQ4p9r6d3U8TQyDKFyUOvktdeV3VRdKodJRQnynfKN3YKE8Vq0FJBmoKi/Dn5p8lcTyBnRIChMdr0EvfXQOt6Ws5H02/jx4/nyxaHDx+Or776iq/pL2gE7MUoKA3pRYpaGheAFG/056WSQP2il7rB26MYpZKgpEJKOtRY0/zpxo0bc+wQ0BKr7777jhvlURnXoR4MbcBCy9qooff39+dL91TzrnQPsu9PvJR5VoHgNaOylEmrBciuxPbt2/n0AOVjdR2Y16F7QveLiIjAn3/+iRUrVvCluCQMkyBCQgCVtWKh5Cr4TxACgKDIQeuBR4wYgW+//ZbvIjhv3jy+vI40lulH0wU03E9/aR6TRhBIx4B+Ku1dgaAoQvtN0HA82RIgnRhSHCQBl3hV3ZOQkBBeTmg0jZYl0vJb2u6aevykGS8QaCMEAEGRgnpBqp4Q9VbIGA8pUpFxHjIWQnOXe/bs4SMDtFyJjIkQ2vOYr6M3JRC8bihf0shU06ZNuTBLI1akK0CCABnTehmePn3K70U2PKihp2WtJGC8zHI+QelCCACCIgVVVroqLJqzpM14SIGQhjDpXHuIX73RF5WeoCiini8pH3fo0IE3/rR6gObrSdAli3wvAhm0osaerPeRMh+NhNHKGlrOp25VTgjDgvwQAoCgxCAafUFxhUYCyCIeKbHSXxr1un9fuc2uNj4+PlznhabASIlWtZyPGn5dCq+iXAjyQwgAAoFAUAQg/RWaGqApAVqnv3PnTr6CgEzF0oY51OMnRdf169dz+/Fk1+LVl/MJSjMixwgEAkERo3v37rzxJwt9ZEOARgSop09TYKQgS73/smXLvoblfILSjBAABAKBoIhB8/aq5YMrV67kNjLWrl3Ld41r2LBhnuV8Yp5f8DIIAUAgEAiKGNrz9rSVMc3vq1a9aCPm+QUvA881THostPhI1qVI45R2e9O9oUvJhObpyFBNmzZt+FK0V9s8o2hBe9qTKV1SQiIDIoIXg1Yj0LawNCdLRlf+k+2ACwntgkg2FagRKU29RUob2vSJlsWRFTxhJ6JoQHlQJbS8nu2AiydvezvglxYAaP9osilNt1AlJEGKKHRONqi1ocJIm7WoJz5B7mTPXfs16F70Iz9tVPfShobGSCCh52u/F/3oGnJXf4f87kVDbBRO21oXra1VVSi0jab29xRXKM5IALh48SKPk8JCcUBxpiu9XgRV3qHrXyY+VUOiL3u9Ku+8jEBL17i6unLhkKyuFbU8QcPHtFacvlEbXflf9f75lQ1C5af9raoyouu6gvwI9edRWEJ17xd5F23oHjSUTtr1ZBSHjgVFC2r8yDwy2fzQ1W6UVKgcHD9+nCt+0nLOYiUAUCXr4eGhkWBUgdMaVnIj61PqfnRM+0/XqlVLo4KlSpsMYJBCC20Uo3oVuheZeKWNYahiVb8XhaFr6F7qr073omc4ODjwnrnKjz6T7MZHR0fnyWTkR3vU16hRQ6MSo3vRVrLUY6ItY7WFADpv0aKFxnrbkgClHy0/UjWmLwrFXUpKCh9FIIM96nH8IhSU3i8CXU/PprShglTYRlyV3pQHKf8U9nqCGiCyRkhztEWNjIwMXl61UeV/SjOKQ3WKop92OSUK8iMoT9CPhtGFAFD0oM2KSAiguke93qE0o9UNVBdo1wcqP2qHtMtqcfIjwZX2K6FlnBUqVJB8/htYWVEWFvYir43du3crWG9DOsslMTFRMW7cOOlMk2+++UbBGnTpLJezZ88q5s6dK53lwiJTwSJMOtNk2rRpiuvXr0tnudy8eVPx888/S2ea0L1Y5S2d5TJ//nzFqVOnpDPB87h7967ixx9/lM4Kz7lz5xRz5syRzgrPtm3bFJs2bZLOCk9pTe8xY8YomPAmnWlCfqmpqdKZJs/zS0tLk840Ib/09HTpTBMqiwX5MUFGOtOE/DIzM6UzQXGDNf6K0NBQRVhYWM6PdQgUK1asUFy9epX7q/vFxMQU6Ld8+XKFu7t7jl94eHgeP9Zh0LiOnrds2TLFtWvX8vjRdUuXLlUwIVrn88jP09NT53VLlizR6af6sY6HgnVQpZj476C2X1PMFggEL41Upoo8xeU9BaUHGjmjUWMaCVb9SOGRNgGjaSvyV/ejUVnWePIe9Iv40aigyo8JGnz4nfTX1K+j5+Xnp36drufRPgz5XUd+NAqg7af60UZob2skWQgAAsFrQtfwc1GkuLynQCB4swgBQCAQCASCUogQAAQCgUAgKIUIAUAgEAgEglKIEAAEAoFAICiFCAFAIBAIBIJSiBAABAKBQCAohQgBQCAQCASCUogQAAQCQQlAl20DMnhE5lc1TbAKBAIlQgAQCAQlFBIKqIoT1ZxAoAtRMgQCgUAgKIUIAUAgyAdhM784IdJKICgsQgAQCPJB2MwvOQhhTiDIixAABAJBiUcIcwJBXoQAUEgyMjIwa9YsjBo1CiNHjsSGDRskH0FJhNL7zz//zEnv9evXSz6Cogb18dX7+YH+Qfjg/XHo128C+vYdizt3Hkg+AsHbJygoCI8ePcLDhw+RmJgouf63CAGgEGRnZ+Off/5Bjx49sHr1aqxduxbW1tZYs2aNFELXMCMtQZLxv6ojQfFALpfz9O7evXtOetvY2KiltybeXjcRHRevtugsm/2y+JHmQjT1fEI+WXkaLyXqLrryliA/goJCMHLUdPj6mrFjWwQFWmPMmD9w776vFILBopRin8esXIEbHteRmJwiuSjThFJPM+1enKCnfnjy+CE/FqknUOfmzZv4999/sXLlSv5bvHgx72y8HJS76Ec5VV6ovCYEgELw22+/oV27dmjZsiVMTExgbGyMDz74gPtt2bKF/Z93mDEtJRn/zPgDHw0Zir/mLZRcibzViqgkihYzZ87MJ70VUnoTJNIpU+7iWTeER4SrFSp9ZKVFY9269dS+qKGHpw+fYPu2nexYHwkxoVixeotWjsg9U16am7fIR0xp54ViiH4yWRaGD/8BiUllYWVVHyamrrCwqMn86mD4Rz8iLi6Oh795+x78/AKVMauvh7MnzzO/SJw4dRwjRozBiFFjcOzUea1KUjOVdCWDys3n9l3c93aH29XzuH7rjuQqKO14e3vj1KlTfCR5/vz5WLBgAfr27cv/pqWlSaEKSzZiowNx6eJ57D18QXLLJb/qQggAL4i/vz/vEbZq1UpyyaVnz57w8fHhiZfOfttY4zDj12nYvGc7Tl+9yaoMJ2zbuQsf9u+Jq5evIyD0GTLSYnH2ghv8fH0x/Zef8ffCFUjNLpz0JnhzFJzevVh6P0RqCvUWAbezx/HdpB9w7qoX9LJTsHHDCnw/5Vdc876HwCd3sG71GqxatQlnTp/A5Ck/Y+22/UhITEFocBAyFelISopFUEgkEmKTMGvaz5j1x2wkpMTj4P59mLdoNXyf+GHL6iWYMnkK3Lzu8nEFNXlAoMWB/ccR8cwQZuYuTPBiJUqhz+JMH0bGDkhJscDOHQd5OEN9FsZIgdPHD2DS1z/g5p0HCLjnhSPnrmHemk1YsWwRGlavgCf3buD7r7/Gps1bEM0EhG2bN2MmK99rt2xHfHIy1q9chh+mTMdZN3dc8fDkSeN55Rpi4+LZM9JxdN82zPl7Ca66u2Phvwvw069/4J5/OH8HFbnlPm/HQFCyWLJkCb744guYmZlJLkCjRo3g7OyMI0cOSy5KQTYtNZWPPCvPZdIvk7tRa5GRwdqcdBIaZAgPDUJwaDTCo5N4+BdBCAAviC9rqJ2cnDQSTUWlSpX4HE5sbCyi45Nw8MR1fDCgJ25evwVDcyvEJDzGP/NmQybPgtcdH5ZIMchKj2XS2jksmLsZzpZVUb9WDaS99BCQ4PlQFUuV64tVsJTejo6OOtJbIaV3Aqvg4xAbkYDtO89g0KhRaFK3OsxMjVDWpSwf/V+1diMs7BxRr3k7dO/ZDZUrusDGwgKnTrvh/r1bOH/6CD4f/wV+/GkGYpIisXDFDtSo1QCuZQywavUmbDvgjoaNmqKaazk4O9lAX5aK5Rt3IVauEO1/AVy4eAomJo5MgDOStP9ZfLE/NApjbVMW586f4eF8fQNw6vApHD1zEUPHfox6NarippcPOnRoB3tTfVhZmqBieSssXrYV/fr1QYT/LWzecQxHz97m5fvJAw+sXr8fbqcfom+PXqwCDsWla5783h5XruBZTDT0TUxQrW4TdGb+TRrWgaOdNRLjkrFh03YeTpkvKT1V+VNUySWZPXv2oGPHjnzqWBvSMbp40Y016OnISEnDunkL8d3Er7B+wyrs2nMAn4z9Gt98PQmzfv4Wk6bOhF9ULFYtWYiJ48dh086duBcYheiELBgYmUh3zCW/+kLktgIwNzfnwzJffvklS5iLiIiIyBk+VOfu3btwcHBAuXKs4tfTR9M27dCwaStUcnaCk4MT/l7wL97v3wv/zJqFxOhUmJoYwoAuNDLEh598BAszY9y+cBlZCj2ljoCyThC8VqgIqH66sWCNs3p6P3v2TEd66+Wkd/ny5ZGZJkOt2vXQpmkDuJSxh+ela7jo7oVadWpCPzWWFUYjODiXZXnBHrs274RDhQpwsjREdEwU+g8djrWr12H5srlwsTdHSqoM3Xu/gzYtG+P+/UeoVqcxunVqBu/r13DF/THq1a7CBMdkZGRJQozIIzmQAP7ZZ5/xX7mylSDPjoG+XibX/lcJAQb6+oiNCcTwj0bwawwNTBAfn476DRugdeN6cLAzg7WZIUv3KGX5ZNVjXGw4LO2c0bF7L7hWcMJTvzA0a9sZDVj5rujijIYN6qHP++/i2rFTyIhNhoGxUmA0ZGVbjz0P+oawtnViaVcNXqyM+weHoXatqkiPj0QmC6cU5Z6fNwXFF8qD0dHRfISY2hCaTtSFEasrMjMyWb7VZ/nMH3sOnICZpTX27duLew+eoP+gEajuWoV1JtrB0cES8VHJcLS1hb6+AQ4dOYGA4EikpGXpWPGiyLeqEAKADlRrhseOHcu1vn/++Wf+K1euHM6fP8/91Dlz5gyfJ9ZjCSeXy5CVmc5cKRFkuHn1On7/7U9cvnQVdeo2RTlnKxzatRMr125BSEQMfB95I1WeiIi4JKSlpIoEeaMUXMmOGTNGI72pgdeV3mfPnkWLFi14QTOzMIbf4weYv2w1rnrdQQaT3mWZGdBjDUAWk+YMjG0QHxaAPVt2sx5hHIxMzPj8fYZMH8kZyoZclpUBA7kBqpe3xYLZf2H95v3o1qMTy0dJvOCmpqUgPVuObCNj6MkyYJKdX3EuvWzcuBG///47pk//FV//73PUrWuJxITHYHUjqyAN2U8fSckBqFrVBN17tOfXyFhcVqjogrve3liwnKXfrfvo0LMrHnp7Ye6/y/HvwoW45PkQRooM/D1zBm7dC0CrNo2QnkYa2/pMEFMgLMgPYZG+SMzKQlZGKvx97mDJ2vW4cuMeSE7LkhvB0tgAp/YfgNeNm5QhuGCgkMl05MT886ag+NK4cWOePydOnMhHFC9cuICkpLzD9BSGRgeMTYx5k92qbWtMmz4d+5kAULFqNZjaWLMG3w62jrawtTbBqYNHkRifjF9m/ABnJydkZ2TztkuuqXBUIKK90YFKgiKJrEyZMrzhp97hV199xXuFBw4cwNOnT/mPNDirVq2K3r1782ucHOwxbGAPfvzB4KEY0Lcj2jRvCHMLF7w/YjQ+HvcBS+QGqNu4I76f9DXaNmkAp3Jl8PH/PkVV1kvkPY+C2ynBG0I7vWkkQFd6V6lSBX369GFXKGDjbIGJX49ClfJlMPG7/2Hg8A/Ru2cXuDjY4esffoCtXSV8983HqFq3DD75YjxsTA0xfPRHGDZiKAb268vvYW1fCcNHDMenLG906NwWHXsOwocfvI+xI97l79W6fUe8+05L2Dm7YvL3X8Oe3YMj8kgOlpaWPN3Kli3Hjq2wZs2fqFvPhKWfF+LifBAZ6Y3yZWOxdes/LG0t+TUdOjbDu/27Yfy4UahaoRy+nvw9KtVrgT9+/R61KtmiYuXqaNamO7794XPUrFMXg4ZPwIDeXTD4/U78+g8+HIKeXdqgSiVXdOzfEx9/ORpffvIRKjg64Ovv/4fBwwajVavu6N6tG97p3QR9hgxAs8YNULtWNXw58Qvdla+Q7UocH374IW/cafXQuHHj+Dl1NFRz+wTpHAUGBqJ3H2U7UrWKK8wMsvC/ryfirzn/wEBfDgsTQ5haWsDA0BxWLA83bFQXd30fYd68xTBmdZe9nTXsbMxhY2nM75GLXsFVBZMaXhu7d+9WrF27VjrLJTExUcE+XjrT5JtvvlE8fvxYOsuF9bQUc+fOlc5ykclkio8//lg602TatGmK69evS2e53Lx5U8F6ddKZJnSvrKws6ez5rFq1SvH1118rmESnOHr0qOSqjVz6aZLXpeRw9+5dxY8//iidFZ5z584p5syZI50Vnm3btik2bdoknWkiZ2Lxy6JKb/rlTe9s6a8K7efozgeavKq/Otrv83zGjBmjSElJkc40Ib/U1FTpTJPn+aWlpUlnmpBfenq6dKYJlcWC/DIyMqSz55OYkMjy43RWv/yimDTpZ0V4eITkI8GjteC4VfrqCkNu2u753Uu3e36hBblMnz5d4enpKZ1p8uuvv+qs6wlqB7y8vKQzTX755RfFjRs3pDNNqI2gtkIXU6dOVdy6dUs602TKlCkKb29v6UwTXXXPmTNn+HvMnj1b8eeff/LvjIuLk3yVUJuUnJzMyliKIluerSzZ/F5ZLO8oy3l6ehrzT2b+Shf6ydgv94l0pKoT6DjXh9p+MQLwEnz66adYuHAhFi1alNPzz4tWN16S7DUlMRoCFiL/f0HeebEXR5Xe9Mub3ppFSDmnS2mqSletfKATpb/6VZoU5t1FkVZhZW2Fv/+egfnzf8eCBX/AxaVMzvQeh0drwXGrx8PrCkNuSnfVPRUKdi7dXnPWNe/1dI2uuwpKHrrqnm7dumHgwIFo06YN/33++eewtbWVfJXZyNDQkI9EmpmZc70AXrL5vQxZ3lGWcxMTU8lf6UI/A3Zx7hPpSFUn0LHmu6h8BFqQRv/kyZPx/fff47vvvkNYWJjk8yKoKgT+R4lmvEshSPdXqf+rUTEJXit79x7B//43g/2mY/cu5RIwFS8X6zzFlIdaaCWzbvJ5aN7iqYv8n80pwKskEh8fD9b7YuX0R1ZOv0dISAh314gGtRPtylg7ujTP2RkLrx1GCXMlDx5EeU/+R7q97kHX3DvRNaLMl3xIoz81NZX/aAmfOqQb0KlTJ3Tu3JlPPapQ5QrduUPbVUcoXVkvH4QAoAOa9yXLTMOGDcMnn3zC521o/obmaAoDVQgFF/LclMqtmAoKLygsW7YeYILcOpw8GcF+4Zg6dSO2bN4v+WqThcT4ZwgJ01yjnXecJm8Jk/TyJchfLT0VyoL/elJW5A8VkZGRfFRmyJAhrJyOZb9xWLduHZ9PzU2hbJYUuamjHXt5U5KgUOoh6TgdzyJCEBmTILmwBly6mJdx7RurociWw/+pHzJk2RrBdPUMBSUHai9++uknrktEPXzSHyLbIs+DckX+OYNykHouomMKrXQvrFApBAAtSGL766+/uEY4GWeoXbs26tatyxNwwfz5iNexDFCJdsQrzzULuWYYOsub2OSqfS/By7Bv32FMn74DDg7tYWvXkP0aw96xA6bP2Iw9e5QGNzIyM3Dqgjs/Bgzw9PFtbNlxEDNnzsW4j8dj/qIVSGfJoZmKuekT+SwKFy9dLqAgsSv1MnD61HFERsfkOL089KQCbvBK9y4+ZGZm8nI6evRo3pOiclqnTh1uYIVMrNIInhIFPC+dxSefforxX38Przv3JHfd6HFRjiJR+VOWUVLWkuHs2TO4euMhvNyvI4hV7jyq2X+8jPMT3ZW7LDMLm1avR3xKWj4hBCWN8PBwbj582rRpXOGPlABr1KiB5cuXSyGU5DbY9FfOBYRnzyIQwYTbTFpGlAcq/1QDqWohVc2jPCusUCkEAAlVQly7do1rE5OxFxXkQ0aAatSsictXrnC3sNAQnDlxnEt1vsFhyJZlYOemDdi2bReT9FPhce0qtm7fjRveN7Bnx2YERUYhPSUB29avxq69h5AkU29G1GFJojaXKMgfiiKNaFLL+9Sw79h5Emamriw6LVj66kMh12dBzGBmXgM7d55hjUgGDAwMYWVlydImkaXfUj5dkJiWiqRsc8xbMBsm+tk4dNgNXtfcsHrFClzxusXuoYebHm5YvnQxPG/chrW1FZISI7B+zRrsO3oGickZuHblHLZsWY3jp88hjfnt2Lgaa9fvYkJANMsPO7Fp+17Ep+sq4IKCUJVTDw8PuLi4oHLlyvxcBRlvImHg8uXL/Pye130W3yfw8/Tp+N/4MTDTz0RIiC+WLVkON48bSExMwuWLx7Fu/Qpc8vBijXUiDh/chbUbN+H2o8fw9Qtld8nG04feSM9keYj15vdv24zl6zbj3qP72L11A6vctyIyKZXluTRs27gKmzZvQnR8LPbt3cfusw2pmTIYm5hq5E9ByeaXX37hnUbKjyrIYiw18GQMiKCsnNtg60GWEYuVyxbjp8nTMHnKNBw4nXcJshJlJ0AzOyndCosQACRUCbFv3z4MHjyYH6sqG1W00pTAoUOH+PGRE244fd4DJnqJrMBvxKKVe1ivIALBT7yweeseLFl1EFEhcVj2958IDXuCjdt3YvmSzQh8FIDz5y9i297T+Uc+PbDwaVnqyI0mSQxQjcky/P2e4pr7TdbrL8sEayZs8bRUsEM5bG0rM0HvFvz8nvClOGfPXcK/S7YxyTsVZRytmYiQCQNZJuvdxyIyPhGmVmbsOZmICHmCdaxhOO5xCweOXGYNUHmkM3+Pkyexcv58BISG4uSRC9i6fiPmL1kKhZkDThw6jMePfGDpVBFlHZ2xa/kSeN/xhue129iwaY/aTgKCF0FVTvfu3YtBgwbx49xelBIqp4cPK0d4bj30R6e+Q1GlQgXUq18PNStXxPy/5kJuYoZjTNg7tnsHlq/ZCGMrZxzcth07Vq7GgWMXkK0nw7WLp3Dy7DV2l2wc3H0AETGZ0DMwgoW1PRzsbWFjaYGUxCh4eVzGpv0HsGXPSUTFpMO1fFkc2LQGN+/7ICI8Crs27wKMjVn2FIW6NEB2Qpo2bcrtiGgzdOhQeHp6cn2AiJAIzJj+O8aOn4ClK9fB84IHYpgguZp1ElevWIgWtZ3x9+y/8MvM2QgMCMLfP/+M4YOH4vzNe3yTKs4rVh5CAGDExMRwIyK07SsZaqAEIrSHU9zc3HJsw5vbOKLPB0Mw4qOBUGSlICQiCeO+mIChA99h4dxRvnoDDP9oCBrUro7BHw1AanICbt0PRqrCGE4OVihnn9cUpODVMDI24tL13LlzsH//IdSpUxvJyfEsHannr0SfHSQnR6JWrZq8AQcTCDJZzy0uSYEJEyehV7cO3IrbYz9/LFq2Bg0b1EL7plVw/NhVmLCLE6OD4HbtHuo0a4H3B36AZg3rQJ6SiAcPHyMdRijjbA4HazM0a94WI5l/03q1uVziWrshXzMeHxaKRNYjtLUzRQVnK+mtBC8CWWX8448/eDkla2oFlVMyzEXos8iXZ5DNPSXxERFwcnLGV59+DFdnGzz08UGXd/phxKAP4FrWhZXb2qhWuTyyk2NgbW4FIyPlmmojM1Nk6ZnAxMgMtarWQp9ubfDELxB+T5/ByliGB/d8cM8vCmM+H49OXXtAnhCH0SOH4ZNRQ3H92kWkZ7MqWwgApQJSRFXv+atDI8k0PSXLkrF2Jx7xKQr89c8/CPMPgrubBxq2aMHbdCMjBezN9fDAxx9fT/wc7lcvw6lcdfw5axq2so5D6msaPBQCAEO15WuHDh34kq9z587l2Z+ZdANOnDghGYBhfQJZFus9ypCRlQ1jPdaoWxpiD+tBHD91CU2bNYRcnoYUlsg0ypuRngUTPSNUr+GK+o0a8uUfrZrV5vcRvA6UFWvPHj34yo3WrdtgwID++OCDDkiIfwQ9fdpjgcLoMQEgCwkJd1katOPLbrJYGhkaGsPCWA+HWS/u2JnziElMQd3GjbB40d8Y2L8/YsOeIDo+HT3e68t7fjXLl4HPzZu45HYJPo/9kW1qhsq1aqBxk0b44MMPULtuA8hSlY0OmfZUwBQZiTG4csULZmXLoW79Ruj/QT+0a9sKZNJHNAsvxty5c/lW3FROx48fzy2q0SoAdWhL1ePHj+eU05ZNauPkvi04de48Dh88gnsPfRHJBP7tB44iOCoRrjUbIytduQdHGvsbn5HOhLrqeMoEukf+zxDwyAeXzp+Bt48vZHIWTi6DLD0Bl6+cxYmzF1GPCXrN2zSDNRM+KzlYYs/WXbjr7QW5uQX27j+CPYeOo17jFtAj5S9FtkjrEkqFChUwffp0jBgxgpv7palk0vzXZv/+/dyKqCkTKPWMjVG7YRM4W7MOoa05nMo74v7duyCRMztbH9GJqahUuzGcWZ2TnZGMspWro1yFisgkXRLVEMArZighADBq1qzJKxX6Va9eHd988w3mzZvHGoqEnCUcdE6VDs07Ei2b1kWNqmVhZO6Inr3exaSvhkAmS4PMyBljx45Anx7NYGdvge593oO9fSW826sXJn05BOGhPjh05CieBNPcIkM5Mp2D1qmgENAGG7SmltKRFMImTBiDcePasgLpwRqGKGRkPkP4s5sY+3EnfP75GH4N9STf7dEFn4/vB78AX9iXq48PB7yHd7u1RBZPCANUr9kIndrXwNkL7ujcYwA+6NUenVrXYoLiGSRnZ6Nj3/744ssvEXT/Lo4eOYEkeTbe6fsOv3+bTp1QzrUBRnz4HpKS/fDBqNGQJyfi2MFj8Hniz8MI8kd9eJ+UqFTltFq1anx5Lm2nSkIAlVGytU7ntGqH9Hj4NfWr44vvRsHzymXceeyHqo2bYeKXn8H31g2069EZfQb0RduWLXjYnn17oUalsvD29kH9Vl3x9TdfoE2LCvC89QgDPhiN/t3boG5NF3Qb2BMKA1v07t4Rz8IeIirFEIP798Mnw3ohPiYQ59yuoP/IT+BoZY7klCSMnDCWlf+esDJhlT5/kqCkQcqnZDGUtgknzX+aAqBzdZKTk3GTdRzIBoASMtur3AE2XZaJzu92RlpsFD7/4itM+mYSTrtdh56hEfdv06oZTu5YjfGffI5WXdtCx550Lw8rZK+N4mgJUBePHj3i7zt27FjF6NGj87EARVaVyO4SobK2RORaW9K0vpTrrh6ipPC2LQHmx+zZixQ9enzEfsMUf/65SHLVJm+K5JdautNOPf01UYbXfZVu1/8WssxXHCwB6oLqjU8++SSnnN64qW3hTdMumvI4N0VUPrkhctNRd4qykPL80jr3LuqoP0N3CEF+FBdLgLpgwoBi+fLlCtbrVzBhQDFz5kzerqjIzMxSJCan8jyRmBCvyM7O4pYufXx8WLiHiqSkREV8UnJOPgwPDVU88nmoSGVhlHZr6cr8653nQW2/GAHIBxoVoLX/TJjBhg0b+FKjvJA8T1FIcamMSmV/RTLuIx3njtPkyv+qIykdBG+QyZMn4tSprey3DVOmTJRctclNm7ypqO6nfaZEUUBRUobXdRVDJP8rQSN2tNxKVU6bNmkq+aig3TUoJVUL8Cgd6CfnVv7oKDeF2ZEiNx31c8qmeiKxkHr5pbXyLtqoXOmv7hCCksjw4cNRtmxZbleGDMmRAiC1KyqMjAxhZUEKxmS10oZvWmVM0wK1a7NwtfieFqRoqsptLuXKoWbtWjBjYZS7gbx6jsq/1iolPHjwgBv9Wbp0aZ4hm1yoAlCvBNQpRCLouI22ApMgLzRsRmm0ZMkSPr/7ouSXYgVDV/13aSKS//nQvD4J47SGetmyZTq35H4+6hEtpbEU+fkmwWtNHPZMIeyXOvr3748JEybwJYHqjf/Loco/6vno1fJoqRYAqPGnZX+0mx+tJybLYlu3bpV81aFI1o5o6lEoEMWuefToMTIkow2qUKq/GkVe7TbU8xe9/+fj5eXFlS9pzpd24aMd+UiR5kXQTjHdUBrkpoPKNLMStQTjrmQQRrf9Bl3PyglHB+oX6bqBQCekfEt7bpB+By2rorl9EgK0lf8IebYcCfEJWsZ2lOWUVk3nRrt6uhLKMNxNV0JKjoUprpplm47ZT0h7JQ5SFidT1KNGjcLIkSOxa9cuyafwPD97qfJP/vmoEFmUU2oFgIcPH2Lnzp1ckYg0hulHSn4EKXLkolmd5KJAbFQw/po2A7sPHEVCarrkngslU35JRT1/0fsvGOr5nzx5Ej/++CPfhIfSiLZkjo6O5oKbbqTKNud/XeSGoRR6dNsDf/72K6b9NhtPgiN0pBmFVbpe97qJyBjNFSLapLBKwev69dz70AH75bxP3gcIdEAKUvPmzUfnzl34Fqr9+vXDgAEDuOlfWrmTkpKiDKhQltGU+EQsXbgEWRr7oWcjMjwA3vd88kT7Xe/bCOVmn+Xw93uEuz5+So8c1O/Dkq0Q6aZZtum41A+2ljgo/9HKlDFjxuRMQZGFym3btkkh1KG8pOxA5KLMt2ripwa5MiSFkOvuMEpOUeHPWGfpllaOfT6lNleSsQZajkHr/tWhSsbd3Z0lrnIJR0Z6EtwvncU1D0/4BQTh5g0PXHK/hmx5Oi4c2YPoRAUGjxgOOxvlHuOC1wc1/h07duS7YqlDaXT+/HlkZSnXwoQEB7MG1w3Xb99hxUSO6MgQ5n8BgaERSEtNwf07HvC5fwtP/f35ci4qTKHBfjh37gLCo+Nx//YTmFhYo0v7Dti6dDli4kNx1f0yLlzxQBIr0NnZGbh+5TLLF1eRkpkFEyNDBD71wYVz5xEVE4P4hBj4PnyAi25uiGX55onPPSxbvAQPAkMQGRGICyyv0aoPYfSncPj6+rKefhwrp80lFyU070+rN27d8lY66GWy9L2Ns+evMkE8A6nJz3Dpshsuedxg8S3DzSunsGrFBgSFhuPunTs4c+ESIuOS4XnVgwkAtMmXIfyePIbXrUcsvyTj4rlz8PcPRHpGEp48foTbD9h7xEXhqts5uHt6ISVbzqtyQemGrP2RYEpD+0ZGRjAwMODLAENDQ3Hs2DEplApq3uU4tGcrxn76LTcvHhvpi08/+wyPQmM0Gn9a5rdh1Vo1iUAf1697wudxgHSei2o8MiI4BG4XLmo06C8ywlwqBQAaPvT29kbfvn0ll1ysrKz4UrKDB5X6APv3HMXefUdxj4X/a/qv2HPgCHZv2IyNy5YgODEVEaznf+/Ofa5qJHh9BLNGnQoSLfnShnbOokJ35swZfv7TT7/hyNmrWLF4BS6dPoG5c+Zg/9GTWLVkHY7t24/5f/+OfxYsxoLlO7B8wUpcO3sK61j6HTt1DgvmrkFCSjLqNKiL2g0aIDIhAWlpiXC/cgkbNu3CocMnceHkYWzdvY81OJ44c/IQawiuYfPS9Th17AiWLl+Ghcu2YOHidThxeDcWrtzEhMIsREcE45bXRaxZsBznmCAzZ95qBEYm5pZpqWwKgUAT9Z4zmdn+jFWQ6qgqvK+//hobNm7gx9cv3cA/85bD46YXMtOSkZmejMsXL2L12u04ytI4gQmBfkGhCA0JwoN7N7F/7yEsXbkV2Uy4n//PX5j80ySsWr0eGQoZZs9aguOs7K9c+g8OHj+Pb378G/cfPEEGyyNXLpzCmtVrsff01Ty9NUHp4tatW3B2dkb9+vUll1zee+89bqSKGuDY2DisW7MeP//4PQ4c2sWERz0kJqXi1s2HcGcdhuDgKCQmJGPj6hWY8v13uOx9Fz5PH2PT2pWYNXc21m3YiKWL/0FMQgqMTS1wy/0S/vfVF1i6bDWOnDxPBQZ3b3rjyRN/WFqbsjLggR9+/AkLVq5HSlZ+o9e5lBoBgHqRNOd/5MgRHD16lO+zTEPJuiDLgGTYgXjgH43f/p6HT8Z/ijqVK+OLryfh5yk/4tFdb9Rv1wX9hryPge92Lr1DKa8RSiMSzCh9aITG1NQUSUlJkq8mtKaW9ncnqtZqgKmTJ+P9d3vh7rWrcKpYBYv+mQ0rfTnrGfpg4JBB6DmgPzp064ZeHdviDgtz9cYdPlScFBOM5MQ4LJw/Hz/PmI5xX3yBtJhkRIRHIos1JDfczsDz+nVMnTWLr/V1LWsB77s+8LgbhGy5HLHPglghNMGgEWMw49efkJaSjmrV6uO93j3RqlkdnL16B5nZCiTGhrNGRGlwRpA/lK5kzZEUckkYCAjQ7PWoZvIf+z5GtSpV+HFQQAyGjR2P32ZMRUVnO/g/DUJEdAzSk+Nw1/s66jZtg4EfDkbzenXg//gpsmQZuH/LHens7/sDB+GLrz5D396dERYeDEOLMvhr4SK4uljhmtcTdO39AT4a1BtBgcGIiUpAZlIMrrP0f37VKijJ3L17l+sk6ZrGJS1+sgaYkZ6G0PBnuOJxFyNGDMSly+4IjErHu716YOfqlbj3OIjbCbE2NEJ5Fycm3WZh2dptMLNzRttWjdC9U1McPnoOnTr3QERoIM6euYITJy7j0/GfoV2rtrh65RovDT537sE/MABGBnJULW8PO3t7uF32xoUrSkuZBVFq2i1KLJo/pCUZNFxDy/p2794t+eZCFc69e/f40DNhqCeD940biGbXpcnkCA8Lw32fR3CpWBn6siykJOWd+xe8HPXq1eOW3mgnLbLS5+rqyoUBbe7cucPDNGnSFDKWJtA35j0yWVY6LKysERoUhJsPnyI5Mxs2TmWRxRpgvewsGLNAsswMmNpYoUHzFvjf9//DvMVzmCDhiknfTcb6pf+iWYOaOLx9N7r06oMxY0fDwsQAZhZmTAjwYgJjKJPeM2FhY4sWbdvhp59/xpy5M2BnqQcDAwUyWYOin53N8kUG/PweI5rljTqNmuLrSd9hxZK5qFlZzTyoVG+InqQmpDFNRn1IIZeWTZFSLu3XkIuyylq9ZjWGfjSMH5N5Z/+nT+F+6zZCwiJwaO8BDBg6DMOHDYYBK6Pp6RkIehKI04dPQ9/UGt9PmQwXe1skZhmgXOUaqFSxNiqUdYAVqxdiIkLge/c64hJTUcbZEYZ8aC8Le/YdxvsfjcOHQ/vBKCtTCPylEHNzc8yYMYPnUVJGpnaCVqgQ6sPtZKGSdpA1NTOHnpEpmrXrhjoNG8HV0Q6ydENUqFwVZSyyUb9+NdjYWcD90jXccPdCw8b1kJmpYHnOHHZ2DqhWoxrqN2uD+g0awtYkA3ExUTAr44r6DRuiUllHmOvLlPnQwAQGhsZIT0rExjVrULZseVRwdkZcQjJ/n4IoNfnY0tKSa2qSlTCat/n44495xXL69GkpBLhwQMuNZs+eLbkAwz/ogq3rl2LZ8uV44vcUC+bMweGLVzB20s+o6OSMxrVdpZCCV8WeSa6ULp988gkX1iZOnMinAa5IOzAStMc29RBnsR45QRJ48yY1eUauWLUK2vboit49OmPhX7PRoG1rdH+nFypWrIaqlVxRubwjKtWogs7vvoNWrLD9OXUaZv+zEHYVyqFc+XL8fjRP13twH5w6eoBv2tSsY1cMGz4cp/dsw9x5q2FdpgYGD+jF7qWPn378EQuXbEVVJvGXdbaHkYk1WjWtj/JVHFCxei343AtC7+6N8dvMqfj9r/l83llQMGQljcxxk0Iu2fOnKQCywqm+j/qKFSvw/vv9UaUyjQAo0LNPSwQ/voUjh46iZecuGDykH/Zs3oib3ndQv3k3NKjfDJYGkUjOTkQWExJXLl2Kek2boVnzpnB2sGP3kMO5fE10btcawwa2w9y5S1ChRlMM6NcRNavTKJMRBg96B1u3rMSNewHo1LyhEABKIaSMTO3Db7/9xjX/bWxs+L4ThGokgAQBcmvfvr3ynOXbjEzS/slGFukTsV96thxT5v2LPn17Q54YjfTMNKSwjkkG+bPOg6WJPqLCA7Fu6z4kJFMHU4G0LD1UqlIZySH3Me/vv3Dt6hXERUZg/rIVOHrhCtLlepCx+yYlp7AOTyYyszIg1xCcC4C99GujqFoC1AUTABRLlixRjBw5UsGEA8WkSZMUwcHBkq+CpR1ZWZIs/cnlitXLliuiYmKUp5JdL6VlL+VxaedVLQHqgqzCUR5QpRHdn/UOJV+GFO3ZOfGfa/ktN0UoHVVpRZAdrdwzgs6ULnS90s6WEnLVtraVG5pQnqmFk6tbn8sNJ+WkIgdZ5isqlgB1cfXqVX7Nx2M+VowcNVJx7NgxyYdgcS5/kfTSjdJHmT+UqF9bQPnWOhW8GYqSJUBtqB1asGCB4vjx44oHDx4oHj58qGDCquLixYtSCIUiOSVVERwWxY4yFcGBTxT+gWGKyLhEpaciXRESHKCIi09UXHK7oDhz+oTito8vrycCnjxQnDl/TvHwSSA7kysiIkIV8QnJipBAP8WB/XsUd256KwL9/BUHDx9ReN28rQgOCeNhAvweKQ4ePKzwuH5L8Sw2TiObamdZavtLtSCrr6/PexirVq3iCkd///13ztw/QbvIKS2JEXr45PPP4MB6qRRzfF2xQn1PZjGY+yYgbW8mmOWkEe3aSDtq5aBHqUF2+FTxn5ulc1NEXyuttLbgYWWB5paV88uU3uqrDiicWjHhS86UOUAFHSnvLoXTU1qfo/uqhyNXchEUjtatW/O1/8uXLseqlavwzjvKfRaUsLTVk9IrJ761q7XcNNBG6UPhlUeUC3JR5Rn6X92dkXMqUrS0Qlr/VDexzitfBkj1EymQq6aPCQtzM1QoS1N/RqhQqRoqVyoLJ1vVLqAmKF/BFbY2VmjfoRO6de+FhrVr8HrCtVoddOvcBbWqVWJneihTphxsrC1QvlIV9B8wEA2aNOIjAv369kGzJg1RoXxZHsa1Sk3069cXLZs3hrOdrXauzYN2SSmx0Jpy2uWPlMvILKMKSkRSNqMfmWHMF6mhoT+qSM3V/3heNJduoqJicPWqF9zdb+DePR/J9cUh5UD1NCLhVRJgGRT3z49/Hbo6uRToqcWbClvKYb0pPnRK86e0xDNnjT/B4pGnv5kyD9Bwa276M2/p78vEt7JUq5N7D013JerP1R1CUNqgqUqyS0EbUZEA8Dw085BucsLkG5Q8CqeKqqt0lAoBgCoU0iq+ceMGFwRoDjEqKkryzUUZ19ks8umnGfNyVUOTbx2TNzHyTbtSRFpqGr74YgYGDPgZ77//Mz54fxIuXHSXfLWhOJQhm8W9dtypn1MDoEv7VomUTgx+F4WMzx8/v6ioXZdPwinzBIVRKzbkJIXXKLTSoQqVn/IJAm02bdrEBQBaPkVbqZJ9f9W8v64405n+6gmXc0j3kPKTjoSlu9CeACrU70rH2ldoPpdfrTwUlFio7FLjTktPyRDZxYsXJZ+XIycPUeaSjFhpkxMm3+xFHgU336o6J2+uz6XECwCUWKQ1Tns1//DDD/xHCkZkV5w0jQlSnPD1D5HiOhMnju7BwaPncfrEGezYth3uXjelaqQgshARHoTo2AQEBQQjJjZOI+0iwsKYX6x0pkK9J1scoXdXbmepC9pOefToX3D/viFq1uyDajX6wM6hCz6bsABnz16SQgH3H/khU0Z3kSEy4gkWLNrA4+7Jw9vYwuL/wMlzSJW0bQuDHje9k4DFS1YhIDgWAX7+yNRSjKGnaqdBfrKFzkaHnCRnjUKrFVTntQLOunXr4ODgwA2rkKIVKVg1b94cCxcu1FoBUDAK9TjOOZTh/l0v+ATQck057t26hl07d2Dbjp24fOO2MkgBaZOfj1KkyC/nC4oz6vUBjUyREmqjRo34NvHff/89bt++nWOD5JWgzKWXxdqhEARHqJak59/SFDa3qeqc/HN3KRAAqGcxevRoPtSvgub5yZDM4cOH+XkmS2Sy/CeXZyH62VOEhobhzsOn2LDjOLJkmdi4eh1On3bjERkRxhIrPALUXqWnJSMqMgDh3J5ANk4c2IEjx87jWVwCq7jSkZwciyB2r3TWkzmxby+OHD+NpMx0PAsLRHBIGNKyWc+0GDcMynKiPreuyUnWcF91D4StXS1kZhlBxn56sIGpSXVWqNZJoVgTnZTEM3d8TAgCAoMRnZoOD4/bWLZoFUubbDy4eQPPIkKQlpqEoOBQJgxksntlITEhnMVvINJkWexlUhEeFoTImBgkZ2Tx64AMZLA0Ik3alMRkrGANygO/ICQmxSI00B+R0TFcRNBoOAT/KbTyhixv0qYp6pAWNa2lJtsdRDZL79iYSO5GaZvJylF0TCwS0tJZGqcgJCiYCfJK653JiVEICvJHdGISK78K/P3XHGzZQnt8JGHrtr0IjUzi+j+UG9NSEhDM80Ist+4XHRmMsJBAxDHhlcy6hrL7hkVF82o5ld2f9v6g8qzSGClspSwo+qgL66QX1qxZM746hZaS054xNBJAo1Tqq5MK4syxkzpHnJUY4dYNL5y56CWdU5NMz5cj5PE9TPrf1/h43OfYdeBYvvXsq8BbxRm0uPE1QQWW1kY2adJEclFChYlMu5IZV23Inczy0jIwdfz9/fl677Zt20ouSkhCO3ToEF8qpg3NIdaqVYtvGrJjxw5UqlQJrVq1knxzIQtOpLTRpUtnVpHE47rXXdy6ehUbVq/FPZ8HKFe1HipWr4vPxgxBm2YtcXzHdsj1k7F63SacOXeLRZwhViybi0ueN7BvzxFUq2iF8+fd4HbtCaLDn8EiOwHLV6/HobOXYWxkjDvuV3DFy5u9jwtOHtiJHbsPIEHfCg1rV1MmQjFEWVBysyWNqNBoC63lJzO9I0Z8D3uHZlDILXMkTbrGxMQSfk8foVx5Q9SrVwcHDp2ALFWGf/78E56eHtAztmSVcjyGDf8I7/bqjA4d2kCeHst6iLTvwkmkJGTC944n1mzciOOnLiKaCVlhj+5i2abduOZ+EU/9QmBgZAlnKxkWL1yBDCMXONlaY9+2TYjLkMFMPx2b163BsfMecKldDxXsrd9I4SouHDx4kO+1QPYxtCE/2oPhZf20zTgT5EdWOMmPqh6qUGkEQBsqt3+yPEGW1Q4eOo7F/67E+bOH8Mj3Kc6ev46jR0/A2dEOOzduwY5tW/DgyRPUadgQy+b9y55xGFYszdPSspjwYIjM+AjUrlMe1739WK1nDhNDORycyiA5Kggrly3G8QssL9Sqg0vHDmDRv8tx6eIlyNISsXXXHrhdvs+Fhdmzf4NvYAiakQlx9s3qKoKCNwPV59RZo42gtFGv67WhaV8yyJOfX506dfhWvdqQnhit4Se/oKAg3sjndCBJ2pMSm86vsvaiXbt2/PyW53Xs3ncQpmZWrK6xxP4D+1hbcB3O9o5YPm8ufJ/FwMbOCqcOHsDd+w9QqU5dpMbGYOemZTh32ROV6zSBg4k+Nq9dC5mhASwsrTBnxmyMHP8J3nu/PzJZBzX6WSiuuF+Hk70ZfFgbtW3XYVg7ObBn2FGjSJUrf5cXZSajRI4APHr0CH5+flzqUtmL14aGdoyNTVlCGkJPkY2A4CA8CkrH6i3b8MW4wdDPlrFeq3J+xs7OFoqkZOxivYiI2CTWw4iF+/mTMLeyxYxZ8/Dx0A8RHOCHtj37YdL3E9GyXk3Esx5F2LNYDB81Eq2bNkX7Dl3w3TefoWmjhshMz2Cd02ScvHAZmfwJJQPqVVGcP2EVMRnJIMMZNI/Ls6XUVSLhjeb4aS9s8idSWUV7jFXon3z5M5Yv+QtlrIyQmJwBl/JKS38kFT++eRt1GzXHrp0b8eT2NSYcPkafD0dhxeKlSIl8hsdPglC2QiWM/2QETFmuzsqWw0AvE+kyfdZjNESFSpXxzrt9MPn7L2BtyQqMjPXuAv3gfifvJjGCNwt1BmgYlWz907GGwp8atNMameYmUlgjPmjUeKzftBx+PvcQEpGOLyd9g/LOZkhXWGPzrq0wViRg0aqdKFurJdZuWI++vTrg5tWzsLZyYgJAAm7e9oW+iQVcWEejTBlnmFuYQqYw5sabQgL94XnvCcZN+BJNW7XB+BEf48Tu7UhldUB4kB9ueVxCxapVMfnnKbA1V+7hToi8U3IhnRQa+lcpHqsnNjX8j3wfISU5BaGPg7B++SrEJaZg2bJN2Lx8Cc6dPgkFy2uRCSlwcrRH+XIusLe2QFpyDBMqLmHboaNYuHg1DA3MWEeoLOJiY7F43go4MqH1wP6d2H7kDMrX64ymjZuggrMTOrVshHXz/0FKagZCAnyxacM62No5Yu3qXYhLTXvpUcwSJwB07tyZK/rRsiEXFxd+TKZ9taHRgdatW/LNgMikq76eAW+sMlOS8MTfnw8ryyXh4ezZM3B0rYxyZcph9PgJWLt5GX5mFYEF62WamTABgl1nYGCMpIRExEYkIpk18MblKmDRwt9x5che7D1wERlJaUiKC8Ly9VtQp2lPTP3la9gYG5WoIUSStinOyVgGWfD73/+GIDTEG/oGCimDkvKeAilJfqhbz5L1ApXLueRyBQyZ8CDLTGdSdyASZEAlF1sc3LmX+4cFBiImLh6xiQmISkyDXM8YhhaOfItYUtikqZT3Ro3AsL5t8NeMP/DoSSSyUtIRHRWNqIQEZJEQwsIkRIYiIuwRlq3fj+9/+R2DBnSDIq0kiWDFAyqjtG0qjcDRKAEt8dQFKV7RPuqEsYkxTEyNkMbygCkrs1Y2NrCwMgGTI5lArjTRK8vKhq2NJTtX7taYnhCKO17uuH7HA2nyTJx280aWkRO69e6Ovuy5tSvbYtXa7fh+GssL/btCnwkju7ZvQLmKLmjZuRUcypXHxO+/x/Y96zH8o49gYWwGQ/V6lgpvSSrApRjVvD91YhYvXow//mD1COtIkuEx0kPR1uGhDk6liq6sp26BlPQ0BEfGwtTUBNWrl0PdFk1QtUoVxD+LZvnRgR3XRM9OrXDb0xPR4ZFMoNDHw9v3kG7sgBHjJ6JL60aIDw+DjWtNDBn3CcrbWSHYJ5i1PzRBqSRLro8K1evjw2GDkJ4MNGveFp98/CGMop8hMOIZdHdzn0+JEwC6dOnClTZoWcbgwYN5BUJa/+q9DBqmprnED97/gJ/T0qIG9WqjQ0tXjPv0czwJSUW9qhXgc+0kRo0cg+v3H+HDL8dh2McjsHv1Snw65gvsP3kGlapV4RFo7WAHK4cqaNWsES6e2sKuD4KJAfDL5KlIyshGu87NUL91HRw54QYb1us9fXw3lrCeSjUm+WnuRVi8IfO9NGT7119/cYWuQYMGsF9TRMd4MwGJhCQFsmQxrDIPx6xZ30lXAeXLVsCwgV2xeeNSLFqzn51XxBefDUZUpC8+GjEaM+cuQoN27WGUlYTxo8eg3Tt90ahhU9iwdDMw0EeN6lVw5cxxzPlnGZp37otRH7+PfTtWYvaCjahYoQpqVLRn0rIJajWuidXr9qB+zXJMgJuKuz6BqEE2uAX/KWTpkconldNevXrh3Xff5YqA6tCqHZpGrFatGj+n4fjZM3/HhC9/w0djPkajxhVZY2yIilXqoXFtR4wY+TkcKtTDxE+GQJ7wFB8N+RBLVh9Ai64DsOTfOZi/dAlcrKzhaKoPQ0PllIWphT3atKyJnyb/hDu+gShvY4rLZ6/iyP5j2LxrHwYMH4q/fvkZn034H7wePIRrFVet6TrNXqGg+KJq4GlJH9mG6d69O1cWp43jaLRKG9rtjyxVEmam2ahRuTxatm6Fnn16sCwhR41aVeDnH4AAv0BkpUXj5MUzOHftGpq1bYXaDWrD1NwGxpnJOLxnG46evQQzO3vEB/ni0NatCIjORL/BvRDjfw0bN23CsdPnsGPPUSSz7JYpl6FsWQvc9riCrbsOI9PeCRWdnZB3Eu7F4F/NpJ/XJseSmVYauhs7dqzkooQ2dSEtSuodavPtt9/yjVZom091aD6GevCkeakOSWRUiaxfv15yKRjauIHCUg+fPpUMydA9qeHXRLUkI69cRAvJ9Lm/YY7gT6HIhf7SuR5XIyIXSg6S3shHeZU+k9Hk3J2M1pC8ZsyvIUpWHaKMCRUU5xMnTmf54hJrrA3g7GyJLVvmon79mlIIFXRdNvvfULpaqf2tYFUuHRnyWCQfpfKV6gnKY+W1uWlDcUzxr14s6HoF+9+AhWcSPQ+pDF+y4r/wUFldsmRJzpSMOuS3dOnSPNtmE8/zo1G4vGVMN6QXQJrVpBdA03OkeEVmoVWQnoi9gws6tmvMzpQ6+JRyuap4yjJLPsrVH5S2yll6dTfN/ENH5E5uqnynJL8nqMq74L+BdERolIh0xLShlV2kH0IrRrT59ddfuWIp5SNtpk2bhvfffx9NmzaVXPInLS2Nd2ioM1m1alXo6+vx0WMzM3MMGTKEhaCckYVrbu44f8ULZcqVRetmdXD8+Am4VKqBgR8MQEyIH066XUWNmjVw65o7HMqUQZ0mreFkboo9O7agPGv3mrXpBCTEYt/evWhMRoE6tUf8s1Bs270XKanZfFdUYxND1G9QF6ZGcly9cBlnr95Gnw/6o2ltZbtJbZv2SEVBsLBSMXiNvG1TwPlBJn7pGb6+voqEhATJ9UXQYQb0JdAwySh/9fsVXfJ+G5mZDQkJ5j8NM74FUFAcvVj85RdG6V6ik6CQkJnd/9IUsC7ILPfTp08VT5484eU0IyND8lGSmp6uSM3MlM7UeJWsIEHeL54d1EMW7kpB4fmvTQHrgsoGXTN69Ghuknzv3r2Sz5vjv2gjqO0vUcIs9RxIc5N+tJ+8ag0xfSst/aMRhho1avC5Y50ohX4tmONLDpDQVaorVXIZvYuGlKYeSIUut2KDlgTKvsOcScvly1fgPw0zvgVQkCSbn5+UpyXyu17pXghBWfCaoNEgKpdUPmluVV1Bl+ZeqYdFQ/5UTjWscrJkNTM2gRlN+GuRXzHRcFdLa/U8ojri3sw9v3tpop1xXuwqQfGFRsbIBPmGDRv4svIPPlBOHReW5zYjav6adRx5PD+fadZ/L0aJEgBoe1/ayW/u3Ll8Lpr2/icKakzyj1xykwb89PRfIPrzJgA9VfVklZ/6u3AX9UAqdLkVeZRD7CpyjnR9i+SZG7ow0FX0rLy8mGCgje57CV4/x48fzymfNKxKQ6m5UBrlk0459rfzZqT8ijbNw+q6X24eoWmBXH9yz+dWBUBXiAmBkgK1H//++y9XPr1//77kqoV2lqJz6ffcBpjl4wJDqGdA1X055PH83FlwO6ebEpN7VZUJWfgjLU76Gx0dnWPsh5DLshEbG8dni3MTIgMP7npi96FzWnEsR2zwI3w5YQLmLlkD0jTPF+lmBSUAab+rP5UofHIVZSgr5X5Rgd8meb7c99NVhcu2BRcMUYH/F5w4cYIr3pJegKp8ku7A5s2bpRBUNmS4cuYUhg7+CGeveErO5J6JhMRYpNDyWXUUMoQHP8atWzfg7fMIGdnq5YvSvKB0V0AuT0VYhNKol6B0s3HjRq6nRjYAyEbM/v37ue5YHrSzlCqbsd/zGmASMXWGYPkvjtoldauXqvvmC2VaapOe0y49J28Xm9qvIOmKhhQvXbqEYcOGaXww7f1PykVxcXH8PDH6GZYumI9U3jmQITuLloDpIT4xCQEhyqWCtB+zsh4xwJFNO9CqfVdM/OoTmLCYypaThzLSafmZTKG0MU+qZXQvOfPXFC7UYampoJ90KhCUEqhipWV/E5gwrc6gQYPg5eXF7UbwqigjATs278LM2XPQsV1LyJnQnc0rVRn2b9+Eq55ShSyX80abFUH8PXMW1m/YiJULZmPFylXcroZCTvuqq/bzYL0uOSur7CedseuymJs+smRy3Hvoy57Dyq08A1ksfE75fV5vTlBiIAVxUlYlxdWePXvyH5mMJ4V2lSVK4qbHddaWxEtnKqgFkOH2zRtMaDiibA/kybh05RrS1ZbxFYwC65evxKnzF+HHhGRtdOdEKhfK5lshT+DPy+DWT7V4TpNTbASAgqQr6k3873//U55oBaPVBdTjIB753MPRgwewYvliHNi+Ff/7/DPMmTMXsakyWJgZ49KJ0/jms8/wy2+z4BsQhmOnr2LHru1Yu34Dvh7/GUYOG4qbd29h9pz5+P6b7zFq5HB43H2IC8dOYBK7burMvxEcm6z9ChL5v79AUFLQJahT+aMlVbqY9D/a6nk1P77hcQXnr93AwoVLsXr5UgweMhw//jQTSXERTMC/iCX/LsWJE8fx2edfYsjQj3Hj1hOUr1oPv8/+C8uW/Y2UqFDc8nyAdf8uwufjP8XWXTuxffcBfPn5Nxg+dDDWbdkJn3uP8MmI0Rg7egQePQ1AQFA4rp6/jP+Nn4Rxn05EeEy8sqQ+pzcnKBmQcEqbxJFlSnVoG3Ja5kcr0YjszAxsX7ca+48chA8TWK97eMLt4kUkZVKTnwq3o3uwZcc+BCelc3svK5auxMVLN5CYkMjucZ7l1TuQZWbC/+kjXLp8CXfukWCRzTqv/jh18iyCw6JhZmLGbaE89LmFG16eeBoUDM8b3rxMRUdH4tSp03j02A/pqcl4/OgBzp2/gMDgIMRHB2AZe96lK15ITIzD2bMXcesuu/8LZOFiIwBoQwp/lHhkdjgiIgKOjrTncl5ph0yMkkEYok7dJvjww34YNbQHVq/YDisrO1w4ew7eN+8gIyUOixZtgpm5DTyveeLmvSAMHD0Ws2d9zRNxyIhPMevXz7B+zUY8DpPhy28m4etPPsCJ48exZNkOWFiy6zyusUTw5s/SCSWIqFcEJRiVoE4Kf7QZFJVT2n5b3dSvupDg6OSI2Fjl6FuDpvUxcPhIzPrlBwQ9uI/lmzahZsUyrKI9g07vDcaUKZMRdtcbH3w0HL/P/JVVyKuQyp6TkpUJPUNLODla4vy+ozhy5CpsbayxY/NGXo57vT8MWzf8C7dTR7Fo2V58M2UaE/4HYs3qdYh4FoPTp73gaFkVP3/7NYxNjF7aqIqg+EEm5WkLXwsLC8klF1p+SDYAElk7QyO8aQnRCPG/h99m/oGTx05j756dWLxqL2JY4+1kZ4jWXdvj0vXbyJZlIiXhGUKeBGDV4qU4ffYstz+yZ/seTPvpW1z19MS/i1fhytnDmDf7N1y7cRcxyTLcuXkXJ/bvwdzfJmPzxlWYNW81Vq3fjzNHj2H9kgU4d8ENi5ZuxZ7NW/H7jKm4ev0G5vyzGNERYUhJikHw0yf4d85fOHryDBav3I7bj/z4dxTU5BRLAYDWk9O+AdTrJ0M/tFHDnDlzuJ/2x9JmDj/8+IPyJDsbaUmJfJiwXK36GD/xG2zfuQFd29ZCSko8HCvXwNgvvsb2zWswsHdrpKUm8sQkS39mpuYwMTZGZlYWHJxc4OjsCFNTI77S3Jmu+/xrVuGsxsBerfmjBILSDO3BQTv70TQcVbCqUThCfTSPLK7RFqskupNYIMuWIytTxi1DmrPG2NjQALIsOSuL6ZCzHpQBu9bM1IyvCpDJstg12ezYFBmpsUzQD4F5pbJo1L4rfpgyFdu3L0f1irZwdraFIQtjZm7KLVKamlqwHp4xF04yMhUYPv5D9BvcDbN/mo7Q8JgCh0wFxR/Kf6Qgvm/fPr4aRTVFrA11LKmdoXrf2MIKzVu1wuhRQ1CnYWOM+fJL/DTlJ4Tee4T7nvdw7bYPnoUGw/3UZdg5VkCrDt0wZFAv3PV0Q3JSMjLTkxGdkIq6LTrip2+/Q+fmjXHd8z4atO6IX3/+Bi0b1ICctTXZMEX7bt0xbPRwbghr5Pt98PjOdVz2uMraHtZ+JccjIUMPHXsNwC8/fgdXe2tY2jqgZYeu6NevLxO8jTB/zu/o37IRLp47z6e0CqLYjgDQVqFkPYx+NPdPy8u0d2c6deoUV+ioWLEiP7dmPYRkVols23ocDWqXw8xfp+CPvxYgJDodlStXQ4dW1TFr5s/47Y+/4esfDBPWi9AzsEO/np2wcuFs/DB1PoYNHwpbS1ZZKfSh0LeCa3lXtG9eDX9I1z0JlOZwtGoRUakIShO//fYbV6yi3/Dhw3k5JPPQ6nh4ePCRgXr16rEzOauZTWBhbgwbZ+bWsA5GDf4Qnvf90LX3CNSsVAab1i6CdSVXrFu5HN/+9DMGjxqJjJhgfPHJWEz6bhaad+yP4cP6sp6aH6ZMnozVqzeynlg0/vh1FkZ9/AP6fjAEY0b0wO+//IC/5m3CiFEfwdbWEG6nT2DxioVwqVsXjraWSmt/osCWWD766CO4urryEaquXbvyeX7aO0Yb0gEgQ0I0HUAZIikmHD4PHzFhNBVhAaG4630bDpWtcfb2I5Sv2RaNq1VBZqgPAsOi8Yz1yoP9nqKca3kMHzkKs+dMR5duXZCVLQm/GelwtDRBaFAgvB89xT1fPy78ZtJPoVBuW65nCHl6KqzMgLp1amL8Z59izoKZqFG7NmRyaf4/KxMyPVNEhQYgMigAiQlRuOJxEz5hUajEvvF5G83xt1Homrh7Sf4LS4C6IA1K6mXQ0CONEGRmZsHS0oKbdVR2OOi/DL72OCVDH5YmekhKZj18mMCMhTM2MISBQsbePRaZzM3c0hLmrBdCensG+gpub1ymMIS1tSW3LW+kzzwUWZDTZiJg1yXEIYtVYGbsOgsj2mCInsngz1bWJ9KhQFCkoLL6uiwBUlWSn74O2fwn06qkcEW9bwpLOwEqdxOkudQsVvEZwMiAlbtsKlPJ0Ge9fSu++U4m60nFwsTMHplpmchgFaWtjQVkGYlISmWVpYExHJjATvOqGWlJSE1lpdjMEBs27GSVfT107NScfZ8p9KksJ8RDzsqqlbUZr3T1ZHJWPyXDgJVdG1OTnLZflNe3z5uwBKhNbGwsN0tNZoBpLxOClqzS6AC1Hyoe3riIXYf34/qdMNYJdEKVSvb49Ptv4Hn1Bga80521E3o4sm8v6rVoiqc+j3DP+yY6demEdZv3s46kCd7r3QN6+nJ079YV7hcuolIFe5xxc4e3TyBq1aqDWtVcWX7MYuVJjrLlKyD0WSacLUyglx2N2MQUbNx6DDb29ni3Z1eYmJugTcsWOHn4MDp0b4/L5y/j4YP7aN+xPVZt2IPKtevju68/KdBEMCunyixOAsDr4r+wBJgfZLGJJZzixIkTCtb7z2NNLK8Vr9eF1r2EcTBBMWLMG7AEqIvMzEzF6dOneRk9duyYgnUKJB+CCo2y4GgbQVNaRXuZQpWuCI8IVcQl6f42QdHnTVgC1EVoaKhi0qRJ3NLf8OHDFcuXL+fWKfOSrFixaq0iPCZeOn955M/J07n+z8v7+ZWP/NyVUNtfLKcAqJdPPQjqzauvnaQezDvvvMM3GKE96TWsiXHUZXpt+V7OJH/qhbwMWvdip1L8CgSlDiqbqp96OaCePm2yQmWUNgCyZD1uFQoFlSFlOaJ+iXrpUXZUlH6FQmEElzLlWG/NXON+yruryjr91S6rdK7tJijJ0E6mZKCKdV75skBatULWKTWhPGGKCZ+OQRl7G6XTc9BoBqRjZe4iQ1RqeVpndlP6U8iCyS0fGu0OlSlertRQPjyHYicAUKNP8/+s98GHIGnXORrCeSlyIoP+02dRmBsdr9qA5zcMKhCUZGhJFVWetFkXlVHSw3kReHFRK3LPKz0vVD5zLHjK+f3oWHlOZ6qyTsfqT1Pd93lvICiO3LlzF25ul3Hx4iVERDyTXJXQRlQkpNIvb+NPUJ6gWXUtgz4FZMXcZoB0XHJzXx6TQOqn0v3IifK5Vkjd0DXsl/M8OqdjtYv5bbXcip0AQHOVNK9DFsTo9+mnn3KBgHZtykGKDOUXa6JRb/DIoFGEJMTGhOPAsQvIkvxFAy4QFA5aMkUW/1avXs3tplP5fPr06XOFgJzGXL3IqZff7HSkJsYgOjYOKRlKa4B5y6cqcBYSYgNw7PhpvhW3jN87N6zGVfwSPXbvJBw/chR0Z17d8p4T+QlKEm4XPDBo0FQMHvw3Bg3+k7Udv/Il3jph6U+GqGi0+bloZ0WdkOHpFwqocb8XbocoGA8qhddxma47FSsBgPb1L1OmDDp27Ci5gG8gMmDAAEyZMkXpQAVej6Qtdsy/WLMkU3wqk1SVsEaICA3E1cvncdXzPt8cVCAQFI7U1FSuSEUW1EgJVwUp95JZVV1a1iqoklOW0tz/FbwMK8tocEAwhg4dgR++/xGzfpmLiFjNSpuHl66lHlpKUjQuX/XCBTcvZKTTqn5l1ZenApTun5Upx1WPm8xfOVJA/8lVgTV6DILiyrlzlzDh8zmws+uAatX7oWaN9+Hnb4URIycjJkZph4IUQZ/4BfBjygOnDh3GicMHcOToIb4vv7u7B281VC1HfoQHhyAuNgpPAwIQFZMguVKfPwuhoUF4FqN72eHboNgIALRW09/fH71795ZccmnUqBE3BHTnzh0Wz3q4d+0Svv18AuYt+BeP/J5ixow/8P1PP2PdmqX46ccf4BcRg+OHduOr8Z9g6cqViEmTIy1dASOT3D36BQJBwaj3TrZu3cr3TM+rdwN8POZjbgqYuHH9Jqb++AvGjB6JI8eOY+++Q/hl2h+4cs0Lx/fvw6ghQ7Fu0zZWWepjx8a1+HjUCGzcvAe9er+P9etWw8ncBA987vMRuz8mf49vv5+Kx2GxuOnhhkmfj8esP35DVGo2jEzNkJ6RgQe3b+P7iZ9j2NBhOHHyOJYvXYJPJkzE/pNuyEiNw8xfpuCTz79GdEwsoiP88eWXX2D8lz/gWWwyf1/eYyCUUoagmPLvv1tY3qzBktMK2TIZslnv3sa6Fm7disWRI8oRqqysbCbIpiNbno2w0HAEh0TgqY8PDu7fA0MTI2zevA5HTl7gjWZoUBBCgoP46BUJvxFhoQgPD+f3Oc4E3qNH9iMqPhZZCjkS4hMQGBAIuSwGhw7uwb6jF5GSns73xvAPDESmZMI3z7TWf5Dfio0AkJyczCPa1tY2T0TRfA1t8UsWx4i5c9axcI7wuHIBmzbvQ3yaJTo0bonwp/dQp3E9nL18AzVr1oaLgyXOnT2NU+z8kV8UyxwmJPgJBIIXQL0cPnz4ELVq1ZLONKlbp65k7x+46xuMqnVaYPYf32Lvlo04cOQaWrXviEplzHD8lBfm/P0r/B55YvGmvQiM1sOiJcsxtG8neF44in8WLUW8qTka1iuHxf/MR2xsOpITYrB02Sa4VqmD8mVs8OD+XRy5eBP6RvrwvO6DSjXr4DPWqJuaOqJe3dqoVrk8LMwssHfXPmxevRZlqtXG3/Nmo7qTNdYuWYZ3Bg9Dn57dsWnVKs02nyoGUTkUS/bvP8Qa+miYW1TKGdChvEsK5OUrNMTsvzayxj+T5ack3Lt5C+tW/oOffp6JY+euIcvIFk3bdMLwIcPw+8zv4HXpCi4dvYTlc+bh79m/49DRA/jm28n4959/8N2PP+LkDR+W131x7PAh7NqzF1cu3cCMydMw+/e/cebkGTx+ch+nDh+G982b2LJlM6bOnIvtB8/wd8oz3P8f5LciLQCQFaZjx45xZb9/WAST0RB3d/c8ERUZGcnnGrt06cLPTe3KoX3XdzB56jd4t2tTlHcti6rVqrEKqgaqujoijkleK9edRLeevVC7iiMyUzNgaMh6/9oRrilnCAQCNUhZisrmyJEjueW/LVu2SD4qlAVo6dJl3PgKYWljh1r1qsOlYnVumc/KzgkNGtdFdlYKnMuVh0vlujA3MWQ9o3B2XpEJ9lYwtbBFGZcyMDPWhywpBY62ZZCmMEKTtl0wfvxofDGyG+bNW4UmLTqiZZMayEhOgb5cDkNjY5C5jlOnjuPzr8cjOiAYV67dwLv9+8DBhIZ8M9CwUQPYW1lClpnB69u6deqgumtFREU9U7OiRoO+ojIoTlAbcf/efS6YUvtgbmHIGn2yHKmZjjJZGhwdrPi0FW3mFhQUj8CwRGzcsALjxwzn1mPTs2iFGGBnbw55ahx27NiDsNhExCcm4+qVKzC3rYBfZ83GyKEDERoQjs5de+Lbb8ejUaPaiEtIRnxkLIZ9OBJNmrfiFgInfvM5mtWtzPJpMmTpMlw4f4lPPb+NHFakBYDGjRvjzJkz3IAIKfrR0qHz58/nGQEgs45t27aVLDYBtWuUwdHDB1jYy4glJQ+FjFtXSsvW5zt/WRobQJGdjAtXruFZVDxMFKyAszAGcmUlIBAIns/KlSu5oh8tmyJzvqRFTYa7ctHjO3XGx8flGGuRpSdh6cLl+G7SVDRr0xrOZcyRlSFHxco1kRrjj68+HYuEdGN8Oqo/7l87hR+//wF7jl9AuZpN8OVnn6NaeUvM/HMumjRtDo+rF3CC9apCwsOYMKGHyx6eeMoEBxNWkevLs2FqlInzJ09gx6YdOH7iJKJioxDNfjSXm5aeiUZNG2DNiuWYMXsOotKz0KRZU/w2ZTL+WrgMfQYMgiF/Y4JqBVEzFCfIwp+Pjw+3ROni4oDmzVyQlBgAAz1q8pTpaWAoR2jIXXz33Sjo65MAkA1D8srKQkxqGh6xTmV2VhKQkcSvOHnsEhNQK8ClggM+HTeO33vylCnQM7GAsak+9JiAYcaa1LS4aDx7FoGktGQ42Fvir3n/4PSZk9h36CTSUtKR8iwam9asQ9MWzTD158kwNTVR7mLJftq8aaGA52rWoL6257xOS4C6oBEANzc3XqHQa1PPn0YKaP5RRXpqPHwf+iJb3xhlKlSEsbEJLFlvJZMlpoGRMRMCDJCSEI5wJpk5OJWHDesB0Fa/2Sw6HOxsis+8iEDwGqCy+jKWALWhKbql7D41a9Xi9vpJg9rrhhe3pqbarGv37kOsd52Ejh2boXqNyqySTIOVhTVrrPWREPeMledQlK3oirJlHPEszA8hYdGwcXSBta0tnGwtIJel4GlwDFwrVkCg730kpGXDuUIlWBvLEODvDxuH8rBnYbkGtz6rlGVZiAx7hnSZnL1XOYSHRSA1Qw/27H0quFjhsa8/MuWGrB5wgAvrCfrc94VMzxB16tTi+w6IZv/t8rKWALV58tgfI0ZMR5bMFaZmttwtKvIRevWqhPnzf+KjWYFMePS9c5t1+uOxYc9JVKxUFe2b1cKBg/tYD90EjRs0xKdffYnY4CDMmTULKax57tWnJ5IzrDB2RB/cuHYZqVk2qOqoh3nLFsGyXCV0aNYRu7dsh62jLcZ/MR562RlYuWQ5GjVpDHevGzA0sUaVGrUx8cuxXODUbnuoYX5TeVCPoIPiJAAQnp6eXAig169Rowb69esn+RCqT9EVbW8yOgWC4snrEgAI2p2TjKmojHSNHj1aYydA/8AQVgGboqyzUiDIJbfc5l9KaSiefF62DGvfOf/z/N9B8F/ysgIANWk54pv057GvH4aP+BahYclcQHz//bZYvHimxqqVl015TcM+hb/H28hv1P4Xy84u7dNM+wN89913Wo0/QdGYNyqVMs6LR/FrlIkEglIDTcORME87dZJgr974E1VcK8CFN/7ai6lUZVO5Wlq9/NEMrHLuVnfZVkEhcq7SWXyVwkWuF7uXRjjNdxAUX3jflhJRLSFr1KyKkyfW44bXNty6tQPz5v2s1fgT6imvQ/cjn3ZBc6yIHWtmtOeifvV/SZEVAGgU4aeffuI9EOpFkIGRF0ct5qVDnkAvkCCqikcaHBEIBFoEBwfzbbhV1v5u3bol+VARe34hU5YsXeWL3CRfVv5UdyIbncoKVtc1uWiEyCdonrvkE+6FoBd8gTpF8N9Cq8FoaphWnlA7wpHSys7eDi4uzvz3/FEtlgcV9JNOCa12Id/klzJagdlDeicVBYZ9QxRJAYASjfb3p73EFy1axA0AkQ0AUvbThPUN5Inw9LqBlAyVHmWu4Q+OlAhKDf/nR7Fo+AWC/KEd0kgpl4Zm58+fz8snCedeXl5SiBctP7rD6R554yU45zA/nfzM1HTc8PTi1jzVxxcKP5on6oDiyr179/iKMcqXql96erqUpJQPCpMXmNjJrivJTUKRFABoK0faQ7xmzZp8wxCS1KjH4XndE1evXlUGUtAiHRqqk+HAsTOIjEnBzk1rkZwSi68mfguPW0qrfhtWr0FSUrwy/XlKUgbIrR6UCzyUmULTh1GYvCIQlFBUDSjN7//55598C1+yyEm2N6ysrPhQP60EoJEBZV1ZsD1NjTKmVv4IdQFc80h5dvHCBYSHh6j5Eco7ZmZk4dDhY8hm91NVbOTzxoT63NcSFAFI6//gwYP47bff+KoxavxJR+Dff/9Vmorn+aDgBNPMjc/neclfoL/W6zzvXm+CIicAXL9+ne/JXKdOHX6uLr337dMXbpcuKU9YbB3dsxk/fjcFD54GIygwAJtWr8W/CxcgPjIKh065IzIhFRHBIYiJ9MeSxQswdcZs+AaE4lnQQ/z++0zMWbwC2XI5tq1fwXUK3G/fU95bxdtIEYGgCKBe7lQN6MmTJ7nClZOTE/dXhaF5/549e+LkiZP8PCkmAotZOZzxx5/w8PLEyhWrsXTlGhzYu42PHiSkpmL/rq34cco0eN+9Db9Ht/DrL79i697jCA2LxK7tazB95lTsOXgM3h7X4eV9h9/3zJGTvLwqZInYunk1Jv8yE27XyS8D61Ysxo9TpyMyLhFZ6bH4689ZmDFrHpLTpdX8at8jKJksWLAAEyZM0NhlkqzEVqhQAXv37pVcCAU3/EOrVChXyLOzIcvKtRGgYOfkJ5dnQa5QhiH/zMxMjXJREihyAgBp+Dds2FA6y618CFL+e/TwIS/Md2/74pybL4YNHQxXFyc42DqhXoMG6NSxJao2bI6GtSrjyskTMDQ1gZWdHRzs7ZAQn4ytG7dj1fwlkJvaoW7tyji4ezeiEvQwatRo1KxUIbfNF/WFoBSjq9dMK29U+3CQv3qYbt26wf2aOz8+degK7jx8hlbtmuGOpzt8n8YhmTXs/o+8ERYThHWbDmDnxovo0b4rUiLCMG/23zC2sMTx/SewY/MGHDt/Fd37DIbXxXOICb+NM1ev4H5YFG7dvw9vdw8kJiaxTkJZbtNj69Zd2LV+I8LiUvDhR0NQ0cYMq1nvz6Z8JbgwQWXr+g38nRQ6vkdQcqDpYVopoFpuqs6QIUN4u0LLVENCwjDx80mYOP5TTPljNp6wfDlt0rcYPmggjp49hlUbNuGTcV9j8g/f4+dvv8Af/y6BX/AzzJ02A199/iUOnnZXGojSEgTorDg2GUVCACBTvrStLxkTIatNtKWoLknr9OnTaNq0KdU+SMuUo2nrDmjSqgNsrS1hZm4BF8cyqF2/PjL1jdC7eytEBfsiNDwNp4+7wccvCNWqVEBCbCT6DBsOZysF7ly/Ct+ACLRo35YJHQ3gaGebKwCI+kIg4Ca4J06ciC+//JIP9+enjEvLf3v16sWPm7VvgzbNasHz3AkoDCy4wZ9WzZqhRfOGqFWrGiqxHtmgkQNx98o1hPoFIiYTcKhQCe++0w61qlZFmzYd0KF5E1aeHVCzSVNYGWXg6vnzaNmxB5xsHXHX6y7OXnJHlWqVkZ0YjbDQSHTt2Z09owmM9eVIZe/cp8876M7e4+GDu1wrSFAyiY+Ph0wm43b4TU1NJVdNaI0/6QHQstSk1HRYOFbGirWLYK6Xhi1bD6Nuy65Yv3EZTu0/gMe+zzDmk69gxK4bNfoDpKfGYO3qzbjz4An09A2xYcsubrSH2iD1Foqai+LYZBQJAYDmbEjpj4bh6UdriEliU4cS7+LFi2jfvj0/t7U2wfVL57F2+VLc9/GFmakBoqJCsHPXYSSzHoKVpRVatmkLnwcPkBwTxTOBhaUFMrMy4fP0EQzlGQiNSGCVSHUc3rUTGzdsxCP/QNHxFwjUoK19p02bhh9//JELAqQEGBAg7ZgmkZCQwC0AdurUiZ9HxkQgMzUWifFJCI6MR4YsCymybKRlKSDLyEbMszBERj1FslyGxMxsVHJlDXlGOmwc7WFkZg1ZGq9ikZKZhWwjJzSvXh3ebudRs1YVpLPym5YQy4dkLa2VRrsqVXFlAsheLFm9DiFxyahY2RVL/l2EVZu2o0OX7rwyJ0ra8G1pp0GDBnzb6fHjx3MhgIzE0aZx2uzcuRMtWrbkAixYI+7iWp39NYCNqRGMWHfe0MgYBoZG3DaAsbkdrFhHsKyTM6wcrGFhbAhTFva9fv0xe85srFg2q0T1DfkiyBmk0vuaeMAaXFIWatKkieSihOZPaA5Re90+FUraQczGxoZv9EPziW3atOG7i5FpUUpYMiK0bt06XsG0atWKX+fgaAMHByMm3Zvi3d69UaNqWVSt5YpMmRk6d2qHMk4OKFu+Elq2boAW7JeRngkbWwe8824vuLCEjU3IQJd3+uCdru1hZpiBhJR0lK1cBXa2whKgoHRBilO0yyYJydpQr4rKJf1IGZfKNc3jOzs783JJPTAy7kXLAV1dXfk1+kxYj4qOQ7N2HdH9nR6oUtGF+ZVDufLl4Fq5KqpXrYK0xEQ4VamI9wb2R+um9REREoEshR7q1K+LevXqwMbaGuXLV+BD/S5lKqFG7Vqo7FoBTi6OaNy8PszNzaCQG/Cef+cubWDIqmUbO3t0Yec9e3SBjPX0XCpWQp9+7+ZY9NM1rSEo2ly4cIErg5cvX15yyaVu3br44IMP0L9/fz78b2FhwUeJSU+FRpWJ0NBQnDp1iiuVk25AQkISQsOj0axhVXh5P0DHDp1xbt9WbNi0Bb2HDUa2iRmqVaiAyOCnqF6nKusUxrA2ojuO7d2KwydOIiY5A62aNGRthLrhn+LJTAb/AtYIvzbR+GUsAeqCGn4aFYiIiOC9f9pwpHXr1tyPXldZltUTQPUJuhKFdIF1N+t0leqKgu4gEJRUCrIEqAvqZc2ePZsL9VQ2qVxXrVpV6ckLEftPZ2Orq4TpdiNX7QpW6aZ5pCT/c20fQfGiIEuAujh37hzXVeG9fZb6CQmJfGqZBFZCztoO+hmy5oDMv9MeAJnpaTwvW1haQc4yC9mdgFwOPX0KqwcDFiY9LQ0ZLAxtMGXOBOF881QxynBMIFaW0qIoALw4fKEP/732uBe1h6AUUFgB4GXIFdoJ9UKlqnrITb3A5R4rr5XcJWftToD6XXShfmdB8aGwAgBBOmQkpFIeoVEC9dEDjbz0qujMVPl3Nosa1P6/9Tel+cQffvgBkydPpiEJ5XrNfKDEy0tuCuQe6Qr3ArzkZQJBSYOU/8jWOpVLmv+nNf4vhKoMaZelF6p01cOolWuta3MrcbUw/EcPVT5Yd10hKCmQnhhNNdOPRqHUadasGbp3744ePXooG3+1rJB/46+VX/LJPuRccN7K7/5Fk7cqADx+/JjvIT5q1Cg+R0NricmKEykV6UI98TQTIYMbB4lNTJHOeTIpD/NLSZ1ohS1eaSkQvBZiY2O5lT/SC6BySdNvpGzl5+cnhSCykZIQjSNHj+FpcFjeUsbKzvNLnioEFTTqOSkrcu3rNIo6C6qsB8hRzSPnVOmmXdFrngmKM2Tql8zEk/Lfp59+iuXLl+cRArRRz0NqhxKU95Suef3ykpO3dGaq4pXT3poAQMs2KOFIs5i0OelHyn8DBw7k84u5DbzuJKFEyPXRw7ETp+F556l0Tp9FCUEhVAmSG1p5RImuhcY9BYLSB1Wkf/31F4YOHcoVblVlk5YBLl68GFFRUaqQ2Lx0Ea5730NyenputccObrhfxVM//1w3DpWsbNy/fQML5i1CKjuV8xCqUHqQZ8VzgUIm1yybzEc6Ut5FZxnlt6L/isfwq+DliI2JwfJly/Djjz/w/fg3bdqEWrVq8bYkl0xkyTKRrWpDWLagrJGZlo7DBw4iXUa2Ihncn/KWHHu2bcb/vvsJQc+iyUeZn3Sg7pyTD+kg56R4wUuLXC5/M69fwF0vX76MevXqce1/dWjOhjSPb93y5ueKrBQc3rMdO3fuQVxKEu7cuYXDB/dj5779SGYJGR78BNvWL8ela94wMTeF38O72LBmDe76PEBEZBjOnT0PN48brLcShx0b1+Hw8dO8n/EsPIiFW47jp04iMiYKG9dvwpFT54pzWgoErwzNn5ICFWleq2Nvb4/atWvhypUr/DzswRMc3XsCFavVgI2pPjatW4/TFy7xsnNw5xasWLsBYdGROH3kIKuktyMxnZb2peLetVM4w8Ld9X+G2Lg4uF86iQ2b1uL2/QeIDHmE1cuX4cCRswgLD8PmDZtw/OxlKPTkuOXlhtXrNuLmI9UoBFXF+dTSghKF+mjvlKlTMWbsWL46RAUN9dOKsW3btkkuyVi3dj18/DSnrWjp6PVrnpAxIZfnHC4wZiM08AEuXnyMyT9MQQVnzd0rNdBqGHJyXzHMiqo2ny8DnDZt2lR9Uod8DWgsA1SLFO1lgPPmzcNUlpiUcDnQK7Fr7O3tWIO/C927d8OOddtw79Yd+If648Fjf+zZdx4uTlZ4dM8DofHZOLT3NJzsLJCUFAUzMwec2rUfWfI0nLt4Eb4BMbh06QY6ta2LPes2ISYqBtdv30aSzBiXz1/ly55cyzowwWAD0o3M8cDbB+aWFnCtmHfJiUBQUlFfBkh200eMGKHTolqdOrW5jXVadpUQlwBPL3fUaFQd27cchJ2FMbxuesG8TCVE+gXAwlYfj/1C8dD7IbIyYnEvIBb1q7vintcVNOncHQ99I2CYGIE169ejYvX6OHXoIBo3rooL156iVYOGOLR1DeIzZazC9kF6VBjWb90Oe9eakGfJUK+mtOJAQqo2BCUQ9WWA1GmkdoTyqjaVK1fGvn370LFjW2SlRuLvP/7B9RuPUcnFCctXLsehY+dRxbUGgp4+ZPm4CuYtWIhde46hdk1XHNu3Bdv2n4OFaTbu3fHGn/8sg76ZNbKigrFuwyqs2rAd2XJ9VC5jgzl/z8GO/SdQqUoNlHG0LbZ5Lzs7O+v333//g48AMAkrmbu+QahyoTnEef/8g7lz5vAehYeHh+SryfXrXmjVqiU/fhQQhZg0wMrSDE5WhqhcvTZGjhmLvr3aI+DpU9g4V8Ho8RPRrmUdBAUH4UFgLPQMTVCOCQk25uZ4b9AgNKpfHTfuPUKq3JgLC+nxEUhhCTr+s/Fo3bgpTBUy/DTpK3Rt2xzu7tJeAwJBKYFW6NCSW9K/ofXT6tv7qnPlylWlJU6GS8WKqN+kAXp1aw47hzL44ptv0bxRHVbp+qN27cbo1bUdZKznNmTUKHwxYSSue93B/buBOHbyEjyuuePSmQvIzJCjR5/3MW7kRyhrbwMzGzvUadwC3do2RaCvLyuverCzN0HZihXQsHEjZKclw9HGlj9fUPoICQmBg4Oqh67ZHSeBlTT/ydyvmbU1Onbugkn/m4iju7YiOjoS8QlpWLJiPYxNTbBu6UIEBvpBJjfEwgUr0LVHT4z+dCzatGrDp67+XTAXXix/njh1FmZ2Dvht1p/wZm3V4n9mIyAkCDKZHv5dvIZveaX5FsUHVZuvmjCLlf6+HnTECg3rz507l1UgzdCqdWtun5kkNtp0IQcmSkVHR7NG+Br69u3LnZzJ8EeTphjy0Ufo3qM9srNS+AYNaekyOFjZIDk6HJfOHoebuzdsWSaoUasaer7bGyM//gg2NobIykxnX2mOytVqoGXrNhg+aiTe7dUBssRoHD92En7BgUjMyMbWvQfhdccHDRo04s/ln6A29CQQlFT++OMPbuOfRu1IqYp6XdoW1WSybBw8cIAvySJIVyApJQ1GhpZIT4rH4T274OMbgMYNKiMjNRbXvG5Cj5WfU0eO4cCh46hb1xVuHm7o8d5gDHxvIMo6GOPabdqxk0yqgJVTdqRviqhgP9y8+xBO1aujXYcOTNgfjnJVK6F+rUowzkrAmYs3JFXBXETvv+RStmxZnj9JUZw6kN7e3rl7/Ktx/Phx1K/fAHZ2TuzMkOcRG3N9mBtno32Hjvjyy9GY+PU4pGeksTYnDa3btsEnn36E7ydPQpaxGQxMLLkxqYrly6JiWQeW1zKRaWCB2k1bo7yTA5zM9JjAkMqua8uuG44ffpigtucl5eBi11bwNp8P+0+dOrWroaFhbTp+VXKmAJqSJUBq3HOLZ7ly5VClShVuMYyGdMiy2P79B/gaT1rWQT0R2tGJ7AXQCAHRsH4VeLifg4eXN4wsHVG/XgNUrlgGhkYm7D7VUK+GE06ePYfajdugf6/ucLEDjhw7ioDwONZDaYEqlSpyG/8NWAV04vhhePs8gWv1emhRvzKOHT3MRwLe/3AILp46wy0BDhrYL0eFUDlHJBCUbKj3ROWSjPlQuSM9HFKqouVUXNmWNeT//rsAvVnjr9qoi4z0mJhZoFr1OmhQuxKOHT+NanWbYECvjnAuZwnvewHo2a0rYp8FITA8kQkWI2BkaoZ3e/dlz6mMck52sLK1Qc26tbnNfyNjU1StWR/OtgZ47O+LPu8PxvnjJ5lQ8RTVKpeH980bSJcbY/CIwXC0tlSrVQQlGbLqR53FAQMGcCGV9oqh1WPqG8aRnf8dO3agX7/3+E6V1Kz53ruNsydPoHKNqrh07R4CQ8NhZmKKxOgQtG3VACdOeyAgOAJm5gZwsLXEQ98o9O7eGPt3bMWW/efhUK02arJ2xtTUGK6VXHHjynnW+DfG8TOe/DoTczPUr15V6kFTbixeOZK1t26zZs3ayd+aNbzdLC0tz3CfVyQ/Q0BUiWgvzSFoXmflypVcF4DMAE+ZMiXHpKgSkuW01RNI2lLdS/uYfspkyZXJ2LO13JXnmu+jCs9d83oLBKWGp0+f4u+//+aCOfX2P//8c75Kh1CWZTqi/6ig0E/Zk6djpdY+lVn1QqQ85v/zgOy/PPUB92Docle6qboUOSFyvQSlBFL2S0lJ4dv8ErQPBeml1K9fn51RhpAjIz0DoSEhKFuuPMLCniE5LQ3OTo6wMDOEtY0N/P1CkJCUDGdnO+bugOSULNjaWCImOgYhLLxr5UowMWR5mOVRUya4JsbHwIYJrH7+wUhMToEjEzQqlC3Dn68J5VDVwHrRJTk5ubuVldXZnKLDCnoqa4TNpNOXJj8B4HVCI/M6ZImXJj/hRCAQ6CK3oX6d7S+VQ0KURcHzOHDgAEJCgsliL7p27coa/3qSj3rufBu8zhLxZpDJZGlGRkbc7GfOm6anp19iPXDlVnuvQH4CwI0bt3H//mN2pEDNmpXRunWuacfCRtnLNNj5CQ2vW5gQCEoTRb+6E5QG1NsEypOc57QTuQIn/58f60K7vVGe01H+1xRlMjIyLpuamnag45yxiqysrNe2I6A2Xl63MXbM7/j5513/b+89wKs4srzvg3JGQhllCQmBCCKDAZNMMNhjbIzD2J5gT9qdsM/uu/vs7O737hivPe9O8MzYM2N7xuNsg8c4YIPJmIzJICGSBJJAoCwUkMRVuH2+c0q64urqCptgbPD/x/PndldVV7e669Sp7q6uEi2hxx57krZtvTjdb/fTaKe21mZqbmruXO9AH6w4LqyZJKTrKl/ETVAnesE0h55conwAAFzpNLLOuvPKqkBHHh0/XRXxJQz40lzpduAmoMMzODtoXTL6jMpd4zuSXLoAueZjVrXM3qDlztnXdzUA9H2AtAzcf/9zFezbd4AeffRX5O0zghISbxXNoICACfTDH/2Gtm3r+Aywrb2dduzJ6TyfFh3L+5T++vLb9Pbi9+jJRU/RO+8vN5e56zLIAjtdk9pzdbRX9tP9MjmjMTbKydlPNfU9e5CaHd+gFxOA60qnkX1G3XppHHl0/FysYK80z6s5FnCDoy7sagqAbnu57+xlG51G5wYsd+rj1dd3rnb/y318fB643FEBu1rvvfDaax/ITsPJyzuc7O2eRp6efWW7eHrllWUdiaQC8PT0Istup0MHttH+A4eoqqGO1u88SpOnTqTC40do9Ya9dPZ0IW3fupUKS86ac19acoK2b9tCJ0+VkKeXp7Rsmmjnju104PAxam1nKj1TKA2QbXTkxAmy2upp8St/oY9Xb6Zmm40O7t9PO/ceoAt2OX7N7Aa8mAAAAMDnQX27+vjOVUMPt2ez2Vb7+vrO7ly9bJz7AJw8eYKmTfs2JSQtoLbWAPLoo/N8i8OV23cvb4tOFS+llSv/QIOzhtLvnn2JovqG0YFda8nDs4WCYzLJ0yeafvHzx+jZ55+noMgBlB7aQsuXf0yNvmH02A9/QB/+7SXq49mHIqPiycdqppDAPrQvv4QabQE09ZYR9P6yN2jgsJF05mQJ/ctP7qLfPvMm9Y/LpkHxgXSkuIjONfnSpOlT6ZsLZl51OxIAAAD4qiJ3/2v8/PzmdK4aejz7EOc/v62traJz9bLRz/n27d1H69eto08/3UOxsfHUYtMpfju+JzaIp21tbaKoqGgKDdXv/Vnuys9T3olKWvS/f6Cf/fg7FOjnQ/v37KEHv/mo3Nm3051zxtPx/NNktVygouN5tGztp5Q6fCItevIJumPWFLLXnaO1a9ZTna2NmhuqqepMEQ0ePoqe+K//j6aMH0OtbW00esos+uH3HqIzeTl0pqKaWlsaqbykyLxeAAAAAG5G1Kerb+9c7aJHA6BPnz42aSkMb29v19k7PjcO5z527FgaOmwo5RcUUHBwAC1cOJkqK46Sp6e6Wdkde5Cnh0XVVbl05x2jKTExURoDbSbOq49FJwuO0b4DB6myvoEyR42h1xe/TP/nZz+mmuI8OnS0lP7ziV/QkIFJFB7gT2Wni6iqqppqahuoxaMPxaSk0Lce+x498/xv6c67vkGe7R3HZJc/hdmb6qurqKjwLPmG96N7HniIfvOHp+in//gd0tkIcPcPAADgZkN9ufp09e2dQV306vd0cKCAgIC1Hjo4+FVgWXb6h398nDZurKKwsMFyr29RQ12hNBT86KWXniRvbx9q0YmC1m+jzJT+9Iff/5pipFEwdNhoaqcAuuvO6eQjDYP21kZ64U9/ouNFJRSbPJAe+eZDtOnjd2jj9t00bOQtlJWZRimJ/eg3v32ByCeY7rzzdtl5G90x93ba/MknlJSSSA311fTuO+/RN+65l95++z06V99M8+7+Bi2YO6vzaAEAAICbA7vdbl24cGGWc8c/Zy5546uNAH9//xWenp5+nUFXhA7V+E8/W0QbN+/TFwE0btxQeu65JykoyIxF4ITesfd2SJ2vDzrjtS9Bx5IjvcarurdXuufYM3/HVhpqYnRF6Z4MAAAAuGHQO3/xvXN7c/7KZ7o5aQRE+/r67vX29u4Yd/EK0ScBjol/+njoa4Duw/t2c836OuFzfGfUbZtu9Izp+lhBgt1t07WFUzoAAADgRkPf+etjf3H+l+zP97ndnGT2jpeX170eHh5fiGt058ydw9zFfx46Rm1yv+Wl4gAAAIAbCf3UT5z/Wu3w5+6dvyuf+/2+ZHifNAJSRDs/69v/z4p3x2e5YY135Hup/F1jHA6++zadTyJMVPctdK333AEAAICvHuKbD4i/y9RP/T6P81eu6Pa3qalpjKen5/8T3XItJhACAAAAwOXR3t5+wW6379PhfS/1rr83rqgB4Iw2Bjw8PP5TGgM6F2M/WQ6Q1ofP1X49AAAAAICOR/uiNmZulNVz4vTzxPn/6UqcvjNX1QCQg+l4iM4c3NraGi0HFOzj4+MvB+fnpSMCAQAAAOCqEN9qFz/bIo2AJnGt58XPVsiN9nmNk98rfmt9RQ0Adfznz5+P8Pb2HiKKkpt9384o5aqfKgAAAACgB13OXp8ICOXyezwgIKDsShoCl+Ws1fGL4uVuf5ze6UvQDersO0clBAAAAG5s9PVAizQGdvv5+Z26nIbA53Lg6vgbGhr6SSvjFk9PzxAJwl0+AAAA8NWB7Xb7+ZaWlj2BgYHln6ch8JmOXJy/h9zx66P+LFm9ymGBOz6/Q/9AAAAA4AuB29vb88Vn75dGQIfT7YVLNgDU+YumyGKU6Kru+l988U06cOCoWc7KSqMf//hRs/xVAC8EAAAA3GRoR8HNl2oE9OrUxfF7SytitqenZ2Bn0BXz178upr/8ZSPZbH3JLv/8vC/Qd787nv7pn75j4tssi/LyjlNC/3709ltvUWRMHGVkDJKUnjRyRFanc26jtSuWUX5xBfVPTqPbpt1KOTu30J79eZScMYQGDkik/tEh9NZb75Pd05/Gjx9D/j6eNGzYMDp6+ChFRvSj1tZG2rRpE42bPJU2bdhE9fUXaMzE8TR53GizBwAAAOBmwW63N3p5ea2VRoBOudsDtw0AvfO32Wy3+fr6hnYGfW4aGhpo9+7d4mxbKTIykqqqztF//dcSIs+B4pD7iVOXg2qtlwM7RP/5n/fRwoV3msmC/vzimxIfRP387eKYT1D5hSDyCYqjf//RA6RvDEpO5tCzf36H5i+4lVau2UjZ42dTUV4ODR8uDYULdiotyRfHb6e+/dMoOTGFgjw9aeOWLfTjH/+I3ntzCWUMSaA9OfnkT0GSvorsfSOlkaEzCKZIwyGi4+ABAACAm4iWlpY6Pz+/9e6eBHSfkUcQ59+nra1ttI+PT7SuXq527tzJq1at4vDwUK6oqOQ3X1vP1TURHODXX7K2m88IPDz8WXw+FxXl8qxZt7CPjy+v37iRyysv8He/dT+HhzEfOXqWcw8Wcv7Rg1x3vo4TU1P5xJGTbGuo5B0H87g9MIajI2L57jvncICXJ+ft3M779u5lj+BwrjhTxva6Wi6tq+GJEyZwzsE93C/Mk4tKm3jG5Bm8bfV7XNbYzE0NbXz+fDNnDExjaWO4/XsgCIIg6EaVl5eXb3t7e8ATTzxRtmjRIgm6SI8GwM9//vM0cf4ZnauXjd792+12uvvuBbLmSX9+fjFFxY6mdsuLPPr0IW2ESEuEAgKCKD9/B82bN4Gi5Q589+6DFBoUTIdzdlJh4XFqtfzI1zuU5t0+lQ4dzqV27zCKDrFoyyebqNEriGbPmkXFuQfkzv8klZVV04WmRgoN8aPCM2VUXFxN4ZH96MCBXdR4wUb7DuyjYVlJtG3bHqptaCXf9mY6VVFGhSXVFNwvnMaOGoo+AAAAAG5KPDw8QlpaWlqfeuqp2s4gQ7cGgN6cy8+kqxnG99ixY6SDAE6cOJHCwkJp+/a9VF7ah/x8wqRhYMk+pCHg0Yeam8soLc2LHn30PvLx95P1Npo6ZQw11hVTVVUdNbEfNdosmjEtmw7nHiWf4CgamhZL3n4hNHHqdJo2Npt8PWwkd/AUEhVF/RMSaer0KdJo8KNB2cNoyuRbKToiiDy8LUpKG0wjh6fTupVryT88ge5YcBf16xtGSSnpNH3GrRQectXdHAAAAICvLHLjHfHEE08ULFq0SJ8MGLr6AOij/9bW1qFy95/aGXRFvPfee1RXV0ePPfZY5/py+vf/s4TCo8eSp0+ACbO3NlNFxaf0P/9zHz3yyAJqaW+nffuO0i3jhkpDoIL2fbqNNuwqpQBfX/KhZnH+oTT/nvkUHuBDF1pbyT8oiHylkdHe0iJ3+Bdkm2YqK6ukUaOy6bzs29PHhwICAqi9vYUuSLynj7/k1UrLl62ktEHjaPDAZGo+f970RwgODjbHBAAAANzMiI8vFB9/SBoDphHg3ADwFN0uiz1eC1wO2gA4L871O9/p6OHf2NhIr7/+Ef3+98upubVj4kBfzwv0s5/NljT3UmhokHHE2mgID+3oc1hXU0ZlleclLlTCayg0PJxi5S6/N/SVg+5T0/eO3TQGdABDT8+r+hMBAAB8JVDvgfr8MrCL818l0hPX0QBw3P17e3sn6/rVsHTpUuOMH3304nf+6nhfe+19On68VNbslJwcJfELcfcNAAAAXEeampqKgoKC8vQpQFcDwGazzfD19fUzKa4CfQKgnwJ+97vf7QzpQB/Ta8NAUcevj+gBAACAy2XPnj1UXl5OdrmPnTBhLEVH60dr4PPQ0tJi8/Pz29DVACgqKvJLSkqaLotdrwSuFHdPAC5FQUEBvf/++6bjoD6a174DeDIAwJdLbW0tvfbaa+b1Wnt7Oy1cuJBSU6+qexAA14StW7dSXl5e102k3lzec889To2AjtcCWobDwsLk9zw1tzZTiKTXbdTPqI9qaJCwkADxNwGmIaHhWt6rq2spIiKs41VxR4QJ77mdOz/Vse+vOHzq1KlPUlJSbOZIf/WrX6XJH9fPRF0lx48fp9YLrZQ9MlvW9GT0/kGBOv9169bRuHHjKDY2lqKiomjNmjU0dOhQ8vb27kzVSh9/+CHt2LmLWiS7CzY7hYYF0rnqSmpobqP62jL6+OMVVNtso8h+UVRSfJQ+XL6cCk+VkJd/MLW196GgAF9qba6l9959l/YcPEIhEZGSbT29+85Sqqqtp8iICNMIqZCCkpqU0LlfAL6eaCWnzl9H0YyPj6eEhATasmWLGdhLK1RFK8Tik8UUFh5GzeerxZbeo9qmdkpK6C8VcjWt3bCRQkJDaM+ObbRnby6lZ6ZRfvEpiuzc/uypU1R45gzZLQ8KCQqgwsJCqVRDqLj4CB3ct5+CQ0LpQ7H7g3kFFBriS9s3r6O84ycoMjGRfKVuwGe7X0927NhhfMxtt91m/ERGRgb17duX1q5da8ppUFCQpGLauHo5rVu9zpTNDz9eQ8fzi8gS/3Fw1xby6lNPr731Ph0+foo8vVvIy6OF1myQMhofRi8//yyt2bKfyuubqb68kqqlERERHUnLF79BXp4NZrvjsl2b3Cq79xU3RsmUhpD15JNP1mjHPx2bZ6CHh4ePhHcbQOBKJC0ztrXYeOTIkbLu0S2uvLycT58+zdIy4wsXLvDixYv5zjvv5OzsbE5KSmJpkXBbWxt/8MEHfMstt5htVi7fwGfPVHByajyHh/nwqvXbOXvYED6au4MPHjzFu3bkcrBfO2/evoVbPAJ515a9nJScwLHxIXzs6AmuaWzl1IQYXvzaEvlL/TguKYqjI/vxh+9+xO3yp8dGhvG6Nau4voX5xPEi7hval2OjI7sdNwTdzFJ7LCoq4qqqKh00hF988UWeMGECT5482dilSu52eOnSpSyVLvv7+3ObrY2XLnmTB2al8OuvvcvttvN89Hg+RyQl89Gdn/KR/ENcca6JC3KPcmNTDZ9paOKjBw9yc10d26XCWfreCj5VVMJNbS2ckZrM70ldkJwWyW++9h6H943k7Ts2sWdIBMfF9OcQf08+XZTPxYXFfLSwgceMHISBu74m2rBhA7/xxhtmgLmysjKWhijfddddPGDAABYnZhQTE8O5ublcUVrBWUOyZLtGXrF8HWcNyuKc3ZvYr28Ep2dlcWRENO/evpHPFh7lFi9/HixlOVl8w/mmBt6/7zRHh/nzocN5PGf2bN66ehNX1tZxUP9wTomN5fUfvM+nig+z3SuQB8l2sfHxHBrej73cHPONIMHriSeeOONorsjf4T7h5crT09PINVzuGPipp55iueM3IwW+9957nJiYyNKC65ZOK57W1lbev3+/2WbXrjxpNFRwSUmhVFLi0Gsa2VcqKc/2RqkMCrnmvAfPvXshZySGS+PjKG/fmcc1lZV84thRrqyo5zbWY2nizZu3y7Y1XFJQwDk5OXy2xsYPPPAwTxg2jGtOFfIDDy7kQYlxvGXrxm7HA0E3u55++mlesWKFsU1tlFuWxePHj++WZvDgwRweHs4bN3bYh5cnsa1RnLnY1umKOl748MMcHR3MW3YcYwnm8aOHcGVlDU+8dQbfffcs/uSTXRwTEcdvvfw8/11sf+eBfFkPY5ut0eTXWF3NLS313GgF8YQRI/jg5i1cIdsXib3W1zRxvTQ4PPyDOCIsmD2djgu6uSV3/BwXF8dTpkyR8lQpZSy6h89Q3XPPPbxr7y5ubm6Q9RaWG1qOHziC66ovcHV1Be/blydlfJ00XoO5VMprdXkFH80r4hXvrWZfuQ329mdubGnnC5YHZ40YJj7oAl+oq+BSaRg3t9i57oLFpWdrzXZ5eQX84bJ1Zr92l+O4gaQ+v+N5RZ8+ffRXxwm+aonTNnINt9lsVkVFhTVv3jxr9uzZljhhS1pyPdJJ48GaMWOGtWbNGrMeFeJl2eorrYP7cqz9h0uswqISS1qF1qf7c6zA8L5WY1OVdXDvHutcbZPVr2+oFebRZhUXFVhbtuyzKmsbrK3rNlmni05LPr7WudISa/uufdaZqlbLi7ysvTt3WkVnT1s22c/OnXusk8VnrP79E3scEwTdrFJbPX36tDVr1ixjlwUFBWbZXdr77rvPkgaA2aa+8pxVWlpq7dx7xKqvP2ftEVsqKym1wqODrfKyM9bJU+Wyjd3KPZBrHdhzwIoMj7ImjBlmDUiItcKjoqwBQ7Kt6IhQa9eWjdbmzZutyvp6SxoUVk1lmZV/+qzlG+Bv7HXHjhzr5PHj8rvLavfrawUF+fQ4Lujm1ujRoy25MbTS09MtPz8/t2lCQkKs9vZ2i5mspoZGa9+undYrL79hjZ440zp3rl7K9TErU7bXsnvn3fdaLS3tVl5ejpU+KMU6sG2TtWrZMutA7gFLbi6tJ574nZUi5XP8qCFWybEc67fPPGNFpaRb9z78HcvWYpPtDsuxpFq+sl9pjLo9nq+6On0+eT7++OOy3CdF/xPMML1XIx0JUCcCGjlyZLdwDdP3N9/61rfMu8SSkhKSOw1KSUnplk61cuVK8z5nyJAhFNe/HzXUVZF/aAzNmD2TIvoG0PmaKmqV0z/nzvmU2M+b8o/upn35VTRlxmwalh5DdY3NNHL8LTQyO4PstkbyCu5LE8ePpppzlRSVkkZ3zptJsf0CzFDBlpcPZY8aS4dzDlNwv350552zKcDPr8cxQdDNKB30c/Xq1abTrnai0i94pEHQw35VO3ZsobY2uxnls/p0Mb31t9cpfthYmjByCB0/cowi4hNp5vRJtGbZW1RS00x3zJtHNWWnqaKume66925Kju9LZfm5tCWnkO5YcB8NSIwiW+M5Kq2uosxh2dS/nz/9fcmHFJ+eRRMnT6DmhkZKyMig6VPHk7ennWytFsWnpVJaXGyPY4NuTmmHP+18GhcXZ/qfaCdz7TOmnfmc0y1fvlyfa0vZnERePjbaf+AEDR09jubMnkYZmRl0y4QxNHzoYNq6aTPNv/+bNHjwYBo9NpvGjx1NtuY62rurhB7+9kMSNpJiosJpwsSxNDAzTfxTBiVIeRs/aTxlDBhIaRkDJM0YmjB+hOmL4nwMN6CKTQNAGgKO7/9dHxNctrQPgL7H1/f6zuEatnbtWp43b55ZDwoK4vfff5+nTp3KciBd6SoqKnjZsmX8/e9/n729vTk4LJz7JyWYd48ZqamcmpzICUlJnJWVxcn9o2U5jmP7x3HJ2SqOSR7AUyaP4sTkVB46fDgnxcWytBo5IiySE1OTJF0ij5DwmMhIjo6N5P7x8ZyQkMLpmRkc378/Zw/P4vCwsK5jgaCvg6Ty5Ntuu83YW7zYxDvvvMNy12Xe9TvSyJ0Tv/DCX/mBBx4wrwL8Aj358IF93OIdxBMm38JZgwYZm4vs25cb6us5a8hIvmX8WE5KS+KBAwdxSmI8e3oQn6tv5qKiCr73mws4Mqyvsc/kRLFXsee+gb5cf76FZ86ZxYMHZ3JCfAIPHzHYvONNHTCAk+XYUhOT2de75ytG6OaUNABYGgDmNYCWRz8/P/7kk7U8fPiIrlfN+v5/z549fP/993NfKX8eHj6cLOVq1IiRHChlSm44OUrkYZH4ibOcNWYUx0REcExUFHt5eXJsbDxXV1by8eJTPGb8eB6YnsrBgf7s4+vP4bKd2kRwYCBLa1nKfqRsF8k+Xl49jvVGkzYAtAOgNgCmdP5eNdqbXkf1c/0MsKmpif7lX/6F/vKXv5j1lpYW2rBhg/mWUxoFJkxHDdS7f23hjR071oR9PuyUk5NHQaExlJaE70EBuBx++MMf0u9+9zsKDOyYE0Of1OXk5NDcuXNJKlwT9vHHH5svAmbMmNHxeZTY3MmcfbR53zEaN2UKZaUlmXRKU309ecl2vr6+nSEO7FIPNFJ1eR1Jw6AzzJkWqqlpJGlgdK6Drzv/8z//Q7Nnz+7mDz755BNTPvXzVEV7/s+aNYvS0tLMem9II5aqq6spIjq6x4d6FWdP0ZnqOsrMzKTAHuX25qPzpnuzaQCIbpWAa9IAePfdd00D4Hvf+15nSAfq3P/1X/+VXnjhhc4QIpvNRtu2baO9e/eadR0LQD/vyM7WTwgvh/bOwuBl8gAAfH7UVv/whz90fkLVgdrkpk2buirZ8ePHGzkaBB20SwO+ThreQRTULRyAa8OTTz5Jc+bModGjR3eGSKmTMnnw4EHjUxRtmA4YMMAsg8+H+Hx9ArDF0QCYJGFf6BMAdw0ARS/moUOHjONWDRo0qDMGAHA9+NGPfmQaAN2dO9HRo0e7GgBql2hcg+vNU089Ze7ux4wZ0xny2Zw5c8aMZaFlV/uYOTdsQRfaANjm+Aqgx/uBK5Win2C4i3MXLpUKjxgxwrzjl0qmW9zf//53/tOf/sRSOZnvlJ3jIAi6NtLP/tyFqz2qXarUTh3hUrHy3/72N2ObKmnwd9sOgq6VtGwq7uLcSRqtvGTJEl6zZo0ZQ+DNN99km83mNu3XWZ0+v+MrADm/CfoG4Fro8OHD5v2+u68AdJS/O++8s1t4b3rjjTfMr/ZM7tevH+3bt48iIiLMsiNNSVE+Hcs/QezpS6EhQVRXV0ZHjhQReenoYkEmjT6N8PKy0cGDOVRWdY68fH2poaqMcg/mUh/fQLNdUX4u5eYdI8/AQAqU7Tw784egr4P0/b4+ZtXRN93FO0vvql555RXzJY/aos7Aqa/x0tPTyd/f36Spq6qjfQf3kc1uJ18Ja7bZqF3s32ptJlurTeqCdso7cIDKKs9RZP8YsmyN9OmuPVRSVkbeYp92qe/95bfDdr3M10I1NTXmTs6EkY1O5OfTiZKzpjYLDfEXu8+T7SuIPDpsP3f/fjpbVkX9JX/XvwG6caRfAQwcOFCuY3+38c7KlzKh/QOmT59unlhpmfTz85I8tpt1Ld9lUjZ37z1CaSlhtGL1ailvwfTua6/QihUrKCQilPYdOy1lL4j2bl5P/cK8afXWXRTo25feeukvtFGOpaz2PGUMTL/hfYQ2quS3xPEVQJy2BoRurYQrkbbAdCAf168ApFHAcnF47ty53cId0laajg7o4+NjWm06wtPMmTNNb38d9UkqGvPVQEJCgunpWVpayq+98hY3nivjjzft4hFDsvmdl/7Ep2ored/BUzxxbDafPnmcf/mrP3G7rY4PHDnJDQ0XePumLdzSdp6LC4/zjj257OXhz6s+XsENjY0cEx/PMfgKAPqaSb8CuP3227vd5Tvr/Pnzxn71CZ6OEqgjds6YMcP0ztZBWfQuTUfvHDZsmLHfY0ePcc6eXbxn704uOl3D1U0W15eWceW5Aj5+spCP5ZdzYX4+5x87yfXVZbxl7y4uq6hjTy8fvlDbZL4kGjRoIL/9xhsck5zM1WLHi9/7gAcPG8VbVn/MxSeP8ZZ9u7mtzYu3bFjHXlKdLV+zgcvKqzlvzz5ub63kVet28JH8IvYLDOT4/jFu/y7oqy/9CiAtLY2lAdAjbu/evcZXbN++nevr61kasjx79mwePny4+VJFFR+faAYT0nj94qS0vJJ37i3kkcPieeWy9/nUWTu32lp5zJh0XrVqDZ+tIk5OSOScHRs4LTOc127YwWWnqpklzbjJEzg+PY1Dxf/cqCMAOksaAF0jAbpNcCXSyqC3R4r6KZG78JdffpmfeOIJ/vOf/2yGfTxy5AjPmjWLw8QZa6WkklYgR0REmIut21RUNHBoRCLP+sZdkq/FDc3tXF/XxJMmj+LqunrToNi8YT1XlzVxRXm9hFVLIWjiwsIijgyLYPb0lMqnhLfv3s0Zw0eb4SXT4uJ6HBsE3eySisBtuOp///d/+be//a15DaePVnU4b7nDMp9jqdQ2dfROtfkDBw6YbYKDgtnT19fYV319NTfXN3NrUwO3NdTLeg03t7I06GO5tayaa4qLedPGbezp58ty5yBpK7hG0uhrhvqaGqa2Gt59dD+3WB5cfFbixJbLy2uMs9cbjXxx8vu37zKV/tyZs7i+TGx623aeNncWT500nldL46bd5W+CbhxpuVLcxW3atIkDpYE3adIk84pY/YPrjaeWzwULFpi06hNYGot19eUS582tVgsXlZ/hGHH4k2+9lavKyrhRfAe3tom/qOMLbW2SppWPSN75hYV86NAhfuud1d3yv8HVNXOBu8grkp7w3hoAvfUNOHz4sLTAxhinX1JSYi6ijj3umm7hwoVmTGitHKT5L8692rT+A6WyabvQbCoJ/871fblH5Dh8OSsrlm+dMYFTY2P5tOQdGNiXc7dtk7sSDx4tFVeQr8VNUkHpcfdW0CDoZtalKlm1TbVLHb9D77j0V23FNd2DDz7IK1euNLZZcLSADxdW8+hbp3GQh8X5R/K5qEAqUbnrL5EGRJ3cjW1bu5OzRo/m2MRY9mis4zppoK+VsHypbHWfJ4rPmrkJzhzJ5aLqJr513h28SyrxpqY6HpidxRNkW60rPHwD2dfXg6ulseDl5WccQkuLneubm7lZ5OHheVPcrX1dpd/691Y2m5qajN/QeWP0CbE2ANyl06cHjY2NZiwaf3EYJfk5/Mdf/4rL6iyeNX0C5+zcyI8//iRnj5/AkZEe/Oabr5obxo/+/iE3ig+ZN282W7KvT9Z8Iv7C92YqT10NAJ2275pJKogeYXIN7XKn0SNcJQ0Du1xI+8iRI43q6+vdptNwMXCT/4DMJHtUlGV/4/W/2E+cKrVX1lbZc3P32T9eu9ZeevKQ/ZOtufbR02fYPSy7PSjI197W3GS32Vrsc++aZx8+cpi9sa7aXl5db7/jjjvsDTWF9pdfftl+uLDE7X4h6GZWb3apCggIsI8bN87Y5ZAhQ+yVlZVu09XW1nbZZmpKhN3Xo8VeWFJjT05PsXvY6+3VLU0SF2a3Wj3skydk2xNTg+wHCw/bQxMS7A89fJ+96nSZPTYxyT56/Hh7bGSofdmHS+xxAzLt9j4h9mGDh9nHDhpgD/bzsscPSLcn9Y+165CElZVV9im3zbTfsXC+vb6szNhwaWOL/d4HH7Qf3LLFvnfvQbPs7nihG0OK+gd3cRruiJsxY4Z9z549dmmA9ki3RcpCWlqa3d/fX3xGlP0f//G79vHTptl/8Mij9onjhtkffOQB+6yZc+3z715o/9bCu+0P3jvP/oMf/KN92qwH7Y9K+Zk4caT9xz//J/u//se/2h/95t12aQD02McNqq6hgGN15Vpw5MgR833/iBEjOkM60I6BOmWjONzOkIvogECaXod61CmBdSwB/e5Th3t0RgzcTAGpnUJ0kBGdjjGyfyTl55+hyZPH0/nSUzRr3u20cdsuumXadJowPptycnbTqFGjKD4pg7JHDqXhw4dQQmoqJcYnmm9HU5OSKKZ/DPXvH0/JyYkU8DUYBAIAZ5w7AbqicTNnzjRxaptLliwxgwFJxduZooM//elPNH/+fDOtd3hEGKWkpVFKfIoZznuQ2Nmg7CwalDWMsgZlUdqAVBo0cIDYZDylpqaLPQ+hlMR4uuWWsZSenkoZGRLXP4lGjR9LcQnJlBSXTEH+vrIcR+fqz1G4HEeC2O3Q7GwaL/VGeGQMJfTvTzGRUXSiqIju++bD1D8mRuqKQWY/4MZFx6LQznw6FLArznHaQVQHm9u9e3c336MDzem00gsXLjQDTGk5jpGykZCQJOVZ1qUcR8l6kviEIPE3OiV1/4T+JixGylSU+CRNo2VOOyLq1PI3A52v/coc4wCM0FZAR9TVoWM1y516j4GANOw//uM/6LnnnusMuYiGa3rHSE67du0yPYu//e1vm57/ilZEZWVl5kLq/M8XaaZlyzbSpFmzqK2+zFRAhw4do8TENEkXYMY11zB3lRsAgOj73/8+PfPMMz0a3IprnNqh2pTaq8OmFi9ebH7VNr9oO9OR3PRY3B1rW3Mbfbz2Y5onDRFY+83Bf//3f5uRYnV0WFc0Thud+sWZ0tzcTBs3bqSTJ0+adQfTpk0zN47gIvpaRVz+AccTgGhZN+FXK/0KQHsM67f9zuHaAdB5LgBnrV+/3qTv16+fWddxn/VXexbr9KM6B7T2Lr7jjjtMx0DnbVWxsYkcFOTLfYP6yroHy50K+/p6m7iOsaHd9z2AIIjM9Nz6nl+c92fGJScnm/epb7/9trFLlX6Zo1/3+Pr69tj+Wkscv9vjVHmI7SfGxV6X44Cuj7T+z8zMdPsVgMbpVyiOOC0X6jvU/2g50X4BOo21a8dAqKvjb4V5jtfZGrgmUrTjhmu47kYdsWu4ShsHinOYduyYM2eO6XGs0mWd1ME5TYd85EIHsk+PcAiCPo+0456jUvisOG2I33rrreZzK5Xapk4kpJ3vnLf7UuTThwOl0ncbB92QcnQC/LxxWg61fOpnrSrtJOgc36G2TrmGf32kqO/v+grgWqEXxdGr2Bndh8PRu6LbuDsG/bRHGwIqdf4O9JMPHRNApZ8eAQCunN7sT3EXp3daWrE6emDr3ZYzK1as6LJP/VTPmcraWm5q6h4GQG/05jOU3uK0fDrkTK2UvZ/+9P/y/ff/3OiFF97ojPn6oTYt6ugEKL+RuiI4Iq5YvU0HrBXB6tWr+c477+wWrtJXAFqZuHu876rCwkLzuZF+iqR3J/ppkTY4dMrGi+nauPJMGdc2NEgF5i8tHk/2tIjbrDa2PC32JE9ua6rlssoyifcxLSLNQ+Wo8CDo6yIdCEjv5vXu/nLi3Gnp4sVcd/68qWT0Mzz9dloH83LY1afbdosNn+G+ff3N3ZrWFZbEeZrt2/iM2K2nvz/7SFiHjdaYit4Se/cR2yWypCJvMFPD1lZWco1U6nZJ6yV3dGVlZ2TZR5Yv2rNls3FDXZOkq2H/EE9uqK3jmvNN7Cl/j+6jtraSz8u6/n16jJrneWmgBAZenAoZ+vKkj/l1SOreXgH0Fucqdf7//d9/5i1bSrm0VMeRsUvZLJLrbomvyjRpKitrufDYCa4sK+IXX35LymkZ223n+e9L3+INGzZxbUUtp2VlShmq5ZeffZbXbtrErdTKhadqOSEpkk8dP8FnahrYx2ril199iU+cKuJW8TtvvLqYT5w4bo6zScr0W6++wU3im1asWsV79hzkmppaTk5P7bSB6yfxe1WuDYCrRodjvHDhQo+vAMTQSRx919S/zugQwdIAMF8BXApx/mbIRu2VLA0M0wNUZ4Lavn27iZcTbH4//uAjMyRkaUUJ2Swb7d1fQJ6efSh371a6YGugvXuP0aatW+VYj9LmzZ/QuXMX6PDho7Q3t5iGDMvoMVUkADczq1atMhOuiBPsDLnIpeJceeedd8xQvjoUa2pqqrFPcd60du0m8/WNOFixvf1iwxuoOD+XbH3aaNfefIqMiKSQIC96+YWXaNOGVXSypJQSMjJo8UsvSvwBKqmopdLSEhqUkUmbP15Na3fsIKuN6N0P3pW0J8nXx4u2bt5B+/fvpX27d0jaCsrNPUaHC0qourqUfv/bX9G5C3byabPRso8+ovyTpbR72w7qF+RJL7+2mHKPnaSjebnkQ0304quLadeuXIpLSaGIsJDOvwx8WWzZssWUI0fd7syl4o4dO0YfybU+cOCAKYPvvPMxLVt2nAIChlJQUCz5+0dRS4uf5LGeJk/OMEPOl5TU0NZNW2Xb/TR00iQ6mnOUqsSHVNVU0pw58+j02RNUoWVrx14KCQmjidPGU7Ts+/0Vu2jq5OGyr+1UfraNGqRM1tSdpvLGVvL2DKR08VGbNmyiC/KvvKqKGmua6WzxUfIOCKak9Exau0W2nzFZyt91xTQArvlAQI6Wt7u43jrjOR7luIbrQB8///nP+de//jU/99xz5gmCdvLQTiH6tEClw5HqSGRysbu227DhgKTL4JSUOPaSO4DishpuOd8iLa1T0tqv5sOHT3FeXinHRUZx1dkiPnyqgPOLT4nKpEXX/Rgg6GaX4z2/O10qTm3yySefNNInBTpIl3YYlMq0S/qKoLg4X+6ATphtPP1D+dbbbuW582/jDR9+yDv3F6jhc0XJCUnXwPPn38elxXm8ZMlytnlFms6FA+Mi+cDWDWaCl627DvPMKRPExj9hf/9IHpiSwqGBXrx/Zx5HhUbyhfqznJdfLLZcLL9lHBWfyiEhfjxwYAq3NNj47NmzHCX5HT+ez9s+2cYDhwzhW8dP4NL8fP7kkw08/rbbeOTQIfzRu++ytDG6/b3Q9VdvvuGz4tRXVFdXm1fHBw8e5HeW7WTf4Axxevrk2DLy9dU+ZRH8u9+9arZRqqttXFV/gedNmcIjpWzYZB+RcQONj5k3bwLv2rqVt2zZb8rXtm3b+JPVn0iZa2Bv8mYvy4trWiy2ye+ECSPFB0WKz7HxgV0HeMatt/NQLYO2Fh6qeUm51qdTuySurqqexfn3+Buug8hDH393rljXQlJhWJJnj3A5t0au4Y44xTW8qKjIOn/+vDVlyhQrOTnZKigosGbPnt0j3aBBgyy5Q7F27dpl1suKT1m1tZXWxjWfWNtzC61z5bVWfVWVVXH6lFVV32z5hkdY982/1ao8c9oqO99ika+vRa19JA9fy9slbwi62eXt7d2rbWqcyl2c2tv48eOtmTNnWtu3b7fmz59vBQYGdkuj2z7yyCPWkiVLzHpz8wUrJCTKGj4oTey01KopO2eVlpZaNvl3vqXR2DK1tljnmpqkHvG1hg8fbqXFR1mnThVbe3JyrFax0bS0BKux5pTVWF5u5UjY8rW51v2P3G81NZVbZWXnLQr2Nbbc0tpmJSQkWI889pi1Z3uuFZ+aao0bN846XVhotbSw1dR4zurj72/2ER4UZJWX1VhR8fFWfP8o69y5c6gLviJy5xsc8vLychuu10/LpvoLX6nfK0pslp9HsOXh0cdJbVIWE63Nm/dbra2tkpdlhcf6Wv36+Vi//vUz1upPtsu2wZavlCfNUxq0VmsLWZOlDJWJL9q6dYvV1NZk1dQUWM8/84z17urVVnD/UCvnaI61ZPFH1omjpy3fPp7Wgf27rD0H91i2+noJO2i9u/g9yyY7Kz9Xbu3ff8AakJX1ZZQ18+rbPAHQhWsl7Xih7+ddw3WH+o7NNVyl4YpruI7drBNByIVkMVyTTt/VuabTz360I5KUE7O+cOEkzjm4m+ua7Tx4UBq3N1fymu0b2e4ZylIR8NhxI6S6s/GegzmcKncIY7MHc0JCqLQoLW51yRuCbnbpnZSjQricOH0PrxN2qX3q57Zq++7SBQUFmf4AuhwdFig2uJoXLfotj5k+nccMT5C7tTVcWsM8OC2KFz3+OIdGpfFj8+dygL1K0i3i5Ws2cuawMfzYI49xqBzPvrxivu+++7iu7gwfPXqGB2ePYMmWc3bnmP4Dk7IHyXF7Sn4J5unDRrkb3L1tAxeXlnJDg03SHeThk8by7fPnc+727fz44/+PS+qa+a777uKlr77KSz9aLcv39fg7oOsvrfN7K1e9+Q1HnJY79Q36lUpcnL/c9dexh4c+AeiQLpeXF/KCBdNMOk2fLb7g/vsf5sGD0zgq1JPtzXV8dM8e3vzpp/y7373CadnDee7Dc/m+7z7E3/3uj0w5/NGjkn7QIL59xu1828h09pIy6h8axYOys3nEuCz+0b/9jMdOyubEpBj2lHIZEBrK/frF8O2338U/+tFD/Mh9c93+DV+01Peb192/+MUv+qmRXwvl5uaaWf1GjhzZLVy/zdT5mfXTDOdwlY4PoJWIfrfpHF5cXMwVFRXm8Ys2KqS1Lxeu3cxG5pxOZwbUR5A6Hrk2ENLSkjglcwhPmTKFRwwbZl4FDBqUwWNvGcupqek8bGAK+wf5cdbwMTxh6lQO92euq6jkoorzPGvKmOveGQOCvkzp6zPtnKuVprs4fQzfW5x2ENQ4fdT61ltvmVcArumeeeYZk0diYiJHRYVLZRzDqemZPHnyZB4+fBDHx8ZxcnwsDxqSwTER0TxKwpMT+nNsfCTHxERwQEiYGY/g3Lkqri6t5vHScBg6dCgnDkiUinUijxs2lD3ESaQPGS71yEROCPfgTz89zhmDM3hgSjLHyLFNnD7FjGGQlJTEY8aM5Eljb+GE5P7mWKLDIvjE6dP8yGPf4TjZV+aoITwieyjqga+ANm/ebGaDddfR7/PG6bwyHh7NvGLFNnHyceznFyiNCi9ubDwty2f5l7/8cec8AnZua/Mw2+n4AnWlFRzg6yUO25/rzzVwSEg/vnPubJO2f0KCKU+hwaFmHIxkUYY0AgLE/2jn1uEjh3NsbKQ0IqJ54MC0jrThUewXGCZxo3hASoJ5RZYm4eGhPee9uR6SxnWNcwPgmqCdALXDn3bSc6a1tdV09nM3FPDKlSvNSE+unQC10584d5o4caLpQKSdPbRzn85DLhWOSXP+/HkzP7lUYKbjkeLpG2A6dWh+up2OJqjrwcFh5lfDHMthwcEU6NVO/v5BVNfYTiOyB6ETIPhaofYnDXNjF6583ji1MZ2zPy8vr9uoazpyoD7BVbvXdHKnZexOh2/V0fxU0dERncvBFJeYaGxSURuNi0uk+PhICg/vK+niaNikMTQ4LV3yItlnNEXLfnW5I59ocxwt9gY5FhuNvWUcxcRFUH/Zl+5PHIGpEzRdgBnSVY87muJj4qmippSGZo/qSKt1hDkC8GWj9b2js7crnxWnw1DrsL+KDjHt5dVK69evpYqKYqquPkFRUY30u//9CY0a2+Gr5K6YAsJCyLezrEdEhFGq5D9k+CiSm04aPnx4l4/SstzNJpyWw8Q3RUf3p5BAycvXyymtp/FbEVLezZprHtcZaQCcc3QCdPeO4Iokzt/y8PDoEc69vOdX6ft7d3Fycrr1JxAHb919993W+vXrraeeesroL3/5iyUNBPNuz3nby5FPcITkPci6Z95tlo+beAi6maWofV5t3D333GP5+/tbv/3tb7vsUxoFJlxt3Hnby5GPT7B1223zRLdZ47KzZd19OoeCg1OteWLLqXERn8ue5aZN0s+D7X8FpeWrt/f8nxVnt9u71qXxZ/3wh/dY//f/fsP6p3+aIhpv/eIXj1i33nbRb2gZDXYqpxFxcR2KiLCkAWnycMRdSo6yrr+u5d6EOa1/yeoYCMj5vcDVSt/X6HtD13DZjXl87xqu0nDFNVzrF9f+BNLiM6MCTp06tUvSAOiW5vLlx338/Dgqqq+bOAi6ueXo6X+1cX5iQzoyoL6yc9im2qoOze283RctPY7L2uflpoeum7T+d+cbriRO+6l8+9v3809/+oDo23z77dO7xX/dJLbb0QAwZ+oaoc5f5Q65o+9c6k5v4doAcJeXNgLU6atGjx7dGdqB9hNwCADw2aj99VYNXG5cSEhIl22q1LE6c33t08Y2W53pTAxuTLSR2fGgqSdXEqed/bSMqpzRMvLHP/6x67NW7d/SGzr/xc1QotT3X/NXAFIpXPYrAJXroxJVb493etP7779vrVu3ztq2bZv5XblypUsaW491W7f1i2E9wz9LV7odBH25UtQ+r2WcO6k9Otvn4sWL3abrXa72eylpWrY+/niDdeRIoUscdCNJPyV1F6660jhXvfTSS1ZWVpY1ffp0I/383NV/lBcXS5l9zvrLa69Zv33qaWvxy4ulvrdZnx442pXmwIEDVnl5uXX06FHxR4vNNs8997KRxmm4piuW37q6cmvjxo3Wcy+/LL+fmjij4qNWucQdlW3Li8slv2KrWMKefvo562VJq2mKJU7zOSp5SuNFwg447e856/2VG7uO6RLq6Ovy+OOP9+3Tp4/pBHG1Onz4sJmWUefzdw6XgzQdM7SznnO4SjsKaSdA7dznHK7TOp49e5YmTZrULdyddIRA7Xyoc5Vrx5Dk5EGy/XEzfahOM9yRrp3eePE5yi0qoZLCQlqyZCkdyc2lxvZ2KiupppKSQnrllRdpf+4RSkxMNHF2u12OvY6e/92ztH7NGkqSvDZs30+pif0lfS4dOVJGJQWy3RtvyHa5Zrt+ISHdjg2Cvsp67733jF1KhXnN4ly1YcMGqqyspFtvvZUGDRpkpOtHjhwhqXhNGrWzZcvWy/pA2i7pn3/xRYkvovHjR8vvfrHNJVpd0dtvvy32vl7sOolWvPsGvb1iGe3fvd900NKOfkteeYXWrFhNZdVFUgeU0vLlmyg3dxeFREWRrbGRnv31r2nz9u2UNDCJNmzeT4X5R2jZkiVUKHVAUlIq+ft/9t8DXR/paH8ZGRmmA/i1iqurq6N9+/ZRQUGBWX9D6m4tj+o7EhISjLQzqY5c6+/v35XHB6//lS5wK9XUt9DQQcPoQluD8SXH9+VQbW0VVVVV0QeLP6DhozJo8eKllJEQS5s2raOY+HQaMDSdvMhP1reb8rx+1SqqFX+z9/BBik9Op3Wrtkn5v0CnTxdSZelp8vf2opzDVUQXzlNhzibauWsfpY8cSelynFVltXS4MJ+yxW4Wv/46pWYk0uuvvyP7S6HVm1ZRYHgKnSw8SSH+wXLsUd3+dmctWrSo/gt5BSAVQufaRfS9nOvEIA70fU3HzUR3NC/HuxxXXnnlla7HNfpIZtOmTSwX0HwiqBo8OMVMH6wTkuhnicqFcxc4//hBTk4OkfS7zLvKGTNGsE9TNe/atYtXr97F2dnTePott3BsWBgX5OZyTU0Br1mzmZOSMiVuIL+8eDHvzCkxjz5rako6tpO8srMnmO1CZTsAbiSu5SsABzpdsLN96md8ap86PavDRnVdRw/U0fkUohrOycnnc2fPiX2u4mlz57Lcicn2y3j3oVyOikriArG3qKQkzh4/geUOjPNPn+Zp0+eKLWfz5tUfiK1ukbBKnjB9upliPDg4iqdNm8bzpk/gD5Ys4cWLN4utjufMpGCzvb6K6BuTwkmZmbzy/ff4bM057qgtwFeBa/0KQFki5UD9hY40qyMGiuM2r6uciY2NNf1ZtNw6sLe3mbCExESeIb5l3rzpfHBjDidFiT9Z9b74gU1c0eYl24YavzVx4gw++OmnfPp0vviJXJYGB59v75gnQ31bzvHTHBwVxfdKXpGRwVLWq0x5t9vPs+VrmWm3LR9fLjldxZ9KPiX5Jbxp82457jNsb+x4Nd5u5t2o4XbZ30j5G85XnufvP3IvZ0ZFyz53mzS9IbZ77V8B6OP/y30F0FucvgKQlkqPcJVcQEscuNGyZcuse++915I7gG5pdH3BggXW888/b9Z1P/369bdGZw22jh88aJUXlVtLliyzjhQVyn48rIMHc63y8iLJb62142CJFRgYYfXtG2KV1tZamSNGWpMnZlolBQVW07laq7m52fJu97LO2WrNdvWd2x04eLzbMUDQV12K2sa1jJOK08rOzrbEyVtr1qyxxAlbcifVLY3ap9rtq6++atb92Nfy9w+05GbBOlfdZM2aPNlKiAgUmyyUOiXQGjFxotVis1mZmZnWxMmjrTMlBRb797NGjx5tTZa0Hn0uWIf3HBbbLrCKio5Yr7yyxDpb22IlZg62Rkv88ePHrYKCE9aoiZOtiSOyrYIzZyzuE2gd2XfEain1sL7/vYetvmF+ZsYh5+OEvjxp+RJnfkVxvb0CkAanKZv6VYk+Pk9PTzdlzjWdlqszUkbkBtIi0Qmp+7dv32oV5BZY6995x/r73z+y/MLipSyNsNLjwiz/iAhr6LjxFjc3mVFrN+w4YIXFpMjyWWvnrkNWXWm5bLvTWrp0qbX70AkrISPCOnEoV9Y/NiMX9pGy2EeO59CundbaD9dYuYcOi+1stSIS0q3+MTFW7olDVq7k01Jbau3atcrkU1DdbDVVNRi/tEP2p3/3X15/XfI/aSUOzOzxN7no4nTA10rastHWl7s4bRX1Fq51iWu4hl0qL22NqfTJgnYMdJdOw3UGQV0+duwYb5ZW2pIP1/Ktk0fzls2ruby8nr37xrKP6O5bx/CezZu5sLyQ/aQFtmX1Gn722bfY28dH7hz+xr/641s85545HOLVwC+99BL/7a0PeOzYsTxHttui28l+/ML69TgGCPoqqze7VF1NnNqmDvClM/7p4Cru0umU3w77PC72uWnlKv7TSy9zSEwM//u/L+LDheU8ftg4PrxlC//t2Ze4b2oMf7B4Mf/qV3/kKXPu4b7e3mZEQt2+od2bhwwZylnJwXJnt5nbvEM4tq83r/lgMS9a9DhnjRnD99wzlf/4x1/xHxd/wPfcfruJ7+tt5y171vDWvUek/mT2dzo+6MuVPk3WjntXEufOpzjipDFqZpDVAaoOHz7sNp1ONR8j5ZA6y1d9fStXVLSLD7idQ/v6mK8KHn5kLsdnxHO73PkX7snjqdPGczM3cl1dndzNW/zwD37AU6ZouZvCc++dK7/3GB85ZsxYsY+5ZmA8veuvr683o96OmzpW0s8xc9zcfvtYTh2SxtPnzZP9/IDHZGXxPQ/fzlPlmG+XNJrPggW3c79+fh37s1u84OEF7C0+c8yUITx9wvAef5OLOvoA/OIXvwjS32uBvldpbGykUaNGdYZ0oO/n165da94ZuqIzjml6fe/ijL7/r6ioIKlEOkMuIq0fkpNplvW93/vvv09yF2DWnfnNb35DDz74oHmP09bURNv2H6L59z1EU6eOpfTBw2nu3KnkabXQmcpW+vY351Ly4ME0c+pUGpiWSIc3rqXg+Az65re/SSnx8ZSSkkHTJk2j1NQEM/hERkYWjRw3joYMGSh5yXYzZbvMNPLu3DcANwLaB2f27NnmXb4r1yJO+/b8/e9/N7MEuvLnP/+ZpkyZQtJAkEqildYu+5jmfuteY4PR0f0oe+JYysxMoD07dlB0xhCaP29eh+2pLYrtffTuEjpx8iTt3LmVWlo8af63F9KQEQNp+PDRNHXmTBootpkSHy3bpNDUiTPFVlMpWuqLrIwxNHTSUKqVumratEliv+kUn5FCabFivzDgrwz6Hj4zM9PU365cizj1OXv27DHhSUlJ5teBDjA3VcphmoZLoWix2WiirI8dMYJSBw40A8+lJcZKHFFtbQvZfD3ojtnTqa8ENHj40rRZkygzLc0MRjRE0uu+BiakUkxCgvEZfftGSB4DKSEhhvJ2HzR5an+1ISPG0sCBQ8z6EPE10tCg2M6+CQNln7GxsZQgv7qu5TnAO4QaLjj2p/lJuGyrg2NdikWLFjVe81cALS0t5ksA13B9NKG4hqsUacn1CO9tUCGV8yMbffynrwo++eSTbml0PSoqypLGhVlPTEiwfvKTn1ijMjOtiIhEE56YmGmF+XhbwSFeVkBEhAnTR4xy8qxvPHq/VVlZbO34NNeE6340XOMd6xGyrgNFdG3ntH8IuhGkqH1+UXFqG2qHrvapkwnp49VJkyaZ9YjEBGvht+61tqxebTU02I19qa0S+VsPPvCo9c35M7tsbfLkUWKvAdYdd9xhSQUrSrW+8eCDxh7VpjVNoqRVOWw1MTHC2O8ozVe2jwjwt9IzMi7mKZI6s9sxQl+utAxd6SuAzxsnN4hWfn6+KZ95eXlGb7/9tjV06FBr5MiRXelmzZ/f5RtUWm464gKsSbNmWd/75jc76v+ACOshSatlT+M1naY3aTu361rvjH/g/jutESMGWuHh4V35a16u6Rzr+tuxf1nX/T3Uy/4urWv/CkAfyVzqsUxv4YpruD7i0MeHruEqnVvAef3RRx81cwI8/fTT/MILL5hfXb///vsvpgsMNJMKOW+nShmSxXdMG9sjfIik1XwHZyX3iIOgm0WutuSsaxWnduhqn/qIVe1Lx07vSBfIdz5wh+m8GxkZ4LR9oNjoEDOmwMWwDk2/c7qZx0A1xGWOkM+W5OsmT+irIx8dprGXR/ka53j9czVx2iFVO4pKI8BM8avTTqsP01dYF8smdVt2lcY5l89LpXUn9TW6/eVu59AVbnftGwD6zt6d01Z6qzD0Hb67i6wXSeNcw1WujYno6GjzvjErK8tMvKC/OguUhjunc6fAwI65y3vGBfKwYcN4WGqqmzgIujnUWwP8Wsapfak9fpZ9qi3q1zmfx247FGgqv+tccULXSVr/9+bIe/MbVxKn79znz59vyuRdd91lZrn8GpSNrgaA/VpKTq7bMA8Pjx7hKi8vL7tclB7hzc3Ndj8/vx7hKnd5DRgwwD5nzpwuxcTEdMU1NDR0yXkbCPq6S23Jnc1e6zi1R2f7VHt1joeNQq6Su3W7zWa7LnFaPrVMqoKCgrrFvfTSS/bf//739kWLFtl37tzZLe4GVkcDoI+bcYKvVI4nAK7hshvz6MU1XKWPW4KDg3uEawtMW2uu4Sr9tt9duDvp957PP/98l/Q7UHfpoC9GL7ywhB9++MdGP/7xf7JU8G7TQV+O1JbUPq9XnDtt3769m42uXLnSJT7P2LFzGHTzS58a66vg3uJ0Dv9rGedO+spKxwXQL770CcHBgwdNeXVOo2VT/crKldvN8kpZdqTR+k6XTbiUa7MsYRruSKfLKs0jL89RziVe0i9ZspLzZFvn8l+Sl2fCNR9H2OVK7LNrJECdG9MY7NVKP7XTEzxq1Khu4VohrFu3zryrcw5XrV+/3gzaERYW1i1c38mUlZXxpEmTuoWr1q5d6zYvV9XW1ppxnTUP/cxCpSf6yJEj5jGkI42u677eeONZWe74LOmNN94wF0fDNW1tbSE/++xfTZi0IM3nS/roSH81jsgm2/xV1stMvCOvMH2FoHkvXWr2tV5+98n+CmU56yZ/vfDXvy7lv/1tI584EcpnzvjyyZO1or1yPUZ1Pdpbv36fXHt/Obd6vo6Yc6TndenSv/KKFet5u14rWV+xYoWc0xWStr9ck0JzjrXM7JPyc6Rwn6RfYcI0z6V//auc4+1yLWySttbkf0Su2wpJq9dK0+q+iMK4f//u5e7rJrUlHZTH3aPWq4m79957e4S70759+zg3N7ebjR4/fryrHGiaXbu28GuvfSTXbJ/5hGuf2FyY7Ff3rfXHX+V6a7qOcrOUV4jtlsn2ZVIeUjvni9fwI2KH/aXMXCx76zvCTVkgs936TvvWdc3X2LukL5RtHXlB10d6ffRTUb3m7uIyMzOvaZyqoz6vNcvqA8LDw3nKlCk8cOBATkxMNOs6gJCWIc1D65PXXvs7R0Skc1BCMFvNZ7nyVAVv3pVv6qq965ZzSVUV79mzRxoebeLIZflwKZ88fJLPt57iXfm5fOGcn6Tbxq0NFXyoIE/yzZI67C98Xm6mW1u9uKnmLG8Vp58lftUmx/faq69yQ6AX5x0+bMKu5NPVRYsWtZgnAOZl3TVCnX9AQEDn2kUsy+KmpqbOte40NzebVp4r+iRBT7I7estLR1t68803jTPRUfqeeeYZU4BGjhzZJe3coU5d45Xq6mox8qO8fPl2njpsCpeW5vFyMfqzF/zNjGb6N616cxV/LM4nLi7OhCUlJZkOI4pWVsePH+WdO3dIxRFn8q6srDR55clF2/HxTt65Q+NKeZtUNDb/OE5ICOCtsn2NyeHmQc+9Q3p+f/ObD9nTM1aMo3+nsviTT86Y6+LgiDjqN9742JzbhACbnNcjZgSuw2Ikeq6HJSRw/s6Pzfe6U6YMk+u0wlTKOoJXTU0NL5fzGBycKNv786tiGK9LQyHAnOM43rr1I8nvqFxji7dv+8ic91c/2irXZpi5HtuPHu88iq8vaktqn+7QuNDQ0M617nxWXG/otVX7VKm9vvbaa6YTlrONLliwwDTc9foqLS1B0ggfYvrkvP7667xNbLVajllH6lQ71Apaf9+UvNX+pt59t1TWQfyR5P3ss1IeZV9bt27lw9vKnf7WGrMPzbOjLFSyTW5U9GZF7XuF7CdO4qbecw8ntYeYBiS4vugIsvpU2R1fRJzWW1q+Om423jAdV9VfOJdz7TSoZUbrIKW62s6HNh2SMlrO5UePSt5t3CINSD8/f24PsXNZqY2HTxtufFmZ1GnqX86WHua80jIp59/jKXFDpG47wqUXbLzge98z5W/Fio9l3d/YxYIF0zk7O5svyLHoUeRXHWd/aXh8T2zk7JY8ri64Mi+ivv+adwLUR/nqMF3Dld6+DtALog0A13CdscnREndVb3l98MEH5qKpAavz1caIPrpxTtOvXz+eNWsWv/fee2Zd931GKoDmZhuPnTOHZ44YzgG2QI5PSOoY6EfCDuVu5I05GzhX8t68Oc8Mb6oNF90+pDVEWmmlomAeNWo0JwUmcaumO3TI3CGNHp3CrS0aN5MfkP0Gyr4OHcrlUyXNehW6jutGlzaENm7caMqA6pe//Ks4//7s5ZUgCuxSVNQwfvvtA7xjx3GznV7jM2dKzcyOc+bM4mZpBGzceIgfeOCBrvPf3toizjvBLDeX5Ej6M1wuRqzXMkCug17rlpZAXrhwmlw7G6fIdZgzZrQpW80B+hiR2RYQb7ZfKNckr/QQ5+SUsC3YfSfTr5PUlpTe4tyFq6407t133zWv99RG1V7VRga4DBSk11XDdcAtXW+R66S2pdevpOSAyMZ6y1BVZRc7DDDhWg5yxeYCxf603IwdO4bj5frbbC2cm5NjbgSaA6QRvu2YlL0dUl6reMbwGVJfXCwL3/zJTzhAylmYFJicA+u49JDY8QdbeEveFqkj3NdF0BcnrWPVWV+vOH0SpU+j1T9ovaR1jpZF13Ra3nQYaV1W/+Hrc974ho0bc6UuOmTKW0BCIPeVOFuz1FWV7R15BjRL2W0S35LAfuJvjh3bxqUtpSZts6TTJ+h6fFpmAwKSjF3o/vVXy/1HUm7b21tN/adpm3z9WEefdz2+z6muBoC7bwSvSA0NDW5n9pMTbrW2tvYIVynSaOgRLncRvY4D0Ftecudthnn8xje+YY4jNjbWbbqBAwdacqdgVVRUWC2hoVaUpIuK8rCefvpp64Otm2S/PpaHj79Jq99mesgxTp062So7dMhaf2iTVVvrY7bvSP+B5e8faxUUbLU++GCFVXC0wPKXfR+StFu3FlinT7dImMZ9YP7OWjnG9esPWumDhlrhLsd1I0v/Nh3eVc/9uHHjrOLiEss3McpqbPQR1XbKxwoMjLXq6kKswsI9ZjsPj1hr6NBs629/+5v19Kt/s6xKPdselrS6u/JOSx5tZsH6NznfUYMGme/Kt8r51PPvIcs+tbVmeOiCglpTZpqCpDy1y3XVwiXX8nTLWevQ+kPWm2+ukmvlL2kPWSVShrKTk7v28XWV2pKW8d7i3IWrriZu3rx5ppyojWhZcZfOEa/LPg3+Yj9SPp7+Nylj6aJKa8Wrr0qZOy0XuNKUg0pZum32bLHNArOem3vWyr7tNqkDfCzZwBo9OsGUrYKCQil7haa8Jo/uXhb2799vHZJy9L9SFgdNniD732SkdYnavtwhWhUuxwl9cVKCgoKua1yylAP1D7NNWap1m079htZ1uqxp77/3XitK6p2pU2+z5o2ebeooDykzLS2h1iHxEwWffmrKW6xHlDVI4mZL+X/oodnWp59ulXrtkBWbkGCGJv5U0un4A7NnjxZfttXsR/chDRPJ+16rQcptWlCySaNp77//tl5t93Ooqw+Adx83swVdiU6fPk1y0nrMBigNA5JWt9vZAHVWsblz55Lc8XcLP3LkCJ06dYqmTZvWLVy1Zs0at3npPqQBYEZ5ioyMNDM9uUsnhm5mb7rjjju01UIR/v50yy23UGvrKaqp8ZZffzol+ydqpCVLllBE8gSaM2c2DenXjwZnzaTZs4fRkCFDSO50SAqM7HMiffrpIfLxiaChE2Q9NZWGjB9P4eG+EjeAPj2kcT5mNrSIZB8aPHgcLZg9scfffCNLR24sLi4210sMjCoqTtLWVacoNDSSPD19O9VOFy6clr+7iP7rv35m/v6amnaaODHNnJ+2Nl8qbvGlWXIOly9fbkaVzM/Pp9gBA8x5DpfzrSPMiQHIuo+c/wgaJuvDhkZQv36JZrStYcNmU1p0IIXEMvmG+1BxXi1lp8dQ7rbVNGziRFM+pFVN42bOpOwRIyjEzd/ydVJvtvRFxunonLqso68tXrzYrY2/+OKLZhRQqWDFlv1N+YiISDZ2qtff1zeFBgxIM+VC7VDDJ8v11GVVoJSZtKgoUwdIJUkPPHC71DXvk29KJPm3R1JMTCBFR6d1Kwv2ujozo6fmOXv2AhOXJXETh3XYu9YpGVK3uB4r9MVI63Od3VXr8+sdFxMTY0av1TrKNa2WWS0PWjZ1PS1yOCUPTaZJk7IpSLbT8jNUfEB6eqyZkVbLZnR0NKVKudWymx4ba/JPTg43/qZd/M994gN1u1SzXTpJg8HUgZs3b6bAwEBaKHVXpI4EKHFaDjUfrcucj+tytGjRojbHUMBe+nstyMnJIT8/P3FwgztDOtDhel9//XVauHBhZ8hFNm7caKYD1hPtzLlz54yTdjcUcG956QnLzMw0w4XqPnVo4pKSkh7Ho1OK6jCPmq5e0gXa7RQXF0cZGdGyzxZqifSjCJ9IOYZiMzzjtGljTHxsRoakiTV565CMOuWkStf17546dZS5sCwXTAtH97ipHXnEXtzmZkIbawcOHKBZs2aZ9QFSAa9bt0ycfpvIT9RqVFa2n37wgwdp5sxxJt25c3YaNEjPfYYYSRvtO1lIP53xbapqqTINinMBATRIzpvz+ew4/x3nMdasX7wWsbEd8VLqZDlAjukgjR07llKHD6eM6dMpTuJMWrl+N9cVuDJ6syXli45TG1KbVdtXW3Rw5swZM8X3T3/6U7Ou1/Pi9Y01crVD/VW61k25CJYG5wWKHDmSBscPMsst1X4UFdVuGqk6DaxzWXBsq+rap8Z17sexD3B9cK7PXbkecVqHrVy50iw7wnQYeq3Px4wZc9FnSeHRMuJAlx3r6vi17nKEdU8Xa+o8//YMyT+kW7yWPd2PHoMuh0gd6IhzzedKkAZA+zV/BSAHZZWXl7uNE+NxG66vB2w2W4/wuro6MyOga7jqUnl1DJHYsf7P//zP5pj++Mc/WqtXrzbSZX0MIw0Lk0YuqyUXt3ObeGvEiBHWnaJ/vnOhJXcxllRWTvG9S/PTdA65i3MOu9mk513Pv2Nd/97//u9fWqGh7VZ19bou/du/TZbrsrAr3fjxF89LfPx46x/knFM8mfOu51+vxZWfu3iTh25vroHbNF9v9WZLqusR9w//8A/Wnj17uuxTpa/LNNw53ZVKy9HCTlvvKFMjjI1HdIZBX1251ufXO07rDa0/tHyq31CpP9Hy83nrpM9Kp3Wecx3oLK2zvkDfce3HAdA5jMXA3cZJw8BtuHZyaHXzvb/mde7cuR7hqsvJS2dc0mPS/BzHp2HOaZyVnp5u1Ce9Y9ldGqin9Lzr+XcOu/32dH700R/yQw89avTLXz7KP/vZz7qlcZXzOe+6Fk7xlytcw0urN1tSXY84vT7a4c9hnypd/6Kum6NMpbuJg75a6s03XM84R/l0SH3HF1U2r6e6GgCCa+/AK5Z+P+n4htJVrt/5O6Sf7bjr7a/f9Pbv5VvNy81LWv7d5BoPXb30vOv5dw1fuDCLH398oRHO/VdPvdmS6nrF6TgbzvbpGKMD+nqrt/r8esdpeXTINU7HinBIx7Rwjf8K69p/BSDG3dU70lW99ajUcJ2NyzVce+peSV66nbs4d1q6dGk3uUvj0GfFf92l572363I1upxrBF2+LnXNrndcb0IZ+HpKy0pv9fn1jnMnLYsOn6e6nG1d9XnLtXM6d9tchn1c+ycAOliLyl3c4MGDLyv8SvP6vHeZjz/+uMnfcdehyxrmLp0jrWPZNQ3U8ZSlt+typXKc98+6Rq76vGl6S+ca51h/3JHGse6Uxlkdcc7Ln308X5Yudc2ud5w76blzXH9HGXCXxvkcu1sn6gjrUPftneW8nWt4b3HQFyMtK3rNvwpxrtKy4Fw3OeRaRi5VDzjCVM51m3N413rnryOd63KPsM59XE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L4yEP3/BeKA6ZdfQQwAAAAASUVORK5CYII=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dirty="0" smtClean="0"/>
              <a:t>Modelagem </a:t>
            </a:r>
            <a:r>
              <a:rPr lang="pt-BR" dirty="0"/>
              <a:t>de dados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Modelo conceitual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Modelo entidade e relacionamento (MER)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b="1" dirty="0"/>
              <a:t>Diagrama entidade e relacionamento (DER)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b="1" dirty="0"/>
              <a:t>Entidades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b="1" dirty="0"/>
              <a:t>Atributos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b="1" dirty="0"/>
              <a:t>Relacionamentos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b="1" dirty="0"/>
              <a:t>Cardinalidade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Modelo lógico usando o SGBD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Criação de banco de dados via terminal/</a:t>
            </a:r>
            <a:r>
              <a:rPr lang="pt-BR" dirty="0" err="1"/>
              <a:t>prompt</a:t>
            </a:r>
            <a:r>
              <a:rPr lang="pt-BR" dirty="0"/>
              <a:t> de comando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756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3800" dirty="0" smtClean="0"/>
              <a:t>Diagrama Entidade e Relacionamento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diagrama de entidade Relacionamento também conhecido por  diagrama ER ou DER, é a representação dos conceitos de </a:t>
            </a:r>
            <a:r>
              <a:rPr lang="pt-BR" b="1" dirty="0" smtClean="0"/>
              <a:t>entidade, atributo e relacionamento </a:t>
            </a:r>
            <a:r>
              <a:rPr lang="pt-BR" dirty="0" smtClean="0"/>
              <a:t>definidos no MER, assim como representação do modelo conceitual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Ele descreve as entidades e os relacionamentos com outras entidades em um modelo de dados.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82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 dirty="0" smtClean="0"/>
              <a:t>Diagrama Entidade e relacionamento</a:t>
            </a:r>
            <a:endParaRPr lang="pt-BR" sz="38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55" y="2194559"/>
            <a:ext cx="9333747" cy="401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8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Entidades são os objetos ou entidades que existem no mundo real com uma identificação distinta e um significado próprio.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 Podem ser classificados como físicos e lógicos.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Propriedades das entidades</a:t>
            </a:r>
          </a:p>
          <a:p>
            <a:pPr lvl="1" algn="just"/>
            <a:r>
              <a:rPr lang="pt-BR" dirty="0" smtClean="0"/>
              <a:t>Ume entidade isolada não informa nada</a:t>
            </a:r>
          </a:p>
          <a:p>
            <a:pPr lvl="1" algn="just"/>
            <a:r>
              <a:rPr lang="pt-BR" dirty="0" smtClean="0"/>
              <a:t>É preciso atribuir propriedades as entidades</a:t>
            </a:r>
          </a:p>
          <a:p>
            <a:pPr lvl="1" algn="just"/>
            <a:r>
              <a:rPr lang="pt-BR" dirty="0" smtClean="0"/>
              <a:t>As propriedades põem ser: os relacionamentos, atributos e generalizações/especializações.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72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Entidades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As </a:t>
            </a:r>
            <a:r>
              <a:rPr lang="pt-BR" b="1" dirty="0" smtClean="0"/>
              <a:t>entidades comuns</a:t>
            </a:r>
            <a:r>
              <a:rPr lang="pt-BR" dirty="0" smtClean="0"/>
              <a:t> ou também conhecidas como fortes, são aquelas que não dependem de outras entidades, ou seja elas existem por si só.</a:t>
            </a:r>
          </a:p>
          <a:p>
            <a:pPr lvl="1" algn="just"/>
            <a:r>
              <a:rPr lang="pt-BR" dirty="0" smtClean="0"/>
              <a:t>Exemplo: em um sistema escolar, a entidade pessoa, existe independente de qualquer outra.</a:t>
            </a:r>
          </a:p>
          <a:p>
            <a:pPr marL="457200" lvl="1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São representados pelo símbolo: </a:t>
            </a:r>
            <a:endParaRPr lang="pt-BR" dirty="0"/>
          </a:p>
        </p:txBody>
      </p:sp>
      <p:sp>
        <p:nvSpPr>
          <p:cNvPr id="4" name="Texto Explicativo Retangular 3"/>
          <p:cNvSpPr/>
          <p:nvPr/>
        </p:nvSpPr>
        <p:spPr>
          <a:xfrm>
            <a:off x="5878287" y="3997234"/>
            <a:ext cx="1606731" cy="813098"/>
          </a:xfrm>
          <a:prstGeom prst="wedgeRectCallout">
            <a:avLst>
              <a:gd name="adj1" fmla="val -20833"/>
              <a:gd name="adj2" fmla="val 49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Entidade_1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</a:t>
            </a:r>
            <a:r>
              <a:rPr lang="pt-BR" b="1" dirty="0" smtClean="0"/>
              <a:t>entidades Associativas</a:t>
            </a:r>
            <a:r>
              <a:rPr lang="pt-BR" dirty="0" smtClean="0"/>
              <a:t> acontecem quando há a necessidade de associar uma entidade a um relacionamento existente. </a:t>
            </a:r>
          </a:p>
          <a:p>
            <a:r>
              <a:rPr lang="pt-BR" dirty="0" smtClean="0"/>
              <a:t>Simplificando: esse tipo de entidade faz o papel de entidade e de relacionamento ao mesmo tempo.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39" y="3516959"/>
            <a:ext cx="2859269" cy="293111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68" y="3711376"/>
            <a:ext cx="5641253" cy="254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5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Um terceiro tipo de entidades que são as entidades fracas, são aquelas que dependem que uma outra entidade exista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Por exemplo: uma agência não pode existir sem que um banco exista.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78" y="4150658"/>
            <a:ext cx="7920607" cy="19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2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Os atributos são as características que definem as entidades.</a:t>
            </a:r>
          </a:p>
          <a:p>
            <a:pPr lvl="1" algn="just"/>
            <a:r>
              <a:rPr lang="pt-BR" dirty="0" smtClean="0"/>
              <a:t>Por exemplo: um cliente possui, nome, </a:t>
            </a:r>
            <a:r>
              <a:rPr lang="pt-BR" dirty="0" err="1" smtClean="0"/>
              <a:t>cpf</a:t>
            </a:r>
            <a:r>
              <a:rPr lang="pt-BR" dirty="0" smtClean="0"/>
              <a:t>, telefone, </a:t>
            </a:r>
            <a:r>
              <a:rPr lang="pt-BR" dirty="0" err="1" smtClean="0"/>
              <a:t>etc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As definições de atributos muitas vezes ocorrem durante a participação do cliente, afinal todo atributo pode vir a ser necessário da mesma forma que podem existir atributos desnecessários.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Os atributos podem ser classificados por: </a:t>
            </a:r>
            <a:r>
              <a:rPr lang="pt-BR" u="sng" dirty="0" smtClean="0"/>
              <a:t>monovalorados, multivalorados, identificadores ou determinantes, os compostos, opcionais e obrigatórios.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530417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</TotalTime>
  <Words>846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Íon</vt:lpstr>
      <vt:lpstr>Banco de Dados </vt:lpstr>
      <vt:lpstr>O que vamos ver?</vt:lpstr>
      <vt:lpstr>Diagrama Entidade e Relacionamento</vt:lpstr>
      <vt:lpstr>Diagrama Entidade e relacionamento</vt:lpstr>
      <vt:lpstr>Entidades</vt:lpstr>
      <vt:lpstr>Entidades </vt:lpstr>
      <vt:lpstr>Entidades</vt:lpstr>
      <vt:lpstr>Entidades</vt:lpstr>
      <vt:lpstr>Atributos</vt:lpstr>
      <vt:lpstr>Atributos</vt:lpstr>
      <vt:lpstr>Atributos</vt:lpstr>
      <vt:lpstr>Atributos</vt:lpstr>
      <vt:lpstr>Tipos de valores para o atributo.</vt:lpstr>
      <vt:lpstr>Relacionamentos e cardinalidade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milton luis</dc:creator>
  <cp:lastModifiedBy>milton luis</cp:lastModifiedBy>
  <cp:revision>17</cp:revision>
  <dcterms:created xsi:type="dcterms:W3CDTF">2022-02-16T23:40:07Z</dcterms:created>
  <dcterms:modified xsi:type="dcterms:W3CDTF">2022-02-17T12:20:32Z</dcterms:modified>
</cp:coreProperties>
</file>