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8" r:id="rId5"/>
    <p:sldId id="267" r:id="rId6"/>
    <p:sldId id="257" r:id="rId7"/>
    <p:sldId id="258" r:id="rId8"/>
    <p:sldId id="259" r:id="rId9"/>
    <p:sldId id="260" r:id="rId10"/>
    <p:sldId id="264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Humanida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6600" dirty="0" smtClean="0"/>
              <a:t>Noções de Robótica</a:t>
            </a:r>
            <a:br>
              <a:rPr lang="pt-BR" sz="6600" dirty="0" smtClean="0"/>
            </a:br>
            <a:r>
              <a:rPr lang="pt-BR" sz="6600" dirty="0" smtClean="0"/>
              <a:t>Sistema Binário</a:t>
            </a:r>
            <a:br>
              <a:rPr lang="pt-BR" sz="6600" dirty="0" smtClean="0"/>
            </a:b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>
                <a:solidFill>
                  <a:srgbClr val="92D050"/>
                </a:solidFill>
              </a:rPr>
              <a:t>Milton Luís</a:t>
            </a:r>
            <a:endParaRPr lang="pt-B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5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smtClean="0"/>
              <a:t>Apenas por curiosidade</a:t>
            </a:r>
          </a:p>
          <a:p>
            <a:r>
              <a:rPr lang="pt-BR" dirty="0" smtClean="0"/>
              <a:t>Além de bits e Bytes, existem outros valores como </a:t>
            </a:r>
            <a:r>
              <a:rPr lang="pt-BR" dirty="0" err="1" smtClean="0"/>
              <a:t>KiloBytes</a:t>
            </a:r>
            <a:r>
              <a:rPr lang="pt-BR" dirty="0" smtClean="0"/>
              <a:t> ou KB, </a:t>
            </a:r>
            <a:r>
              <a:rPr lang="pt-BR" dirty="0" err="1" smtClean="0"/>
              <a:t>MegaBytes</a:t>
            </a:r>
            <a:r>
              <a:rPr lang="pt-BR" dirty="0" smtClean="0"/>
              <a:t> ou MB, </a:t>
            </a:r>
            <a:r>
              <a:rPr lang="pt-BR" dirty="0" err="1" smtClean="0"/>
              <a:t>GigaBytes</a:t>
            </a:r>
            <a:r>
              <a:rPr lang="pt-BR" dirty="0" smtClean="0"/>
              <a:t> (GB), </a:t>
            </a:r>
            <a:r>
              <a:rPr lang="pt-BR" dirty="0" err="1" smtClean="0"/>
              <a:t>TeraBytes</a:t>
            </a:r>
            <a:r>
              <a:rPr lang="pt-BR" dirty="0" smtClean="0"/>
              <a:t> (TB) e outros valores maiores</a:t>
            </a:r>
          </a:p>
          <a:p>
            <a:endParaRPr lang="pt-BR" dirty="0"/>
          </a:p>
          <a:p>
            <a:r>
              <a:rPr lang="pt-BR" dirty="0" smtClean="0"/>
              <a:t>Na informática deve-se elevar o número 2 a um expoente que se aproxime de mil, ou a milésimo posição de algo. No entanto, como a base é 2 é difícil chegar exatamente ao número 1.000, por isso é necessário elevá-lo ao expoente 10, ficando 2</a:t>
            </a:r>
            <a:r>
              <a:rPr lang="pt-BR" baseline="30000" dirty="0" smtClean="0"/>
              <a:t>10  </a:t>
            </a:r>
            <a:r>
              <a:rPr lang="pt-BR" dirty="0" smtClean="0"/>
              <a:t>= 1.024</a:t>
            </a:r>
          </a:p>
        </p:txBody>
      </p:sp>
    </p:spTree>
    <p:extLst>
      <p:ext uri="{BB962C8B-B14F-4D97-AF65-F5344CB8AC3E}">
        <p14:creationId xmlns:p14="http://schemas.microsoft.com/office/powerpoint/2010/main" val="162931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Por exemplo, todo o texto deste slide está sendo composto por vários zeros e uns 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Ao  digitar qualquer texto ou símbolo, você simplesmente está passando para a máquina o valor de cada digito.</a:t>
            </a:r>
            <a:endParaRPr lang="pt-BR" dirty="0"/>
          </a:p>
          <a:p>
            <a:pPr lvl="1" algn="just"/>
            <a:r>
              <a:rPr lang="pt-BR" dirty="0" smtClean="0"/>
              <a:t>Por exemplo, a palavra </a:t>
            </a:r>
            <a:r>
              <a:rPr lang="pt-BR" b="1" dirty="0" smtClean="0"/>
              <a:t>Robótica</a:t>
            </a:r>
            <a:r>
              <a:rPr lang="pt-BR" dirty="0" smtClean="0"/>
              <a:t> em binário, a máquina </a:t>
            </a:r>
            <a:r>
              <a:rPr lang="pt-BR" dirty="0"/>
              <a:t>traduz dessa </a:t>
            </a:r>
            <a:r>
              <a:rPr lang="pt-BR" dirty="0" smtClean="0"/>
              <a:t>forma: </a:t>
            </a:r>
            <a:r>
              <a:rPr lang="pt-BR" dirty="0"/>
              <a:t>01110010 01101111 01100010 11000011 10110011 01110100 </a:t>
            </a:r>
            <a:r>
              <a:rPr lang="pt-BR" dirty="0" smtClean="0"/>
              <a:t> 01101001  01100011  01100001</a:t>
            </a:r>
          </a:p>
          <a:p>
            <a:pPr marL="0" indent="0" algn="just">
              <a:buNone/>
            </a:pPr>
            <a:endParaRPr lang="pt-BR" dirty="0" smtClean="0"/>
          </a:p>
          <a:p>
            <a:r>
              <a:rPr lang="pt-BR" dirty="0" smtClean="0"/>
              <a:t>Onde: R = 01110010, o = 01101111, b = 01100010, ó = 11000011,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    t = 01110100, i = 01101001, c = 01100011, a = 01100001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7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Todos valores em binário para símbolos, caracteres, números e </a:t>
            </a:r>
            <a:r>
              <a:rPr lang="pt-BR" dirty="0" err="1" smtClean="0"/>
              <a:t>etc</a:t>
            </a:r>
            <a:r>
              <a:rPr lang="pt-BR" dirty="0" smtClean="0"/>
              <a:t> podem ser encontrados na Tabela ASCII:</a:t>
            </a:r>
          </a:p>
          <a:p>
            <a:pPr lvl="1" algn="just"/>
            <a:r>
              <a:rPr lang="pt-BR" dirty="0" smtClean="0"/>
              <a:t>ASCII = American Standard </a:t>
            </a:r>
            <a:r>
              <a:rPr lang="pt-BR" dirty="0" err="1" smtClean="0"/>
              <a:t>Code</a:t>
            </a:r>
            <a:r>
              <a:rPr lang="pt-BR" dirty="0" smtClean="0"/>
              <a:t> for </a:t>
            </a:r>
            <a:r>
              <a:rPr lang="pt-BR" dirty="0" err="1" smtClean="0"/>
              <a:t>Information</a:t>
            </a:r>
            <a:r>
              <a:rPr lang="pt-BR" dirty="0" smtClean="0"/>
              <a:t> </a:t>
            </a:r>
            <a:r>
              <a:rPr lang="pt-BR" dirty="0" err="1" smtClean="0"/>
              <a:t>Interchange</a:t>
            </a:r>
            <a:r>
              <a:rPr lang="pt-BR" dirty="0" smtClean="0"/>
              <a:t> </a:t>
            </a:r>
            <a:r>
              <a:rPr lang="pt-BR" dirty="0"/>
              <a:t>/ </a:t>
            </a:r>
            <a:endParaRPr lang="pt-BR" dirty="0" smtClean="0"/>
          </a:p>
          <a:p>
            <a:pPr marL="11430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   Código </a:t>
            </a:r>
            <a:r>
              <a:rPr lang="pt-BR" dirty="0"/>
              <a:t>Padrão Americano para Intercâmbio de </a:t>
            </a:r>
            <a:r>
              <a:rPr lang="pt-BR" dirty="0" smtClean="0"/>
              <a:t>Informações</a:t>
            </a:r>
          </a:p>
          <a:p>
            <a:endParaRPr lang="pt-BR" dirty="0" smtClean="0"/>
          </a:p>
          <a:p>
            <a:r>
              <a:rPr lang="pt-BR" dirty="0" smtClean="0"/>
              <a:t>Pesquisar no </a:t>
            </a:r>
            <a:r>
              <a:rPr lang="pt-BR" dirty="0"/>
              <a:t>G</a:t>
            </a:r>
            <a:r>
              <a:rPr lang="pt-BR" dirty="0" smtClean="0"/>
              <a:t>oogle: Tabela ASCII binário </a:t>
            </a:r>
            <a:r>
              <a:rPr lang="pt-BR" u="sng" dirty="0" smtClean="0">
                <a:solidFill>
                  <a:srgbClr val="92D050"/>
                </a:solidFill>
              </a:rPr>
              <a:t>https</a:t>
            </a:r>
            <a:r>
              <a:rPr lang="pt-BR" u="sng" dirty="0">
                <a:solidFill>
                  <a:srgbClr val="92D050"/>
                </a:solidFill>
              </a:rPr>
              <a:t>://www.ime.usp.br/~</a:t>
            </a:r>
            <a:r>
              <a:rPr lang="pt-BR" u="sng" dirty="0" smtClean="0">
                <a:solidFill>
                  <a:srgbClr val="92D050"/>
                </a:solidFill>
              </a:rPr>
              <a:t>kellyrb/mac2166_2015/tabela_ascii.html</a:t>
            </a:r>
          </a:p>
          <a:p>
            <a:endParaRPr lang="pt-BR" u="sng" dirty="0" smtClean="0"/>
          </a:p>
          <a:p>
            <a:pPr algn="just"/>
            <a:r>
              <a:rPr lang="pt-BR" dirty="0" smtClean="0"/>
              <a:t>Ainda no Google, acessar a página: Conversor de binário para Texto – RT</a:t>
            </a:r>
          </a:p>
          <a:p>
            <a:pPr algn="just"/>
            <a:r>
              <a:rPr lang="pt-BR" dirty="0">
                <a:solidFill>
                  <a:srgbClr val="92D050"/>
                </a:solidFill>
              </a:rPr>
              <a:t>https://</a:t>
            </a:r>
            <a:r>
              <a:rPr lang="pt-BR" dirty="0" smtClean="0">
                <a:solidFill>
                  <a:srgbClr val="92D050"/>
                </a:solidFill>
              </a:rPr>
              <a:t>www.rapidtables.org/pt/convert/number/binary-to-ascii.html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82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Robótica?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É a ciência que estuda as tecnologias associadas concepção e desenvolvimento ou construção de um robô. A área da robótica tem grande aplicação desde a produção industrial, medicina dentre outras áreas.</a:t>
            </a:r>
          </a:p>
          <a:p>
            <a:pPr lvl="1" algn="just"/>
            <a:r>
              <a:rPr lang="pt-BR" dirty="0"/>
              <a:t>Os robôs são mecanismos automáticos que utilizam de circuitos integrados para realizarem atividades e movimentos humanos simples ou complexos.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conceito de robô surgiu com as obras de ficção cientifica de Isaac Asimov, ao escrever livros como “Eu Robô, Sonhos de Robô” dentre outros, que por sua vez foi o criador das três leis da robótica.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98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Robótica?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três leis da robótica são:</a:t>
            </a:r>
          </a:p>
          <a:p>
            <a:pPr marL="0" indent="0" algn="just">
              <a:buNone/>
            </a:pPr>
            <a:r>
              <a:rPr lang="pt-BR" dirty="0" smtClean="0"/>
              <a:t>	1ª </a:t>
            </a:r>
            <a:r>
              <a:rPr lang="pt-BR" dirty="0"/>
              <a:t>Lei: Um robô não pode ferir um ser humano ou, por inação, </a:t>
            </a:r>
            <a:r>
              <a:rPr lang="pt-BR" dirty="0" smtClean="0"/>
              <a:t>	permitir </a:t>
            </a:r>
            <a:r>
              <a:rPr lang="pt-BR" dirty="0"/>
              <a:t>que um ser humano sofra algum mal.</a:t>
            </a:r>
          </a:p>
          <a:p>
            <a:pPr marL="857250" lvl="1" indent="-457200">
              <a:buClr>
                <a:srgbClr val="92D050"/>
              </a:buClr>
              <a:buFont typeface="+mj-lt"/>
              <a:buAutoNum type="arabicPeriod"/>
            </a:pPr>
            <a:endParaRPr lang="pt-BR" dirty="0"/>
          </a:p>
          <a:p>
            <a:pPr marL="400050" lvl="1" indent="0" algn="just">
              <a:buClr>
                <a:srgbClr val="92D050"/>
              </a:buClr>
              <a:buNone/>
            </a:pPr>
            <a:r>
              <a:rPr lang="pt-BR" dirty="0" smtClean="0"/>
              <a:t>2ª </a:t>
            </a:r>
            <a:r>
              <a:rPr lang="pt-BR" dirty="0"/>
              <a:t>Lei: Um robô deve obedecer as ordens que lhe sejam dadas por seres </a:t>
            </a:r>
            <a:r>
              <a:rPr lang="pt-BR" dirty="0" smtClean="0"/>
              <a:t>humanos, </a:t>
            </a:r>
            <a:r>
              <a:rPr lang="pt-BR" dirty="0"/>
              <a:t>exceto nos casos em que tais ordens entrem em conflito com a Primeira Lei.</a:t>
            </a:r>
          </a:p>
          <a:p>
            <a:pPr marL="857250" lvl="1" indent="-457200" algn="just">
              <a:buClr>
                <a:srgbClr val="92D050"/>
              </a:buClr>
              <a:buFont typeface="+mj-lt"/>
              <a:buAutoNum type="arabicPeriod"/>
            </a:pPr>
            <a:endParaRPr lang="pt-BR" dirty="0"/>
          </a:p>
          <a:p>
            <a:pPr marL="400050" lvl="1" indent="0" algn="just">
              <a:buClr>
                <a:srgbClr val="92D050"/>
              </a:buClr>
              <a:buNone/>
            </a:pPr>
            <a:r>
              <a:rPr lang="pt-BR" dirty="0" smtClean="0"/>
              <a:t>3ª </a:t>
            </a:r>
            <a:r>
              <a:rPr lang="pt-BR" dirty="0"/>
              <a:t>Lei: Um robô deve proteger sua própria existência desde que tal proteção não entre em conflito com a Primeira ou Segunda Leis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847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robótica?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Mais tarde, depois do surgimento das três primeiros leis Asimov criou a “Lei </a:t>
            </a:r>
            <a:r>
              <a:rPr lang="pt-BR" dirty="0"/>
              <a:t>Zero”, </a:t>
            </a:r>
            <a:r>
              <a:rPr lang="pt-BR" dirty="0" smtClean="0"/>
              <a:t>está era acima </a:t>
            </a:r>
            <a:r>
              <a:rPr lang="pt-BR" dirty="0"/>
              <a:t>de todas as outras: </a:t>
            </a:r>
            <a:endParaRPr lang="pt-BR" dirty="0" smtClean="0"/>
          </a:p>
          <a:p>
            <a:endParaRPr lang="pt-BR" dirty="0"/>
          </a:p>
          <a:p>
            <a:pPr algn="just"/>
            <a:r>
              <a:rPr lang="pt-BR" dirty="0" smtClean="0"/>
              <a:t>Lei Zero: um </a:t>
            </a:r>
            <a:r>
              <a:rPr lang="pt-BR" dirty="0"/>
              <a:t>robô não pode causar mal à </a:t>
            </a:r>
            <a:r>
              <a:rPr lang="pt-BR" dirty="0">
                <a:solidFill>
                  <a:srgbClr val="92D050"/>
                </a:solidFill>
                <a:hlinkClick r:id="rId2" tooltip="Humanidade"/>
              </a:rPr>
              <a:t>humanidade</a:t>
            </a:r>
            <a:r>
              <a:rPr lang="pt-BR" dirty="0"/>
              <a:t> ou, por omissão, permitir que a humanidade sofra algum mal.</a:t>
            </a:r>
          </a:p>
        </p:txBody>
      </p:sp>
    </p:spTree>
    <p:extLst>
      <p:ext uri="{BB962C8B-B14F-4D97-AF65-F5344CB8AC3E}">
        <p14:creationId xmlns:p14="http://schemas.microsoft.com/office/powerpoint/2010/main" val="268202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curiosidade...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Caso queiram entender mais sobre Isaac Asimov e a lei da robótica escutem o </a:t>
            </a:r>
            <a:r>
              <a:rPr lang="pt-BR" dirty="0" err="1" smtClean="0"/>
              <a:t>podcast</a:t>
            </a:r>
            <a:r>
              <a:rPr lang="pt-BR" dirty="0" smtClean="0"/>
              <a:t>: </a:t>
            </a:r>
            <a:r>
              <a:rPr lang="pt-BR" dirty="0" err="1" smtClean="0"/>
              <a:t>NerdCast</a:t>
            </a:r>
            <a:r>
              <a:rPr lang="pt-BR" dirty="0" smtClean="0"/>
              <a:t> 186.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Caso contrário, podem encontrar na internet em formato </a:t>
            </a:r>
            <a:r>
              <a:rPr lang="pt-BR" dirty="0" err="1" smtClean="0"/>
              <a:t>epub</a:t>
            </a:r>
            <a:r>
              <a:rPr lang="pt-BR" dirty="0" smtClean="0"/>
              <a:t> ou </a:t>
            </a:r>
            <a:r>
              <a:rPr lang="pt-BR" dirty="0" err="1" smtClean="0"/>
              <a:t>pdf</a:t>
            </a:r>
            <a:r>
              <a:rPr lang="pt-BR" dirty="0" smtClean="0"/>
              <a:t> os livros do autor, ou em </a:t>
            </a:r>
            <a:r>
              <a:rPr lang="pt-BR" dirty="0" err="1" smtClean="0"/>
              <a:t>audiobook</a:t>
            </a:r>
            <a:r>
              <a:rPr lang="pt-BR" dirty="0" smtClean="0"/>
              <a:t>, onde um narrador ou mais contam a história.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Filmes: Matrix, </a:t>
            </a:r>
            <a:r>
              <a:rPr lang="pt-BR" dirty="0" err="1" smtClean="0"/>
              <a:t>Ex_machina</a:t>
            </a:r>
            <a:r>
              <a:rPr lang="pt-BR" dirty="0" smtClean="0"/>
              <a:t>, A.I inteligência artificial, o homem bicentenário</a:t>
            </a:r>
            <a:r>
              <a:rPr lang="pt-BR" smtClean="0"/>
              <a:t>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13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pPr algn="just"/>
            <a:r>
              <a:rPr lang="pt-BR" sz="2400" dirty="0" smtClean="0"/>
              <a:t>Pergunta...</a:t>
            </a:r>
          </a:p>
          <a:p>
            <a:pPr algn="just"/>
            <a:r>
              <a:rPr lang="pt-BR" sz="2400" dirty="0" smtClean="0"/>
              <a:t>As máquinas entendem a nossa linguagem?</a:t>
            </a:r>
          </a:p>
          <a:p>
            <a:endParaRPr lang="pt-BR" sz="2400" dirty="0" smtClean="0"/>
          </a:p>
          <a:p>
            <a:endParaRPr lang="pt-BR" sz="2400" dirty="0"/>
          </a:p>
          <a:p>
            <a:pPr algn="r"/>
            <a:r>
              <a:rPr lang="pt-BR" sz="2400" dirty="0" err="1" smtClean="0"/>
              <a:t>Obs</a:t>
            </a:r>
            <a:r>
              <a:rPr lang="pt-BR" sz="2400" dirty="0" smtClean="0"/>
              <a:t>: não utilizam como referência </a:t>
            </a:r>
          </a:p>
          <a:p>
            <a:pPr algn="r"/>
            <a:r>
              <a:rPr lang="pt-BR" sz="2400" dirty="0" smtClean="0"/>
              <a:t>exterminador do futuro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4675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Resposta...</a:t>
            </a:r>
          </a:p>
          <a:p>
            <a:endParaRPr lang="pt-BR" sz="2400" dirty="0" smtClean="0"/>
          </a:p>
          <a:p>
            <a:pPr algn="just"/>
            <a:r>
              <a:rPr lang="pt-BR" sz="2400" dirty="0" smtClean="0"/>
              <a:t>Não, as máquinas não entendem diretamente a linguagem humana.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Assim como os humano, tampouco entendem a linguagem das máquinas.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3577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A linguagem binária, é uma </a:t>
            </a:r>
            <a:r>
              <a:rPr lang="pt-BR" dirty="0"/>
              <a:t>das formas mais simples de alfabeto possível para se codificar informação é o alfabeto </a:t>
            </a:r>
            <a:r>
              <a:rPr lang="pt-BR" b="1" dirty="0"/>
              <a:t>binário</a:t>
            </a:r>
            <a:r>
              <a:rPr lang="pt-BR" dirty="0"/>
              <a:t>, </a:t>
            </a:r>
            <a:r>
              <a:rPr lang="pt-BR" dirty="0" smtClean="0"/>
              <a:t>pois estes  constituem de apenas dois valores.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/>
              <a:t>O sistema binário, </a:t>
            </a:r>
            <a:r>
              <a:rPr lang="pt-BR" dirty="0" smtClean="0"/>
              <a:t>é a base da álgebra Booleana, que permite fazer operações lógicos com apenas dois valores ou dois estados.</a:t>
            </a:r>
          </a:p>
          <a:p>
            <a:pPr lvl="1" algn="just"/>
            <a:r>
              <a:rPr lang="pt-BR" dirty="0" err="1" smtClean="0"/>
              <a:t>Ex</a:t>
            </a:r>
            <a:r>
              <a:rPr lang="pt-BR" dirty="0" smtClean="0"/>
              <a:t>: Verdadeiro ou falso, sim ou não, 0 ou 1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termo álgebra Booleana é de homenagem ao matemático inglês George </a:t>
            </a:r>
            <a:r>
              <a:rPr lang="pt-BR" dirty="0" err="1" smtClean="0"/>
              <a:t>Boole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357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Na informática o utilizado são os dígitos binários (0 e 1) “Zero e Um” que também são conhecidos por bit.</a:t>
            </a:r>
            <a:endParaRPr lang="pt-BR" dirty="0"/>
          </a:p>
          <a:p>
            <a:pPr lvl="1" algn="just"/>
            <a:r>
              <a:rPr lang="pt-BR" dirty="0" smtClean="0"/>
              <a:t>1bit que por ser 0 ou 1, é a menor unidade de informação existente.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 combinação destes dígitos permite a formação de letras, números, imagens símbolos.</a:t>
            </a:r>
          </a:p>
          <a:p>
            <a:pPr lvl="1" algn="just"/>
            <a:r>
              <a:rPr lang="pt-BR" dirty="0" smtClean="0"/>
              <a:t>Para que um caractere seja formado deve haver 8 bits.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8 bits = 1 byte</a:t>
            </a:r>
          </a:p>
          <a:p>
            <a:pPr lvl="1" algn="just"/>
            <a:endParaRPr lang="pt-BR" dirty="0"/>
          </a:p>
          <a:p>
            <a:pPr algn="just"/>
            <a:r>
              <a:rPr lang="pt-BR" dirty="0" smtClean="0"/>
              <a:t>Em um computador, utilizam-se bits e bytes como unidades de medida de armazenamento de informações.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70385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799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Íon</vt:lpstr>
      <vt:lpstr>Noções de Robótica Sistema Binário </vt:lpstr>
      <vt:lpstr>O que é Robótica?</vt:lpstr>
      <vt:lpstr>O que é Robótica?</vt:lpstr>
      <vt:lpstr>O que é robótica?</vt:lpstr>
      <vt:lpstr>Por curiosidade...</vt:lpstr>
      <vt:lpstr>Apresentação do PowerPoint</vt:lpstr>
      <vt:lpstr>Apresentação do PowerPoint</vt:lpstr>
      <vt:lpstr>Linguagem Binária</vt:lpstr>
      <vt:lpstr>Linguagem Binária</vt:lpstr>
      <vt:lpstr>Linguagem Binária</vt:lpstr>
      <vt:lpstr>Linguagem Binária</vt:lpstr>
      <vt:lpstr>Linguagem Binária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Noções de Robótica</dc:title>
  <dc:creator>milton luis</dc:creator>
  <cp:lastModifiedBy>milton luis</cp:lastModifiedBy>
  <cp:revision>17</cp:revision>
  <dcterms:created xsi:type="dcterms:W3CDTF">2022-02-15T17:50:49Z</dcterms:created>
  <dcterms:modified xsi:type="dcterms:W3CDTF">2022-02-16T15:31:00Z</dcterms:modified>
</cp:coreProperties>
</file>