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0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70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269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453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41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8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70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0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8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01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09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95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88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33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67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65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715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Revisão para prova</a:t>
            </a:r>
            <a:br>
              <a:rPr lang="pt-BR" dirty="0" smtClean="0"/>
            </a:br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9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3900" dirty="0" smtClean="0"/>
              <a:t>Declaração de variáveis e constantes</a:t>
            </a:r>
            <a:endParaRPr lang="pt-BR" sz="3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/>
          <a:lstStyle/>
          <a:p>
            <a:pPr algn="just"/>
            <a:r>
              <a:rPr lang="pt-BR" sz="1800" dirty="0" smtClean="0"/>
              <a:t>Para </a:t>
            </a:r>
            <a:r>
              <a:rPr lang="pt-BR" sz="1800" dirty="0" smtClean="0"/>
              <a:t>declarar </a:t>
            </a:r>
            <a:r>
              <a:rPr lang="pt-BR" sz="1800" dirty="0" smtClean="0"/>
              <a:t>uma variável, primeiro é preciso definir qual o </a:t>
            </a:r>
            <a:r>
              <a:rPr lang="pt-BR" sz="1800" b="1" u="sng" dirty="0" smtClean="0"/>
              <a:t>tipo de dado</a:t>
            </a:r>
            <a:r>
              <a:rPr lang="pt-BR" sz="1800" b="1" dirty="0" smtClean="0"/>
              <a:t> </a:t>
            </a:r>
            <a:r>
              <a:rPr lang="pt-BR" sz="1800" dirty="0" smtClean="0"/>
              <a:t>vai ser armazenado e um </a:t>
            </a:r>
            <a:r>
              <a:rPr lang="pt-BR" sz="1800" b="1" u="sng" dirty="0" smtClean="0"/>
              <a:t>nome para a variável</a:t>
            </a:r>
            <a:r>
              <a:rPr lang="pt-BR" sz="1800" dirty="0" smtClean="0"/>
              <a:t>, sempre seguindo aquelas regras de quais caracteres usar e não usar e números também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cadeia nome_funcionario</a:t>
            </a:r>
          </a:p>
          <a:p>
            <a:pPr marL="457200" lvl="1" indent="0">
              <a:buNone/>
            </a:pPr>
            <a:endParaRPr lang="pt-BR" sz="2400" b="1" dirty="0"/>
          </a:p>
          <a:p>
            <a:pPr marL="457200" lvl="1" indent="0">
              <a:buNone/>
            </a:pPr>
            <a:r>
              <a:rPr lang="pt-BR" sz="2400" b="1" dirty="0" smtClean="0"/>
              <a:t>			   Tipo		Nome da variável</a:t>
            </a:r>
          </a:p>
          <a:p>
            <a:pPr algn="just"/>
            <a:r>
              <a:rPr lang="pt-BR" sz="1600" dirty="0" smtClean="0"/>
              <a:t>Se houver mais de uma variável com o mesmo tipo de dado, podemos colocar uma virgula e escrever o nome das outras variáveis em seguida.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real nota1, nota2, nota3, media</a:t>
            </a:r>
          </a:p>
          <a:p>
            <a:pPr marL="457200" lvl="1" indent="0">
              <a:buNone/>
            </a:pPr>
            <a:endParaRPr lang="pt-BR" sz="900" b="1" dirty="0" smtClean="0"/>
          </a:p>
          <a:p>
            <a:pPr marL="457200" lvl="1" indent="0">
              <a:buNone/>
            </a:pPr>
            <a:r>
              <a:rPr lang="pt-BR" sz="2400" b="1" dirty="0" smtClean="0"/>
              <a:t>			Tipo		Nome das variáveis</a:t>
            </a:r>
            <a:endParaRPr lang="pt-BR" dirty="0"/>
          </a:p>
        </p:txBody>
      </p:sp>
      <p:sp>
        <p:nvSpPr>
          <p:cNvPr id="4" name="Chave Esquerda 3"/>
          <p:cNvSpPr/>
          <p:nvPr/>
        </p:nvSpPr>
        <p:spPr>
          <a:xfrm rot="16200000">
            <a:off x="3288309" y="2683419"/>
            <a:ext cx="504967" cy="968992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5247841" y="1838396"/>
            <a:ext cx="504967" cy="2659039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3153686" y="4838977"/>
            <a:ext cx="316440" cy="592946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/>
          <p:cNvSpPr/>
          <p:nvPr/>
        </p:nvSpPr>
        <p:spPr>
          <a:xfrm rot="16200000">
            <a:off x="5485375" y="3151148"/>
            <a:ext cx="316441" cy="3968603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86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Declaração de 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1900" dirty="0"/>
              <a:t>Para </a:t>
            </a:r>
            <a:r>
              <a:rPr lang="pt-BR" sz="1900" dirty="0" smtClean="0"/>
              <a:t>declarar </a:t>
            </a:r>
            <a:r>
              <a:rPr lang="pt-BR" sz="1900" dirty="0"/>
              <a:t>uma </a:t>
            </a:r>
            <a:r>
              <a:rPr lang="pt-BR" sz="1900" dirty="0" smtClean="0"/>
              <a:t>constante, primeiro </a:t>
            </a:r>
            <a:r>
              <a:rPr lang="pt-BR" sz="1900" dirty="0"/>
              <a:t>é preciso </a:t>
            </a:r>
            <a:r>
              <a:rPr lang="pt-BR" sz="1900" dirty="0" smtClean="0"/>
              <a:t>definir que ela é uma constante utilizando a palavra </a:t>
            </a:r>
            <a:r>
              <a:rPr lang="pt-BR" sz="1900" b="1" u="sng" dirty="0" smtClean="0"/>
              <a:t>const</a:t>
            </a:r>
            <a:r>
              <a:rPr lang="pt-BR" sz="1900" dirty="0" smtClean="0"/>
              <a:t>, em seguida definir qual </a:t>
            </a:r>
            <a:r>
              <a:rPr lang="pt-BR" sz="1900" dirty="0"/>
              <a:t>o </a:t>
            </a:r>
            <a:r>
              <a:rPr lang="pt-BR" sz="1900" b="1" u="sng" dirty="0"/>
              <a:t>tipo de dado</a:t>
            </a:r>
            <a:r>
              <a:rPr lang="pt-BR" sz="1900" dirty="0"/>
              <a:t> vai ser armazenado e um </a:t>
            </a:r>
            <a:r>
              <a:rPr lang="pt-BR" sz="1900" b="1" u="sng" dirty="0"/>
              <a:t>nome para </a:t>
            </a:r>
            <a:r>
              <a:rPr lang="pt-BR" sz="1900" b="1" u="sng" dirty="0" smtClean="0"/>
              <a:t>a constante</a:t>
            </a:r>
            <a:r>
              <a:rPr lang="pt-BR" sz="1900" b="1" dirty="0" smtClean="0"/>
              <a:t> </a:t>
            </a:r>
            <a:r>
              <a:rPr lang="pt-BR" sz="1900" dirty="0" smtClean="0"/>
              <a:t>e por último uma </a:t>
            </a:r>
            <a:r>
              <a:rPr lang="pt-BR" sz="1900" b="1" u="sng" dirty="0" smtClean="0"/>
              <a:t>valor pré-definido</a:t>
            </a:r>
            <a:r>
              <a:rPr lang="pt-BR" sz="1900" dirty="0" smtClean="0"/>
              <a:t> para ele, seguindo também as regras de nomeação de uma variável e constante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sz="1600" dirty="0" smtClean="0"/>
              <a:t>		</a:t>
            </a:r>
            <a:r>
              <a:rPr lang="pt-BR" b="1" dirty="0"/>
              <a:t> </a:t>
            </a:r>
            <a:r>
              <a:rPr lang="pt-BR" b="1" dirty="0" smtClean="0"/>
              <a:t>Constante         Nome da constante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</a:t>
            </a:r>
            <a:r>
              <a:rPr lang="pt-BR" dirty="0"/>
              <a:t>: </a:t>
            </a:r>
            <a:r>
              <a:rPr lang="pt-BR" sz="2400" b="1" dirty="0" smtClean="0"/>
              <a:t>const  real pi = 3.14</a:t>
            </a:r>
          </a:p>
          <a:p>
            <a:pPr marL="457200" lvl="1" indent="0">
              <a:buNone/>
            </a:pPr>
            <a:r>
              <a:rPr lang="pt-BR" sz="1600" b="1" dirty="0" smtClean="0"/>
              <a:t>	</a:t>
            </a:r>
          </a:p>
          <a:p>
            <a:pPr marL="457200" lvl="1" indent="0">
              <a:buNone/>
            </a:pPr>
            <a:r>
              <a:rPr lang="pt-BR" sz="2000" b="1" dirty="0" smtClean="0"/>
              <a:t>	</a:t>
            </a:r>
            <a:r>
              <a:rPr lang="pt-BR" sz="2000" b="1" dirty="0"/>
              <a:t> </a:t>
            </a:r>
            <a:r>
              <a:rPr lang="pt-BR" sz="2000" b="1" dirty="0" smtClean="0"/>
              <a:t>                   Tipo</a:t>
            </a:r>
            <a:r>
              <a:rPr lang="pt-BR" sz="2000" b="1" dirty="0"/>
              <a:t>	</a:t>
            </a:r>
            <a:r>
              <a:rPr lang="pt-BR" sz="2000" b="1" dirty="0" smtClean="0"/>
              <a:t>	Valor pré-definido</a:t>
            </a:r>
          </a:p>
          <a:p>
            <a:pPr marL="457200" lvl="1" indent="0">
              <a:buNone/>
            </a:pPr>
            <a:endParaRPr lang="pt-BR" sz="1600" b="1" dirty="0" smtClean="0"/>
          </a:p>
          <a:p>
            <a:pPr marL="400050" algn="just"/>
            <a:r>
              <a:rPr lang="pt-BR" sz="1900" dirty="0" smtClean="0"/>
              <a:t>Caso existe mais de uma constante com o mesmo tipo de dado, é só colocar virgulas e escrever o nome das outras constantes em seguida</a:t>
            </a:r>
            <a:endParaRPr lang="pt-BR" sz="1900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2832652" y="3492574"/>
            <a:ext cx="372753" cy="472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717234" y="4414531"/>
            <a:ext cx="238540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4611689" y="3526308"/>
            <a:ext cx="218729" cy="476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378289" y="4414530"/>
            <a:ext cx="437322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7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/>
          <a:lstStyle/>
          <a:p>
            <a:pPr algn="just"/>
            <a:r>
              <a:rPr lang="pt-BR" sz="1800" dirty="0"/>
              <a:t>Entrada e saída de dados, </a:t>
            </a:r>
            <a:r>
              <a:rPr lang="pt-BR" sz="1800" b="1" dirty="0"/>
              <a:t>são termos computacionais que definem a inserção de dados e a exibição dos mesmos por meio </a:t>
            </a:r>
            <a:r>
              <a:rPr lang="pt-BR" sz="1800" b="1" dirty="0" smtClean="0"/>
              <a:t>de um </a:t>
            </a:r>
            <a:r>
              <a:rPr lang="pt-BR" sz="1800" b="1" dirty="0"/>
              <a:t>retorno</a:t>
            </a:r>
            <a:r>
              <a:rPr lang="pt-BR" sz="1800" dirty="0" smtClean="0"/>
              <a:t>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/>
              <a:t>A entrada de dados permite que o algoritmo, por meio de uma </a:t>
            </a:r>
            <a:r>
              <a:rPr lang="pt-BR" sz="1800" dirty="0" smtClean="0"/>
              <a:t>variável, </a:t>
            </a:r>
            <a:r>
              <a:rPr lang="pt-BR" sz="1800" dirty="0"/>
              <a:t>armazene </a:t>
            </a:r>
            <a:r>
              <a:rPr lang="pt-BR" sz="1800" dirty="0" smtClean="0"/>
              <a:t>o que foi digitado durante a execução do código. 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O </a:t>
            </a:r>
            <a:r>
              <a:rPr lang="pt-BR" sz="1800" dirty="0"/>
              <a:t>comando </a:t>
            </a:r>
            <a:r>
              <a:rPr lang="pt-BR" sz="1800" b="1" dirty="0" smtClean="0"/>
              <a:t>leia()</a:t>
            </a:r>
            <a:r>
              <a:rPr lang="pt-BR" sz="1800" dirty="0" smtClean="0"/>
              <a:t> </a:t>
            </a:r>
            <a:r>
              <a:rPr lang="pt-BR" sz="1800" dirty="0"/>
              <a:t>define a entrada dos dados.</a:t>
            </a:r>
          </a:p>
          <a:p>
            <a:pPr lvl="1" algn="just"/>
            <a:r>
              <a:rPr lang="pt-BR" dirty="0" smtClean="0"/>
              <a:t>Exemplo:  </a:t>
            </a:r>
            <a:r>
              <a:rPr lang="pt-BR" sz="2400" b="1" dirty="0" smtClean="0"/>
              <a:t>leia(nome_funcionario)</a:t>
            </a:r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				</a:t>
            </a:r>
            <a:r>
              <a:rPr lang="pt-BR" sz="2400" b="1" dirty="0" smtClean="0"/>
              <a:t>Nome da variável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4804012" y="4694831"/>
            <a:ext cx="341194" cy="504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3762" y="1556951"/>
            <a:ext cx="10423754" cy="4691449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A saída de dados </a:t>
            </a:r>
            <a:r>
              <a:rPr lang="pt-BR" sz="1800" b="1" u="sng" dirty="0"/>
              <a:t>é o retorno dos dados</a:t>
            </a:r>
            <a:r>
              <a:rPr lang="pt-BR" sz="1800" dirty="0"/>
              <a:t> que podem ou não terem sofrido alguma alteração no código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pPr algn="just"/>
            <a:r>
              <a:rPr lang="pt-BR" sz="1800" dirty="0" smtClean="0"/>
              <a:t>O comando </a:t>
            </a:r>
            <a:r>
              <a:rPr lang="pt-BR" sz="1800" b="1" dirty="0" smtClean="0"/>
              <a:t>escreva()</a:t>
            </a:r>
            <a:r>
              <a:rPr lang="pt-BR" sz="1800" dirty="0" smtClean="0"/>
              <a:t>, é usado para nos dar esse retorno por meio de uma mensagem que vai ser exibida ao executar o código. Dentro dos parênteses nós utilizamos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 quando queremos escrever um texto.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Quando queremos exibir um dado que uma variável ou constante armazena, a chamada </a:t>
            </a:r>
            <a:r>
              <a:rPr lang="pt-BR" sz="1800" b="1" u="sng" dirty="0" smtClean="0"/>
              <a:t>concatenação</a:t>
            </a:r>
            <a:r>
              <a:rPr lang="pt-BR" sz="1800" dirty="0" smtClean="0"/>
              <a:t>, logo depois de fechar as aspas colocamos uma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e </a:t>
            </a:r>
            <a:r>
              <a:rPr lang="pt-BR" sz="1800" b="1" u="sng" dirty="0" smtClean="0"/>
              <a:t>em seguida o nome da variável ou constante.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Caso tenha mais texto depois da concatenação, colocamos outra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depois do nome da variável abrimos as </a:t>
            </a:r>
            <a:r>
              <a:rPr lang="pt-BR" sz="1800" b="1" dirty="0" smtClean="0"/>
              <a:t>Aspas Duplas </a:t>
            </a:r>
            <a:r>
              <a:rPr lang="pt-BR" sz="1800" dirty="0" smtClean="0"/>
              <a:t> e damos um </a:t>
            </a:r>
            <a:r>
              <a:rPr lang="pt-BR" sz="1800" b="1" u="sng" dirty="0" smtClean="0"/>
              <a:t>espaço antes de digitar o novo texto.</a:t>
            </a:r>
            <a:endParaRPr lang="pt-BR" sz="1800" u="sng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33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7922" y="1532238"/>
            <a:ext cx="10372299" cy="4928197"/>
          </a:xfrm>
        </p:spPr>
        <p:txBody>
          <a:bodyPr/>
          <a:lstStyle/>
          <a:p>
            <a:pPr algn="just"/>
            <a:r>
              <a:rPr lang="pt-BR" dirty="0"/>
              <a:t>Exemplo: considere que uma variável </a:t>
            </a:r>
            <a:r>
              <a:rPr lang="pt-BR" dirty="0" smtClean="0"/>
              <a:t>chamada </a:t>
            </a:r>
            <a:r>
              <a:rPr lang="pt-BR" b="1" dirty="0" smtClean="0"/>
              <a:t>nome_funcionario</a:t>
            </a:r>
            <a:r>
              <a:rPr lang="pt-BR" dirty="0" smtClean="0"/>
              <a:t> </a:t>
            </a:r>
            <a:r>
              <a:rPr lang="pt-BR" dirty="0"/>
              <a:t>armazene o </a:t>
            </a:r>
            <a:r>
              <a:rPr lang="pt-BR" dirty="0" smtClean="0"/>
              <a:t>texto </a:t>
            </a:r>
            <a:r>
              <a:rPr lang="pt-BR" b="1" dirty="0" smtClean="0"/>
              <a:t>“João Ricardo”</a:t>
            </a:r>
            <a:r>
              <a:rPr lang="pt-BR" dirty="0" smtClean="0"/>
              <a:t>, e queremos que ao exibir uma mensagem informando o seu setor de trabalho, apareça o nome do funcionário.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						  nome da variável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escreva(“Setor de T.I: ”, nome_funcionario)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	 Texto</a:t>
            </a:r>
          </a:p>
          <a:p>
            <a:endParaRPr lang="pt-BR" dirty="0" smtClean="0"/>
          </a:p>
          <a:p>
            <a:r>
              <a:rPr lang="pt-BR" dirty="0" smtClean="0"/>
              <a:t>Será exibido da seguinte forma: </a:t>
            </a:r>
            <a:r>
              <a:rPr lang="pt-BR" b="1" dirty="0" smtClean="0"/>
              <a:t>Setor de T.I: João Ricardo</a:t>
            </a:r>
            <a:endParaRPr lang="pt-BR" b="1" dirty="0"/>
          </a:p>
        </p:txBody>
      </p:sp>
      <p:sp>
        <p:nvSpPr>
          <p:cNvPr id="5" name="Chave Esquerda 4"/>
          <p:cNvSpPr/>
          <p:nvPr/>
        </p:nvSpPr>
        <p:spPr>
          <a:xfrm rot="16200000">
            <a:off x="2900278" y="3682674"/>
            <a:ext cx="474260" cy="1665027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5400000">
            <a:off x="5111342" y="2484116"/>
            <a:ext cx="474260" cy="2396930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24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741"/>
          </a:xfrm>
        </p:spPr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58098"/>
            <a:ext cx="10042483" cy="479030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800" dirty="0" smtClean="0"/>
              <a:t>Para exibirmos um texto abaixo do outro nós usamos o </a:t>
            </a:r>
            <a:r>
              <a:rPr lang="pt-BR" sz="1800" b="1" u="sng" dirty="0" smtClean="0"/>
              <a:t>\n</a:t>
            </a:r>
            <a:r>
              <a:rPr lang="pt-BR" sz="1800" dirty="0" smtClean="0"/>
              <a:t> dentro das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, pode ser colocado em qualquer parte do texto, mas é preferível colocar no início de um texto para deixar mais organizado se houver concatenação, senão houver pode ser usado no final do texto.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Exemplo: exibir os valores de uma tabuada um embaixo do outro</a:t>
            </a:r>
            <a:endParaRPr lang="pt-BR" dirty="0" smtClean="0"/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screva(“======= TABUADA </a:t>
            </a:r>
            <a:r>
              <a:rPr lang="pt-BR" sz="1800" b="1" dirty="0" smtClean="0"/>
              <a:t>=======\n</a:t>
            </a:r>
            <a:r>
              <a:rPr lang="pt-BR" sz="1800" dirty="0" smtClean="0"/>
              <a:t>“)</a:t>
            </a:r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</a:t>
            </a:r>
            <a:r>
              <a:rPr lang="pt-BR" sz="1800" b="1" dirty="0" smtClean="0"/>
              <a:t>\n</a:t>
            </a:r>
            <a:r>
              <a:rPr lang="pt-BR" sz="1800" dirty="0" smtClean="0"/>
              <a:t>1 x 0 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1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2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4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5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 smtClean="0"/>
              <a:t>...</a:t>
            </a:r>
          </a:p>
          <a:p>
            <a:pPr lvl="2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1015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5314"/>
          </a:xfrm>
        </p:spPr>
        <p:txBody>
          <a:bodyPr/>
          <a:lstStyle/>
          <a:p>
            <a:r>
              <a:rPr lang="pt-BR" dirty="0" smtClean="0"/>
              <a:t>Comentários e comandos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832" y="1507524"/>
            <a:ext cx="10330249" cy="4740875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Comentários </a:t>
            </a:r>
            <a:r>
              <a:rPr lang="pt-BR" sz="1800" dirty="0" smtClean="0"/>
              <a:t>são mensagens que deixamos no código que podem ser instruções de uma funcionalidade ou apenas uma parte do código que não será mais utilizada.</a:t>
            </a:r>
          </a:p>
          <a:p>
            <a:pPr algn="just"/>
            <a:endParaRPr lang="pt-BR" dirty="0" smtClean="0"/>
          </a:p>
          <a:p>
            <a:pPr algn="just"/>
            <a:r>
              <a:rPr lang="pt-BR" sz="1800" dirty="0" smtClean="0"/>
              <a:t>As mensagens ou partes de código que foram comentadas </a:t>
            </a:r>
            <a:r>
              <a:rPr lang="pt-BR" sz="1800" b="1" u="sng" dirty="0" smtClean="0"/>
              <a:t>não são exibidas durante a exibição do código.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sz="1800" dirty="0" smtClean="0"/>
              <a:t>Os comentários podem </a:t>
            </a:r>
            <a:r>
              <a:rPr lang="pt-BR" sz="1800" dirty="0"/>
              <a:t>ser definidos da seguinte </a:t>
            </a:r>
            <a:r>
              <a:rPr lang="pt-BR" sz="1800" dirty="0" smtClean="0"/>
              <a:t>forma:</a:t>
            </a:r>
            <a:endParaRPr lang="pt-BR" sz="1800" dirty="0"/>
          </a:p>
          <a:p>
            <a:pPr lvl="1" algn="just"/>
            <a:r>
              <a:rPr lang="pt-BR" dirty="0"/>
              <a:t>Comentário </a:t>
            </a:r>
            <a:r>
              <a:rPr lang="pt-BR" dirty="0" smtClean="0"/>
              <a:t>em uma única linha: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 algn="just"/>
            <a:r>
              <a:rPr lang="pt-BR" dirty="0"/>
              <a:t>Comentário em bloco: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/*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comentário1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comentário2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comentário3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*/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72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666"/>
          </a:xfrm>
        </p:spPr>
        <p:txBody>
          <a:bodyPr/>
          <a:lstStyle/>
          <a:p>
            <a:r>
              <a:rPr lang="pt-BR" dirty="0" smtClean="0"/>
              <a:t>Comentários e comandos </a:t>
            </a:r>
            <a:r>
              <a:rPr lang="pt-BR" dirty="0"/>
              <a:t>b</a:t>
            </a:r>
            <a:r>
              <a:rPr lang="pt-BR" dirty="0" smtClean="0"/>
              <a:t>ásicos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81666"/>
            <a:ext cx="10030126" cy="4666734"/>
          </a:xfrm>
        </p:spPr>
        <p:txBody>
          <a:bodyPr/>
          <a:lstStyle/>
          <a:p>
            <a:r>
              <a:rPr lang="pt-BR" dirty="0" smtClean="0"/>
              <a:t>Os comandos básicos que serão cobrados na Avaliação serão:</a:t>
            </a:r>
          </a:p>
          <a:p>
            <a:pPr lvl="1" algn="just"/>
            <a:r>
              <a:rPr lang="pt-BR" dirty="0" smtClean="0"/>
              <a:t>Atribuição:  </a:t>
            </a:r>
            <a:r>
              <a:rPr lang="pt-BR" dirty="0"/>
              <a:t>=  (sinal de igual</a:t>
            </a:r>
            <a:r>
              <a:rPr lang="pt-BR" dirty="0" smtClean="0"/>
              <a:t>)</a:t>
            </a:r>
            <a:endParaRPr lang="pt-BR" dirty="0"/>
          </a:p>
          <a:p>
            <a:pPr lvl="1" algn="just"/>
            <a:r>
              <a:rPr lang="pt-BR" dirty="0"/>
              <a:t>Aritméticos: </a:t>
            </a:r>
            <a:r>
              <a:rPr lang="pt-BR" dirty="0" smtClean="0"/>
              <a:t>são os sinais </a:t>
            </a:r>
            <a:r>
              <a:rPr lang="pt-BR" dirty="0"/>
              <a:t>de </a:t>
            </a:r>
            <a:r>
              <a:rPr lang="pt-BR" b="1" dirty="0"/>
              <a:t>+</a:t>
            </a:r>
            <a:r>
              <a:rPr lang="pt-BR" dirty="0"/>
              <a:t> (mais), </a:t>
            </a:r>
            <a:r>
              <a:rPr lang="pt-BR" b="1" dirty="0"/>
              <a:t>-</a:t>
            </a:r>
            <a:r>
              <a:rPr lang="pt-BR" dirty="0"/>
              <a:t> (menos), </a:t>
            </a:r>
            <a:r>
              <a:rPr lang="pt-BR" b="1" dirty="0"/>
              <a:t>*</a:t>
            </a:r>
            <a:r>
              <a:rPr lang="pt-BR" dirty="0"/>
              <a:t> (multiplicação), </a:t>
            </a:r>
            <a:r>
              <a:rPr lang="pt-BR" b="1" dirty="0"/>
              <a:t>/</a:t>
            </a:r>
            <a:r>
              <a:rPr lang="pt-BR" dirty="0"/>
              <a:t> (divisão</a:t>
            </a:r>
            <a:r>
              <a:rPr lang="pt-BR" dirty="0" smtClean="0"/>
              <a:t>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Lembrando que o sinal de multiplicação é o </a:t>
            </a:r>
            <a:r>
              <a:rPr lang="pt-BR" sz="2000" b="1" dirty="0" smtClean="0"/>
              <a:t>Asterisco</a:t>
            </a:r>
            <a:r>
              <a:rPr lang="pt-BR" b="1" dirty="0" smtClean="0"/>
              <a:t> </a:t>
            </a:r>
            <a:r>
              <a:rPr lang="pt-BR" dirty="0" smtClean="0"/>
              <a:t>e da divisão é o sinal de </a:t>
            </a:r>
            <a:r>
              <a:rPr lang="pt-BR" sz="2000" b="1" dirty="0" smtClean="0"/>
              <a:t>Barra de data</a:t>
            </a:r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Exemplo: media </a:t>
            </a:r>
            <a:r>
              <a:rPr lang="pt-BR" b="1" dirty="0" smtClean="0"/>
              <a:t>= </a:t>
            </a:r>
            <a:r>
              <a:rPr lang="pt-BR" dirty="0" smtClean="0"/>
              <a:t>(nota1 </a:t>
            </a:r>
            <a:r>
              <a:rPr lang="pt-BR" b="1" dirty="0" smtClean="0"/>
              <a:t>+ </a:t>
            </a:r>
            <a:r>
              <a:rPr lang="pt-BR" dirty="0" smtClean="0"/>
              <a:t>nota2 </a:t>
            </a:r>
            <a:r>
              <a:rPr lang="pt-BR" b="1" dirty="0" smtClean="0"/>
              <a:t>+ </a:t>
            </a:r>
            <a:r>
              <a:rPr lang="pt-BR" dirty="0" smtClean="0"/>
              <a:t>nota3)</a:t>
            </a:r>
            <a:r>
              <a:rPr lang="pt-BR" b="1" dirty="0" smtClean="0"/>
              <a:t>/ </a:t>
            </a:r>
            <a:r>
              <a:rPr lang="pt-BR" dirty="0" smtClean="0"/>
              <a:t>3	</a:t>
            </a:r>
          </a:p>
          <a:p>
            <a:pPr marL="857250" lvl="2" indent="0" algn="just">
              <a:buNone/>
            </a:pPr>
            <a:r>
              <a:rPr lang="pt-BR" sz="1800" dirty="0"/>
              <a:t>	</a:t>
            </a:r>
            <a:r>
              <a:rPr lang="pt-BR" sz="1800" dirty="0" smtClean="0"/>
              <a:t>	        </a:t>
            </a:r>
            <a:r>
              <a:rPr lang="pt-BR" sz="2000" dirty="0" smtClean="0"/>
              <a:t>const real pi </a:t>
            </a:r>
            <a:r>
              <a:rPr lang="pt-BR" sz="2000" b="1" dirty="0" smtClean="0"/>
              <a:t>= </a:t>
            </a:r>
            <a:r>
              <a:rPr lang="pt-BR" sz="2000" dirty="0" smtClean="0"/>
              <a:t>3.14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71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vai ser cobrado?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>
            <a:normAutofit/>
          </a:bodyPr>
          <a:lstStyle/>
          <a:p>
            <a:r>
              <a:rPr lang="pt-BR" b="1" dirty="0" smtClean="0"/>
              <a:t>Algoritmos</a:t>
            </a:r>
          </a:p>
          <a:p>
            <a:pPr lvl="1"/>
            <a:r>
              <a:rPr lang="pt-BR" dirty="0" smtClean="0"/>
              <a:t>O que são algoritmos?</a:t>
            </a:r>
          </a:p>
          <a:p>
            <a:pPr lvl="1"/>
            <a:r>
              <a:rPr lang="pt-BR" dirty="0" smtClean="0"/>
              <a:t>Lógica de programação</a:t>
            </a:r>
          </a:p>
          <a:p>
            <a:r>
              <a:rPr lang="pt-BR" b="1" dirty="0" smtClean="0"/>
              <a:t>Pseudocódigo</a:t>
            </a:r>
          </a:p>
          <a:p>
            <a:pPr lvl="1"/>
            <a:r>
              <a:rPr lang="pt-BR" dirty="0" smtClean="0"/>
              <a:t>O que é pseudocódigo e como pode ser utilizado?</a:t>
            </a:r>
          </a:p>
          <a:p>
            <a:r>
              <a:rPr lang="pt-BR" b="1" dirty="0" smtClean="0"/>
              <a:t>Portugol</a:t>
            </a:r>
          </a:p>
          <a:p>
            <a:pPr lvl="1"/>
            <a:r>
              <a:rPr lang="pt-BR" b="1" dirty="0" smtClean="0"/>
              <a:t>O que é Portugol?</a:t>
            </a:r>
          </a:p>
          <a:p>
            <a:pPr lvl="1"/>
            <a:r>
              <a:rPr lang="pt-BR" b="1" dirty="0" smtClean="0"/>
              <a:t>Identificadores, tipos de dados e declaração </a:t>
            </a:r>
            <a:r>
              <a:rPr lang="pt-BR" b="1" dirty="0"/>
              <a:t>de variáveis e </a:t>
            </a:r>
            <a:r>
              <a:rPr lang="pt-BR" b="1" dirty="0" smtClean="0"/>
              <a:t>constantes</a:t>
            </a:r>
          </a:p>
          <a:p>
            <a:pPr lvl="1"/>
            <a:r>
              <a:rPr lang="pt-BR" b="1" dirty="0" smtClean="0"/>
              <a:t>Entrada e saída de dados</a:t>
            </a:r>
          </a:p>
          <a:p>
            <a:pPr lvl="1"/>
            <a:r>
              <a:rPr lang="pt-BR" b="1" dirty="0" smtClean="0"/>
              <a:t>Comentários e comandos básicos: aritméticos e atribuição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8497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r>
              <a:rPr lang="pt-BR" b="1" dirty="0" smtClean="0"/>
              <a:t>O que são algoritmos? </a:t>
            </a:r>
          </a:p>
          <a:p>
            <a:pPr lvl="1" algn="just"/>
            <a:r>
              <a:rPr lang="pt-BR" dirty="0"/>
              <a:t>Algoritmos </a:t>
            </a:r>
            <a:r>
              <a:rPr lang="pt-BR" b="1" dirty="0" smtClean="0"/>
              <a:t>são sequências </a:t>
            </a:r>
            <a:r>
              <a:rPr lang="pt-BR" b="1" dirty="0"/>
              <a:t>de ações</a:t>
            </a:r>
            <a:r>
              <a:rPr lang="pt-BR" dirty="0"/>
              <a:t> que levam a um resultado esperado representados de forma estruturada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Na computação, é a </a:t>
            </a:r>
            <a:r>
              <a:rPr lang="pt-BR" b="1" dirty="0" smtClean="0"/>
              <a:t>base para o processo de desenvolvimento</a:t>
            </a:r>
            <a:r>
              <a:rPr lang="pt-BR" dirty="0" smtClean="0"/>
              <a:t> de softwares, </a:t>
            </a:r>
            <a:r>
              <a:rPr lang="pt-BR" dirty="0" err="1" smtClean="0"/>
              <a:t>apps</a:t>
            </a:r>
            <a:r>
              <a:rPr lang="pt-BR" dirty="0" smtClean="0"/>
              <a:t>, sites, dentre outros.</a:t>
            </a:r>
          </a:p>
          <a:p>
            <a:pPr lvl="1" algn="just"/>
            <a:endParaRPr lang="pt-BR" dirty="0"/>
          </a:p>
          <a:p>
            <a:pPr algn="just"/>
            <a:r>
              <a:rPr lang="pt-BR" b="1" dirty="0" smtClean="0"/>
              <a:t>Lógica de programação</a:t>
            </a:r>
          </a:p>
          <a:p>
            <a:pPr lvl="1" algn="just"/>
            <a:r>
              <a:rPr lang="pt-BR" dirty="0" smtClean="0"/>
              <a:t>A </a:t>
            </a:r>
            <a:r>
              <a:rPr lang="pt-BR" dirty="0"/>
              <a:t>lógica é usada a todo momento, no dia a dia das pessoas, são as </a:t>
            </a:r>
            <a:r>
              <a:rPr lang="pt-BR" dirty="0" smtClean="0"/>
              <a:t>deduções</a:t>
            </a:r>
            <a:r>
              <a:rPr lang="pt-BR" dirty="0"/>
              <a:t>, </a:t>
            </a:r>
            <a:r>
              <a:rPr lang="pt-BR" dirty="0" smtClean="0"/>
              <a:t>hipóteses</a:t>
            </a:r>
            <a:r>
              <a:rPr lang="pt-BR" dirty="0"/>
              <a:t>, etc. </a:t>
            </a:r>
            <a:endParaRPr lang="pt-BR" dirty="0" smtClean="0"/>
          </a:p>
          <a:p>
            <a:pPr lvl="1" algn="just"/>
            <a:r>
              <a:rPr lang="pt-BR" dirty="0" smtClean="0"/>
              <a:t>Na </a:t>
            </a:r>
            <a:r>
              <a:rPr lang="pt-BR" dirty="0"/>
              <a:t>computação é da mesma forma, usamos a lógica para solucionar </a:t>
            </a:r>
            <a:r>
              <a:rPr lang="pt-BR" dirty="0" smtClean="0"/>
              <a:t>problemas </a:t>
            </a:r>
            <a:r>
              <a:rPr lang="pt-BR" dirty="0"/>
              <a:t>de forma eficiente.</a:t>
            </a:r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95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83387" cy="4195481"/>
          </a:xfrm>
        </p:spPr>
        <p:txBody>
          <a:bodyPr/>
          <a:lstStyle/>
          <a:p>
            <a:pPr algn="just"/>
            <a:r>
              <a:rPr lang="pt-BR" dirty="0"/>
              <a:t>O pseudocódigo é uma forma de representar os algoritmos, você </a:t>
            </a:r>
            <a:r>
              <a:rPr lang="pt-BR" dirty="0" smtClean="0"/>
              <a:t>os organiza </a:t>
            </a:r>
            <a:r>
              <a:rPr lang="pt-BR" dirty="0"/>
              <a:t>ou cria uma lógica para determinada situação e por meio de um </a:t>
            </a:r>
            <a:r>
              <a:rPr lang="pt-BR" dirty="0" smtClean="0"/>
              <a:t>programa os desenvolve por com códigos computacionais.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Pseudocódigos também podem ser representados por meio de fluxogramas, onde é possível demonstrar  sequência de ação e não há a necessidade de escrever códigos. </a:t>
            </a:r>
          </a:p>
          <a:p>
            <a:pPr lvl="1" algn="just"/>
            <a:r>
              <a:rPr lang="pt-BR" dirty="0" smtClean="0"/>
              <a:t>Pode ser feito no papel ou com programas específicos para o seu desenvolvimento. </a:t>
            </a:r>
          </a:p>
          <a:p>
            <a:pPr lvl="1" algn="just"/>
            <a:r>
              <a:rPr lang="pt-BR" dirty="0" smtClean="0"/>
              <a:t>Por exemplo: Visio (Microsoft) e </a:t>
            </a:r>
            <a:r>
              <a:rPr lang="pt-BR" dirty="0" err="1" smtClean="0"/>
              <a:t>Flowgorithm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39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pPr algn="just"/>
            <a:r>
              <a:rPr lang="pt-BR" sz="1800" dirty="0" smtClean="0"/>
              <a:t>Portugol é </a:t>
            </a:r>
            <a:r>
              <a:rPr lang="pt-BR" sz="1800" dirty="0"/>
              <a:t>uma </a:t>
            </a:r>
            <a:r>
              <a:rPr lang="pt-BR" sz="1800" b="1" dirty="0"/>
              <a:t>pseudolinguagem</a:t>
            </a:r>
            <a:r>
              <a:rPr lang="pt-BR" sz="1800" dirty="0"/>
              <a:t> que permite ao </a:t>
            </a:r>
            <a:r>
              <a:rPr lang="pt-BR" sz="1800" dirty="0" smtClean="0"/>
              <a:t>programador iniciante aprender como funciona a programação, a qual ele pode </a:t>
            </a:r>
            <a:r>
              <a:rPr lang="pt-BR" sz="1800" dirty="0"/>
              <a:t>pensar </a:t>
            </a:r>
            <a:r>
              <a:rPr lang="pt-BR" sz="1800" dirty="0" smtClean="0"/>
              <a:t>na solução de um determinado problema </a:t>
            </a:r>
            <a:r>
              <a:rPr lang="pt-BR" sz="1800" dirty="0"/>
              <a:t>e não na tecnologia que ele vai </a:t>
            </a:r>
            <a:r>
              <a:rPr lang="pt-BR" sz="1800" dirty="0" smtClean="0"/>
              <a:t>utilizar, além de ser escrito em português.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Também é conhecido por Português Estruturado.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62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55845"/>
            <a:ext cx="9992318" cy="46925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</a:t>
            </a:r>
            <a:r>
              <a:rPr lang="pt-BR" dirty="0" smtClean="0"/>
              <a:t>identificadores na mais são que </a:t>
            </a:r>
            <a:r>
              <a:rPr lang="pt-BR" b="1" dirty="0"/>
              <a:t>os nomes </a:t>
            </a:r>
            <a:r>
              <a:rPr lang="pt-BR" b="1" dirty="0" smtClean="0"/>
              <a:t>que damos para nossas variáveis </a:t>
            </a:r>
            <a:r>
              <a:rPr lang="pt-BR" b="1" dirty="0"/>
              <a:t>ou </a:t>
            </a:r>
            <a:r>
              <a:rPr lang="pt-BR" b="1" dirty="0" smtClean="0"/>
              <a:t>constantes.</a:t>
            </a:r>
          </a:p>
          <a:p>
            <a:pPr marL="0" indent="0" algn="just">
              <a:buNone/>
            </a:pPr>
            <a:endParaRPr lang="pt-BR" sz="1400" dirty="0" smtClean="0"/>
          </a:p>
          <a:p>
            <a:pPr algn="just"/>
            <a:r>
              <a:rPr lang="pt-BR" sz="3200" b="1" dirty="0" smtClean="0"/>
              <a:t>Atenção: </a:t>
            </a:r>
            <a:r>
              <a:rPr lang="pt-BR" sz="3200" b="1" u="sng" dirty="0" smtClean="0"/>
              <a:t>o que não deve conter</a:t>
            </a:r>
          </a:p>
          <a:p>
            <a:pPr lvl="1" algn="just"/>
            <a:r>
              <a:rPr lang="pt-BR" sz="2000" dirty="0" smtClean="0"/>
              <a:t>Ao nomear variáveis e constantes não se deve utilizar:</a:t>
            </a:r>
          </a:p>
          <a:p>
            <a:pPr lvl="2" algn="just"/>
            <a:r>
              <a:rPr lang="pt-BR" sz="1800" dirty="0" smtClean="0"/>
              <a:t>caracteres especiais. Por exemplo: </a:t>
            </a:r>
            <a:r>
              <a:rPr lang="pt-BR" sz="1800" b="1" dirty="0" smtClean="0"/>
              <a:t>ç,@,$,%,!,?,# dentre outros.</a:t>
            </a:r>
          </a:p>
          <a:p>
            <a:pPr lvl="2" algn="just"/>
            <a:r>
              <a:rPr lang="pt-BR" sz="1800" dirty="0" smtClean="0"/>
              <a:t>Números antes de uma palavra. Por exemplo: </a:t>
            </a:r>
            <a:r>
              <a:rPr lang="pt-BR" sz="1800" b="1" dirty="0" smtClean="0"/>
              <a:t>1Nome</a:t>
            </a:r>
            <a:endParaRPr lang="pt-BR" sz="1800" b="1" dirty="0"/>
          </a:p>
          <a:p>
            <a:pPr algn="just"/>
            <a:endParaRPr lang="pt-BR" dirty="0" smtClean="0"/>
          </a:p>
          <a:p>
            <a:pPr lvl="1" algn="just"/>
            <a:r>
              <a:rPr lang="pt-BR" sz="2000" dirty="0" smtClean="0"/>
              <a:t>Também deve tomar cuidado para não nomear com palavras que já são pertencentes ao sistema</a:t>
            </a:r>
          </a:p>
          <a:p>
            <a:pPr lvl="2" algn="just"/>
            <a:r>
              <a:rPr lang="pt-BR" sz="1800" dirty="0" smtClean="0"/>
              <a:t>Por exemplo: </a:t>
            </a:r>
            <a:r>
              <a:rPr lang="pt-BR" sz="1800" b="1" dirty="0" err="1" smtClean="0"/>
              <a:t>funcao</a:t>
            </a:r>
            <a:r>
              <a:rPr lang="pt-BR" sz="1800" b="1" dirty="0" smtClean="0"/>
              <a:t>, leia, escolha dentre outras</a:t>
            </a:r>
            <a:endParaRPr lang="pt-BR" sz="1800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6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583140"/>
            <a:ext cx="10317707" cy="4749421"/>
          </a:xfrm>
        </p:spPr>
        <p:txBody>
          <a:bodyPr/>
          <a:lstStyle/>
          <a:p>
            <a:pPr algn="just"/>
            <a:r>
              <a:rPr lang="pt-BR" sz="3200" b="1" dirty="0"/>
              <a:t>Atenção: </a:t>
            </a:r>
            <a:r>
              <a:rPr lang="pt-BR" sz="3200" b="1" u="sng" dirty="0"/>
              <a:t>o que </a:t>
            </a:r>
            <a:r>
              <a:rPr lang="pt-BR" sz="3200" b="1" u="sng" dirty="0" smtClean="0"/>
              <a:t>pode conter</a:t>
            </a:r>
            <a:endParaRPr lang="pt-BR" sz="3200" b="1" u="sng" dirty="0"/>
          </a:p>
          <a:p>
            <a:pPr lvl="1" algn="just"/>
            <a:r>
              <a:rPr lang="pt-BR" sz="2000" dirty="0"/>
              <a:t>Ao nomear variáveis e constantes </a:t>
            </a:r>
            <a:r>
              <a:rPr lang="pt-BR" sz="2000" dirty="0" smtClean="0"/>
              <a:t>pode </a:t>
            </a:r>
            <a:r>
              <a:rPr lang="pt-BR" sz="2000" dirty="0"/>
              <a:t>se </a:t>
            </a:r>
            <a:r>
              <a:rPr lang="pt-BR" sz="2000" dirty="0" smtClean="0"/>
              <a:t>utilizar</a:t>
            </a:r>
            <a:r>
              <a:rPr lang="pt-BR" sz="2000" dirty="0"/>
              <a:t>:</a:t>
            </a:r>
          </a:p>
          <a:p>
            <a:pPr lvl="2" algn="just"/>
            <a:r>
              <a:rPr lang="pt-BR" sz="1800" b="1" dirty="0" smtClean="0"/>
              <a:t>Números depois </a:t>
            </a:r>
            <a:r>
              <a:rPr lang="pt-BR" sz="1800" b="1" dirty="0"/>
              <a:t>de uma palavra. </a:t>
            </a:r>
            <a:r>
              <a:rPr lang="pt-BR" sz="1800" dirty="0"/>
              <a:t>Por exemplo</a:t>
            </a:r>
            <a:r>
              <a:rPr lang="pt-BR" sz="1800" b="1" dirty="0"/>
              <a:t>: </a:t>
            </a:r>
            <a:r>
              <a:rPr lang="pt-BR" sz="1800" b="1" dirty="0" smtClean="0"/>
              <a:t>Nome1</a:t>
            </a:r>
          </a:p>
          <a:p>
            <a:pPr lvl="2" algn="just"/>
            <a:r>
              <a:rPr lang="pt-BR" sz="1800" dirty="0" smtClean="0"/>
              <a:t>O caractere Especial </a:t>
            </a:r>
            <a:r>
              <a:rPr lang="pt-BR" sz="1800" b="1" dirty="0" smtClean="0"/>
              <a:t>Sublinhado</a:t>
            </a:r>
            <a:r>
              <a:rPr lang="pt-BR" sz="1800" dirty="0" smtClean="0"/>
              <a:t>, </a:t>
            </a:r>
            <a:r>
              <a:rPr lang="pt-BR" sz="1800" b="1" u="sng" dirty="0" smtClean="0"/>
              <a:t>antes, entre uma palavra e outra e depois</a:t>
            </a:r>
            <a:r>
              <a:rPr lang="pt-BR" sz="1800" dirty="0" smtClean="0"/>
              <a:t> de uma palavra. </a:t>
            </a:r>
          </a:p>
          <a:p>
            <a:pPr lvl="3" algn="just"/>
            <a:r>
              <a:rPr lang="pt-BR" sz="1800" dirty="0" smtClean="0"/>
              <a:t>Exemplo:</a:t>
            </a:r>
            <a:r>
              <a:rPr lang="pt-BR" sz="1800" b="1" dirty="0" smtClean="0"/>
              <a:t> _nome, nome_funcionario, nome_</a:t>
            </a:r>
          </a:p>
          <a:p>
            <a:pPr lvl="2" algn="just"/>
            <a:r>
              <a:rPr lang="pt-BR" sz="1800" dirty="0" smtClean="0"/>
              <a:t>Com letras maiúsculas e minúsculas: Por exemplo: </a:t>
            </a:r>
            <a:r>
              <a:rPr lang="pt-BR" sz="1800" b="1" dirty="0" smtClean="0"/>
              <a:t>Nome, NOME, nome, </a:t>
            </a:r>
            <a:r>
              <a:rPr lang="pt-BR" sz="1800" b="1" dirty="0" err="1" smtClean="0"/>
              <a:t>NoMe</a:t>
            </a:r>
            <a:endParaRPr lang="pt-BR" dirty="0"/>
          </a:p>
          <a:p>
            <a:pPr lvl="1" algn="just"/>
            <a:r>
              <a:rPr lang="pt-BR" sz="2400" b="1" dirty="0" smtClean="0"/>
              <a:t>Cuidado</a:t>
            </a:r>
          </a:p>
          <a:p>
            <a:pPr lvl="2" algn="just"/>
            <a:r>
              <a:rPr lang="pt-BR" sz="1800" dirty="0" smtClean="0"/>
              <a:t>O nome utilizado na variável ou constante deve ser o mesmo em todo o código. </a:t>
            </a:r>
            <a:endParaRPr lang="pt-BR" sz="1800" dirty="0"/>
          </a:p>
          <a:p>
            <a:pPr lvl="2" algn="just"/>
            <a:r>
              <a:rPr lang="pt-BR" sz="1800" dirty="0" smtClean="0"/>
              <a:t>Recomendo que escreva apenas em minúsculos ou utilizar o sublinhado caso tenha mais de uma palavra.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603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419368"/>
            <a:ext cx="10331355" cy="5105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b="1" dirty="0"/>
              <a:t>inteiro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inteiros. Exemplo</a:t>
            </a:r>
            <a:r>
              <a:rPr lang="pt-BR" sz="1800" dirty="0"/>
              <a:t>: </a:t>
            </a:r>
            <a:r>
              <a:rPr lang="pt-BR" sz="1800" b="1" dirty="0"/>
              <a:t>10, -15, 0, </a:t>
            </a:r>
            <a:r>
              <a:rPr lang="pt-BR" sz="1800" b="1" dirty="0" smtClean="0"/>
              <a:t>1598</a:t>
            </a:r>
          </a:p>
          <a:p>
            <a:pPr algn="just"/>
            <a:endParaRPr lang="pt-BR" sz="1100" dirty="0"/>
          </a:p>
          <a:p>
            <a:pPr algn="just"/>
            <a:r>
              <a:rPr lang="pt-BR" b="1" dirty="0"/>
              <a:t>real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reais (decimais). Exemplo</a:t>
            </a:r>
            <a:r>
              <a:rPr lang="pt-BR" sz="1800" dirty="0"/>
              <a:t>: </a:t>
            </a:r>
            <a:r>
              <a:rPr lang="pt-BR" sz="1800" b="1" dirty="0"/>
              <a:t>10.4, -15.1, 0.90, 0, 15.98</a:t>
            </a:r>
          </a:p>
          <a:p>
            <a:pPr lvl="1" algn="just"/>
            <a:r>
              <a:rPr lang="pt-BR" dirty="0" err="1"/>
              <a:t>Obs</a:t>
            </a:r>
            <a:r>
              <a:rPr lang="pt-BR" dirty="0"/>
              <a:t>: a declaração de números reais é feita utilizando (ponto) e não </a:t>
            </a:r>
            <a:r>
              <a:rPr lang="pt-BR" dirty="0" smtClean="0"/>
              <a:t>virgula.</a:t>
            </a:r>
          </a:p>
          <a:p>
            <a:pPr marL="457200" lvl="1" indent="0" algn="just">
              <a:buNone/>
            </a:pPr>
            <a:endParaRPr lang="pt-BR" sz="1100" dirty="0"/>
          </a:p>
          <a:p>
            <a:pPr algn="just"/>
            <a:r>
              <a:rPr lang="pt-BR" b="1" dirty="0" err="1"/>
              <a:t>caracter</a:t>
            </a:r>
            <a:r>
              <a:rPr lang="pt-BR" dirty="0"/>
              <a:t>: </a:t>
            </a:r>
            <a:r>
              <a:rPr lang="pt-BR" sz="1800" dirty="0" smtClean="0"/>
              <a:t>armazena caractere alfanuméricos. Letras e números, </a:t>
            </a:r>
          </a:p>
          <a:p>
            <a:pPr lvl="1" algn="just"/>
            <a:r>
              <a:rPr lang="pt-BR" dirty="0" smtClean="0"/>
              <a:t>OBS: não é muito utilizado pois armazena um único caractere, por exemplo, se a palavra for </a:t>
            </a:r>
            <a:r>
              <a:rPr lang="pt-BR" b="1" u="sng" dirty="0" smtClean="0"/>
              <a:t>casa</a:t>
            </a:r>
            <a:r>
              <a:rPr lang="pt-BR" dirty="0" smtClean="0"/>
              <a:t> apenas vai exibir a letra </a:t>
            </a:r>
            <a:r>
              <a:rPr lang="pt-BR" b="1" u="sng" dirty="0" smtClean="0"/>
              <a:t>c.</a:t>
            </a:r>
          </a:p>
          <a:p>
            <a:pPr marL="457200" lvl="1" indent="0" algn="just">
              <a:buNone/>
            </a:pPr>
            <a:endParaRPr lang="pt-BR" sz="1100" b="1" u="sng" dirty="0" smtClean="0"/>
          </a:p>
          <a:p>
            <a:pPr algn="just"/>
            <a:r>
              <a:rPr lang="pt-BR" sz="2200" b="1" dirty="0"/>
              <a:t>cadeia</a:t>
            </a:r>
            <a:r>
              <a:rPr lang="pt-BR" sz="2200" dirty="0"/>
              <a:t>:</a:t>
            </a:r>
            <a:r>
              <a:rPr lang="pt-BR" sz="1800" dirty="0"/>
              <a:t> armazena um texto ou uma grande quantidade de caracteres. </a:t>
            </a:r>
          </a:p>
          <a:p>
            <a:pPr marL="0" indent="0" algn="just">
              <a:buNone/>
            </a:pPr>
            <a:endParaRPr lang="pt-BR" sz="1300" dirty="0"/>
          </a:p>
          <a:p>
            <a:pPr algn="just"/>
            <a:r>
              <a:rPr lang="pt-BR" sz="2200" b="1" dirty="0"/>
              <a:t>logico:</a:t>
            </a:r>
            <a:r>
              <a:rPr lang="pt-BR" sz="1800" dirty="0"/>
              <a:t> armazena valores verdadeiros ou falsos. </a:t>
            </a:r>
          </a:p>
          <a:p>
            <a:pPr lvl="1" algn="just"/>
            <a:r>
              <a:rPr lang="pt-BR" dirty="0"/>
              <a:t>Exemplo:  </a:t>
            </a:r>
            <a:r>
              <a:rPr lang="pt-BR" b="1" dirty="0"/>
              <a:t>logico</a:t>
            </a:r>
            <a:r>
              <a:rPr lang="pt-BR" dirty="0"/>
              <a:t> teste = verdadeiro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5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Declaração de 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800" dirty="0"/>
              <a:t>Antes de escrevermos as variáveis e constantes é preciso entender a diferença entre uma e outra.</a:t>
            </a:r>
          </a:p>
          <a:p>
            <a:pPr algn="just"/>
            <a:endParaRPr lang="pt-BR" dirty="0"/>
          </a:p>
          <a:p>
            <a:pPr lvl="1" algn="just"/>
            <a:r>
              <a:rPr lang="pt-BR" dirty="0"/>
              <a:t>Variáveis armazenam dados que podem sofrer alguma alteração durante na estrutura do código.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Constantes armazenam dados fixos, ou seja, esses dados não podem ser alterados estrutura do 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373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538</TotalTime>
  <Words>1464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Íon</vt:lpstr>
      <vt:lpstr>Revisão para prova Portugol</vt:lpstr>
      <vt:lpstr>O que vai ser cobrado?</vt:lpstr>
      <vt:lpstr>Algoritmos</vt:lpstr>
      <vt:lpstr>Pseudocódigo</vt:lpstr>
      <vt:lpstr>Portugol</vt:lpstr>
      <vt:lpstr>Identificadores</vt:lpstr>
      <vt:lpstr>Identificadores</vt:lpstr>
      <vt:lpstr>Tipos de dados</vt:lpstr>
      <vt:lpstr>Declaração de variáveis e constantes</vt:lpstr>
      <vt:lpstr>Declaração de variáveis e constantes</vt:lpstr>
      <vt:lpstr>Declaração de variáveis e constantes</vt:lpstr>
      <vt:lpstr>Entrada e saída de dados</vt:lpstr>
      <vt:lpstr>Entrada e saída de dados</vt:lpstr>
      <vt:lpstr>Entrada e saída de dados</vt:lpstr>
      <vt:lpstr>Entrada e saída de dados</vt:lpstr>
      <vt:lpstr>Comentários e comandos básicos</vt:lpstr>
      <vt:lpstr>Comentários e comandos básicos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para prova Portugol</dc:title>
  <dc:creator>milton luis</dc:creator>
  <cp:lastModifiedBy>milton luis</cp:lastModifiedBy>
  <cp:revision>42</cp:revision>
  <dcterms:created xsi:type="dcterms:W3CDTF">2022-03-16T17:48:14Z</dcterms:created>
  <dcterms:modified xsi:type="dcterms:W3CDTF">2022-03-18T13:17:46Z</dcterms:modified>
</cp:coreProperties>
</file>