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66" r:id="rId2"/>
  </p:sldMasterIdLst>
  <p:notesMasterIdLst>
    <p:notesMasterId r:id="rId21"/>
  </p:notesMasterIdLst>
  <p:sldIdLst>
    <p:sldId id="257" r:id="rId3"/>
    <p:sldId id="289" r:id="rId4"/>
    <p:sldId id="258" r:id="rId5"/>
    <p:sldId id="259" r:id="rId6"/>
    <p:sldId id="260" r:id="rId7"/>
    <p:sldId id="261" r:id="rId8"/>
    <p:sldId id="262" r:id="rId9"/>
    <p:sldId id="263" r:id="rId10"/>
    <p:sldId id="264" r:id="rId11"/>
    <p:sldId id="270" r:id="rId12"/>
    <p:sldId id="271" r:id="rId13"/>
    <p:sldId id="272" r:id="rId14"/>
    <p:sldId id="273" r:id="rId15"/>
    <p:sldId id="274" r:id="rId16"/>
    <p:sldId id="291" r:id="rId17"/>
    <p:sldId id="275" r:id="rId18"/>
    <p:sldId id="276"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0" d="100"/>
          <a:sy n="160" d="100"/>
        </p:scale>
        <p:origin x="108" y="140"/>
      </p:cViewPr>
      <p:guideLst/>
    </p:cSldViewPr>
  </p:slideViewPr>
  <p:notesTextViewPr>
    <p:cViewPr>
      <p:scale>
        <a:sx n="1" d="1"/>
        <a:sy n="1" d="1"/>
      </p:scale>
      <p:origin x="0" y="0"/>
    </p:cViewPr>
  </p:notesTextViewPr>
  <p:sorterViewPr>
    <p:cViewPr>
      <p:scale>
        <a:sx n="100" d="100"/>
        <a:sy n="100" d="100"/>
      </p:scale>
      <p:origin x="0" y="-5990"/>
    </p:cViewPr>
  </p:sorterViewPr>
  <p:notesViewPr>
    <p:cSldViewPr snapToGrid="0">
      <p:cViewPr varScale="1">
        <p:scale>
          <a:sx n="123" d="100"/>
          <a:sy n="123" d="100"/>
        </p:scale>
        <p:origin x="404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9FFF42-6DAB-491A-BD8F-5479E4D42F3B}" type="doc">
      <dgm:prSet loTypeId="urn:microsoft.com/office/officeart/2005/8/layout/cycle8" loCatId="cycle" qsTypeId="urn:microsoft.com/office/officeart/2005/8/quickstyle/simple1" qsCatId="simple" csTypeId="urn:microsoft.com/office/officeart/2005/8/colors/colorful1" csCatId="colorful" phldr="1"/>
      <dgm:spPr/>
    </dgm:pt>
    <dgm:pt modelId="{FD171378-08A6-42EB-BCE7-15196152E4F2}">
      <dgm:prSet phldrT="[Text]" custT="1"/>
      <dgm:spPr>
        <a:noFill/>
      </dgm:spPr>
      <dgm:t>
        <a:bodyPr/>
        <a:lstStyle/>
        <a:p>
          <a:r>
            <a:rPr lang="en-US" sz="1200" dirty="0">
              <a:solidFill>
                <a:schemeClr val="bg2"/>
              </a:solidFill>
            </a:rPr>
            <a:t>Workplace Solutions</a:t>
          </a:r>
          <a:endParaRPr lang="en-CA" sz="1200" dirty="0">
            <a:solidFill>
              <a:schemeClr val="bg2"/>
            </a:solidFill>
          </a:endParaRPr>
        </a:p>
      </dgm:t>
    </dgm:pt>
    <dgm:pt modelId="{6646836D-CDCA-46F7-AF04-B9769999B766}" type="parTrans" cxnId="{299A7A36-5F6D-40C4-8C47-4328A4EA4527}">
      <dgm:prSet/>
      <dgm:spPr/>
      <dgm:t>
        <a:bodyPr/>
        <a:lstStyle/>
        <a:p>
          <a:endParaRPr lang="en-CA" sz="1400"/>
        </a:p>
      </dgm:t>
    </dgm:pt>
    <dgm:pt modelId="{7E857D60-18C5-44E2-8F23-9FE095099940}" type="sibTrans" cxnId="{299A7A36-5F6D-40C4-8C47-4328A4EA4527}">
      <dgm:prSet/>
      <dgm:spPr/>
      <dgm:t>
        <a:bodyPr/>
        <a:lstStyle/>
        <a:p>
          <a:endParaRPr lang="en-CA" sz="1400"/>
        </a:p>
      </dgm:t>
    </dgm:pt>
    <dgm:pt modelId="{6B0435FE-DFA0-475A-9030-A1317BE3098C}">
      <dgm:prSet phldrT="[Text]" custT="1"/>
      <dgm:spPr>
        <a:noFill/>
      </dgm:spPr>
      <dgm:t>
        <a:bodyPr/>
        <a:lstStyle/>
        <a:p>
          <a:r>
            <a:rPr lang="en-US" sz="1200" dirty="0">
              <a:solidFill>
                <a:schemeClr val="tx2"/>
              </a:solidFill>
            </a:rPr>
            <a:t>Transaction Management</a:t>
          </a:r>
          <a:endParaRPr lang="en-CA" sz="1200" dirty="0">
            <a:solidFill>
              <a:schemeClr val="tx2"/>
            </a:solidFill>
          </a:endParaRPr>
        </a:p>
      </dgm:t>
    </dgm:pt>
    <dgm:pt modelId="{E110EEE2-7F15-465F-934D-7A5BC4BF5F6B}" type="parTrans" cxnId="{ADAA411F-29E8-4496-B41C-A0442A87BF88}">
      <dgm:prSet/>
      <dgm:spPr/>
      <dgm:t>
        <a:bodyPr/>
        <a:lstStyle/>
        <a:p>
          <a:endParaRPr lang="en-CA" sz="1400"/>
        </a:p>
      </dgm:t>
    </dgm:pt>
    <dgm:pt modelId="{FADB971A-F129-4F2A-A271-71A2C9591A7E}" type="sibTrans" cxnId="{ADAA411F-29E8-4496-B41C-A0442A87BF88}">
      <dgm:prSet/>
      <dgm:spPr/>
      <dgm:t>
        <a:bodyPr/>
        <a:lstStyle/>
        <a:p>
          <a:endParaRPr lang="en-CA" sz="1400"/>
        </a:p>
      </dgm:t>
    </dgm:pt>
    <dgm:pt modelId="{53D73ED1-C2A1-4D8C-8D49-10830C85A9E3}">
      <dgm:prSet phldrT="[Text]" custT="1"/>
      <dgm:spPr>
        <a:noFill/>
      </dgm:spPr>
      <dgm:t>
        <a:bodyPr/>
        <a:lstStyle/>
        <a:p>
          <a:r>
            <a:rPr lang="en-US" sz="1200" dirty="0">
              <a:solidFill>
                <a:schemeClr val="accent3"/>
              </a:solidFill>
            </a:rPr>
            <a:t>Data Centers</a:t>
          </a:r>
          <a:endParaRPr lang="en-CA" sz="1200" dirty="0">
            <a:solidFill>
              <a:schemeClr val="accent3"/>
            </a:solidFill>
          </a:endParaRPr>
        </a:p>
      </dgm:t>
    </dgm:pt>
    <dgm:pt modelId="{6D0A317F-364A-43D5-B1BC-3D73D3F8FC92}" type="parTrans" cxnId="{1F2EBF05-DF3A-4107-96BF-52B95B1CBA45}">
      <dgm:prSet/>
      <dgm:spPr/>
      <dgm:t>
        <a:bodyPr/>
        <a:lstStyle/>
        <a:p>
          <a:endParaRPr lang="en-CA" sz="1400"/>
        </a:p>
      </dgm:t>
    </dgm:pt>
    <dgm:pt modelId="{366BC495-0AB4-4F71-9B35-DBC461AF2524}" type="sibTrans" cxnId="{1F2EBF05-DF3A-4107-96BF-52B95B1CBA45}">
      <dgm:prSet/>
      <dgm:spPr/>
      <dgm:t>
        <a:bodyPr/>
        <a:lstStyle/>
        <a:p>
          <a:endParaRPr lang="en-CA" sz="1400"/>
        </a:p>
      </dgm:t>
    </dgm:pt>
    <dgm:pt modelId="{BF5E3FB1-FCE2-43B0-A320-C6D6AFBFC897}">
      <dgm:prSet phldrT="[Text]" custT="1"/>
      <dgm:spPr>
        <a:noFill/>
      </dgm:spPr>
      <dgm:t>
        <a:bodyPr/>
        <a:lstStyle/>
        <a:p>
          <a:r>
            <a:rPr lang="en-US" sz="1200" dirty="0">
              <a:solidFill>
                <a:schemeClr val="accent2"/>
              </a:solidFill>
            </a:rPr>
            <a:t>Consulting Services</a:t>
          </a:r>
          <a:endParaRPr lang="en-CA" sz="1200" dirty="0">
            <a:solidFill>
              <a:schemeClr val="accent2"/>
            </a:solidFill>
          </a:endParaRPr>
        </a:p>
      </dgm:t>
    </dgm:pt>
    <dgm:pt modelId="{09E0018C-7EC4-4307-A3CF-568320AD7336}" type="parTrans" cxnId="{DC062108-B190-44FA-92C6-30703D34C3E0}">
      <dgm:prSet/>
      <dgm:spPr/>
      <dgm:t>
        <a:bodyPr/>
        <a:lstStyle/>
        <a:p>
          <a:endParaRPr lang="en-CA" sz="1400"/>
        </a:p>
      </dgm:t>
    </dgm:pt>
    <dgm:pt modelId="{D4332C1D-6C9A-436D-AB7D-7633CE71C286}" type="sibTrans" cxnId="{DC062108-B190-44FA-92C6-30703D34C3E0}">
      <dgm:prSet/>
      <dgm:spPr/>
      <dgm:t>
        <a:bodyPr/>
        <a:lstStyle/>
        <a:p>
          <a:endParaRPr lang="en-CA" sz="1400"/>
        </a:p>
      </dgm:t>
    </dgm:pt>
    <dgm:pt modelId="{BEBF16D7-6A89-4803-9802-379D1C7C5E74}">
      <dgm:prSet phldrT="[Text]" custT="1"/>
      <dgm:spPr>
        <a:noFill/>
      </dgm:spPr>
      <dgm:t>
        <a:bodyPr/>
        <a:lstStyle/>
        <a:p>
          <a:r>
            <a:rPr lang="en-US" sz="1200" dirty="0">
              <a:solidFill>
                <a:schemeClr val="accent5"/>
              </a:solidFill>
            </a:rPr>
            <a:t>Project Management</a:t>
          </a:r>
          <a:endParaRPr lang="en-CA" sz="1200" dirty="0">
            <a:solidFill>
              <a:schemeClr val="accent5"/>
            </a:solidFill>
          </a:endParaRPr>
        </a:p>
      </dgm:t>
    </dgm:pt>
    <dgm:pt modelId="{828A0768-566B-4708-B73D-7009F15D6FA0}" type="parTrans" cxnId="{23FFC625-EF8E-4C15-BCC6-A38FC4C1CFAC}">
      <dgm:prSet/>
      <dgm:spPr/>
      <dgm:t>
        <a:bodyPr/>
        <a:lstStyle/>
        <a:p>
          <a:endParaRPr lang="en-CA" sz="1400"/>
        </a:p>
      </dgm:t>
    </dgm:pt>
    <dgm:pt modelId="{E493D475-D5D2-42E5-AB31-5573E69EA27F}" type="sibTrans" cxnId="{23FFC625-EF8E-4C15-BCC6-A38FC4C1CFAC}">
      <dgm:prSet/>
      <dgm:spPr/>
      <dgm:t>
        <a:bodyPr/>
        <a:lstStyle/>
        <a:p>
          <a:endParaRPr lang="en-CA" sz="1400"/>
        </a:p>
      </dgm:t>
    </dgm:pt>
    <dgm:pt modelId="{B89DA858-FB40-4881-8FB0-E26ACE7C5659}">
      <dgm:prSet phldrT="[Text]" custT="1"/>
      <dgm:spPr>
        <a:noFill/>
      </dgm:spPr>
      <dgm:t>
        <a:bodyPr/>
        <a:lstStyle/>
        <a:p>
          <a:r>
            <a:rPr lang="en-US" sz="1200" dirty="0">
              <a:solidFill>
                <a:schemeClr val="accent1">
                  <a:lumMod val="50000"/>
                </a:schemeClr>
              </a:solidFill>
            </a:rPr>
            <a:t>Client Management</a:t>
          </a:r>
          <a:endParaRPr lang="en-CA" sz="1200" dirty="0">
            <a:solidFill>
              <a:schemeClr val="accent1">
                <a:lumMod val="50000"/>
              </a:schemeClr>
            </a:solidFill>
          </a:endParaRPr>
        </a:p>
      </dgm:t>
    </dgm:pt>
    <dgm:pt modelId="{A0CF135D-C1B4-4012-8873-CFD66C7F8EB5}" type="parTrans" cxnId="{4209D197-3E65-40CD-9EE9-9C2C748442DF}">
      <dgm:prSet/>
      <dgm:spPr/>
      <dgm:t>
        <a:bodyPr/>
        <a:lstStyle/>
        <a:p>
          <a:endParaRPr lang="en-CA" sz="1400"/>
        </a:p>
      </dgm:t>
    </dgm:pt>
    <dgm:pt modelId="{4A5D46FF-E010-46FF-AC79-30362F17E572}" type="sibTrans" cxnId="{4209D197-3E65-40CD-9EE9-9C2C748442DF}">
      <dgm:prSet/>
      <dgm:spPr/>
      <dgm:t>
        <a:bodyPr/>
        <a:lstStyle/>
        <a:p>
          <a:endParaRPr lang="en-CA" sz="1400"/>
        </a:p>
      </dgm:t>
    </dgm:pt>
    <dgm:pt modelId="{44514D86-6ABA-43CA-9D00-9E458C6B9864}" type="pres">
      <dgm:prSet presAssocID="{3B9FFF42-6DAB-491A-BD8F-5479E4D42F3B}" presName="compositeShape" presStyleCnt="0">
        <dgm:presLayoutVars>
          <dgm:chMax val="7"/>
          <dgm:dir/>
          <dgm:resizeHandles val="exact"/>
        </dgm:presLayoutVars>
      </dgm:prSet>
      <dgm:spPr/>
    </dgm:pt>
    <dgm:pt modelId="{E9B29AF0-F13D-4BB4-ABF5-F786958411B0}" type="pres">
      <dgm:prSet presAssocID="{3B9FFF42-6DAB-491A-BD8F-5479E4D42F3B}" presName="wedge1" presStyleLbl="node1" presStyleIdx="0" presStyleCnt="6"/>
      <dgm:spPr/>
    </dgm:pt>
    <dgm:pt modelId="{89219407-CAB8-4E02-9930-AE676CF8571E}" type="pres">
      <dgm:prSet presAssocID="{3B9FFF42-6DAB-491A-BD8F-5479E4D42F3B}" presName="dummy1a" presStyleCnt="0"/>
      <dgm:spPr/>
    </dgm:pt>
    <dgm:pt modelId="{5460C971-8772-4400-87E5-2B3F6D4F4D57}" type="pres">
      <dgm:prSet presAssocID="{3B9FFF42-6DAB-491A-BD8F-5479E4D42F3B}" presName="dummy1b" presStyleCnt="0"/>
      <dgm:spPr/>
    </dgm:pt>
    <dgm:pt modelId="{34A2FA55-503B-4549-86FD-25B3BE9A2D1D}" type="pres">
      <dgm:prSet presAssocID="{3B9FFF42-6DAB-491A-BD8F-5479E4D42F3B}" presName="wedge1Tx" presStyleLbl="node1" presStyleIdx="0" presStyleCnt="6">
        <dgm:presLayoutVars>
          <dgm:chMax val="0"/>
          <dgm:chPref val="0"/>
          <dgm:bulletEnabled val="1"/>
        </dgm:presLayoutVars>
      </dgm:prSet>
      <dgm:spPr/>
    </dgm:pt>
    <dgm:pt modelId="{BEFFB053-FC0C-4B31-8C36-2522ABB86E76}" type="pres">
      <dgm:prSet presAssocID="{3B9FFF42-6DAB-491A-BD8F-5479E4D42F3B}" presName="wedge2" presStyleLbl="node1" presStyleIdx="1" presStyleCnt="6"/>
      <dgm:spPr/>
    </dgm:pt>
    <dgm:pt modelId="{E52BD404-D17B-4CE3-B25B-EDE22BC683B2}" type="pres">
      <dgm:prSet presAssocID="{3B9FFF42-6DAB-491A-BD8F-5479E4D42F3B}" presName="dummy2a" presStyleCnt="0"/>
      <dgm:spPr/>
    </dgm:pt>
    <dgm:pt modelId="{8B67EF06-9B81-4428-86C2-5EB3591E9BED}" type="pres">
      <dgm:prSet presAssocID="{3B9FFF42-6DAB-491A-BD8F-5479E4D42F3B}" presName="dummy2b" presStyleCnt="0"/>
      <dgm:spPr/>
    </dgm:pt>
    <dgm:pt modelId="{3C167572-23D6-4F36-89CC-08B0D5011F68}" type="pres">
      <dgm:prSet presAssocID="{3B9FFF42-6DAB-491A-BD8F-5479E4D42F3B}" presName="wedge2Tx" presStyleLbl="node1" presStyleIdx="1" presStyleCnt="6">
        <dgm:presLayoutVars>
          <dgm:chMax val="0"/>
          <dgm:chPref val="0"/>
          <dgm:bulletEnabled val="1"/>
        </dgm:presLayoutVars>
      </dgm:prSet>
      <dgm:spPr/>
    </dgm:pt>
    <dgm:pt modelId="{BF27B09F-D60A-43DD-9BDE-090D9E726421}" type="pres">
      <dgm:prSet presAssocID="{3B9FFF42-6DAB-491A-BD8F-5479E4D42F3B}" presName="wedge3" presStyleLbl="node1" presStyleIdx="2" presStyleCnt="6"/>
      <dgm:spPr/>
    </dgm:pt>
    <dgm:pt modelId="{E2039F39-0BD2-4106-AD0F-BDD6E239B274}" type="pres">
      <dgm:prSet presAssocID="{3B9FFF42-6DAB-491A-BD8F-5479E4D42F3B}" presName="dummy3a" presStyleCnt="0"/>
      <dgm:spPr/>
    </dgm:pt>
    <dgm:pt modelId="{864D0986-A906-4C2C-87A7-BF2E12D7348F}" type="pres">
      <dgm:prSet presAssocID="{3B9FFF42-6DAB-491A-BD8F-5479E4D42F3B}" presName="dummy3b" presStyleCnt="0"/>
      <dgm:spPr/>
    </dgm:pt>
    <dgm:pt modelId="{AF5ADA9B-F70D-441C-8C17-4C3498F6BB92}" type="pres">
      <dgm:prSet presAssocID="{3B9FFF42-6DAB-491A-BD8F-5479E4D42F3B}" presName="wedge3Tx" presStyleLbl="node1" presStyleIdx="2" presStyleCnt="6">
        <dgm:presLayoutVars>
          <dgm:chMax val="0"/>
          <dgm:chPref val="0"/>
          <dgm:bulletEnabled val="1"/>
        </dgm:presLayoutVars>
      </dgm:prSet>
      <dgm:spPr/>
    </dgm:pt>
    <dgm:pt modelId="{6BBD0203-1CEF-4C52-A11C-3EACB4F84FD6}" type="pres">
      <dgm:prSet presAssocID="{3B9FFF42-6DAB-491A-BD8F-5479E4D42F3B}" presName="wedge4" presStyleLbl="node1" presStyleIdx="3" presStyleCnt="6"/>
      <dgm:spPr/>
    </dgm:pt>
    <dgm:pt modelId="{4B209A1E-5B7B-47C8-A4D0-521F0D1F6A12}" type="pres">
      <dgm:prSet presAssocID="{3B9FFF42-6DAB-491A-BD8F-5479E4D42F3B}" presName="dummy4a" presStyleCnt="0"/>
      <dgm:spPr/>
    </dgm:pt>
    <dgm:pt modelId="{FB4CE0D6-7330-4DE4-92EC-FC776DDE00CA}" type="pres">
      <dgm:prSet presAssocID="{3B9FFF42-6DAB-491A-BD8F-5479E4D42F3B}" presName="dummy4b" presStyleCnt="0"/>
      <dgm:spPr/>
    </dgm:pt>
    <dgm:pt modelId="{EF6464EE-3815-4254-ADEE-5E45A524B6E7}" type="pres">
      <dgm:prSet presAssocID="{3B9FFF42-6DAB-491A-BD8F-5479E4D42F3B}" presName="wedge4Tx" presStyleLbl="node1" presStyleIdx="3" presStyleCnt="6">
        <dgm:presLayoutVars>
          <dgm:chMax val="0"/>
          <dgm:chPref val="0"/>
          <dgm:bulletEnabled val="1"/>
        </dgm:presLayoutVars>
      </dgm:prSet>
      <dgm:spPr/>
    </dgm:pt>
    <dgm:pt modelId="{21F38AAE-F95F-44A1-8529-75D558BDC3B6}" type="pres">
      <dgm:prSet presAssocID="{3B9FFF42-6DAB-491A-BD8F-5479E4D42F3B}" presName="wedge5" presStyleLbl="node1" presStyleIdx="4" presStyleCnt="6"/>
      <dgm:spPr/>
    </dgm:pt>
    <dgm:pt modelId="{F4444D66-9ACB-4A2A-89F9-A58898156B96}" type="pres">
      <dgm:prSet presAssocID="{3B9FFF42-6DAB-491A-BD8F-5479E4D42F3B}" presName="dummy5a" presStyleCnt="0"/>
      <dgm:spPr/>
    </dgm:pt>
    <dgm:pt modelId="{866E0FF0-A7D7-4D26-9CD5-49CD91D81385}" type="pres">
      <dgm:prSet presAssocID="{3B9FFF42-6DAB-491A-BD8F-5479E4D42F3B}" presName="dummy5b" presStyleCnt="0"/>
      <dgm:spPr/>
    </dgm:pt>
    <dgm:pt modelId="{8226F62B-3432-4B6A-A7B7-D03E60D262D5}" type="pres">
      <dgm:prSet presAssocID="{3B9FFF42-6DAB-491A-BD8F-5479E4D42F3B}" presName="wedge5Tx" presStyleLbl="node1" presStyleIdx="4" presStyleCnt="6">
        <dgm:presLayoutVars>
          <dgm:chMax val="0"/>
          <dgm:chPref val="0"/>
          <dgm:bulletEnabled val="1"/>
        </dgm:presLayoutVars>
      </dgm:prSet>
      <dgm:spPr/>
    </dgm:pt>
    <dgm:pt modelId="{9864E8B4-32E8-402E-A707-9CBF4A981D51}" type="pres">
      <dgm:prSet presAssocID="{3B9FFF42-6DAB-491A-BD8F-5479E4D42F3B}" presName="wedge6" presStyleLbl="node1" presStyleIdx="5" presStyleCnt="6"/>
      <dgm:spPr/>
    </dgm:pt>
    <dgm:pt modelId="{574C2E6D-7868-4311-BE4A-437F31EA0F90}" type="pres">
      <dgm:prSet presAssocID="{3B9FFF42-6DAB-491A-BD8F-5479E4D42F3B}" presName="dummy6a" presStyleCnt="0"/>
      <dgm:spPr/>
    </dgm:pt>
    <dgm:pt modelId="{F2CB53D3-C67E-4218-A25A-08C8755250DF}" type="pres">
      <dgm:prSet presAssocID="{3B9FFF42-6DAB-491A-BD8F-5479E4D42F3B}" presName="dummy6b" presStyleCnt="0"/>
      <dgm:spPr/>
    </dgm:pt>
    <dgm:pt modelId="{89A51983-887E-4EFD-8378-8568449EE0CA}" type="pres">
      <dgm:prSet presAssocID="{3B9FFF42-6DAB-491A-BD8F-5479E4D42F3B}" presName="wedge6Tx" presStyleLbl="node1" presStyleIdx="5" presStyleCnt="6">
        <dgm:presLayoutVars>
          <dgm:chMax val="0"/>
          <dgm:chPref val="0"/>
          <dgm:bulletEnabled val="1"/>
        </dgm:presLayoutVars>
      </dgm:prSet>
      <dgm:spPr/>
    </dgm:pt>
    <dgm:pt modelId="{94948687-A0E4-4750-AD42-5FEEA49A5DE0}" type="pres">
      <dgm:prSet presAssocID="{7E857D60-18C5-44E2-8F23-9FE095099940}" presName="arrowWedge1" presStyleLbl="fgSibTrans2D1" presStyleIdx="0" presStyleCnt="6"/>
      <dgm:spPr>
        <a:solidFill>
          <a:schemeClr val="bg2"/>
        </a:solidFill>
      </dgm:spPr>
    </dgm:pt>
    <dgm:pt modelId="{715E5CBC-091C-4FAB-8C12-AB3DAF09214E}" type="pres">
      <dgm:prSet presAssocID="{FADB971A-F129-4F2A-A271-71A2C9591A7E}" presName="arrowWedge2" presStyleLbl="fgSibTrans2D1" presStyleIdx="1" presStyleCnt="6"/>
      <dgm:spPr>
        <a:solidFill>
          <a:schemeClr val="tx2"/>
        </a:solidFill>
      </dgm:spPr>
    </dgm:pt>
    <dgm:pt modelId="{29CDC3F3-B4EA-4AF5-BA40-B6EAEA95EB90}" type="pres">
      <dgm:prSet presAssocID="{366BC495-0AB4-4F71-9B35-DBC461AF2524}" presName="arrowWedge3" presStyleLbl="fgSibTrans2D1" presStyleIdx="2" presStyleCnt="6"/>
      <dgm:spPr>
        <a:solidFill>
          <a:schemeClr val="accent3"/>
        </a:solidFill>
      </dgm:spPr>
    </dgm:pt>
    <dgm:pt modelId="{46AFF48E-60A9-488B-91B4-F50AFD2A4C16}" type="pres">
      <dgm:prSet presAssocID="{D4332C1D-6C9A-436D-AB7D-7633CE71C286}" presName="arrowWedge4" presStyleLbl="fgSibTrans2D1" presStyleIdx="3" presStyleCnt="6"/>
      <dgm:spPr>
        <a:solidFill>
          <a:schemeClr val="accent2"/>
        </a:solidFill>
      </dgm:spPr>
    </dgm:pt>
    <dgm:pt modelId="{5FABB490-CAFB-485F-AA8D-F27D6AC59659}" type="pres">
      <dgm:prSet presAssocID="{4A5D46FF-E010-46FF-AC79-30362F17E572}" presName="arrowWedge5" presStyleLbl="fgSibTrans2D1" presStyleIdx="4" presStyleCnt="6"/>
      <dgm:spPr>
        <a:solidFill>
          <a:schemeClr val="accent1"/>
        </a:solidFill>
      </dgm:spPr>
    </dgm:pt>
    <dgm:pt modelId="{D7C929A2-ECA6-40F7-8F7C-405E04B8A4C1}" type="pres">
      <dgm:prSet presAssocID="{E493D475-D5D2-42E5-AB31-5573E69EA27F}" presName="arrowWedge6" presStyleLbl="fgSibTrans2D1" presStyleIdx="5" presStyleCnt="6"/>
      <dgm:spPr>
        <a:solidFill>
          <a:schemeClr val="accent5"/>
        </a:solidFill>
      </dgm:spPr>
    </dgm:pt>
  </dgm:ptLst>
  <dgm:cxnLst>
    <dgm:cxn modelId="{1F2EBF05-DF3A-4107-96BF-52B95B1CBA45}" srcId="{3B9FFF42-6DAB-491A-BD8F-5479E4D42F3B}" destId="{53D73ED1-C2A1-4D8C-8D49-10830C85A9E3}" srcOrd="2" destOrd="0" parTransId="{6D0A317F-364A-43D5-B1BC-3D73D3F8FC92}" sibTransId="{366BC495-0AB4-4F71-9B35-DBC461AF2524}"/>
    <dgm:cxn modelId="{DC062108-B190-44FA-92C6-30703D34C3E0}" srcId="{3B9FFF42-6DAB-491A-BD8F-5479E4D42F3B}" destId="{BF5E3FB1-FCE2-43B0-A320-C6D6AFBFC897}" srcOrd="3" destOrd="0" parTransId="{09E0018C-7EC4-4307-A3CF-568320AD7336}" sibTransId="{D4332C1D-6C9A-436D-AB7D-7633CE71C286}"/>
    <dgm:cxn modelId="{ADAA411F-29E8-4496-B41C-A0442A87BF88}" srcId="{3B9FFF42-6DAB-491A-BD8F-5479E4D42F3B}" destId="{6B0435FE-DFA0-475A-9030-A1317BE3098C}" srcOrd="1" destOrd="0" parTransId="{E110EEE2-7F15-465F-934D-7A5BC4BF5F6B}" sibTransId="{FADB971A-F129-4F2A-A271-71A2C9591A7E}"/>
    <dgm:cxn modelId="{3A0F7C24-660D-4A93-979D-8143D7CDB7DE}" type="presOf" srcId="{BEBF16D7-6A89-4803-9802-379D1C7C5E74}" destId="{89A51983-887E-4EFD-8378-8568449EE0CA}" srcOrd="1" destOrd="0" presId="urn:microsoft.com/office/officeart/2005/8/layout/cycle8"/>
    <dgm:cxn modelId="{23FFC625-EF8E-4C15-BCC6-A38FC4C1CFAC}" srcId="{3B9FFF42-6DAB-491A-BD8F-5479E4D42F3B}" destId="{BEBF16D7-6A89-4803-9802-379D1C7C5E74}" srcOrd="5" destOrd="0" parTransId="{828A0768-566B-4708-B73D-7009F15D6FA0}" sibTransId="{E493D475-D5D2-42E5-AB31-5573E69EA27F}"/>
    <dgm:cxn modelId="{299A7A36-5F6D-40C4-8C47-4328A4EA4527}" srcId="{3B9FFF42-6DAB-491A-BD8F-5479E4D42F3B}" destId="{FD171378-08A6-42EB-BCE7-15196152E4F2}" srcOrd="0" destOrd="0" parTransId="{6646836D-CDCA-46F7-AF04-B9769999B766}" sibTransId="{7E857D60-18C5-44E2-8F23-9FE095099940}"/>
    <dgm:cxn modelId="{0EE28D4B-134E-4072-B9DF-D2BD21C9586C}" type="presOf" srcId="{6B0435FE-DFA0-475A-9030-A1317BE3098C}" destId="{BEFFB053-FC0C-4B31-8C36-2522ABB86E76}" srcOrd="0" destOrd="0" presId="urn:microsoft.com/office/officeart/2005/8/layout/cycle8"/>
    <dgm:cxn modelId="{002DF484-1485-48E4-8927-1CA50A22C144}" type="presOf" srcId="{BF5E3FB1-FCE2-43B0-A320-C6D6AFBFC897}" destId="{EF6464EE-3815-4254-ADEE-5E45A524B6E7}" srcOrd="1" destOrd="0" presId="urn:microsoft.com/office/officeart/2005/8/layout/cycle8"/>
    <dgm:cxn modelId="{73ED4C8B-A259-499C-9F4A-4B61B0A72A9D}" type="presOf" srcId="{3B9FFF42-6DAB-491A-BD8F-5479E4D42F3B}" destId="{44514D86-6ABA-43CA-9D00-9E458C6B9864}" srcOrd="0" destOrd="0" presId="urn:microsoft.com/office/officeart/2005/8/layout/cycle8"/>
    <dgm:cxn modelId="{4C51BB8E-EE43-42EF-9E0B-6D500A3DF656}" type="presOf" srcId="{6B0435FE-DFA0-475A-9030-A1317BE3098C}" destId="{3C167572-23D6-4F36-89CC-08B0D5011F68}" srcOrd="1" destOrd="0" presId="urn:microsoft.com/office/officeart/2005/8/layout/cycle8"/>
    <dgm:cxn modelId="{4209D197-3E65-40CD-9EE9-9C2C748442DF}" srcId="{3B9FFF42-6DAB-491A-BD8F-5479E4D42F3B}" destId="{B89DA858-FB40-4881-8FB0-E26ACE7C5659}" srcOrd="4" destOrd="0" parTransId="{A0CF135D-C1B4-4012-8873-CFD66C7F8EB5}" sibTransId="{4A5D46FF-E010-46FF-AC79-30362F17E572}"/>
    <dgm:cxn modelId="{EEEF8DA3-DE70-472F-BAE0-E04F88403C1F}" type="presOf" srcId="{B89DA858-FB40-4881-8FB0-E26ACE7C5659}" destId="{8226F62B-3432-4B6A-A7B7-D03E60D262D5}" srcOrd="1" destOrd="0" presId="urn:microsoft.com/office/officeart/2005/8/layout/cycle8"/>
    <dgm:cxn modelId="{7A02EEA3-23DB-46C1-87CC-ED0913C4EF40}" type="presOf" srcId="{BF5E3FB1-FCE2-43B0-A320-C6D6AFBFC897}" destId="{6BBD0203-1CEF-4C52-A11C-3EACB4F84FD6}" srcOrd="0" destOrd="0" presId="urn:microsoft.com/office/officeart/2005/8/layout/cycle8"/>
    <dgm:cxn modelId="{C755A6B6-49B9-46A3-BE3C-EE726C8E85D3}" type="presOf" srcId="{B89DA858-FB40-4881-8FB0-E26ACE7C5659}" destId="{21F38AAE-F95F-44A1-8529-75D558BDC3B6}" srcOrd="0" destOrd="0" presId="urn:microsoft.com/office/officeart/2005/8/layout/cycle8"/>
    <dgm:cxn modelId="{6395F9B6-EA69-49C1-A968-FDF73E1AE8B1}" type="presOf" srcId="{BEBF16D7-6A89-4803-9802-379D1C7C5E74}" destId="{9864E8B4-32E8-402E-A707-9CBF4A981D51}" srcOrd="0" destOrd="0" presId="urn:microsoft.com/office/officeart/2005/8/layout/cycle8"/>
    <dgm:cxn modelId="{61DDD9BD-EB84-4DCB-8354-BF9BD2B1B16D}" type="presOf" srcId="{53D73ED1-C2A1-4D8C-8D49-10830C85A9E3}" destId="{AF5ADA9B-F70D-441C-8C17-4C3498F6BB92}" srcOrd="1" destOrd="0" presId="urn:microsoft.com/office/officeart/2005/8/layout/cycle8"/>
    <dgm:cxn modelId="{946C49C0-2718-4564-A7E8-AD8C61708B3D}" type="presOf" srcId="{FD171378-08A6-42EB-BCE7-15196152E4F2}" destId="{34A2FA55-503B-4549-86FD-25B3BE9A2D1D}" srcOrd="1" destOrd="0" presId="urn:microsoft.com/office/officeart/2005/8/layout/cycle8"/>
    <dgm:cxn modelId="{C3A182C5-E6D5-4E01-9761-FACCE35BD807}" type="presOf" srcId="{FD171378-08A6-42EB-BCE7-15196152E4F2}" destId="{E9B29AF0-F13D-4BB4-ABF5-F786958411B0}" srcOrd="0" destOrd="0" presId="urn:microsoft.com/office/officeart/2005/8/layout/cycle8"/>
    <dgm:cxn modelId="{AC2E34DE-1CC7-4FE7-80A0-1F826F45DFD2}" type="presOf" srcId="{53D73ED1-C2A1-4D8C-8D49-10830C85A9E3}" destId="{BF27B09F-D60A-43DD-9BDE-090D9E726421}" srcOrd="0" destOrd="0" presId="urn:microsoft.com/office/officeart/2005/8/layout/cycle8"/>
    <dgm:cxn modelId="{4395E881-3F53-48B4-9A4E-9BDF423D4424}" type="presParOf" srcId="{44514D86-6ABA-43CA-9D00-9E458C6B9864}" destId="{E9B29AF0-F13D-4BB4-ABF5-F786958411B0}" srcOrd="0" destOrd="0" presId="urn:microsoft.com/office/officeart/2005/8/layout/cycle8"/>
    <dgm:cxn modelId="{7D8AD10C-3C2A-40A0-BD7D-F3361F559CD5}" type="presParOf" srcId="{44514D86-6ABA-43CA-9D00-9E458C6B9864}" destId="{89219407-CAB8-4E02-9930-AE676CF8571E}" srcOrd="1" destOrd="0" presId="urn:microsoft.com/office/officeart/2005/8/layout/cycle8"/>
    <dgm:cxn modelId="{47563493-50CB-492D-A0F8-979D8D977B22}" type="presParOf" srcId="{44514D86-6ABA-43CA-9D00-9E458C6B9864}" destId="{5460C971-8772-4400-87E5-2B3F6D4F4D57}" srcOrd="2" destOrd="0" presId="urn:microsoft.com/office/officeart/2005/8/layout/cycle8"/>
    <dgm:cxn modelId="{3041C3A7-9C6E-4B65-B875-F3C67EC9F50A}" type="presParOf" srcId="{44514D86-6ABA-43CA-9D00-9E458C6B9864}" destId="{34A2FA55-503B-4549-86FD-25B3BE9A2D1D}" srcOrd="3" destOrd="0" presId="urn:microsoft.com/office/officeart/2005/8/layout/cycle8"/>
    <dgm:cxn modelId="{3CEEE4DD-1822-4E04-80D2-98B9A05A0929}" type="presParOf" srcId="{44514D86-6ABA-43CA-9D00-9E458C6B9864}" destId="{BEFFB053-FC0C-4B31-8C36-2522ABB86E76}" srcOrd="4" destOrd="0" presId="urn:microsoft.com/office/officeart/2005/8/layout/cycle8"/>
    <dgm:cxn modelId="{071B1F82-68EC-4EE0-8BB5-0D50C6707BC7}" type="presParOf" srcId="{44514D86-6ABA-43CA-9D00-9E458C6B9864}" destId="{E52BD404-D17B-4CE3-B25B-EDE22BC683B2}" srcOrd="5" destOrd="0" presId="urn:microsoft.com/office/officeart/2005/8/layout/cycle8"/>
    <dgm:cxn modelId="{AD5F00E7-94E3-48EB-BE1A-F03289BC5DF2}" type="presParOf" srcId="{44514D86-6ABA-43CA-9D00-9E458C6B9864}" destId="{8B67EF06-9B81-4428-86C2-5EB3591E9BED}" srcOrd="6" destOrd="0" presId="urn:microsoft.com/office/officeart/2005/8/layout/cycle8"/>
    <dgm:cxn modelId="{ABEC08B5-9BF6-488F-BCEC-69DBA05AE7B4}" type="presParOf" srcId="{44514D86-6ABA-43CA-9D00-9E458C6B9864}" destId="{3C167572-23D6-4F36-89CC-08B0D5011F68}" srcOrd="7" destOrd="0" presId="urn:microsoft.com/office/officeart/2005/8/layout/cycle8"/>
    <dgm:cxn modelId="{266C485C-208A-407F-B39C-AA71272A318F}" type="presParOf" srcId="{44514D86-6ABA-43CA-9D00-9E458C6B9864}" destId="{BF27B09F-D60A-43DD-9BDE-090D9E726421}" srcOrd="8" destOrd="0" presId="urn:microsoft.com/office/officeart/2005/8/layout/cycle8"/>
    <dgm:cxn modelId="{0E525857-9D65-46AF-9292-BBC47975E8F7}" type="presParOf" srcId="{44514D86-6ABA-43CA-9D00-9E458C6B9864}" destId="{E2039F39-0BD2-4106-AD0F-BDD6E239B274}" srcOrd="9" destOrd="0" presId="urn:microsoft.com/office/officeart/2005/8/layout/cycle8"/>
    <dgm:cxn modelId="{8480DA33-159F-4550-8FC5-B24A23CA40EC}" type="presParOf" srcId="{44514D86-6ABA-43CA-9D00-9E458C6B9864}" destId="{864D0986-A906-4C2C-87A7-BF2E12D7348F}" srcOrd="10" destOrd="0" presId="urn:microsoft.com/office/officeart/2005/8/layout/cycle8"/>
    <dgm:cxn modelId="{BA1771B0-CDD2-493E-86A0-7AB167938464}" type="presParOf" srcId="{44514D86-6ABA-43CA-9D00-9E458C6B9864}" destId="{AF5ADA9B-F70D-441C-8C17-4C3498F6BB92}" srcOrd="11" destOrd="0" presId="urn:microsoft.com/office/officeart/2005/8/layout/cycle8"/>
    <dgm:cxn modelId="{ED43D4D1-DF8D-4398-B9F6-79AE163CDE5F}" type="presParOf" srcId="{44514D86-6ABA-43CA-9D00-9E458C6B9864}" destId="{6BBD0203-1CEF-4C52-A11C-3EACB4F84FD6}" srcOrd="12" destOrd="0" presId="urn:microsoft.com/office/officeart/2005/8/layout/cycle8"/>
    <dgm:cxn modelId="{EB2EA3E1-89F5-4D50-B3FD-39D7FFFB416B}" type="presParOf" srcId="{44514D86-6ABA-43CA-9D00-9E458C6B9864}" destId="{4B209A1E-5B7B-47C8-A4D0-521F0D1F6A12}" srcOrd="13" destOrd="0" presId="urn:microsoft.com/office/officeart/2005/8/layout/cycle8"/>
    <dgm:cxn modelId="{9047EBAE-C794-489D-9F51-9D1369C76631}" type="presParOf" srcId="{44514D86-6ABA-43CA-9D00-9E458C6B9864}" destId="{FB4CE0D6-7330-4DE4-92EC-FC776DDE00CA}" srcOrd="14" destOrd="0" presId="urn:microsoft.com/office/officeart/2005/8/layout/cycle8"/>
    <dgm:cxn modelId="{5748C6AE-318D-41F6-8832-2B63F7915A2A}" type="presParOf" srcId="{44514D86-6ABA-43CA-9D00-9E458C6B9864}" destId="{EF6464EE-3815-4254-ADEE-5E45A524B6E7}" srcOrd="15" destOrd="0" presId="urn:microsoft.com/office/officeart/2005/8/layout/cycle8"/>
    <dgm:cxn modelId="{B89465DD-2F61-4A8D-8277-E054585E9AD7}" type="presParOf" srcId="{44514D86-6ABA-43CA-9D00-9E458C6B9864}" destId="{21F38AAE-F95F-44A1-8529-75D558BDC3B6}" srcOrd="16" destOrd="0" presId="urn:microsoft.com/office/officeart/2005/8/layout/cycle8"/>
    <dgm:cxn modelId="{BAC89C7B-0B47-4188-A617-95F28C9BD7FA}" type="presParOf" srcId="{44514D86-6ABA-43CA-9D00-9E458C6B9864}" destId="{F4444D66-9ACB-4A2A-89F9-A58898156B96}" srcOrd="17" destOrd="0" presId="urn:microsoft.com/office/officeart/2005/8/layout/cycle8"/>
    <dgm:cxn modelId="{6C071B55-C6EE-49E6-B194-0A568C4DD874}" type="presParOf" srcId="{44514D86-6ABA-43CA-9D00-9E458C6B9864}" destId="{866E0FF0-A7D7-4D26-9CD5-49CD91D81385}" srcOrd="18" destOrd="0" presId="urn:microsoft.com/office/officeart/2005/8/layout/cycle8"/>
    <dgm:cxn modelId="{FD63FB0E-23A1-46BF-A592-86C8FFBCEDE8}" type="presParOf" srcId="{44514D86-6ABA-43CA-9D00-9E458C6B9864}" destId="{8226F62B-3432-4B6A-A7B7-D03E60D262D5}" srcOrd="19" destOrd="0" presId="urn:microsoft.com/office/officeart/2005/8/layout/cycle8"/>
    <dgm:cxn modelId="{197E93F5-93E3-4331-AEC5-DB574DCCC886}" type="presParOf" srcId="{44514D86-6ABA-43CA-9D00-9E458C6B9864}" destId="{9864E8B4-32E8-402E-A707-9CBF4A981D51}" srcOrd="20" destOrd="0" presId="urn:microsoft.com/office/officeart/2005/8/layout/cycle8"/>
    <dgm:cxn modelId="{C4CD8FE5-0D19-42B2-B414-A3EC078BA51E}" type="presParOf" srcId="{44514D86-6ABA-43CA-9D00-9E458C6B9864}" destId="{574C2E6D-7868-4311-BE4A-437F31EA0F90}" srcOrd="21" destOrd="0" presId="urn:microsoft.com/office/officeart/2005/8/layout/cycle8"/>
    <dgm:cxn modelId="{98CBDC44-D044-4470-A4FD-6CC9291BB23C}" type="presParOf" srcId="{44514D86-6ABA-43CA-9D00-9E458C6B9864}" destId="{F2CB53D3-C67E-4218-A25A-08C8755250DF}" srcOrd="22" destOrd="0" presId="urn:microsoft.com/office/officeart/2005/8/layout/cycle8"/>
    <dgm:cxn modelId="{68021962-22C8-442E-AF44-1281E102981F}" type="presParOf" srcId="{44514D86-6ABA-43CA-9D00-9E458C6B9864}" destId="{89A51983-887E-4EFD-8378-8568449EE0CA}" srcOrd="23" destOrd="0" presId="urn:microsoft.com/office/officeart/2005/8/layout/cycle8"/>
    <dgm:cxn modelId="{A34E4472-1869-4CC7-B0A4-8FFA32FD19E0}" type="presParOf" srcId="{44514D86-6ABA-43CA-9D00-9E458C6B9864}" destId="{94948687-A0E4-4750-AD42-5FEEA49A5DE0}" srcOrd="24" destOrd="0" presId="urn:microsoft.com/office/officeart/2005/8/layout/cycle8"/>
    <dgm:cxn modelId="{55F4CE61-C7A0-479C-8DA5-D7087FB9B9EE}" type="presParOf" srcId="{44514D86-6ABA-43CA-9D00-9E458C6B9864}" destId="{715E5CBC-091C-4FAB-8C12-AB3DAF09214E}" srcOrd="25" destOrd="0" presId="urn:microsoft.com/office/officeart/2005/8/layout/cycle8"/>
    <dgm:cxn modelId="{14D197FB-BC67-4425-BC4F-068703F57DCC}" type="presParOf" srcId="{44514D86-6ABA-43CA-9D00-9E458C6B9864}" destId="{29CDC3F3-B4EA-4AF5-BA40-B6EAEA95EB90}" srcOrd="26" destOrd="0" presId="urn:microsoft.com/office/officeart/2005/8/layout/cycle8"/>
    <dgm:cxn modelId="{9EF378F1-4D55-40E3-8731-C7AEB99229C9}" type="presParOf" srcId="{44514D86-6ABA-43CA-9D00-9E458C6B9864}" destId="{46AFF48E-60A9-488B-91B4-F50AFD2A4C16}" srcOrd="27" destOrd="0" presId="urn:microsoft.com/office/officeart/2005/8/layout/cycle8"/>
    <dgm:cxn modelId="{3FBC5F44-A4EF-4551-BD59-EB558AD113D6}" type="presParOf" srcId="{44514D86-6ABA-43CA-9D00-9E458C6B9864}" destId="{5FABB490-CAFB-485F-AA8D-F27D6AC59659}" srcOrd="28" destOrd="0" presId="urn:microsoft.com/office/officeart/2005/8/layout/cycle8"/>
    <dgm:cxn modelId="{C207A02E-7D79-468A-9264-E9952981C1FD}" type="presParOf" srcId="{44514D86-6ABA-43CA-9D00-9E458C6B9864}" destId="{D7C929A2-ECA6-40F7-8F7C-405E04B8A4C1}" srcOrd="29" destOrd="0" presId="urn:microsoft.com/office/officeart/2005/8/layout/cycle8"/>
  </dgm:cxnLst>
  <dgm:bg>
    <a:noFill/>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29AF0-F13D-4BB4-ABF5-F786958411B0}">
      <dsp:nvSpPr>
        <dsp:cNvPr id="0" name=""/>
        <dsp:cNvSpPr/>
      </dsp:nvSpPr>
      <dsp:spPr>
        <a:xfrm>
          <a:off x="3098559" y="238799"/>
          <a:ext cx="3440372" cy="3440372"/>
        </a:xfrm>
        <a:prstGeom prst="pie">
          <a:avLst>
            <a:gd name="adj1" fmla="val 16200000"/>
            <a:gd name="adj2" fmla="val 1980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2"/>
              </a:solidFill>
            </a:rPr>
            <a:t>Workplace Solutions</a:t>
          </a:r>
          <a:endParaRPr lang="en-CA" sz="1200" kern="1200" dirty="0">
            <a:solidFill>
              <a:schemeClr val="bg2"/>
            </a:solidFill>
          </a:endParaRPr>
        </a:p>
      </dsp:txBody>
      <dsp:txXfrm>
        <a:off x="4900659" y="678265"/>
        <a:ext cx="901050" cy="696265"/>
      </dsp:txXfrm>
    </dsp:sp>
    <dsp:sp modelId="{BEFFB053-FC0C-4B31-8C36-2522ABB86E76}">
      <dsp:nvSpPr>
        <dsp:cNvPr id="0" name=""/>
        <dsp:cNvSpPr/>
      </dsp:nvSpPr>
      <dsp:spPr>
        <a:xfrm>
          <a:off x="3139516" y="309654"/>
          <a:ext cx="3440372" cy="3440372"/>
        </a:xfrm>
        <a:prstGeom prst="pie">
          <a:avLst>
            <a:gd name="adj1" fmla="val 19800000"/>
            <a:gd name="adj2" fmla="val 180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2"/>
              </a:solidFill>
            </a:rPr>
            <a:t>Transaction Management</a:t>
          </a:r>
          <a:endParaRPr lang="en-CA" sz="1200" kern="1200" dirty="0">
            <a:solidFill>
              <a:schemeClr val="tx2"/>
            </a:solidFill>
          </a:endParaRPr>
        </a:p>
      </dsp:txBody>
      <dsp:txXfrm>
        <a:off x="5474055" y="1702186"/>
        <a:ext cx="942006" cy="675787"/>
      </dsp:txXfrm>
    </dsp:sp>
    <dsp:sp modelId="{BF27B09F-D60A-43DD-9BDE-090D9E726421}">
      <dsp:nvSpPr>
        <dsp:cNvPr id="0" name=""/>
        <dsp:cNvSpPr/>
      </dsp:nvSpPr>
      <dsp:spPr>
        <a:xfrm>
          <a:off x="3098559" y="380509"/>
          <a:ext cx="3440372" cy="3440372"/>
        </a:xfrm>
        <a:prstGeom prst="pie">
          <a:avLst>
            <a:gd name="adj1" fmla="val 1800000"/>
            <a:gd name="adj2" fmla="val 540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3"/>
              </a:solidFill>
            </a:rPr>
            <a:t>Data Centers</a:t>
          </a:r>
          <a:endParaRPr lang="en-CA" sz="1200" kern="1200" dirty="0">
            <a:solidFill>
              <a:schemeClr val="accent3"/>
            </a:solidFill>
          </a:endParaRPr>
        </a:p>
      </dsp:txBody>
      <dsp:txXfrm>
        <a:off x="4900659" y="2705628"/>
        <a:ext cx="901050" cy="696265"/>
      </dsp:txXfrm>
    </dsp:sp>
    <dsp:sp modelId="{6BBD0203-1CEF-4C52-A11C-3EACB4F84FD6}">
      <dsp:nvSpPr>
        <dsp:cNvPr id="0" name=""/>
        <dsp:cNvSpPr/>
      </dsp:nvSpPr>
      <dsp:spPr>
        <a:xfrm>
          <a:off x="3016646" y="380509"/>
          <a:ext cx="3440372" cy="3440372"/>
        </a:xfrm>
        <a:prstGeom prst="pie">
          <a:avLst>
            <a:gd name="adj1" fmla="val 5400000"/>
            <a:gd name="adj2" fmla="val 900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2"/>
              </a:solidFill>
            </a:rPr>
            <a:t>Consulting Services</a:t>
          </a:r>
          <a:endParaRPr lang="en-CA" sz="1200" kern="1200" dirty="0">
            <a:solidFill>
              <a:schemeClr val="accent2"/>
            </a:solidFill>
          </a:endParaRPr>
        </a:p>
      </dsp:txBody>
      <dsp:txXfrm>
        <a:off x="3753869" y="2705628"/>
        <a:ext cx="901050" cy="696265"/>
      </dsp:txXfrm>
    </dsp:sp>
    <dsp:sp modelId="{21F38AAE-F95F-44A1-8529-75D558BDC3B6}">
      <dsp:nvSpPr>
        <dsp:cNvPr id="0" name=""/>
        <dsp:cNvSpPr/>
      </dsp:nvSpPr>
      <dsp:spPr>
        <a:xfrm>
          <a:off x="2975689" y="309654"/>
          <a:ext cx="3440372" cy="3440372"/>
        </a:xfrm>
        <a:prstGeom prst="pie">
          <a:avLst>
            <a:gd name="adj1" fmla="val 9000000"/>
            <a:gd name="adj2" fmla="val 1260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1">
                  <a:lumMod val="50000"/>
                </a:schemeClr>
              </a:solidFill>
            </a:rPr>
            <a:t>Client Management</a:t>
          </a:r>
          <a:endParaRPr lang="en-CA" sz="1200" kern="1200" dirty="0">
            <a:solidFill>
              <a:schemeClr val="accent1">
                <a:lumMod val="50000"/>
              </a:schemeClr>
            </a:solidFill>
          </a:endParaRPr>
        </a:p>
      </dsp:txBody>
      <dsp:txXfrm>
        <a:off x="3139516" y="1702186"/>
        <a:ext cx="942006" cy="675787"/>
      </dsp:txXfrm>
    </dsp:sp>
    <dsp:sp modelId="{9864E8B4-32E8-402E-A707-9CBF4A981D51}">
      <dsp:nvSpPr>
        <dsp:cNvPr id="0" name=""/>
        <dsp:cNvSpPr/>
      </dsp:nvSpPr>
      <dsp:spPr>
        <a:xfrm>
          <a:off x="3016646" y="238799"/>
          <a:ext cx="3440372" cy="3440372"/>
        </a:xfrm>
        <a:prstGeom prst="pie">
          <a:avLst>
            <a:gd name="adj1" fmla="val 12600000"/>
            <a:gd name="adj2" fmla="val 1620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5"/>
              </a:solidFill>
            </a:rPr>
            <a:t>Project Management</a:t>
          </a:r>
          <a:endParaRPr lang="en-CA" sz="1200" kern="1200" dirty="0">
            <a:solidFill>
              <a:schemeClr val="accent5"/>
            </a:solidFill>
          </a:endParaRPr>
        </a:p>
      </dsp:txBody>
      <dsp:txXfrm>
        <a:off x="3753869" y="678265"/>
        <a:ext cx="901050" cy="696265"/>
      </dsp:txXfrm>
    </dsp:sp>
    <dsp:sp modelId="{94948687-A0E4-4750-AD42-5FEEA49A5DE0}">
      <dsp:nvSpPr>
        <dsp:cNvPr id="0" name=""/>
        <dsp:cNvSpPr/>
      </dsp:nvSpPr>
      <dsp:spPr>
        <a:xfrm>
          <a:off x="2885458" y="25823"/>
          <a:ext cx="3866323" cy="3866323"/>
        </a:xfrm>
        <a:prstGeom prst="circularArrow">
          <a:avLst>
            <a:gd name="adj1" fmla="val 5085"/>
            <a:gd name="adj2" fmla="val 327528"/>
            <a:gd name="adj3" fmla="val 19472472"/>
            <a:gd name="adj4" fmla="val 16200251"/>
            <a:gd name="adj5" fmla="val 5932"/>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sp>
    <dsp:sp modelId="{715E5CBC-091C-4FAB-8C12-AB3DAF09214E}">
      <dsp:nvSpPr>
        <dsp:cNvPr id="0" name=""/>
        <dsp:cNvSpPr/>
      </dsp:nvSpPr>
      <dsp:spPr>
        <a:xfrm>
          <a:off x="2926415" y="96679"/>
          <a:ext cx="3866323" cy="3866323"/>
        </a:xfrm>
        <a:prstGeom prst="circularArrow">
          <a:avLst>
            <a:gd name="adj1" fmla="val 5085"/>
            <a:gd name="adj2" fmla="val 327528"/>
            <a:gd name="adj3" fmla="val 1472472"/>
            <a:gd name="adj4" fmla="val 19800000"/>
            <a:gd name="adj5" fmla="val 5932"/>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sp>
    <dsp:sp modelId="{29CDC3F3-B4EA-4AF5-BA40-B6EAEA95EB90}">
      <dsp:nvSpPr>
        <dsp:cNvPr id="0" name=""/>
        <dsp:cNvSpPr/>
      </dsp:nvSpPr>
      <dsp:spPr>
        <a:xfrm>
          <a:off x="2885458" y="167534"/>
          <a:ext cx="3866323" cy="3866323"/>
        </a:xfrm>
        <a:prstGeom prst="circularArrow">
          <a:avLst>
            <a:gd name="adj1" fmla="val 5085"/>
            <a:gd name="adj2" fmla="val 327528"/>
            <a:gd name="adj3" fmla="val 5072221"/>
            <a:gd name="adj4" fmla="val 1800000"/>
            <a:gd name="adj5" fmla="val 5932"/>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sp>
    <dsp:sp modelId="{46AFF48E-60A9-488B-91B4-F50AFD2A4C16}">
      <dsp:nvSpPr>
        <dsp:cNvPr id="0" name=""/>
        <dsp:cNvSpPr/>
      </dsp:nvSpPr>
      <dsp:spPr>
        <a:xfrm>
          <a:off x="2803796" y="167534"/>
          <a:ext cx="3866323" cy="3866323"/>
        </a:xfrm>
        <a:prstGeom prst="circularArrow">
          <a:avLst>
            <a:gd name="adj1" fmla="val 5085"/>
            <a:gd name="adj2" fmla="val 327528"/>
            <a:gd name="adj3" fmla="val 8672472"/>
            <a:gd name="adj4" fmla="val 5400251"/>
            <a:gd name="adj5" fmla="val 5932"/>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sp>
    <dsp:sp modelId="{5FABB490-CAFB-485F-AA8D-F27D6AC59659}">
      <dsp:nvSpPr>
        <dsp:cNvPr id="0" name=""/>
        <dsp:cNvSpPr/>
      </dsp:nvSpPr>
      <dsp:spPr>
        <a:xfrm>
          <a:off x="2762839" y="96679"/>
          <a:ext cx="3866323" cy="3866323"/>
        </a:xfrm>
        <a:prstGeom prst="circularArrow">
          <a:avLst>
            <a:gd name="adj1" fmla="val 5085"/>
            <a:gd name="adj2" fmla="val 327528"/>
            <a:gd name="adj3" fmla="val 12272472"/>
            <a:gd name="adj4" fmla="val 9000000"/>
            <a:gd name="adj5" fmla="val 5932"/>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sp>
    <dsp:sp modelId="{D7C929A2-ECA6-40F7-8F7C-405E04B8A4C1}">
      <dsp:nvSpPr>
        <dsp:cNvPr id="0" name=""/>
        <dsp:cNvSpPr/>
      </dsp:nvSpPr>
      <dsp:spPr>
        <a:xfrm>
          <a:off x="2803796" y="25823"/>
          <a:ext cx="3866323" cy="3866323"/>
        </a:xfrm>
        <a:prstGeom prst="circularArrow">
          <a:avLst>
            <a:gd name="adj1" fmla="val 5085"/>
            <a:gd name="adj2" fmla="val 327528"/>
            <a:gd name="adj3" fmla="val 15872221"/>
            <a:gd name="adj4" fmla="val 12600000"/>
            <a:gd name="adj5" fmla="val 5932"/>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187EA-742A-4DEE-AF52-AFBECE0ABF55}" type="datetimeFigureOut">
              <a:rPr lang="en-CA" smtClean="0"/>
              <a:t>2019-04-22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DE974-1C5F-4CBE-9C8F-5A4D84F1514C}" type="slidenum">
              <a:rPr lang="en-CA" smtClean="0"/>
              <a:t>‹#›</a:t>
            </a:fld>
            <a:endParaRPr lang="en-CA"/>
          </a:p>
        </p:txBody>
      </p:sp>
    </p:spTree>
    <p:extLst>
      <p:ext uri="{BB962C8B-B14F-4D97-AF65-F5344CB8AC3E}">
        <p14:creationId xmlns:p14="http://schemas.microsoft.com/office/powerpoint/2010/main" val="272310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77605" y="2216911"/>
            <a:ext cx="10836791" cy="307777"/>
          </a:xfrm>
          <a:prstGeom prst="rect">
            <a:avLst/>
          </a:prstGeom>
        </p:spPr>
        <p:txBody>
          <a:bodyPr wrap="square" lIns="0" tIns="0" rIns="0" bIns="0">
            <a:spAutoFit/>
          </a:bodyPr>
          <a:lstStyle>
            <a:lvl1pPr>
              <a:defRPr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A6A6A6"/>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25"/>
              </a:spcBef>
            </a:pPr>
            <a:r>
              <a:rPr lang="en-CA" spc="-10"/>
              <a:t>Strictly </a:t>
            </a:r>
            <a:r>
              <a:rPr lang="en-CA" spc="-20"/>
              <a:t>Private </a:t>
            </a:r>
            <a:r>
              <a:rPr lang="en-CA" spc="40"/>
              <a:t>&amp;</a:t>
            </a:r>
            <a:r>
              <a:rPr lang="en-CA" spc="-65"/>
              <a:t> </a:t>
            </a:r>
            <a:r>
              <a:rPr lang="en-CA" spc="-15"/>
              <a:t>Confidential</a:t>
            </a:r>
            <a:endParaRPr lang="en-CA" spc="-1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AB8DD0D5-7FFB-42D7-9327-82F51D658996}" type="datetime1">
              <a:rPr lang="en-US" smtClean="0"/>
              <a:t>4/22/2019</a:t>
            </a:fld>
            <a:endParaRPr lang="en-US"/>
          </a:p>
        </p:txBody>
      </p:sp>
      <p:sp>
        <p:nvSpPr>
          <p:cNvPr id="6" name="Holder 6"/>
          <p:cNvSpPr>
            <a:spLocks noGrp="1"/>
          </p:cNvSpPr>
          <p:nvPr>
            <p:ph type="sldNum" sz="quarter" idx="7"/>
          </p:nvPr>
        </p:nvSpPr>
        <p:spPr/>
        <p:txBody>
          <a:bodyPr lIns="0" tIns="0" rIns="0" bIns="0"/>
          <a:lstStyle>
            <a:lvl1pPr>
              <a:defRPr sz="700" b="0" i="0">
                <a:solidFill>
                  <a:srgbClr val="3E3E3E"/>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35"/>
              </a:spcBef>
            </a:pPr>
            <a:r>
              <a:rPr lang="en-CA" spc="-50"/>
              <a:t>Page</a:t>
            </a:r>
            <a:r>
              <a:rPr lang="en-CA" spc="-45"/>
              <a:t> </a:t>
            </a:r>
            <a:fld id="{81D60167-4931-47E6-BA6A-407CBD079E47}" type="slidenum">
              <a:rPr spc="15" smtClean="0"/>
              <a:pPr marL="12700">
                <a:spcBef>
                  <a:spcPts val="35"/>
                </a:spcBef>
              </a:pPr>
              <a:t>‹#›</a:t>
            </a:fld>
            <a:endParaRPr spc="15" dirty="0"/>
          </a:p>
        </p:txBody>
      </p:sp>
    </p:spTree>
    <p:extLst>
      <p:ext uri="{BB962C8B-B14F-4D97-AF65-F5344CB8AC3E}">
        <p14:creationId xmlns:p14="http://schemas.microsoft.com/office/powerpoint/2010/main" val="220197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57A6-38D5-4BD9-87F5-CE2F01858908}"/>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334681-4D11-4478-A288-A00FC66737C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ADAC39-BA13-4F9F-9A38-0D487606DCE1}"/>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847B51-0206-4BCB-A3B9-83622D5483A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893D3A-591C-443B-A11A-0F029A76F101}"/>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D7E01-465F-439B-ABCD-A1EA6C480D6B}"/>
              </a:ext>
            </a:extLst>
          </p:cNvPr>
          <p:cNvSpPr>
            <a:spLocks noGrp="1"/>
          </p:cNvSpPr>
          <p:nvPr>
            <p:ph type="dt" sz="half" idx="10"/>
          </p:nvPr>
        </p:nvSpPr>
        <p:spPr/>
        <p:txBody>
          <a:bodyPr/>
          <a:lstStyle/>
          <a:p>
            <a:r>
              <a:rPr lang="en-US"/>
              <a:t>October 25th 2017</a:t>
            </a:r>
          </a:p>
        </p:txBody>
      </p:sp>
      <p:sp>
        <p:nvSpPr>
          <p:cNvPr id="8" name="Footer Placeholder 7">
            <a:extLst>
              <a:ext uri="{FF2B5EF4-FFF2-40B4-BE49-F238E27FC236}">
                <a16:creationId xmlns:a16="http://schemas.microsoft.com/office/drawing/2014/main" id="{5068388E-8E03-4C2A-B882-361FB8AA70B2}"/>
              </a:ext>
            </a:extLst>
          </p:cNvPr>
          <p:cNvSpPr>
            <a:spLocks noGrp="1"/>
          </p:cNvSpPr>
          <p:nvPr>
            <p:ph type="ftr" sz="quarter" idx="11"/>
          </p:nvPr>
        </p:nvSpPr>
        <p:spPr/>
        <p:txBody>
          <a:bodyPr/>
          <a:lstStyle/>
          <a:p>
            <a:r>
              <a:rPr lang="en-US"/>
              <a:t>Private and Confidential</a:t>
            </a:r>
          </a:p>
        </p:txBody>
      </p:sp>
      <p:sp>
        <p:nvSpPr>
          <p:cNvPr id="9" name="Slide Number Placeholder 8">
            <a:extLst>
              <a:ext uri="{FF2B5EF4-FFF2-40B4-BE49-F238E27FC236}">
                <a16:creationId xmlns:a16="http://schemas.microsoft.com/office/drawing/2014/main" id="{5B538CC3-199B-435D-B645-28B3455B2CC8}"/>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45893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1F3C-FAE4-498E-800C-B6ADE0B85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E0835-0B08-4CF1-9DCB-FAA7C4E150B7}"/>
              </a:ext>
            </a:extLst>
          </p:cNvPr>
          <p:cNvSpPr>
            <a:spLocks noGrp="1"/>
          </p:cNvSpPr>
          <p:nvPr>
            <p:ph type="dt" sz="half" idx="10"/>
          </p:nvPr>
        </p:nvSpPr>
        <p:spPr/>
        <p:txBody>
          <a:bodyPr/>
          <a:lstStyle/>
          <a:p>
            <a:r>
              <a:rPr lang="en-US"/>
              <a:t>October 25th 2017</a:t>
            </a:r>
          </a:p>
        </p:txBody>
      </p:sp>
      <p:sp>
        <p:nvSpPr>
          <p:cNvPr id="4" name="Footer Placeholder 3">
            <a:extLst>
              <a:ext uri="{FF2B5EF4-FFF2-40B4-BE49-F238E27FC236}">
                <a16:creationId xmlns:a16="http://schemas.microsoft.com/office/drawing/2014/main" id="{DDCE829E-2734-4313-8EF1-09FBB716F42D}"/>
              </a:ext>
            </a:extLst>
          </p:cNvPr>
          <p:cNvSpPr>
            <a:spLocks noGrp="1"/>
          </p:cNvSpPr>
          <p:nvPr>
            <p:ph type="ftr" sz="quarter" idx="11"/>
          </p:nvPr>
        </p:nvSpPr>
        <p:spPr/>
        <p:txBody>
          <a:bodyPr/>
          <a:lstStyle/>
          <a:p>
            <a:r>
              <a:rPr lang="en-US"/>
              <a:t>Private and Confidential</a:t>
            </a:r>
          </a:p>
        </p:txBody>
      </p:sp>
      <p:sp>
        <p:nvSpPr>
          <p:cNvPr id="5" name="Slide Number Placeholder 4">
            <a:extLst>
              <a:ext uri="{FF2B5EF4-FFF2-40B4-BE49-F238E27FC236}">
                <a16:creationId xmlns:a16="http://schemas.microsoft.com/office/drawing/2014/main" id="{A98796DB-44CF-4FB1-820E-B6675A62A3A5}"/>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553685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69C53-BE2E-4D9B-994A-7DC7B09B3FBC}"/>
              </a:ext>
            </a:extLst>
          </p:cNvPr>
          <p:cNvSpPr>
            <a:spLocks noGrp="1"/>
          </p:cNvSpPr>
          <p:nvPr>
            <p:ph type="dt" sz="half" idx="10"/>
          </p:nvPr>
        </p:nvSpPr>
        <p:spPr/>
        <p:txBody>
          <a:bodyPr/>
          <a:lstStyle/>
          <a:p>
            <a:r>
              <a:rPr lang="en-US"/>
              <a:t>October 25th 2017</a:t>
            </a:r>
          </a:p>
        </p:txBody>
      </p:sp>
      <p:sp>
        <p:nvSpPr>
          <p:cNvPr id="3" name="Footer Placeholder 2">
            <a:extLst>
              <a:ext uri="{FF2B5EF4-FFF2-40B4-BE49-F238E27FC236}">
                <a16:creationId xmlns:a16="http://schemas.microsoft.com/office/drawing/2014/main" id="{917D0F43-8CD6-4314-BDB9-C01EFAB366C7}"/>
              </a:ext>
            </a:extLst>
          </p:cNvPr>
          <p:cNvSpPr>
            <a:spLocks noGrp="1"/>
          </p:cNvSpPr>
          <p:nvPr>
            <p:ph type="ftr" sz="quarter" idx="11"/>
          </p:nvPr>
        </p:nvSpPr>
        <p:spPr/>
        <p:txBody>
          <a:bodyPr/>
          <a:lstStyle/>
          <a:p>
            <a:r>
              <a:rPr lang="en-US"/>
              <a:t>Private and Confidential</a:t>
            </a:r>
          </a:p>
        </p:txBody>
      </p:sp>
      <p:sp>
        <p:nvSpPr>
          <p:cNvPr id="4" name="Slide Number Placeholder 3">
            <a:extLst>
              <a:ext uri="{FF2B5EF4-FFF2-40B4-BE49-F238E27FC236}">
                <a16:creationId xmlns:a16="http://schemas.microsoft.com/office/drawing/2014/main" id="{7BC2F7E1-096B-4C82-B7EB-C3496730A6A9}"/>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858528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247-F271-4549-83FC-9CC3D8C24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EADF1-E576-4F9F-8997-809EB7822F5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73FDA-38FA-4AB8-9FCD-56367C3625F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72FB7C-C48D-47EA-9330-3A5E6DA8A44A}"/>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C05764A8-7D5A-4618-BC5C-C278EA83D416}"/>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97D7754C-7A3A-47E6-BD23-94397D381AAD}"/>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4035293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CDD9-251E-467A-A505-8EF25D439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AC1CF-90B9-45C8-A8CD-FC6EF171A9D9}"/>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4FAFB609-2F3A-447F-929C-40247DDAEF5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C0D07E-B440-46FD-AC4F-A64534D1FE52}"/>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DCEF6B47-A142-4418-AAD1-8FE21995BC16}"/>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4A8EF1B7-44A6-4ACB-8397-E305F86A1450}"/>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554136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5EBE-07D9-42C5-A8AC-6A45E6A3B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764D5-8096-4E5B-93A8-E6E98AC196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F5246-55E3-472F-B0D7-710591E352B6}"/>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07257FBF-12E0-4C79-B837-038C55B45889}"/>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77369A67-96B3-4D25-89FB-DD0B23A7E80E}"/>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89163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D8172-A97E-4086-80E8-C3958669C2A6}"/>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1A4F8-A006-4D99-A0C8-0E8EB5682DCD}"/>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83D5-302D-47AA-A42D-C3F81783FF63}"/>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24DCDCB8-7704-4FB0-B28C-958B6657EE0F}"/>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66BB8D0D-1501-4634-BB2E-C66F6D601026}"/>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11982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83397" y="300317"/>
            <a:ext cx="11055969" cy="406579"/>
          </a:xfrm>
        </p:spPr>
        <p:txBody>
          <a:bodyPr lIns="0" tIns="0" rIns="0" bIns="0"/>
          <a:lstStyle>
            <a:lvl1pPr>
              <a:defRPr sz="2400" b="1" i="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endParaRPr/>
          </a:p>
        </p:txBody>
      </p:sp>
      <p:sp>
        <p:nvSpPr>
          <p:cNvPr id="4" name="Holder 4"/>
          <p:cNvSpPr>
            <a:spLocks noGrp="1"/>
          </p:cNvSpPr>
          <p:nvPr>
            <p:ph type="ftr" sz="quarter" idx="5"/>
          </p:nvPr>
        </p:nvSpPr>
        <p:spPr/>
        <p:txBody>
          <a:bodyPr lIns="0" tIns="0" rIns="0" bIns="0"/>
          <a:lstStyle>
            <a:lvl1pPr>
              <a:defRPr sz="900"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25"/>
              </a:spcBef>
            </a:pPr>
            <a:r>
              <a:rPr lang="en-CA" spc="-10"/>
              <a:t>Strictly </a:t>
            </a:r>
            <a:r>
              <a:rPr lang="en-CA" spc="-20"/>
              <a:t>Private </a:t>
            </a:r>
            <a:r>
              <a:rPr lang="en-CA" spc="40"/>
              <a:t>&amp;</a:t>
            </a:r>
            <a:r>
              <a:rPr lang="en-CA" spc="-65"/>
              <a:t> </a:t>
            </a:r>
            <a:r>
              <a:rPr lang="en-CA" spc="-15"/>
              <a:t>Confidential</a:t>
            </a:r>
            <a:endParaRPr lang="en-CA" spc="-15" dirty="0"/>
          </a:p>
        </p:txBody>
      </p:sp>
      <p:sp>
        <p:nvSpPr>
          <p:cNvPr id="6" name="Holder 6"/>
          <p:cNvSpPr>
            <a:spLocks noGrp="1"/>
          </p:cNvSpPr>
          <p:nvPr>
            <p:ph type="sldNum" sz="quarter" idx="7"/>
          </p:nvPr>
        </p:nvSpPr>
        <p:spPr>
          <a:xfrm>
            <a:off x="5872140" y="6612497"/>
            <a:ext cx="467360" cy="138499"/>
          </a:xfrm>
        </p:spPr>
        <p:txBody>
          <a:bodyPr lIns="0" tIns="0" rIns="0" bIns="0"/>
          <a:lstStyle>
            <a:lvl1pPr>
              <a:defRPr sz="900" b="0" i="0">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35"/>
              </a:spcBef>
            </a:pPr>
            <a:r>
              <a:rPr lang="en-CA" spc="-50"/>
              <a:t>Page</a:t>
            </a:r>
            <a:r>
              <a:rPr lang="en-CA" spc="-45"/>
              <a:t> </a:t>
            </a:r>
            <a:fld id="{81D60167-4931-47E6-BA6A-407CBD079E47}" type="slidenum">
              <a:rPr spc="15" smtClean="0"/>
              <a:pPr marL="12700">
                <a:spcBef>
                  <a:spcPts val="35"/>
                </a:spcBef>
              </a:pPr>
              <a:t>‹#›</a:t>
            </a:fld>
            <a:endParaRPr spc="15" dirty="0"/>
          </a:p>
        </p:txBody>
      </p:sp>
      <p:pic>
        <p:nvPicPr>
          <p:cNvPr id="7" name="Picture 2" descr="CFI Logo Trademark Small">
            <a:extLst>
              <a:ext uri="{FF2B5EF4-FFF2-40B4-BE49-F238E27FC236}">
                <a16:creationId xmlns:a16="http://schemas.microsoft.com/office/drawing/2014/main" id="{88AD2E8F-716E-46E6-9EF4-BDF99445F4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81098" y="6534783"/>
            <a:ext cx="937260" cy="24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69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3366"/>
                </a:solidFill>
                <a:latin typeface="Open Sans" panose="020B0606030504020204" pitchFamily="34" charset="0"/>
                <a:ea typeface="Open Sans" panose="020B0606030504020204" pitchFamily="34" charset="0"/>
                <a:cs typeface="Open Sans" panose="020B0606030504020204" pitchFamily="34" charset="0"/>
              </a:defRPr>
            </a:lvl1pPr>
          </a:lstStyle>
          <a:p>
            <a:endParaRPr dirty="0"/>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A6A6A6"/>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25"/>
              </a:spcBef>
            </a:pPr>
            <a:r>
              <a:rPr lang="en-CA" spc="-10"/>
              <a:t>Strictly </a:t>
            </a:r>
            <a:r>
              <a:rPr lang="en-CA" spc="-20"/>
              <a:t>Private </a:t>
            </a:r>
            <a:r>
              <a:rPr lang="en-CA" spc="40"/>
              <a:t>&amp;</a:t>
            </a:r>
            <a:r>
              <a:rPr lang="en-CA" spc="-65"/>
              <a:t> </a:t>
            </a:r>
            <a:r>
              <a:rPr lang="en-CA" spc="-15"/>
              <a:t>Confidential</a:t>
            </a:r>
            <a:endParaRPr lang="en-CA" spc="-1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A7B9D420-CEAE-4967-BA09-E0FCBF2C26EA}" type="datetime1">
              <a:rPr lang="en-US" smtClean="0"/>
              <a:t>4/22/2019</a:t>
            </a:fld>
            <a:endParaRPr lang="en-US"/>
          </a:p>
        </p:txBody>
      </p:sp>
      <p:sp>
        <p:nvSpPr>
          <p:cNvPr id="7" name="Holder 7"/>
          <p:cNvSpPr>
            <a:spLocks noGrp="1"/>
          </p:cNvSpPr>
          <p:nvPr>
            <p:ph type="sldNum" sz="quarter" idx="7"/>
          </p:nvPr>
        </p:nvSpPr>
        <p:spPr/>
        <p:txBody>
          <a:bodyPr lIns="0" tIns="0" rIns="0" bIns="0"/>
          <a:lstStyle>
            <a:lvl1pPr>
              <a:defRPr sz="700" b="0" i="0">
                <a:solidFill>
                  <a:srgbClr val="3E3E3E"/>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35"/>
              </a:spcBef>
            </a:pPr>
            <a:r>
              <a:rPr lang="en-CA" spc="-50"/>
              <a:t>Page</a:t>
            </a:r>
            <a:r>
              <a:rPr lang="en-CA" spc="-45"/>
              <a:t> </a:t>
            </a:r>
            <a:fld id="{81D60167-4931-47E6-BA6A-407CBD079E47}" type="slidenum">
              <a:rPr spc="15" smtClean="0"/>
              <a:pPr marL="12700">
                <a:spcBef>
                  <a:spcPts val="35"/>
                </a:spcBef>
              </a:pPr>
              <a:t>‹#›</a:t>
            </a:fld>
            <a:endParaRPr spc="15" dirty="0"/>
          </a:p>
        </p:txBody>
      </p:sp>
    </p:spTree>
    <p:extLst>
      <p:ext uri="{BB962C8B-B14F-4D97-AF65-F5344CB8AC3E}">
        <p14:creationId xmlns:p14="http://schemas.microsoft.com/office/powerpoint/2010/main" val="203072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98703" y="719327"/>
            <a:ext cx="11595947" cy="0"/>
          </a:xfrm>
          <a:custGeom>
            <a:avLst/>
            <a:gdLst/>
            <a:ahLst/>
            <a:cxnLst/>
            <a:rect l="l" t="t" r="r" b="b"/>
            <a:pathLst>
              <a:path w="8696960">
                <a:moveTo>
                  <a:pt x="0" y="0"/>
                </a:moveTo>
                <a:lnTo>
                  <a:pt x="8696452" y="0"/>
                </a:lnTo>
              </a:path>
            </a:pathLst>
          </a:custGeom>
          <a:ln w="6096">
            <a:solidFill>
              <a:srgbClr val="BEBEBE"/>
            </a:solidFill>
          </a:ln>
        </p:spPr>
        <p:txBody>
          <a:bodyPr wrap="square" lIns="0" tIns="0" rIns="0" bIns="0" rtlCol="0"/>
          <a:lstStyle/>
          <a:p>
            <a:endParaRPr sz="1800">
              <a:latin typeface="Open Sans" panose="020B0606030504020204" pitchFamily="34" charset="0"/>
              <a:ea typeface="Open Sans" panose="020B0606030504020204" pitchFamily="34" charset="0"/>
              <a:cs typeface="Open Sans" panose="020B0606030504020204" pitchFamily="34" charset="0"/>
            </a:endParaRPr>
          </a:p>
        </p:txBody>
      </p:sp>
      <p:sp>
        <p:nvSpPr>
          <p:cNvPr id="17" name="bk object 17"/>
          <p:cNvSpPr/>
          <p:nvPr/>
        </p:nvSpPr>
        <p:spPr>
          <a:xfrm>
            <a:off x="298703" y="6483096"/>
            <a:ext cx="11595947" cy="0"/>
          </a:xfrm>
          <a:custGeom>
            <a:avLst/>
            <a:gdLst/>
            <a:ahLst/>
            <a:cxnLst/>
            <a:rect l="l" t="t" r="r" b="b"/>
            <a:pathLst>
              <a:path w="8696960">
                <a:moveTo>
                  <a:pt x="0" y="0"/>
                </a:moveTo>
                <a:lnTo>
                  <a:pt x="8696452" y="0"/>
                </a:lnTo>
              </a:path>
            </a:pathLst>
          </a:custGeom>
          <a:ln w="6096">
            <a:solidFill>
              <a:srgbClr val="BEBEBE"/>
            </a:solidFill>
          </a:ln>
        </p:spPr>
        <p:txBody>
          <a:bodyPr wrap="square" lIns="0" tIns="0" rIns="0" bIns="0" rtlCol="0"/>
          <a:lstStyle/>
          <a:p>
            <a:endParaRPr sz="1800">
              <a:latin typeface="Open Sans" panose="020B0606030504020204" pitchFamily="34" charset="0"/>
              <a:ea typeface="Open Sans" panose="020B0606030504020204" pitchFamily="34" charset="0"/>
              <a:cs typeface="Open Sans" panose="020B0606030504020204" pitchFamily="34" charset="0"/>
            </a:endParaRPr>
          </a:p>
        </p:txBody>
      </p:sp>
      <p:sp>
        <p:nvSpPr>
          <p:cNvPr id="2" name="Holder 2"/>
          <p:cNvSpPr>
            <a:spLocks noGrp="1"/>
          </p:cNvSpPr>
          <p:nvPr>
            <p:ph type="title"/>
          </p:nvPr>
        </p:nvSpPr>
        <p:spPr/>
        <p:txBody>
          <a:bodyPr lIns="0" tIns="0" rIns="0" bIns="0"/>
          <a:lstStyle>
            <a:lvl1pPr>
              <a:defRPr sz="2000" b="1" i="0">
                <a:solidFill>
                  <a:srgbClr val="003366"/>
                </a:solidFill>
                <a:latin typeface="Open Sans" panose="020B0606030504020204" pitchFamily="34" charset="0"/>
                <a:ea typeface="Open Sans" panose="020B0606030504020204" pitchFamily="34" charset="0"/>
                <a:cs typeface="Open Sans" panose="020B0606030504020204" pitchFamily="34" charset="0"/>
              </a:defRPr>
            </a:lvl1pPr>
          </a:lstStyle>
          <a:p>
            <a:endParaRPr dirty="0"/>
          </a:p>
        </p:txBody>
      </p:sp>
      <p:sp>
        <p:nvSpPr>
          <p:cNvPr id="3" name="Holder 3"/>
          <p:cNvSpPr>
            <a:spLocks noGrp="1"/>
          </p:cNvSpPr>
          <p:nvPr>
            <p:ph type="ftr" sz="quarter" idx="5"/>
          </p:nvPr>
        </p:nvSpPr>
        <p:spPr/>
        <p:txBody>
          <a:bodyPr lIns="0" tIns="0" rIns="0" bIns="0"/>
          <a:lstStyle>
            <a:lvl1pPr>
              <a:defRPr sz="900" b="0" i="0">
                <a:solidFill>
                  <a:srgbClr val="A6A6A6"/>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25"/>
              </a:spcBef>
            </a:pPr>
            <a:r>
              <a:rPr lang="en-CA" spc="-10"/>
              <a:t>Strictly </a:t>
            </a:r>
            <a:r>
              <a:rPr lang="en-CA" spc="-20"/>
              <a:t>Private </a:t>
            </a:r>
            <a:r>
              <a:rPr lang="en-CA" spc="40"/>
              <a:t>&amp;</a:t>
            </a:r>
            <a:r>
              <a:rPr lang="en-CA" spc="-65"/>
              <a:t> </a:t>
            </a:r>
            <a:r>
              <a:rPr lang="en-CA" spc="-15"/>
              <a:t>Confidential</a:t>
            </a:r>
            <a:endParaRPr lang="en-CA" spc="-1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D177B40E-05DF-4DEE-AD2F-385BE64B7FEE}" type="datetime1">
              <a:rPr lang="en-US" smtClean="0"/>
              <a:t>4/22/2019</a:t>
            </a:fld>
            <a:endParaRPr lang="en-US"/>
          </a:p>
        </p:txBody>
      </p:sp>
      <p:sp>
        <p:nvSpPr>
          <p:cNvPr id="5" name="Holder 5"/>
          <p:cNvSpPr>
            <a:spLocks noGrp="1"/>
          </p:cNvSpPr>
          <p:nvPr>
            <p:ph type="sldNum" sz="quarter" idx="7"/>
          </p:nvPr>
        </p:nvSpPr>
        <p:spPr/>
        <p:txBody>
          <a:bodyPr lIns="0" tIns="0" rIns="0" bIns="0"/>
          <a:lstStyle>
            <a:lvl1pPr>
              <a:defRPr sz="700" b="0" i="0">
                <a:solidFill>
                  <a:srgbClr val="3E3E3E"/>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35"/>
              </a:spcBef>
            </a:pPr>
            <a:r>
              <a:rPr lang="en-CA" spc="-50"/>
              <a:t>Page</a:t>
            </a:r>
            <a:r>
              <a:rPr lang="en-CA" spc="-45"/>
              <a:t> </a:t>
            </a:r>
            <a:fld id="{81D60167-4931-47E6-BA6A-407CBD079E47}" type="slidenum">
              <a:rPr spc="15" smtClean="0"/>
              <a:pPr marL="12700">
                <a:spcBef>
                  <a:spcPts val="35"/>
                </a:spcBef>
              </a:pPr>
              <a:t>‹#›</a:t>
            </a:fld>
            <a:endParaRPr spc="15" dirty="0"/>
          </a:p>
        </p:txBody>
      </p:sp>
    </p:spTree>
    <p:extLst>
      <p:ext uri="{BB962C8B-B14F-4D97-AF65-F5344CB8AC3E}">
        <p14:creationId xmlns:p14="http://schemas.microsoft.com/office/powerpoint/2010/main" val="348497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A6A6A6"/>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25"/>
              </a:spcBef>
            </a:pPr>
            <a:r>
              <a:rPr lang="en-CA" spc="-10"/>
              <a:t>Strictly </a:t>
            </a:r>
            <a:r>
              <a:rPr lang="en-CA" spc="-20"/>
              <a:t>Private </a:t>
            </a:r>
            <a:r>
              <a:rPr lang="en-CA" spc="40"/>
              <a:t>&amp;</a:t>
            </a:r>
            <a:r>
              <a:rPr lang="en-CA" spc="-65"/>
              <a:t> </a:t>
            </a:r>
            <a:r>
              <a:rPr lang="en-CA" spc="-15"/>
              <a:t>Confidential</a:t>
            </a:r>
            <a:endParaRPr lang="en-CA" spc="-1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92BBB739-12A3-4813-9C98-C88669B371D9}" type="datetime1">
              <a:rPr lang="en-US" smtClean="0"/>
              <a:t>4/22/2019</a:t>
            </a:fld>
            <a:endParaRPr lang="en-US"/>
          </a:p>
        </p:txBody>
      </p:sp>
      <p:sp>
        <p:nvSpPr>
          <p:cNvPr id="4" name="Holder 4"/>
          <p:cNvSpPr>
            <a:spLocks noGrp="1"/>
          </p:cNvSpPr>
          <p:nvPr>
            <p:ph type="sldNum" sz="quarter" idx="7"/>
          </p:nvPr>
        </p:nvSpPr>
        <p:spPr/>
        <p:txBody>
          <a:bodyPr lIns="0" tIns="0" rIns="0" bIns="0"/>
          <a:lstStyle>
            <a:lvl1pPr>
              <a:defRPr sz="700" b="0" i="0">
                <a:solidFill>
                  <a:srgbClr val="3E3E3E"/>
                </a:solidFill>
                <a:latin typeface="Open Sans" panose="020B0606030504020204" pitchFamily="34" charset="0"/>
                <a:ea typeface="Open Sans" panose="020B0606030504020204" pitchFamily="34" charset="0"/>
                <a:cs typeface="Open Sans" panose="020B0606030504020204" pitchFamily="34" charset="0"/>
              </a:defRPr>
            </a:lvl1pPr>
          </a:lstStyle>
          <a:p>
            <a:pPr marL="12700">
              <a:spcBef>
                <a:spcPts val="35"/>
              </a:spcBef>
            </a:pPr>
            <a:r>
              <a:rPr lang="en-CA" spc="-50"/>
              <a:t>Page</a:t>
            </a:r>
            <a:r>
              <a:rPr lang="en-CA" spc="-45"/>
              <a:t> </a:t>
            </a:r>
            <a:fld id="{81D60167-4931-47E6-BA6A-407CBD079E47}" type="slidenum">
              <a:rPr spc="15" smtClean="0"/>
              <a:pPr marL="12700">
                <a:spcBef>
                  <a:spcPts val="35"/>
                </a:spcBef>
              </a:pPr>
              <a:t>‹#›</a:t>
            </a:fld>
            <a:endParaRPr spc="15" dirty="0"/>
          </a:p>
        </p:txBody>
      </p:sp>
    </p:spTree>
    <p:extLst>
      <p:ext uri="{BB962C8B-B14F-4D97-AF65-F5344CB8AC3E}">
        <p14:creationId xmlns:p14="http://schemas.microsoft.com/office/powerpoint/2010/main" val="206867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CE14-34AF-4098-BAB6-7DF915EAA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47442-A2B0-4F49-86F2-82375BB45118}"/>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9EAA3-6D1B-4327-9658-3547BCEFDC68}"/>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792284F9-DC2F-4166-9685-9659A34CB39D}"/>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631CCB17-3DC1-4C49-8588-734B3EE110E3}"/>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87204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282F-E63A-4077-9793-0D75C196B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C7746-E127-4FB8-AE78-D9E83A3177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BE928-C700-4F17-AE0F-10A4E4523D82}"/>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CC54F6E2-93A1-4EDF-81C0-9BF4DCF5F8A8}"/>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08E211F7-C486-40BB-A58D-7B4F5260257A}"/>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02004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CEF8-DC53-4928-BEB1-78D627832CB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4C4CC-49A6-4618-AE3C-35468F69EDBD}"/>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77AD87-8BC8-4238-9031-F7808D4770C3}"/>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4A7C84CE-4EAD-4878-993E-55EEC3B0044D}"/>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0E3B382E-A424-47BC-BA0E-909AC3351E95}"/>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44311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DC65-D227-4280-A606-7BF536352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D4D4A-9964-4EAC-8BBD-4E4EE593C9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2755E-FC40-4589-B3A6-AA4B9960FF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4F569C-216A-4E33-8192-9CB9FEEC911C}"/>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1879E928-F33D-436B-86F5-4B37D9DE7080}"/>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7CA6FA00-174F-4309-ABEC-376DC89FC734}"/>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2104023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98703" y="719327"/>
            <a:ext cx="11595947" cy="0"/>
          </a:xfrm>
          <a:custGeom>
            <a:avLst/>
            <a:gdLst/>
            <a:ahLst/>
            <a:cxnLst/>
            <a:rect l="l" t="t" r="r" b="b"/>
            <a:pathLst>
              <a:path w="8696960">
                <a:moveTo>
                  <a:pt x="0" y="0"/>
                </a:moveTo>
                <a:lnTo>
                  <a:pt x="8696452" y="0"/>
                </a:lnTo>
              </a:path>
            </a:pathLst>
          </a:custGeom>
          <a:ln w="6096">
            <a:solidFill>
              <a:schemeClr val="bg1">
                <a:lumMod val="85000"/>
              </a:schemeClr>
            </a:solidFill>
          </a:ln>
        </p:spPr>
        <p:txBody>
          <a:bodyPr wrap="square" lIns="0" tIns="0" rIns="0" bIns="0" rtlCol="0"/>
          <a:lstStyle/>
          <a:p>
            <a:endParaRPr sz="1800"/>
          </a:p>
        </p:txBody>
      </p:sp>
      <p:sp>
        <p:nvSpPr>
          <p:cNvPr id="17" name="bk object 17"/>
          <p:cNvSpPr/>
          <p:nvPr/>
        </p:nvSpPr>
        <p:spPr>
          <a:xfrm>
            <a:off x="298703" y="6483096"/>
            <a:ext cx="11595947" cy="0"/>
          </a:xfrm>
          <a:custGeom>
            <a:avLst/>
            <a:gdLst/>
            <a:ahLst/>
            <a:cxnLst/>
            <a:rect l="l" t="t" r="r" b="b"/>
            <a:pathLst>
              <a:path w="8696960">
                <a:moveTo>
                  <a:pt x="0" y="0"/>
                </a:moveTo>
                <a:lnTo>
                  <a:pt x="8696452" y="0"/>
                </a:lnTo>
              </a:path>
            </a:pathLst>
          </a:custGeom>
          <a:ln w="6096">
            <a:solidFill>
              <a:srgbClr val="BEBEBE"/>
            </a:solidFill>
          </a:ln>
        </p:spPr>
        <p:txBody>
          <a:bodyPr wrap="square" lIns="0" tIns="0" rIns="0" bIns="0" rtlCol="0"/>
          <a:lstStyle/>
          <a:p>
            <a:endParaRPr sz="1800"/>
          </a:p>
        </p:txBody>
      </p:sp>
      <p:sp>
        <p:nvSpPr>
          <p:cNvPr id="2" name="Holder 2"/>
          <p:cNvSpPr>
            <a:spLocks noGrp="1"/>
          </p:cNvSpPr>
          <p:nvPr>
            <p:ph type="title"/>
          </p:nvPr>
        </p:nvSpPr>
        <p:spPr>
          <a:xfrm>
            <a:off x="283397" y="337565"/>
            <a:ext cx="11625207" cy="307777"/>
          </a:xfrm>
          <a:prstGeom prst="rect">
            <a:avLst/>
          </a:prstGeom>
        </p:spPr>
        <p:txBody>
          <a:bodyPr wrap="square" lIns="0" tIns="0" rIns="0" bIns="0">
            <a:spAutoFit/>
          </a:bodyPr>
          <a:lstStyle>
            <a:lvl1pPr>
              <a:defRPr sz="2000" b="1" i="0">
                <a:solidFill>
                  <a:srgbClr val="003366"/>
                </a:solidFill>
                <a:latin typeface="Arial"/>
                <a:cs typeface="Arial"/>
              </a:defRPr>
            </a:lvl1pPr>
          </a:lstStyle>
          <a:p>
            <a:endParaRPr/>
          </a:p>
        </p:txBody>
      </p:sp>
      <p:sp>
        <p:nvSpPr>
          <p:cNvPr id="3" name="Holder 3"/>
          <p:cNvSpPr>
            <a:spLocks noGrp="1"/>
          </p:cNvSpPr>
          <p:nvPr>
            <p:ph type="body" idx="1"/>
          </p:nvPr>
        </p:nvSpPr>
        <p:spPr>
          <a:xfrm>
            <a:off x="852634" y="1469303"/>
            <a:ext cx="1048673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73642" y="6590278"/>
            <a:ext cx="1953260" cy="138499"/>
          </a:xfrm>
          <a:prstGeom prst="rect">
            <a:avLst/>
          </a:prstGeom>
        </p:spPr>
        <p:txBody>
          <a:bodyPr wrap="square" lIns="0" tIns="0" rIns="0" bIns="0">
            <a:spAutoFit/>
          </a:bodyPr>
          <a:lstStyle>
            <a:lvl1pPr>
              <a:defRPr sz="900" b="0" i="0">
                <a:solidFill>
                  <a:srgbClr val="A6A6A6"/>
                </a:solidFill>
                <a:latin typeface="Arial"/>
                <a:cs typeface="Arial"/>
              </a:defRPr>
            </a:lvl1pPr>
          </a:lstStyle>
          <a:p>
            <a:pPr marL="12700">
              <a:spcBef>
                <a:spcPts val="25"/>
              </a:spcBef>
            </a:pPr>
            <a:r>
              <a:rPr lang="en-CA" spc="-10"/>
              <a:t>Strictly </a:t>
            </a:r>
            <a:r>
              <a:rPr lang="en-CA" spc="-20"/>
              <a:t>Private </a:t>
            </a:r>
            <a:r>
              <a:rPr lang="en-CA" spc="40"/>
              <a:t>&amp;</a:t>
            </a:r>
            <a:r>
              <a:rPr lang="en-CA" spc="-65"/>
              <a:t> </a:t>
            </a:r>
            <a:r>
              <a:rPr lang="en-CA" spc="-15"/>
              <a:t>Confidential</a:t>
            </a:r>
            <a:endParaRPr lang="en-CA" spc="-15"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642D59FD-5CE9-4F68-ACF3-849680EC3568}" type="datetime1">
              <a:rPr lang="en-US" smtClean="0"/>
              <a:t>4/22/2019</a:t>
            </a:fld>
            <a:endParaRPr lang="en-US"/>
          </a:p>
        </p:txBody>
      </p:sp>
      <p:sp>
        <p:nvSpPr>
          <p:cNvPr id="6" name="Holder 6"/>
          <p:cNvSpPr>
            <a:spLocks noGrp="1"/>
          </p:cNvSpPr>
          <p:nvPr>
            <p:ph type="sldNum" sz="quarter" idx="7"/>
          </p:nvPr>
        </p:nvSpPr>
        <p:spPr>
          <a:xfrm>
            <a:off x="5872140" y="6612497"/>
            <a:ext cx="467360" cy="107722"/>
          </a:xfrm>
          <a:prstGeom prst="rect">
            <a:avLst/>
          </a:prstGeom>
        </p:spPr>
        <p:txBody>
          <a:bodyPr wrap="square" lIns="0" tIns="0" rIns="0" bIns="0">
            <a:spAutoFit/>
          </a:bodyPr>
          <a:lstStyle>
            <a:lvl1pPr>
              <a:defRPr sz="700" b="0" i="0">
                <a:solidFill>
                  <a:srgbClr val="3E3E3E"/>
                </a:solidFill>
                <a:latin typeface="Arial"/>
                <a:cs typeface="Arial"/>
              </a:defRPr>
            </a:lvl1pPr>
          </a:lstStyle>
          <a:p>
            <a:pPr marL="12700">
              <a:spcBef>
                <a:spcPts val="35"/>
              </a:spcBef>
            </a:pPr>
            <a:r>
              <a:rPr lang="en-CA" spc="-50"/>
              <a:t>Page</a:t>
            </a:r>
            <a:r>
              <a:rPr lang="en-CA" spc="-45"/>
              <a:t> </a:t>
            </a:r>
            <a:fld id="{81D60167-4931-47E6-BA6A-407CBD079E47}" type="slidenum">
              <a:rPr spc="15" smtClean="0"/>
              <a:pPr marL="12700">
                <a:spcBef>
                  <a:spcPts val="35"/>
                </a:spcBef>
              </a:pPr>
              <a:t>‹#›</a:t>
            </a:fld>
            <a:endParaRPr spc="15" dirty="0"/>
          </a:p>
        </p:txBody>
      </p:sp>
    </p:spTree>
    <p:extLst>
      <p:ext uri="{BB962C8B-B14F-4D97-AF65-F5344CB8AC3E}">
        <p14:creationId xmlns:p14="http://schemas.microsoft.com/office/powerpoint/2010/main" val="76991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4E331-414F-412A-8141-25678B49E1F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741134-2A9B-4C70-8A22-4E45841F2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3CB52-41B4-40E3-A5DC-122785E46BE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October 25th 2017</a:t>
            </a:r>
          </a:p>
        </p:txBody>
      </p:sp>
      <p:sp>
        <p:nvSpPr>
          <p:cNvPr id="5" name="Footer Placeholder 4">
            <a:extLst>
              <a:ext uri="{FF2B5EF4-FFF2-40B4-BE49-F238E27FC236}">
                <a16:creationId xmlns:a16="http://schemas.microsoft.com/office/drawing/2014/main" id="{A9FD41CE-C2A5-4538-90C1-669FC9D69FE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Private and Confidential</a:t>
            </a:r>
          </a:p>
        </p:txBody>
      </p:sp>
      <p:sp>
        <p:nvSpPr>
          <p:cNvPr id="6" name="Slide Number Placeholder 5">
            <a:extLst>
              <a:ext uri="{FF2B5EF4-FFF2-40B4-BE49-F238E27FC236}">
                <a16:creationId xmlns:a16="http://schemas.microsoft.com/office/drawing/2014/main" id="{03682888-FEE5-448C-BAC9-7C3E8E23497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6ADD1-67D1-4DBE-9F13-13AE3ECC0671}" type="slidenum">
              <a:rPr lang="en-US" smtClean="0"/>
              <a:t>‹#›</a:t>
            </a:fld>
            <a:endParaRPr lang="en-US"/>
          </a:p>
        </p:txBody>
      </p:sp>
    </p:spTree>
    <p:extLst>
      <p:ext uri="{BB962C8B-B14F-4D97-AF65-F5344CB8AC3E}">
        <p14:creationId xmlns:p14="http://schemas.microsoft.com/office/powerpoint/2010/main" val="306531618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rporatefinanceinstitute.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hdphoto" Target="../media/hdphoto2.wdp"/><Relationship Id="rId3" Type="http://schemas.openxmlformats.org/officeDocument/2006/relationships/image" Target="../media/image23.emf"/><Relationship Id="rId7" Type="http://schemas.openxmlformats.org/officeDocument/2006/relationships/diagramColors" Target="../diagrams/colors1.xml"/><Relationship Id="rId12" Type="http://schemas.openxmlformats.org/officeDocument/2006/relationships/image" Target="../media/image27.png"/><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26.png"/><Relationship Id="rId5" Type="http://schemas.openxmlformats.org/officeDocument/2006/relationships/diagramLayout" Target="../diagrams/layout1.xml"/><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diagramData" Target="../diagrams/data1.xml"/><Relationship Id="rId9" Type="http://schemas.openxmlformats.org/officeDocument/2006/relationships/image" Target="../media/image24.png"/><Relationship Id="rId1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3" name="Right Triangle 12">
            <a:extLst>
              <a:ext uri="{FF2B5EF4-FFF2-40B4-BE49-F238E27FC236}">
                <a16:creationId xmlns:a16="http://schemas.microsoft.com/office/drawing/2014/main" id="{CD744B3F-A6E4-453F-9113-C86607E6BF5A}"/>
              </a:ext>
            </a:extLst>
          </p:cNvPr>
          <p:cNvSpPr/>
          <p:nvPr/>
        </p:nvSpPr>
        <p:spPr>
          <a:xfrm flipV="1">
            <a:off x="0" y="0"/>
            <a:ext cx="12192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bject 2"/>
          <p:cNvSpPr txBox="1"/>
          <p:nvPr/>
        </p:nvSpPr>
        <p:spPr>
          <a:xfrm>
            <a:off x="2030678" y="2146181"/>
            <a:ext cx="1691609" cy="166071"/>
          </a:xfrm>
          <a:prstGeom prst="rect">
            <a:avLst/>
          </a:prstGeom>
        </p:spPr>
        <p:txBody>
          <a:bodyPr vert="horz" wrap="square" lIns="0" tIns="12065" rIns="0" bIns="0" rtlCol="0">
            <a:spAutoFit/>
          </a:bodyPr>
          <a:lstStyle/>
          <a:p>
            <a:pPr marL="12700">
              <a:spcBef>
                <a:spcPts val="95"/>
              </a:spcBef>
            </a:pPr>
            <a:r>
              <a:rPr sz="1000" spc="-114" dirty="0">
                <a:solidFill>
                  <a:schemeClr val="bg2"/>
                </a:solidFill>
                <a:latin typeface="Open Sans" panose="020B0606030504020204" pitchFamily="34" charset="0"/>
                <a:ea typeface="Open Sans" panose="020B0606030504020204" pitchFamily="34" charset="0"/>
                <a:cs typeface="Open Sans" panose="020B0606030504020204" pitchFamily="34" charset="0"/>
              </a:rPr>
              <a:t>PRIVATE </a:t>
            </a:r>
            <a:r>
              <a:rPr sz="1000" spc="-5" dirty="0">
                <a:solidFill>
                  <a:schemeClr val="bg2"/>
                </a:solidFill>
                <a:latin typeface="Open Sans" panose="020B0606030504020204" pitchFamily="34" charset="0"/>
                <a:ea typeface="Open Sans" panose="020B0606030504020204" pitchFamily="34" charset="0"/>
                <a:cs typeface="Open Sans" panose="020B0606030504020204" pitchFamily="34" charset="0"/>
              </a:rPr>
              <a:t>&amp;</a:t>
            </a:r>
            <a:r>
              <a:rPr sz="1000" spc="-12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sz="1000" spc="-100" dirty="0">
                <a:solidFill>
                  <a:schemeClr val="bg2"/>
                </a:solidFill>
                <a:latin typeface="Open Sans" panose="020B0606030504020204" pitchFamily="34" charset="0"/>
                <a:ea typeface="Open Sans" panose="020B0606030504020204" pitchFamily="34" charset="0"/>
                <a:cs typeface="Open Sans" panose="020B0606030504020204" pitchFamily="34" charset="0"/>
              </a:rPr>
              <a:t>CONFIDENTIAL</a:t>
            </a:r>
            <a:endParaRPr sz="1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object 3"/>
          <p:cNvSpPr txBox="1"/>
          <p:nvPr/>
        </p:nvSpPr>
        <p:spPr>
          <a:xfrm>
            <a:off x="2032203" y="2324487"/>
            <a:ext cx="3319025" cy="382156"/>
          </a:xfrm>
          <a:prstGeom prst="rect">
            <a:avLst/>
          </a:prstGeom>
        </p:spPr>
        <p:txBody>
          <a:bodyPr vert="horz" wrap="square" lIns="0" tIns="12700" rIns="0" bIns="0" rtlCol="0">
            <a:spAutoFit/>
          </a:bodyPr>
          <a:lstStyle/>
          <a:p>
            <a:pPr marL="12700">
              <a:spcBef>
                <a:spcPts val="100"/>
              </a:spcBef>
            </a:pPr>
            <a:r>
              <a:rPr lang="en-US" sz="2400" b="1" spc="-85" dirty="0">
                <a:solidFill>
                  <a:schemeClr val="bg2"/>
                </a:solidFill>
                <a:latin typeface="Open Sans" panose="020B0606030504020204" pitchFamily="34" charset="0"/>
                <a:ea typeface="Open Sans" panose="020B0606030504020204" pitchFamily="34" charset="0"/>
                <a:cs typeface="Open Sans" panose="020B0606030504020204" pitchFamily="34" charset="0"/>
              </a:rPr>
              <a:t>Pitch Deck Template</a:t>
            </a:r>
            <a:endParaRPr sz="2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object 4"/>
          <p:cNvSpPr txBox="1"/>
          <p:nvPr/>
        </p:nvSpPr>
        <p:spPr>
          <a:xfrm>
            <a:off x="2032202" y="2806962"/>
            <a:ext cx="3112291" cy="646972"/>
          </a:xfrm>
          <a:prstGeom prst="rect">
            <a:avLst/>
          </a:prstGeom>
        </p:spPr>
        <p:txBody>
          <a:bodyPr vert="horz" wrap="square" lIns="0" tIns="13335" rIns="0" bIns="0" rtlCol="0">
            <a:spAutoFit/>
          </a:bodyPr>
          <a:lstStyle/>
          <a:p>
            <a:pPr marL="12700">
              <a:spcBef>
                <a:spcPts val="105"/>
              </a:spcBef>
            </a:pPr>
            <a:r>
              <a:rPr lang="en-US" sz="2000" spc="-45" dirty="0">
                <a:solidFill>
                  <a:schemeClr val="bg2"/>
                </a:solidFill>
                <a:latin typeface="Open Sans" panose="020B0606030504020204" pitchFamily="34" charset="0"/>
                <a:ea typeface="Open Sans" panose="020B0606030504020204" pitchFamily="34" charset="0"/>
                <a:cs typeface="Open Sans" panose="020B0606030504020204" pitchFamily="34" charset="0"/>
              </a:rPr>
              <a:t>Acquisition </a:t>
            </a:r>
            <a:r>
              <a:rPr sz="2000" spc="-55" dirty="0">
                <a:solidFill>
                  <a:schemeClr val="bg2"/>
                </a:solidFill>
                <a:latin typeface="Open Sans" panose="020B0606030504020204" pitchFamily="34" charset="0"/>
                <a:ea typeface="Open Sans" panose="020B0606030504020204" pitchFamily="34" charset="0"/>
                <a:cs typeface="Open Sans" panose="020B0606030504020204" pitchFamily="34" charset="0"/>
              </a:rPr>
              <a:t>Considerations</a:t>
            </a:r>
            <a:endParaRPr sz="2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12700">
              <a:spcBef>
                <a:spcPts val="1100"/>
              </a:spcBef>
            </a:pPr>
            <a:r>
              <a:rPr lang="en-US" sz="1200" spc="-30" dirty="0">
                <a:solidFill>
                  <a:schemeClr val="bg2"/>
                </a:solidFill>
                <a:latin typeface="Open Sans" panose="020B0606030504020204" pitchFamily="34" charset="0"/>
                <a:ea typeface="Open Sans" panose="020B0606030504020204" pitchFamily="34" charset="0"/>
                <a:cs typeface="Open Sans" panose="020B0606030504020204" pitchFamily="34" charset="0"/>
              </a:rPr>
              <a:t>Date</a:t>
            </a:r>
            <a:endParaRPr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2" descr="CFI Logo Trademark Small">
            <a:extLst>
              <a:ext uri="{FF2B5EF4-FFF2-40B4-BE49-F238E27FC236}">
                <a16:creationId xmlns:a16="http://schemas.microsoft.com/office/drawing/2014/main" id="{7CD53E5E-C6E3-46A1-878E-7298B9B64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678" y="1173240"/>
            <a:ext cx="1751739" cy="462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a:spLocks noGrp="1"/>
          </p:cNvSpPr>
          <p:nvPr>
            <p:ph type="title"/>
          </p:nvPr>
        </p:nvSpPr>
        <p:spPr>
          <a:xfrm>
            <a:off x="1736547" y="337566"/>
            <a:ext cx="8756641" cy="382156"/>
          </a:xfrm>
          <a:prstGeom prst="rect">
            <a:avLst/>
          </a:prstGeom>
        </p:spPr>
        <p:txBody>
          <a:bodyPr vert="horz" wrap="square" lIns="0" tIns="12700" rIns="0" bIns="0" rtlCol="0">
            <a:spAutoFit/>
          </a:bodyPr>
          <a:lstStyle/>
          <a:p>
            <a:pPr marL="12700">
              <a:spcBef>
                <a:spcPts val="100"/>
              </a:spcBef>
            </a:pPr>
            <a:r>
              <a:rPr lang="en-US" dirty="0"/>
              <a:t>Technology Inc. </a:t>
            </a:r>
            <a:r>
              <a:rPr dirty="0"/>
              <a:t>Valuation Summary</a:t>
            </a:r>
          </a:p>
        </p:txBody>
      </p:sp>
      <p:sp>
        <p:nvSpPr>
          <p:cNvPr id="32" name="object 32"/>
          <p:cNvSpPr txBox="1">
            <a:spLocks noGrp="1"/>
          </p:cNvSpPr>
          <p:nvPr>
            <p:ph type="ftr" sz="quarter" idx="5"/>
          </p:nvPr>
        </p:nvSpPr>
        <p:spPr>
          <a:xfrm>
            <a:off x="1797642" y="6590279"/>
            <a:ext cx="1953260" cy="141705"/>
          </a:xfrm>
          <a:prstGeom prst="rect">
            <a:avLst/>
          </a:prstGeom>
        </p:spPr>
        <p:txBody>
          <a:bodyPr vert="horz" wrap="square" lIns="0" tIns="3175" rIns="0" bIns="0" rtlCol="0">
            <a:spAutoFit/>
          </a:bodyPr>
          <a:lstStyle/>
          <a:p>
            <a:pPr marL="12700">
              <a:spcBef>
                <a:spcPts val="25"/>
              </a:spcBef>
            </a:pPr>
            <a:r>
              <a:rPr spc="-10" dirty="0"/>
              <a:t>Strictly </a:t>
            </a:r>
            <a:r>
              <a:rPr spc="-20" dirty="0"/>
              <a:t>Private </a:t>
            </a:r>
            <a:r>
              <a:rPr spc="40" dirty="0"/>
              <a:t>&amp;</a:t>
            </a:r>
            <a:r>
              <a:rPr spc="-65" dirty="0"/>
              <a:t> </a:t>
            </a:r>
            <a:r>
              <a:rPr spc="-15" dirty="0"/>
              <a:t>Confidential</a:t>
            </a:r>
          </a:p>
        </p:txBody>
      </p:sp>
      <p:sp>
        <p:nvSpPr>
          <p:cNvPr id="17" name="Slide Number Placeholder 16">
            <a:extLst>
              <a:ext uri="{FF2B5EF4-FFF2-40B4-BE49-F238E27FC236}">
                <a16:creationId xmlns:a16="http://schemas.microsoft.com/office/drawing/2014/main" id="{17FA9950-E204-4500-A03B-29A32E223F2F}"/>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10</a:t>
            </a:fld>
            <a:endParaRPr spc="15" dirty="0"/>
          </a:p>
        </p:txBody>
      </p:sp>
      <p:pic>
        <p:nvPicPr>
          <p:cNvPr id="50" name="Picture 49">
            <a:extLst>
              <a:ext uri="{FF2B5EF4-FFF2-40B4-BE49-F238E27FC236}">
                <a16:creationId xmlns:a16="http://schemas.microsoft.com/office/drawing/2014/main" id="{FF0DD296-4267-4891-8DEE-585C4D2D4400}"/>
              </a:ext>
            </a:extLst>
          </p:cNvPr>
          <p:cNvPicPr>
            <a:picLocks noChangeAspect="1"/>
          </p:cNvPicPr>
          <p:nvPr/>
        </p:nvPicPr>
        <p:blipFill>
          <a:blip r:embed="rId2"/>
          <a:stretch>
            <a:fillRect/>
          </a:stretch>
        </p:blipFill>
        <p:spPr>
          <a:xfrm>
            <a:off x="1797424" y="908370"/>
            <a:ext cx="8597153" cy="2480290"/>
          </a:xfrm>
          <a:prstGeom prst="rect">
            <a:avLst/>
          </a:prstGeom>
        </p:spPr>
      </p:pic>
      <p:grpSp>
        <p:nvGrpSpPr>
          <p:cNvPr id="51" name="Group 50">
            <a:extLst>
              <a:ext uri="{FF2B5EF4-FFF2-40B4-BE49-F238E27FC236}">
                <a16:creationId xmlns:a16="http://schemas.microsoft.com/office/drawing/2014/main" id="{6AD86F03-348F-4053-8148-654F1A7952D6}"/>
              </a:ext>
            </a:extLst>
          </p:cNvPr>
          <p:cNvGrpSpPr/>
          <p:nvPr/>
        </p:nvGrpSpPr>
        <p:grpSpPr>
          <a:xfrm>
            <a:off x="2366681" y="1896476"/>
            <a:ext cx="9339408" cy="276999"/>
            <a:chOff x="1265048" y="1587070"/>
            <a:chExt cx="7480633" cy="276999"/>
          </a:xfrm>
        </p:grpSpPr>
        <p:cxnSp>
          <p:nvCxnSpPr>
            <p:cNvPr id="52" name="Straight Connector 51">
              <a:extLst>
                <a:ext uri="{FF2B5EF4-FFF2-40B4-BE49-F238E27FC236}">
                  <a16:creationId xmlns:a16="http://schemas.microsoft.com/office/drawing/2014/main" id="{7C641A27-67F2-4F26-87DF-583CB345ED3C}"/>
                </a:ext>
              </a:extLst>
            </p:cNvPr>
            <p:cNvCxnSpPr>
              <a:cxnSpLocks/>
            </p:cNvCxnSpPr>
            <p:nvPr/>
          </p:nvCxnSpPr>
          <p:spPr>
            <a:xfrm>
              <a:off x="1265048" y="1727198"/>
              <a:ext cx="6121269"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E98E674-88A7-48A0-B595-358F21BB0D32}"/>
                </a:ext>
              </a:extLst>
            </p:cNvPr>
            <p:cNvSpPr txBox="1"/>
            <p:nvPr/>
          </p:nvSpPr>
          <p:spPr>
            <a:xfrm>
              <a:off x="7386317" y="1587070"/>
              <a:ext cx="1359364" cy="276999"/>
            </a:xfrm>
            <a:prstGeom prst="rect">
              <a:avLst/>
            </a:prstGeom>
            <a:noFill/>
          </p:spPr>
          <p:txBody>
            <a:bodyPr wrap="square" rtlCol="0">
              <a:spAutoFit/>
            </a:bodyPr>
            <a:lstStyle/>
            <a:p>
              <a:r>
                <a:rPr lang="en-US"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Target Price: $164.10</a:t>
              </a:r>
              <a:endParaRPr lang="en-CA"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pSp>
        <p:nvGrpSpPr>
          <p:cNvPr id="54" name="Group 53">
            <a:extLst>
              <a:ext uri="{FF2B5EF4-FFF2-40B4-BE49-F238E27FC236}">
                <a16:creationId xmlns:a16="http://schemas.microsoft.com/office/drawing/2014/main" id="{663C2C82-F028-4968-BB4D-EB868FBB06DA}"/>
              </a:ext>
            </a:extLst>
          </p:cNvPr>
          <p:cNvGrpSpPr/>
          <p:nvPr/>
        </p:nvGrpSpPr>
        <p:grpSpPr>
          <a:xfrm>
            <a:off x="2366680" y="2313603"/>
            <a:ext cx="9520517" cy="276999"/>
            <a:chOff x="711197" y="1588698"/>
            <a:chExt cx="8183046" cy="276999"/>
          </a:xfrm>
        </p:grpSpPr>
        <p:cxnSp>
          <p:nvCxnSpPr>
            <p:cNvPr id="55" name="Straight Connector 54">
              <a:extLst>
                <a:ext uri="{FF2B5EF4-FFF2-40B4-BE49-F238E27FC236}">
                  <a16:creationId xmlns:a16="http://schemas.microsoft.com/office/drawing/2014/main" id="{CF60C941-91BC-4F40-933A-66247499F26D}"/>
                </a:ext>
              </a:extLst>
            </p:cNvPr>
            <p:cNvCxnSpPr>
              <a:cxnSpLocks/>
            </p:cNvCxnSpPr>
            <p:nvPr/>
          </p:nvCxnSpPr>
          <p:spPr>
            <a:xfrm>
              <a:off x="711197" y="1727198"/>
              <a:ext cx="6533215" cy="0"/>
            </a:xfrm>
            <a:prstGeom prst="line">
              <a:avLst/>
            </a:prstGeom>
            <a:ln w="28575">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F0634E7-5EC7-4023-AB86-C813341C51CB}"/>
                </a:ext>
              </a:extLst>
            </p:cNvPr>
            <p:cNvSpPr txBox="1"/>
            <p:nvPr/>
          </p:nvSpPr>
          <p:spPr>
            <a:xfrm>
              <a:off x="7279860" y="1588698"/>
              <a:ext cx="1614383" cy="276999"/>
            </a:xfrm>
            <a:prstGeom prst="rect">
              <a:avLst/>
            </a:prstGeom>
            <a:noFill/>
          </p:spPr>
          <p:txBody>
            <a:bodyPr wrap="square" rtlCol="0">
              <a:spAutoFit/>
            </a:bodyPr>
            <a:lstStyle/>
            <a:p>
              <a:r>
                <a:rPr lang="en-US" sz="1200" dirty="0">
                  <a:solidFill>
                    <a:schemeClr val="accent3"/>
                  </a:solidFill>
                  <a:latin typeface="Open Sans Semibold" panose="020B0706030804020204" pitchFamily="34" charset="0"/>
                  <a:ea typeface="Open Sans Semibold" panose="020B0706030804020204" pitchFamily="34" charset="0"/>
                  <a:cs typeface="Open Sans Semibold" panose="020B0706030804020204" pitchFamily="34" charset="0"/>
                </a:rPr>
                <a:t>Current Price: $104.70</a:t>
              </a:r>
              <a:endParaRPr lang="en-CA" sz="1200" dirty="0">
                <a:solidFill>
                  <a:schemeClr val="accent3"/>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aphicFrame>
        <p:nvGraphicFramePr>
          <p:cNvPr id="57" name="Table 56">
            <a:extLst>
              <a:ext uri="{FF2B5EF4-FFF2-40B4-BE49-F238E27FC236}">
                <a16:creationId xmlns:a16="http://schemas.microsoft.com/office/drawing/2014/main" id="{7B596DBD-84D1-4220-9BBE-ADA003A026DF}"/>
              </a:ext>
            </a:extLst>
          </p:cNvPr>
          <p:cNvGraphicFramePr>
            <a:graphicFrameLocks noGrp="1"/>
          </p:cNvGraphicFramePr>
          <p:nvPr>
            <p:extLst>
              <p:ext uri="{D42A27DB-BD31-4B8C-83A1-F6EECF244321}">
                <p14:modId xmlns:p14="http://schemas.microsoft.com/office/powerpoint/2010/main" val="2518234225"/>
              </p:ext>
            </p:extLst>
          </p:nvPr>
        </p:nvGraphicFramePr>
        <p:xfrm>
          <a:off x="2114148" y="3505674"/>
          <a:ext cx="7963704" cy="2147404"/>
        </p:xfrm>
        <a:graphic>
          <a:graphicData uri="http://schemas.openxmlformats.org/drawingml/2006/table">
            <a:tbl>
              <a:tblPr>
                <a:tableStyleId>{5C22544A-7EE6-4342-B048-85BDC9FD1C3A}</a:tableStyleId>
              </a:tblPr>
              <a:tblGrid>
                <a:gridCol w="2975649">
                  <a:extLst>
                    <a:ext uri="{9D8B030D-6E8A-4147-A177-3AD203B41FA5}">
                      <a16:colId xmlns:a16="http://schemas.microsoft.com/office/drawing/2014/main" val="99909104"/>
                    </a:ext>
                  </a:extLst>
                </a:gridCol>
                <a:gridCol w="997611">
                  <a:extLst>
                    <a:ext uri="{9D8B030D-6E8A-4147-A177-3AD203B41FA5}">
                      <a16:colId xmlns:a16="http://schemas.microsoft.com/office/drawing/2014/main" val="625910587"/>
                    </a:ext>
                  </a:extLst>
                </a:gridCol>
                <a:gridCol w="997611">
                  <a:extLst>
                    <a:ext uri="{9D8B030D-6E8A-4147-A177-3AD203B41FA5}">
                      <a16:colId xmlns:a16="http://schemas.microsoft.com/office/drawing/2014/main" val="3392276071"/>
                    </a:ext>
                  </a:extLst>
                </a:gridCol>
                <a:gridCol w="997611">
                  <a:extLst>
                    <a:ext uri="{9D8B030D-6E8A-4147-A177-3AD203B41FA5}">
                      <a16:colId xmlns:a16="http://schemas.microsoft.com/office/drawing/2014/main" val="1233502231"/>
                    </a:ext>
                  </a:extLst>
                </a:gridCol>
                <a:gridCol w="997611">
                  <a:extLst>
                    <a:ext uri="{9D8B030D-6E8A-4147-A177-3AD203B41FA5}">
                      <a16:colId xmlns:a16="http://schemas.microsoft.com/office/drawing/2014/main" val="656611389"/>
                    </a:ext>
                  </a:extLst>
                </a:gridCol>
                <a:gridCol w="997611">
                  <a:extLst>
                    <a:ext uri="{9D8B030D-6E8A-4147-A177-3AD203B41FA5}">
                      <a16:colId xmlns:a16="http://schemas.microsoft.com/office/drawing/2014/main" val="792652756"/>
                    </a:ext>
                  </a:extLst>
                </a:gridCol>
              </a:tblGrid>
              <a:tr h="306772">
                <a:tc gridSpan="6">
                  <a:txBody>
                    <a:bodyPr/>
                    <a:lstStyle/>
                    <a:p>
                      <a:pPr algn="ctr" fontAlgn="ctr"/>
                      <a:r>
                        <a:rPr lang="en-US" sz="1400" b="0" i="1" u="sng" strike="noStrike" dirty="0">
                          <a:solidFill>
                            <a:schemeClr val="tx2"/>
                          </a:solidFill>
                          <a:effectLst/>
                          <a:latin typeface="Open Sans Semibold" panose="020B0706030804020204" pitchFamily="34" charset="0"/>
                          <a:ea typeface="Open Sans Semibold" panose="020B0706030804020204" pitchFamily="34" charset="0"/>
                          <a:cs typeface="Open Sans Semibold" panose="020B0706030804020204" pitchFamily="34" charset="0"/>
                        </a:rPr>
                        <a:t>Analysis at Various Prices</a:t>
                      </a:r>
                      <a:endParaRPr lang="en-CA" sz="1400" b="0" i="1" u="sng" strike="noStrike" dirty="0">
                        <a:solidFill>
                          <a:schemeClr val="tx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81939056"/>
                  </a:ext>
                </a:extLst>
              </a:tr>
              <a:tr h="306772">
                <a:tc>
                  <a:txBody>
                    <a:bodyPr/>
                    <a:lstStyle/>
                    <a:p>
                      <a:pPr algn="l" fontAlgn="ct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Premium to Current Share Price</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25%</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56.7%</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75%</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6887108"/>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Purchase Price</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$104.70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$130.88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$157.05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$164.10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$183.23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1757908"/>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Equity Premium Paid ($000)</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$9,659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$19,317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$21,918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$28,976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0713920"/>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Target Equity Value ($000)</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$38,634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$48,293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$57,951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$60,552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$67,610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1541896"/>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Target Net Debt ($000)</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($24,388)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($24,388)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($24,388)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($24,388)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($24,388)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5647428"/>
                  </a:ext>
                </a:extLst>
              </a:tr>
              <a:tr h="30677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Technology Inc. Enterprise Value ($000)</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$14,246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$23,905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$33,563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$36,164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fontAlgn="ctr"/>
                      <a:r>
                        <a:rPr lang="en-CA" sz="1200" b="0" i="0" u="none" strike="noStrike" kern="12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$43,222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0149934"/>
                  </a:ext>
                </a:extLst>
              </a:tr>
            </a:tbl>
          </a:graphicData>
        </a:graphic>
      </p:graphicFrame>
      <p:sp>
        <p:nvSpPr>
          <p:cNvPr id="58" name="Rectangle: Rounded Corners 57">
            <a:extLst>
              <a:ext uri="{FF2B5EF4-FFF2-40B4-BE49-F238E27FC236}">
                <a16:creationId xmlns:a16="http://schemas.microsoft.com/office/drawing/2014/main" id="{CF7F18AD-5ECE-47DA-89D7-0F7ED360AC0A}"/>
              </a:ext>
            </a:extLst>
          </p:cNvPr>
          <p:cNvSpPr/>
          <p:nvPr/>
        </p:nvSpPr>
        <p:spPr>
          <a:xfrm>
            <a:off x="4769285" y="5770341"/>
            <a:ext cx="2653430" cy="408623"/>
          </a:xfrm>
          <a:prstGeom prst="roundRect">
            <a:avLst/>
          </a:prstGeom>
          <a:solidFill>
            <a:schemeClr val="tx2"/>
          </a:solidFill>
          <a:ln w="31750" cmpd="sng">
            <a:noFill/>
          </a:ln>
        </p:spPr>
        <p:txBody>
          <a:bodyPr wrap="square" rtlCol="0">
            <a:spAutoFit/>
          </a:bodyPr>
          <a:lstStyle/>
          <a:p>
            <a:pPr algn="ctr"/>
            <a:r>
              <a:rPr lang="en-US"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Offer Price = </a:t>
            </a:r>
            <a:r>
              <a:rPr lang="en-US"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$163.65</a:t>
            </a:r>
            <a:endParaRPr lang="en-CA" sz="20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36546" y="337566"/>
            <a:ext cx="8277029" cy="382156"/>
          </a:xfrm>
          <a:prstGeom prst="rect">
            <a:avLst/>
          </a:prstGeom>
        </p:spPr>
        <p:txBody>
          <a:bodyPr vert="horz" wrap="square" lIns="0" tIns="12700" rIns="0" bIns="0" rtlCol="0">
            <a:spAutoFit/>
          </a:bodyPr>
          <a:lstStyle/>
          <a:p>
            <a:pPr marL="12700">
              <a:spcBef>
                <a:spcPts val="100"/>
              </a:spcBef>
            </a:pPr>
            <a:r>
              <a:rPr lang="en-US" dirty="0"/>
              <a:t>Accretion Analysis</a:t>
            </a:r>
            <a:endParaRPr dirty="0"/>
          </a:p>
        </p:txBody>
      </p:sp>
      <p:sp>
        <p:nvSpPr>
          <p:cNvPr id="35" name="object 35"/>
          <p:cNvSpPr txBox="1">
            <a:spLocks noGrp="1"/>
          </p:cNvSpPr>
          <p:nvPr>
            <p:ph type="ftr" sz="quarter" idx="5"/>
          </p:nvPr>
        </p:nvSpPr>
        <p:spPr>
          <a:xfrm>
            <a:off x="1797642" y="6590279"/>
            <a:ext cx="1953260" cy="141705"/>
          </a:xfrm>
          <a:prstGeom prst="rect">
            <a:avLst/>
          </a:prstGeom>
        </p:spPr>
        <p:txBody>
          <a:bodyPr vert="horz" wrap="square" lIns="0" tIns="3175" rIns="0" bIns="0" rtlCol="0">
            <a:spAutoFit/>
          </a:bodyPr>
          <a:lstStyle/>
          <a:p>
            <a:pPr marL="12700">
              <a:spcBef>
                <a:spcPts val="25"/>
              </a:spcBef>
            </a:pPr>
            <a:r>
              <a:rPr spc="-10" dirty="0"/>
              <a:t>Strictly </a:t>
            </a:r>
            <a:r>
              <a:rPr spc="-20" dirty="0"/>
              <a:t>Private </a:t>
            </a:r>
            <a:r>
              <a:rPr spc="40" dirty="0"/>
              <a:t>&amp;</a:t>
            </a:r>
            <a:r>
              <a:rPr spc="-65" dirty="0"/>
              <a:t> </a:t>
            </a:r>
            <a:r>
              <a:rPr spc="-15" dirty="0"/>
              <a:t>Confidential</a:t>
            </a:r>
          </a:p>
        </p:txBody>
      </p:sp>
      <p:sp>
        <p:nvSpPr>
          <p:cNvPr id="22" name="Slide Number Placeholder 21">
            <a:extLst>
              <a:ext uri="{FF2B5EF4-FFF2-40B4-BE49-F238E27FC236}">
                <a16:creationId xmlns:a16="http://schemas.microsoft.com/office/drawing/2014/main" id="{C42AF1FD-367B-41E1-B70F-5F8FC2AA6704}"/>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11</a:t>
            </a:fld>
            <a:endParaRPr spc="15" dirty="0"/>
          </a:p>
        </p:txBody>
      </p:sp>
      <p:pic>
        <p:nvPicPr>
          <p:cNvPr id="34" name="Picture 33">
            <a:extLst>
              <a:ext uri="{FF2B5EF4-FFF2-40B4-BE49-F238E27FC236}">
                <a16:creationId xmlns:a16="http://schemas.microsoft.com/office/drawing/2014/main" id="{83E41F16-8DF8-4640-8327-3CFCD73782B7}"/>
              </a:ext>
            </a:extLst>
          </p:cNvPr>
          <p:cNvPicPr>
            <a:picLocks noChangeAspect="1"/>
          </p:cNvPicPr>
          <p:nvPr/>
        </p:nvPicPr>
        <p:blipFill>
          <a:blip r:embed="rId2"/>
          <a:stretch>
            <a:fillRect/>
          </a:stretch>
        </p:blipFill>
        <p:spPr>
          <a:xfrm>
            <a:off x="1272988" y="3597717"/>
            <a:ext cx="7466294" cy="1940279"/>
          </a:xfrm>
          <a:prstGeom prst="rect">
            <a:avLst/>
          </a:prstGeom>
        </p:spPr>
      </p:pic>
      <p:graphicFrame>
        <p:nvGraphicFramePr>
          <p:cNvPr id="36" name="Content Placeholder 5">
            <a:extLst>
              <a:ext uri="{FF2B5EF4-FFF2-40B4-BE49-F238E27FC236}">
                <a16:creationId xmlns:a16="http://schemas.microsoft.com/office/drawing/2014/main" id="{1E38A870-AD7B-402F-80FD-E411EABC9B1B}"/>
              </a:ext>
            </a:extLst>
          </p:cNvPr>
          <p:cNvGraphicFramePr>
            <a:graphicFrameLocks/>
          </p:cNvGraphicFramePr>
          <p:nvPr>
            <p:extLst>
              <p:ext uri="{D42A27DB-BD31-4B8C-83A1-F6EECF244321}">
                <p14:modId xmlns:p14="http://schemas.microsoft.com/office/powerpoint/2010/main" val="3627162995"/>
              </p:ext>
            </p:extLst>
          </p:nvPr>
        </p:nvGraphicFramePr>
        <p:xfrm>
          <a:off x="1215373" y="1150192"/>
          <a:ext cx="7053357" cy="2054170"/>
        </p:xfrm>
        <a:graphic>
          <a:graphicData uri="http://schemas.openxmlformats.org/drawingml/2006/table">
            <a:tbl>
              <a:tblPr>
                <a:tableStyleId>{5C22544A-7EE6-4342-B048-85BDC9FD1C3A}</a:tableStyleId>
              </a:tblPr>
              <a:tblGrid>
                <a:gridCol w="1922597">
                  <a:extLst>
                    <a:ext uri="{9D8B030D-6E8A-4147-A177-3AD203B41FA5}">
                      <a16:colId xmlns:a16="http://schemas.microsoft.com/office/drawing/2014/main" val="2542347683"/>
                    </a:ext>
                  </a:extLst>
                </a:gridCol>
                <a:gridCol w="513076">
                  <a:extLst>
                    <a:ext uri="{9D8B030D-6E8A-4147-A177-3AD203B41FA5}">
                      <a16:colId xmlns:a16="http://schemas.microsoft.com/office/drawing/2014/main" val="3811541962"/>
                    </a:ext>
                  </a:extLst>
                </a:gridCol>
                <a:gridCol w="513076">
                  <a:extLst>
                    <a:ext uri="{9D8B030D-6E8A-4147-A177-3AD203B41FA5}">
                      <a16:colId xmlns:a16="http://schemas.microsoft.com/office/drawing/2014/main" val="3477925757"/>
                    </a:ext>
                  </a:extLst>
                </a:gridCol>
                <a:gridCol w="513076">
                  <a:extLst>
                    <a:ext uri="{9D8B030D-6E8A-4147-A177-3AD203B41FA5}">
                      <a16:colId xmlns:a16="http://schemas.microsoft.com/office/drawing/2014/main" val="3308091473"/>
                    </a:ext>
                  </a:extLst>
                </a:gridCol>
                <a:gridCol w="513076">
                  <a:extLst>
                    <a:ext uri="{9D8B030D-6E8A-4147-A177-3AD203B41FA5}">
                      <a16:colId xmlns:a16="http://schemas.microsoft.com/office/drawing/2014/main" val="979928496"/>
                    </a:ext>
                  </a:extLst>
                </a:gridCol>
                <a:gridCol w="513076">
                  <a:extLst>
                    <a:ext uri="{9D8B030D-6E8A-4147-A177-3AD203B41FA5}">
                      <a16:colId xmlns:a16="http://schemas.microsoft.com/office/drawing/2014/main" val="1397561964"/>
                    </a:ext>
                  </a:extLst>
                </a:gridCol>
                <a:gridCol w="513076">
                  <a:extLst>
                    <a:ext uri="{9D8B030D-6E8A-4147-A177-3AD203B41FA5}">
                      <a16:colId xmlns:a16="http://schemas.microsoft.com/office/drawing/2014/main" val="3439523044"/>
                    </a:ext>
                  </a:extLst>
                </a:gridCol>
                <a:gridCol w="513076">
                  <a:extLst>
                    <a:ext uri="{9D8B030D-6E8A-4147-A177-3AD203B41FA5}">
                      <a16:colId xmlns:a16="http://schemas.microsoft.com/office/drawing/2014/main" val="1145569118"/>
                    </a:ext>
                  </a:extLst>
                </a:gridCol>
                <a:gridCol w="513076">
                  <a:extLst>
                    <a:ext uri="{9D8B030D-6E8A-4147-A177-3AD203B41FA5}">
                      <a16:colId xmlns:a16="http://schemas.microsoft.com/office/drawing/2014/main" val="3515868081"/>
                    </a:ext>
                  </a:extLst>
                </a:gridCol>
                <a:gridCol w="513076">
                  <a:extLst>
                    <a:ext uri="{9D8B030D-6E8A-4147-A177-3AD203B41FA5}">
                      <a16:colId xmlns:a16="http://schemas.microsoft.com/office/drawing/2014/main" val="3395968514"/>
                    </a:ext>
                  </a:extLst>
                </a:gridCol>
                <a:gridCol w="513076">
                  <a:extLst>
                    <a:ext uri="{9D8B030D-6E8A-4147-A177-3AD203B41FA5}">
                      <a16:colId xmlns:a16="http://schemas.microsoft.com/office/drawing/2014/main" val="910478804"/>
                    </a:ext>
                  </a:extLst>
                </a:gridCol>
              </a:tblGrid>
              <a:tr h="205417">
                <a:tc>
                  <a:txBody>
                    <a:bodyPr/>
                    <a:lstStyle/>
                    <a:p>
                      <a:pPr algn="l" fontAlgn="ct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2019</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2020</a:t>
                      </a:r>
                      <a:endPar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2021</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2022</a:t>
                      </a:r>
                      <a:endPar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2023</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2024</a:t>
                      </a:r>
                      <a:endPar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2025</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2026</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2027</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2028</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500807532"/>
                  </a:ext>
                </a:extLst>
              </a:tr>
              <a:tr h="205417">
                <a:tc>
                  <a:txBody>
                    <a:bodyPr/>
                    <a:lstStyle/>
                    <a:p>
                      <a:pPr algn="l"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Technology Inc. Revenue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23,822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24,671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25,380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26,194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31,598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33,239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36,508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39,863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45,771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48,989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8371402"/>
                  </a:ext>
                </a:extLst>
              </a:tr>
              <a:tr h="205417">
                <a:tc>
                  <a:txBody>
                    <a:bodyPr/>
                    <a:lstStyle/>
                    <a:p>
                      <a:pPr algn="l"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Software Co. Revenue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38,432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43,910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56,774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60,826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65,931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70,050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77,987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84,680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90,480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103,972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2895871"/>
                  </a:ext>
                </a:extLst>
              </a:tr>
              <a:tr h="205417">
                <a:tc>
                  <a:txBody>
                    <a:bodyPr/>
                    <a:lstStyle/>
                    <a:p>
                      <a:pPr algn="l"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Total Revenue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64,273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70,601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84,175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89,042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99,552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105,313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116,520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126,569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138,278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154,989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956423946"/>
                  </a:ext>
                </a:extLst>
              </a:tr>
              <a:tr h="205417">
                <a:tc>
                  <a:txBody>
                    <a:bodyPr/>
                    <a:lstStyle/>
                    <a:p>
                      <a:pPr algn="l"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COGS Synergies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67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92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126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173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211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280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395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504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9813978"/>
                  </a:ext>
                </a:extLst>
              </a:tr>
              <a:tr h="205417">
                <a:tc>
                  <a:txBody>
                    <a:bodyPr/>
                    <a:lstStyle/>
                    <a:p>
                      <a:pPr algn="l"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Overhead Synergies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180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183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195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201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232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266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289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311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387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9612773"/>
                  </a:ext>
                </a:extLst>
              </a:tr>
              <a:tr h="205417">
                <a:tc>
                  <a:txBody>
                    <a:bodyPr/>
                    <a:lstStyle/>
                    <a:p>
                      <a:pPr algn="l"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Marketing Synergies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169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190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274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355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398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401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427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450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4427382"/>
                  </a:ext>
                </a:extLst>
              </a:tr>
              <a:tr h="205417">
                <a:tc>
                  <a:txBody>
                    <a:bodyPr/>
                    <a:lstStyle/>
                    <a:p>
                      <a:pPr algn="l"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Total Synergies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345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405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452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567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713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780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875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970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1,133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1,341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622952246"/>
                  </a:ext>
                </a:extLst>
              </a:tr>
              <a:tr h="205417">
                <a:tc>
                  <a:txBody>
                    <a:bodyPr/>
                    <a:lstStyle/>
                    <a:p>
                      <a:pPr algn="l"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EBITDA</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13,497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14,826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17,677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18,699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20,906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22,116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24,469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26,579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29,038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32,548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6928125"/>
                  </a:ext>
                </a:extLst>
              </a:tr>
              <a:tr h="205417">
                <a:tc>
                  <a:txBody>
                    <a:bodyPr/>
                    <a:lstStyle/>
                    <a:p>
                      <a:pPr algn="l"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Net Income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6,556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6,707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6,313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4,897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1,195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1,790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3,263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6,328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14,519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8,524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899682630"/>
                  </a:ext>
                </a:extLst>
              </a:tr>
            </a:tbl>
          </a:graphicData>
        </a:graphic>
      </p:graphicFrame>
      <p:sp>
        <p:nvSpPr>
          <p:cNvPr id="37" name="TextBox 36">
            <a:extLst>
              <a:ext uri="{FF2B5EF4-FFF2-40B4-BE49-F238E27FC236}">
                <a16:creationId xmlns:a16="http://schemas.microsoft.com/office/drawing/2014/main" id="{A68D6218-54D4-43FD-8B39-BF60E9291A4C}"/>
              </a:ext>
            </a:extLst>
          </p:cNvPr>
          <p:cNvSpPr txBox="1"/>
          <p:nvPr/>
        </p:nvSpPr>
        <p:spPr>
          <a:xfrm>
            <a:off x="1215373" y="847282"/>
            <a:ext cx="7053345"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Key Assumptions ($000)</a:t>
            </a:r>
            <a:endParaRPr lang="en-CA" dirty="0"/>
          </a:p>
        </p:txBody>
      </p:sp>
      <p:sp>
        <p:nvSpPr>
          <p:cNvPr id="39" name="TextBox 38">
            <a:extLst>
              <a:ext uri="{FF2B5EF4-FFF2-40B4-BE49-F238E27FC236}">
                <a16:creationId xmlns:a16="http://schemas.microsoft.com/office/drawing/2014/main" id="{CECBC3FC-F478-478A-9A15-69A0BF6F4EEB}"/>
              </a:ext>
            </a:extLst>
          </p:cNvPr>
          <p:cNvSpPr txBox="1"/>
          <p:nvPr/>
        </p:nvSpPr>
        <p:spPr>
          <a:xfrm>
            <a:off x="1215373" y="3289941"/>
            <a:ext cx="7053345"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Projected EPS</a:t>
            </a:r>
            <a:endParaRPr lang="en-CA" dirty="0"/>
          </a:p>
        </p:txBody>
      </p:sp>
      <p:sp>
        <p:nvSpPr>
          <p:cNvPr id="40" name="TextBox 39">
            <a:extLst>
              <a:ext uri="{FF2B5EF4-FFF2-40B4-BE49-F238E27FC236}">
                <a16:creationId xmlns:a16="http://schemas.microsoft.com/office/drawing/2014/main" id="{6CCD0164-AB60-4B2B-99D4-D4097DBFD223}"/>
              </a:ext>
            </a:extLst>
          </p:cNvPr>
          <p:cNvSpPr txBox="1"/>
          <p:nvPr/>
        </p:nvSpPr>
        <p:spPr>
          <a:xfrm>
            <a:off x="1055819" y="5451507"/>
            <a:ext cx="778286" cy="553998"/>
          </a:xfrm>
          <a:prstGeom prst="rect">
            <a:avLst/>
          </a:prstGeom>
          <a:noFill/>
        </p:spPr>
        <p:txBody>
          <a:bodyPr wrap="square" rtlCol="0">
            <a:spAutoFit/>
          </a:bodyPr>
          <a:lstStyle/>
          <a:p>
            <a:r>
              <a:rPr lang="en-US" sz="1000" dirty="0">
                <a:solidFill>
                  <a:schemeClr val="accent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Diluted Dividend per Share</a:t>
            </a:r>
            <a:endParaRPr lang="en-CA" sz="1000" dirty="0">
              <a:solidFill>
                <a:schemeClr val="accent1">
                  <a:lumMod val="50000"/>
                </a:schemeClr>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1" name="TextBox 40">
            <a:extLst>
              <a:ext uri="{FF2B5EF4-FFF2-40B4-BE49-F238E27FC236}">
                <a16:creationId xmlns:a16="http://schemas.microsoft.com/office/drawing/2014/main" id="{92F86938-93BE-4211-AB9F-33B8A3E5F84F}"/>
              </a:ext>
            </a:extLst>
          </p:cNvPr>
          <p:cNvSpPr txBox="1"/>
          <p:nvPr/>
        </p:nvSpPr>
        <p:spPr>
          <a:xfrm>
            <a:off x="1797642"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$2.18</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2" name="TextBox 41">
            <a:extLst>
              <a:ext uri="{FF2B5EF4-FFF2-40B4-BE49-F238E27FC236}">
                <a16:creationId xmlns:a16="http://schemas.microsoft.com/office/drawing/2014/main" id="{EC5FD718-002C-44D5-AB52-F031B3BA9011}"/>
              </a:ext>
            </a:extLst>
          </p:cNvPr>
          <p:cNvSpPr txBox="1"/>
          <p:nvPr/>
        </p:nvSpPr>
        <p:spPr>
          <a:xfrm>
            <a:off x="2459226"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$2.23</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3" name="TextBox 42">
            <a:extLst>
              <a:ext uri="{FF2B5EF4-FFF2-40B4-BE49-F238E27FC236}">
                <a16:creationId xmlns:a16="http://schemas.microsoft.com/office/drawing/2014/main" id="{97A57AF8-0DA6-45F9-BC8F-769043960D0F}"/>
              </a:ext>
            </a:extLst>
          </p:cNvPr>
          <p:cNvSpPr txBox="1"/>
          <p:nvPr/>
        </p:nvSpPr>
        <p:spPr>
          <a:xfrm>
            <a:off x="3120810"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$2.10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4" name="TextBox 43">
            <a:extLst>
              <a:ext uri="{FF2B5EF4-FFF2-40B4-BE49-F238E27FC236}">
                <a16:creationId xmlns:a16="http://schemas.microsoft.com/office/drawing/2014/main" id="{498A6D5B-6B47-44A6-AABD-017DA66F93EB}"/>
              </a:ext>
            </a:extLst>
          </p:cNvPr>
          <p:cNvSpPr txBox="1"/>
          <p:nvPr/>
        </p:nvSpPr>
        <p:spPr>
          <a:xfrm>
            <a:off x="7751896"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$2.83</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5" name="TextBox 44">
            <a:extLst>
              <a:ext uri="{FF2B5EF4-FFF2-40B4-BE49-F238E27FC236}">
                <a16:creationId xmlns:a16="http://schemas.microsoft.com/office/drawing/2014/main" id="{40C519B4-10F4-4AD1-BC50-E9157DC0AA6F}"/>
              </a:ext>
            </a:extLst>
          </p:cNvPr>
          <p:cNvSpPr txBox="1"/>
          <p:nvPr/>
        </p:nvSpPr>
        <p:spPr>
          <a:xfrm>
            <a:off x="3782394"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$1.63</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6" name="TextBox 45">
            <a:extLst>
              <a:ext uri="{FF2B5EF4-FFF2-40B4-BE49-F238E27FC236}">
                <a16:creationId xmlns:a16="http://schemas.microsoft.com/office/drawing/2014/main" id="{3735C33E-F38B-41B6-A2B8-FA7BDDDD9431}"/>
              </a:ext>
            </a:extLst>
          </p:cNvPr>
          <p:cNvSpPr txBox="1"/>
          <p:nvPr/>
        </p:nvSpPr>
        <p:spPr>
          <a:xfrm>
            <a:off x="4443978"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$0.40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7" name="TextBox 46">
            <a:extLst>
              <a:ext uri="{FF2B5EF4-FFF2-40B4-BE49-F238E27FC236}">
                <a16:creationId xmlns:a16="http://schemas.microsoft.com/office/drawing/2014/main" id="{BB6510C9-3415-4E39-8624-6E08C397B9EB}"/>
              </a:ext>
            </a:extLst>
          </p:cNvPr>
          <p:cNvSpPr txBox="1"/>
          <p:nvPr/>
        </p:nvSpPr>
        <p:spPr>
          <a:xfrm>
            <a:off x="5105562"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$0.60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8" name="TextBox 47">
            <a:extLst>
              <a:ext uri="{FF2B5EF4-FFF2-40B4-BE49-F238E27FC236}">
                <a16:creationId xmlns:a16="http://schemas.microsoft.com/office/drawing/2014/main" id="{6ECEA17E-A6F0-4B94-B963-8F299A3D3398}"/>
              </a:ext>
            </a:extLst>
          </p:cNvPr>
          <p:cNvSpPr txBox="1"/>
          <p:nvPr/>
        </p:nvSpPr>
        <p:spPr>
          <a:xfrm>
            <a:off x="5767146"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$1.08</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9" name="TextBox 48">
            <a:extLst>
              <a:ext uri="{FF2B5EF4-FFF2-40B4-BE49-F238E27FC236}">
                <a16:creationId xmlns:a16="http://schemas.microsoft.com/office/drawing/2014/main" id="{99E86293-9BC1-49F4-B3A4-DB7E66DB3EF9}"/>
              </a:ext>
            </a:extLst>
          </p:cNvPr>
          <p:cNvSpPr txBox="1"/>
          <p:nvPr/>
        </p:nvSpPr>
        <p:spPr>
          <a:xfrm>
            <a:off x="6428730"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$2.10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0" name="TextBox 49">
            <a:extLst>
              <a:ext uri="{FF2B5EF4-FFF2-40B4-BE49-F238E27FC236}">
                <a16:creationId xmlns:a16="http://schemas.microsoft.com/office/drawing/2014/main" id="{173D3B1C-EEEE-4B81-AB0D-A00E5059683B}"/>
              </a:ext>
            </a:extLst>
          </p:cNvPr>
          <p:cNvSpPr txBox="1"/>
          <p:nvPr/>
        </p:nvSpPr>
        <p:spPr>
          <a:xfrm>
            <a:off x="7090314" y="5584697"/>
            <a:ext cx="516834" cy="246221"/>
          </a:xfrm>
          <a:prstGeom prst="rect">
            <a:avLst/>
          </a:prstGeom>
          <a:solidFill>
            <a:schemeClr val="accent1"/>
          </a:solidFill>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$4.83</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1" name="TextBox 50">
            <a:extLst>
              <a:ext uri="{FF2B5EF4-FFF2-40B4-BE49-F238E27FC236}">
                <a16:creationId xmlns:a16="http://schemas.microsoft.com/office/drawing/2014/main" id="{818F5E33-CE2D-4DFE-AFA4-0F97CEF5F001}"/>
              </a:ext>
            </a:extLst>
          </p:cNvPr>
          <p:cNvSpPr txBox="1"/>
          <p:nvPr/>
        </p:nvSpPr>
        <p:spPr>
          <a:xfrm>
            <a:off x="8526448" y="847281"/>
            <a:ext cx="2157578"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Sources and Uses ($000)</a:t>
            </a:r>
            <a:endParaRPr lang="en-CA" dirty="0"/>
          </a:p>
        </p:txBody>
      </p:sp>
      <p:sp>
        <p:nvSpPr>
          <p:cNvPr id="52" name="TextBox 51">
            <a:extLst>
              <a:ext uri="{FF2B5EF4-FFF2-40B4-BE49-F238E27FC236}">
                <a16:creationId xmlns:a16="http://schemas.microsoft.com/office/drawing/2014/main" id="{FFA90981-8E29-4EE6-84ED-69C72B38982E}"/>
              </a:ext>
            </a:extLst>
          </p:cNvPr>
          <p:cNvSpPr txBox="1"/>
          <p:nvPr/>
        </p:nvSpPr>
        <p:spPr>
          <a:xfrm>
            <a:off x="8360797" y="3103084"/>
            <a:ext cx="2822689"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Contribution Analysis ($000)</a:t>
            </a:r>
            <a:endParaRPr lang="en-CA" dirty="0"/>
          </a:p>
        </p:txBody>
      </p:sp>
      <p:graphicFrame>
        <p:nvGraphicFramePr>
          <p:cNvPr id="53" name="Table 52">
            <a:extLst>
              <a:ext uri="{FF2B5EF4-FFF2-40B4-BE49-F238E27FC236}">
                <a16:creationId xmlns:a16="http://schemas.microsoft.com/office/drawing/2014/main" id="{0A868191-76EA-4A9F-8C72-29F884B90C9A}"/>
              </a:ext>
            </a:extLst>
          </p:cNvPr>
          <p:cNvGraphicFramePr>
            <a:graphicFrameLocks noGrp="1"/>
          </p:cNvGraphicFramePr>
          <p:nvPr>
            <p:extLst>
              <p:ext uri="{D42A27DB-BD31-4B8C-83A1-F6EECF244321}">
                <p14:modId xmlns:p14="http://schemas.microsoft.com/office/powerpoint/2010/main" val="1618449745"/>
              </p:ext>
            </p:extLst>
          </p:nvPr>
        </p:nvGraphicFramePr>
        <p:xfrm>
          <a:off x="8360786" y="1192755"/>
          <a:ext cx="2553743" cy="1871127"/>
        </p:xfrm>
        <a:graphic>
          <a:graphicData uri="http://schemas.openxmlformats.org/drawingml/2006/table">
            <a:tbl>
              <a:tblPr>
                <a:tableStyleId>{5C22544A-7EE6-4342-B048-85BDC9FD1C3A}</a:tableStyleId>
              </a:tblPr>
              <a:tblGrid>
                <a:gridCol w="1975520">
                  <a:extLst>
                    <a:ext uri="{9D8B030D-6E8A-4147-A177-3AD203B41FA5}">
                      <a16:colId xmlns:a16="http://schemas.microsoft.com/office/drawing/2014/main" val="2526266973"/>
                    </a:ext>
                  </a:extLst>
                </a:gridCol>
                <a:gridCol w="578223">
                  <a:extLst>
                    <a:ext uri="{9D8B030D-6E8A-4147-A177-3AD203B41FA5}">
                      <a16:colId xmlns:a16="http://schemas.microsoft.com/office/drawing/2014/main" val="3906381201"/>
                    </a:ext>
                  </a:extLst>
                </a:gridCol>
              </a:tblGrid>
              <a:tr h="207903">
                <a:tc>
                  <a:txBody>
                    <a:bodyPr/>
                    <a:lstStyle/>
                    <a:p>
                      <a:pPr algn="l" fontAlgn="ctr"/>
                      <a:r>
                        <a:rPr lang="en-US"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Sources</a:t>
                      </a: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fontAlgn="ctr"/>
                      <a:endParaRPr lang="en-CA" sz="1100" b="0" i="0" u="none" strike="noStrike"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070105810"/>
                  </a:ext>
                </a:extLst>
              </a:tr>
              <a:tr h="207903">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Stock Issued</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36,164</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1330998"/>
                  </a:ext>
                </a:extLst>
              </a:tr>
              <a:tr h="207903">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Cash Available at Software Co.</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35,799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2593362"/>
                  </a:ext>
                </a:extLst>
              </a:tr>
              <a:tr h="207903">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Total Sources</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71,963</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36851477"/>
                  </a:ext>
                </a:extLst>
              </a:tr>
              <a:tr h="207903">
                <a:tc>
                  <a:txBody>
                    <a:bodyPr/>
                    <a:lstStyle/>
                    <a:p>
                      <a:pPr marL="0" algn="l" defTabSz="914400" rtl="0" eaLnBrk="1" fontAlgn="ctr" latinLnBrk="0" hangingPunct="1"/>
                      <a:r>
                        <a:rPr lang="en-US" sz="1100" b="0" i="0" u="none" strike="noStrike" kern="120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rPr>
                        <a:t>Uses</a:t>
                      </a:r>
                      <a:endParaRPr lang="en-CA" sz="1100" b="0" i="0" u="none" strike="noStrike" kern="120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algn="l" defTabSz="914400" rtl="0" eaLnBrk="1" fontAlgn="ctr" latinLnBrk="0" hangingPunct="1"/>
                      <a:endParaRPr lang="en-CA" sz="1100" b="0" i="0" u="none" strike="noStrike" kern="1200" dirty="0">
                        <a:solidFill>
                          <a:schemeClr val="bg1"/>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16856775"/>
                  </a:ext>
                </a:extLst>
              </a:tr>
              <a:tr h="207903">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Market Value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38,634</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7111678"/>
                  </a:ext>
                </a:extLst>
              </a:tr>
              <a:tr h="207903">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Market Premium Paid</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21,918</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001225"/>
                  </a:ext>
                </a:extLst>
              </a:tr>
              <a:tr h="207903">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Repayment of Debt</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11,411</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9633309"/>
                  </a:ext>
                </a:extLst>
              </a:tr>
              <a:tr h="207903">
                <a:tc>
                  <a:txBody>
                    <a:bodyPr/>
                    <a:lstStyle/>
                    <a:p>
                      <a:pPr marL="0"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Total Uses</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71,963</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005931385"/>
                  </a:ext>
                </a:extLst>
              </a:tr>
            </a:tbl>
          </a:graphicData>
        </a:graphic>
      </p:graphicFrame>
      <p:pic>
        <p:nvPicPr>
          <p:cNvPr id="54" name="Picture 53">
            <a:extLst>
              <a:ext uri="{FF2B5EF4-FFF2-40B4-BE49-F238E27FC236}">
                <a16:creationId xmlns:a16="http://schemas.microsoft.com/office/drawing/2014/main" id="{934E3C8C-0606-4928-AC91-97B731056434}"/>
              </a:ext>
            </a:extLst>
          </p:cNvPr>
          <p:cNvPicPr>
            <a:picLocks noChangeAspect="1"/>
          </p:cNvPicPr>
          <p:nvPr/>
        </p:nvPicPr>
        <p:blipFill>
          <a:blip r:embed="rId3"/>
          <a:stretch>
            <a:fillRect/>
          </a:stretch>
        </p:blipFill>
        <p:spPr>
          <a:xfrm>
            <a:off x="8360786" y="3410860"/>
            <a:ext cx="2822688" cy="1133371"/>
          </a:xfrm>
          <a:prstGeom prst="rect">
            <a:avLst/>
          </a:prstGeom>
        </p:spPr>
      </p:pic>
      <p:pic>
        <p:nvPicPr>
          <p:cNvPr id="55" name="Picture 54">
            <a:extLst>
              <a:ext uri="{FF2B5EF4-FFF2-40B4-BE49-F238E27FC236}">
                <a16:creationId xmlns:a16="http://schemas.microsoft.com/office/drawing/2014/main" id="{B8BD2978-A49C-4FA0-813B-96735C9869AA}"/>
              </a:ext>
            </a:extLst>
          </p:cNvPr>
          <p:cNvPicPr>
            <a:picLocks noChangeAspect="1"/>
          </p:cNvPicPr>
          <p:nvPr/>
        </p:nvPicPr>
        <p:blipFill>
          <a:blip r:embed="rId4"/>
          <a:stretch>
            <a:fillRect/>
          </a:stretch>
        </p:blipFill>
        <p:spPr>
          <a:xfrm>
            <a:off x="8360787" y="4670577"/>
            <a:ext cx="2822687" cy="11011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36547" y="337566"/>
            <a:ext cx="8196347" cy="382156"/>
          </a:xfrm>
          <a:prstGeom prst="rect">
            <a:avLst/>
          </a:prstGeom>
        </p:spPr>
        <p:txBody>
          <a:bodyPr vert="horz" wrap="square" lIns="0" tIns="12700" rIns="0" bIns="0" rtlCol="0">
            <a:spAutoFit/>
          </a:bodyPr>
          <a:lstStyle/>
          <a:p>
            <a:pPr marL="12700">
              <a:spcBef>
                <a:spcPts val="100"/>
              </a:spcBef>
            </a:pPr>
            <a:r>
              <a:rPr lang="en-US" dirty="0"/>
              <a:t>Comparables Analysis</a:t>
            </a:r>
            <a:endParaRPr dirty="0"/>
          </a:p>
        </p:txBody>
      </p:sp>
      <p:sp>
        <p:nvSpPr>
          <p:cNvPr id="45" name="object 45"/>
          <p:cNvSpPr txBox="1">
            <a:spLocks noGrp="1"/>
          </p:cNvSpPr>
          <p:nvPr>
            <p:ph type="ftr" sz="quarter" idx="5"/>
          </p:nvPr>
        </p:nvSpPr>
        <p:spPr>
          <a:xfrm>
            <a:off x="1797642" y="6590279"/>
            <a:ext cx="1953260" cy="141705"/>
          </a:xfrm>
          <a:prstGeom prst="rect">
            <a:avLst/>
          </a:prstGeom>
        </p:spPr>
        <p:txBody>
          <a:bodyPr vert="horz" wrap="square" lIns="0" tIns="3175" rIns="0" bIns="0" rtlCol="0">
            <a:spAutoFit/>
          </a:bodyPr>
          <a:lstStyle/>
          <a:p>
            <a:pPr marL="12700">
              <a:spcBef>
                <a:spcPts val="25"/>
              </a:spcBef>
            </a:pPr>
            <a:r>
              <a:rPr spc="-10" dirty="0"/>
              <a:t>Strictly </a:t>
            </a:r>
            <a:r>
              <a:rPr spc="-20" dirty="0"/>
              <a:t>Private </a:t>
            </a:r>
            <a:r>
              <a:rPr spc="40" dirty="0"/>
              <a:t>&amp;</a:t>
            </a:r>
            <a:r>
              <a:rPr spc="-65" dirty="0"/>
              <a:t> </a:t>
            </a:r>
            <a:r>
              <a:rPr spc="-15" dirty="0"/>
              <a:t>Confidential</a:t>
            </a:r>
          </a:p>
        </p:txBody>
      </p:sp>
      <p:sp>
        <p:nvSpPr>
          <p:cNvPr id="48" name="Slide Number Placeholder 47">
            <a:extLst>
              <a:ext uri="{FF2B5EF4-FFF2-40B4-BE49-F238E27FC236}">
                <a16:creationId xmlns:a16="http://schemas.microsoft.com/office/drawing/2014/main" id="{EE90E3ED-7963-488E-88D2-779D4C4EF3C1}"/>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12</a:t>
            </a:fld>
            <a:endParaRPr spc="15" dirty="0"/>
          </a:p>
        </p:txBody>
      </p:sp>
      <p:pic>
        <p:nvPicPr>
          <p:cNvPr id="49" name="Picture 48">
            <a:extLst>
              <a:ext uri="{FF2B5EF4-FFF2-40B4-BE49-F238E27FC236}">
                <a16:creationId xmlns:a16="http://schemas.microsoft.com/office/drawing/2014/main" id="{7237C9FC-0A01-4CC5-B2AB-52CBC2734D4F}"/>
              </a:ext>
            </a:extLst>
          </p:cNvPr>
          <p:cNvPicPr>
            <a:picLocks noChangeAspect="1"/>
          </p:cNvPicPr>
          <p:nvPr/>
        </p:nvPicPr>
        <p:blipFill>
          <a:blip r:embed="rId2"/>
          <a:stretch>
            <a:fillRect/>
          </a:stretch>
        </p:blipFill>
        <p:spPr>
          <a:xfrm>
            <a:off x="3732184" y="962735"/>
            <a:ext cx="6899954" cy="2581230"/>
          </a:xfrm>
          <a:prstGeom prst="rect">
            <a:avLst/>
          </a:prstGeom>
        </p:spPr>
      </p:pic>
      <p:grpSp>
        <p:nvGrpSpPr>
          <p:cNvPr id="50" name="Group 49">
            <a:extLst>
              <a:ext uri="{FF2B5EF4-FFF2-40B4-BE49-F238E27FC236}">
                <a16:creationId xmlns:a16="http://schemas.microsoft.com/office/drawing/2014/main" id="{FB1316FA-EB1C-491A-83E0-EC43AB642646}"/>
              </a:ext>
            </a:extLst>
          </p:cNvPr>
          <p:cNvGrpSpPr/>
          <p:nvPr/>
        </p:nvGrpSpPr>
        <p:grpSpPr>
          <a:xfrm>
            <a:off x="4164709" y="1588453"/>
            <a:ext cx="7341490" cy="276999"/>
            <a:chOff x="711197" y="1588698"/>
            <a:chExt cx="8053543" cy="276999"/>
          </a:xfrm>
        </p:grpSpPr>
        <p:cxnSp>
          <p:nvCxnSpPr>
            <p:cNvPr id="51" name="Straight Connector 50">
              <a:extLst>
                <a:ext uri="{FF2B5EF4-FFF2-40B4-BE49-F238E27FC236}">
                  <a16:creationId xmlns:a16="http://schemas.microsoft.com/office/drawing/2014/main" id="{8A5B0A0D-ED7F-4171-AF7D-52EB8AF073E3}"/>
                </a:ext>
              </a:extLst>
            </p:cNvPr>
            <p:cNvCxnSpPr>
              <a:cxnSpLocks/>
            </p:cNvCxnSpPr>
            <p:nvPr/>
          </p:nvCxnSpPr>
          <p:spPr>
            <a:xfrm>
              <a:off x="711197" y="1727198"/>
              <a:ext cx="6675120"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9DCB82B-83A7-4C63-93E0-7F18A4856CFE}"/>
                </a:ext>
              </a:extLst>
            </p:cNvPr>
            <p:cNvSpPr txBox="1"/>
            <p:nvPr/>
          </p:nvSpPr>
          <p:spPr>
            <a:xfrm>
              <a:off x="7368306" y="1588698"/>
              <a:ext cx="1396434" cy="276999"/>
            </a:xfrm>
            <a:prstGeom prst="rect">
              <a:avLst/>
            </a:prstGeom>
            <a:noFill/>
          </p:spPr>
          <p:txBody>
            <a:bodyPr wrap="square" rtlCol="0">
              <a:spAutoFit/>
            </a:bodyPr>
            <a:lstStyle/>
            <a:p>
              <a:r>
                <a:rPr lang="en-US"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Average: 17.5x</a:t>
              </a:r>
              <a:endParaRPr lang="en-CA"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graphicFrame>
        <p:nvGraphicFramePr>
          <p:cNvPr id="53" name="Table 52">
            <a:extLst>
              <a:ext uri="{FF2B5EF4-FFF2-40B4-BE49-F238E27FC236}">
                <a16:creationId xmlns:a16="http://schemas.microsoft.com/office/drawing/2014/main" id="{0AEDBE7F-5E63-4FA1-AB6E-A0BA9EE92DA4}"/>
              </a:ext>
            </a:extLst>
          </p:cNvPr>
          <p:cNvGraphicFramePr>
            <a:graphicFrameLocks noGrp="1"/>
          </p:cNvGraphicFramePr>
          <p:nvPr>
            <p:extLst>
              <p:ext uri="{D42A27DB-BD31-4B8C-83A1-F6EECF244321}">
                <p14:modId xmlns:p14="http://schemas.microsoft.com/office/powerpoint/2010/main" val="2554227018"/>
              </p:ext>
            </p:extLst>
          </p:nvPr>
        </p:nvGraphicFramePr>
        <p:xfrm>
          <a:off x="1443313" y="926647"/>
          <a:ext cx="2228548" cy="2516004"/>
        </p:xfrm>
        <a:graphic>
          <a:graphicData uri="http://schemas.openxmlformats.org/drawingml/2006/table">
            <a:tbl>
              <a:tblPr>
                <a:tableStyleId>{5C22544A-7EE6-4342-B048-85BDC9FD1C3A}</a:tableStyleId>
              </a:tblPr>
              <a:tblGrid>
                <a:gridCol w="1689847">
                  <a:extLst>
                    <a:ext uri="{9D8B030D-6E8A-4147-A177-3AD203B41FA5}">
                      <a16:colId xmlns:a16="http://schemas.microsoft.com/office/drawing/2014/main" val="3025472544"/>
                    </a:ext>
                  </a:extLst>
                </a:gridCol>
                <a:gridCol w="538701">
                  <a:extLst>
                    <a:ext uri="{9D8B030D-6E8A-4147-A177-3AD203B41FA5}">
                      <a16:colId xmlns:a16="http://schemas.microsoft.com/office/drawing/2014/main" val="3590859006"/>
                    </a:ext>
                  </a:extLst>
                </a:gridCol>
              </a:tblGrid>
              <a:tr h="279556">
                <a:tc>
                  <a:txBody>
                    <a:bodyPr/>
                    <a:lstStyle/>
                    <a:p>
                      <a:pPr algn="l" fontAlgn="ctr"/>
                      <a:r>
                        <a:rPr lang="en-US" sz="1100" b="0" i="1" u="sng" strike="noStrike" dirty="0">
                          <a:solidFill>
                            <a:schemeClr val="tx2"/>
                          </a:solidFill>
                          <a:effectLst/>
                          <a:latin typeface="Open Sans Semibold" panose="020B0706030804020204" pitchFamily="34" charset="0"/>
                          <a:ea typeface="Open Sans Semibold" panose="020B0706030804020204" pitchFamily="34" charset="0"/>
                          <a:cs typeface="Open Sans Semibold" panose="020B0706030804020204" pitchFamily="34" charset="0"/>
                        </a:rPr>
                        <a:t>Valuation ($000)</a:t>
                      </a:r>
                      <a:endParaRPr lang="en-CA" sz="1100" b="0" i="1" u="sng" strike="noStrike" dirty="0">
                        <a:solidFill>
                          <a:schemeClr val="tx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CA" sz="1100" b="0" i="0" u="none" strike="noStrike" dirty="0">
                        <a:solidFill>
                          <a:schemeClr val="tx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5175548"/>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Comps EV/EBITDA</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17.5x</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7991055"/>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2019 EBITDA</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3,071</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804966"/>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Implied EV</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53,891</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2570537"/>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Debt</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11,411</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1184309"/>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Cash</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35,799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6905838"/>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Value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78,279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7684896"/>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Shares Outstanding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2761006"/>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Value/Share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$212.14</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852277429"/>
                  </a:ext>
                </a:extLst>
              </a:tr>
            </a:tbl>
          </a:graphicData>
        </a:graphic>
      </p:graphicFrame>
      <p:graphicFrame>
        <p:nvGraphicFramePr>
          <p:cNvPr id="54" name="Table 53">
            <a:extLst>
              <a:ext uri="{FF2B5EF4-FFF2-40B4-BE49-F238E27FC236}">
                <a16:creationId xmlns:a16="http://schemas.microsoft.com/office/drawing/2014/main" id="{5CB146D7-A2E7-43B3-AF2A-60EF136FBEE0}"/>
              </a:ext>
            </a:extLst>
          </p:cNvPr>
          <p:cNvGraphicFramePr>
            <a:graphicFrameLocks noGrp="1"/>
          </p:cNvGraphicFramePr>
          <p:nvPr>
            <p:extLst>
              <p:ext uri="{D42A27DB-BD31-4B8C-83A1-F6EECF244321}">
                <p14:modId xmlns:p14="http://schemas.microsoft.com/office/powerpoint/2010/main" val="4139131187"/>
              </p:ext>
            </p:extLst>
          </p:nvPr>
        </p:nvGraphicFramePr>
        <p:xfrm>
          <a:off x="1443313" y="3696342"/>
          <a:ext cx="9009537" cy="2031087"/>
        </p:xfrm>
        <a:graphic>
          <a:graphicData uri="http://schemas.openxmlformats.org/drawingml/2006/table">
            <a:tbl>
              <a:tblPr>
                <a:tableStyleId>{5C22544A-7EE6-4342-B048-85BDC9FD1C3A}</a:tableStyleId>
              </a:tblPr>
              <a:tblGrid>
                <a:gridCol w="2492193">
                  <a:extLst>
                    <a:ext uri="{9D8B030D-6E8A-4147-A177-3AD203B41FA5}">
                      <a16:colId xmlns:a16="http://schemas.microsoft.com/office/drawing/2014/main" val="99909104"/>
                    </a:ext>
                  </a:extLst>
                </a:gridCol>
                <a:gridCol w="1086224">
                  <a:extLst>
                    <a:ext uri="{9D8B030D-6E8A-4147-A177-3AD203B41FA5}">
                      <a16:colId xmlns:a16="http://schemas.microsoft.com/office/drawing/2014/main" val="625910587"/>
                    </a:ext>
                  </a:extLst>
                </a:gridCol>
                <a:gridCol w="1086224">
                  <a:extLst>
                    <a:ext uri="{9D8B030D-6E8A-4147-A177-3AD203B41FA5}">
                      <a16:colId xmlns:a16="http://schemas.microsoft.com/office/drawing/2014/main" val="3392276071"/>
                    </a:ext>
                  </a:extLst>
                </a:gridCol>
                <a:gridCol w="1086224">
                  <a:extLst>
                    <a:ext uri="{9D8B030D-6E8A-4147-A177-3AD203B41FA5}">
                      <a16:colId xmlns:a16="http://schemas.microsoft.com/office/drawing/2014/main" val="1233502231"/>
                    </a:ext>
                  </a:extLst>
                </a:gridCol>
                <a:gridCol w="1086224">
                  <a:extLst>
                    <a:ext uri="{9D8B030D-6E8A-4147-A177-3AD203B41FA5}">
                      <a16:colId xmlns:a16="http://schemas.microsoft.com/office/drawing/2014/main" val="656611389"/>
                    </a:ext>
                  </a:extLst>
                </a:gridCol>
                <a:gridCol w="1086224">
                  <a:extLst>
                    <a:ext uri="{9D8B030D-6E8A-4147-A177-3AD203B41FA5}">
                      <a16:colId xmlns:a16="http://schemas.microsoft.com/office/drawing/2014/main" val="792652756"/>
                    </a:ext>
                  </a:extLst>
                </a:gridCol>
                <a:gridCol w="1086224">
                  <a:extLst>
                    <a:ext uri="{9D8B030D-6E8A-4147-A177-3AD203B41FA5}">
                      <a16:colId xmlns:a16="http://schemas.microsoft.com/office/drawing/2014/main" val="3790042225"/>
                    </a:ext>
                  </a:extLst>
                </a:gridCol>
              </a:tblGrid>
              <a:tr h="379178">
                <a:tc>
                  <a:txBody>
                    <a:bodyPr/>
                    <a:lstStyle/>
                    <a:p>
                      <a:pPr marL="0" algn="l" fontAlgn="ct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Current Share Price</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$85.90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$118.60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$65.10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$153.00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$97.40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$104.70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1939056"/>
                  </a:ext>
                </a:extLst>
              </a:tr>
              <a:tr h="379178">
                <a:tc>
                  <a:txBody>
                    <a:bodyPr/>
                    <a:lstStyle/>
                    <a:p>
                      <a:pPr marL="0" algn="l" fontAlgn="ct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Current Enterprise Value ($000)</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19,137</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24,940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3,300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5,915</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8,594</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53,891</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6887108"/>
                  </a:ext>
                </a:extLst>
              </a:tr>
              <a:tr h="37917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2019E EBITDA ($000)</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825</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1,154</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359</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307</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594</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3,071</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1757908"/>
                  </a:ext>
                </a:extLst>
              </a:tr>
              <a:tr h="8935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Global Market Exposure</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en-CA" sz="12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endParaRPr lang="en-CA" sz="12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1359520"/>
                  </a:ext>
                </a:extLst>
              </a:tr>
            </a:tbl>
          </a:graphicData>
        </a:graphic>
      </p:graphicFrame>
      <p:pic>
        <p:nvPicPr>
          <p:cNvPr id="55" name="Picture 54">
            <a:extLst>
              <a:ext uri="{FF2B5EF4-FFF2-40B4-BE49-F238E27FC236}">
                <a16:creationId xmlns:a16="http://schemas.microsoft.com/office/drawing/2014/main" id="{88256DB6-D308-4A10-9076-BA3F55D24365}"/>
              </a:ext>
            </a:extLst>
          </p:cNvPr>
          <p:cNvPicPr>
            <a:picLocks noChangeAspect="1"/>
          </p:cNvPicPr>
          <p:nvPr/>
        </p:nvPicPr>
        <p:blipFill rotWithShape="1">
          <a:blip r:embed="rId3"/>
          <a:srcRect l="19806" t="87894" r="18821" b="1639"/>
          <a:stretch/>
        </p:blipFill>
        <p:spPr>
          <a:xfrm>
            <a:off x="1385047" y="5239777"/>
            <a:ext cx="2102224" cy="224211"/>
          </a:xfrm>
          <a:prstGeom prst="rect">
            <a:avLst/>
          </a:prstGeom>
        </p:spPr>
      </p:pic>
      <p:pic>
        <p:nvPicPr>
          <p:cNvPr id="56" name="Picture 55">
            <a:extLst>
              <a:ext uri="{FF2B5EF4-FFF2-40B4-BE49-F238E27FC236}">
                <a16:creationId xmlns:a16="http://schemas.microsoft.com/office/drawing/2014/main" id="{D979A208-3278-4583-A873-9EF72B608073}"/>
              </a:ext>
            </a:extLst>
          </p:cNvPr>
          <p:cNvPicPr>
            <a:picLocks noChangeAspect="1"/>
          </p:cNvPicPr>
          <p:nvPr/>
        </p:nvPicPr>
        <p:blipFill>
          <a:blip r:embed="rId4"/>
          <a:stretch>
            <a:fillRect/>
          </a:stretch>
        </p:blipFill>
        <p:spPr>
          <a:xfrm>
            <a:off x="3603812" y="4842071"/>
            <a:ext cx="7679948" cy="12404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736548" y="337566"/>
            <a:ext cx="8486189" cy="382156"/>
          </a:xfrm>
          <a:prstGeom prst="rect">
            <a:avLst/>
          </a:prstGeom>
        </p:spPr>
        <p:txBody>
          <a:bodyPr vert="horz" wrap="square" lIns="0" tIns="12700" rIns="0" bIns="0" rtlCol="0">
            <a:spAutoFit/>
          </a:bodyPr>
          <a:lstStyle/>
          <a:p>
            <a:pPr marL="12700">
              <a:spcBef>
                <a:spcPts val="100"/>
              </a:spcBef>
            </a:pPr>
            <a:r>
              <a:rPr lang="en-CA" dirty="0"/>
              <a:t>Precedents Analysis</a:t>
            </a:r>
            <a:endParaRPr dirty="0"/>
          </a:p>
        </p:txBody>
      </p:sp>
      <p:sp>
        <p:nvSpPr>
          <p:cNvPr id="26" name="object 26"/>
          <p:cNvSpPr txBox="1">
            <a:spLocks noGrp="1"/>
          </p:cNvSpPr>
          <p:nvPr>
            <p:ph type="ftr" sz="quarter" idx="5"/>
          </p:nvPr>
        </p:nvSpPr>
        <p:spPr>
          <a:xfrm>
            <a:off x="1797642" y="6590279"/>
            <a:ext cx="1953260" cy="141705"/>
          </a:xfrm>
          <a:prstGeom prst="rect">
            <a:avLst/>
          </a:prstGeom>
        </p:spPr>
        <p:txBody>
          <a:bodyPr vert="horz" wrap="square" lIns="0" tIns="3175" rIns="0" bIns="0" rtlCol="0">
            <a:spAutoFit/>
          </a:bodyPr>
          <a:lstStyle/>
          <a:p>
            <a:pPr marL="12700">
              <a:spcBef>
                <a:spcPts val="25"/>
              </a:spcBef>
            </a:pPr>
            <a:r>
              <a:rPr spc="-10" dirty="0"/>
              <a:t>Strictly </a:t>
            </a:r>
            <a:r>
              <a:rPr spc="-20" dirty="0"/>
              <a:t>Private </a:t>
            </a:r>
            <a:r>
              <a:rPr spc="40" dirty="0"/>
              <a:t>&amp;</a:t>
            </a:r>
            <a:r>
              <a:rPr spc="-65" dirty="0"/>
              <a:t> </a:t>
            </a:r>
            <a:r>
              <a:rPr spc="-15" dirty="0"/>
              <a:t>Confidential</a:t>
            </a:r>
          </a:p>
        </p:txBody>
      </p:sp>
      <p:sp>
        <p:nvSpPr>
          <p:cNvPr id="30" name="Slide Number Placeholder 29">
            <a:extLst>
              <a:ext uri="{FF2B5EF4-FFF2-40B4-BE49-F238E27FC236}">
                <a16:creationId xmlns:a16="http://schemas.microsoft.com/office/drawing/2014/main" id="{54432A2B-BFED-4CB9-97A3-A504374B6388}"/>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13</a:t>
            </a:fld>
            <a:endParaRPr spc="15" dirty="0"/>
          </a:p>
        </p:txBody>
      </p:sp>
      <p:pic>
        <p:nvPicPr>
          <p:cNvPr id="31" name="Picture 30">
            <a:extLst>
              <a:ext uri="{FF2B5EF4-FFF2-40B4-BE49-F238E27FC236}">
                <a16:creationId xmlns:a16="http://schemas.microsoft.com/office/drawing/2014/main" id="{651DC318-11ED-45BE-96F6-F92020908E18}"/>
              </a:ext>
            </a:extLst>
          </p:cNvPr>
          <p:cNvPicPr>
            <a:picLocks noChangeAspect="1"/>
          </p:cNvPicPr>
          <p:nvPr/>
        </p:nvPicPr>
        <p:blipFill>
          <a:blip r:embed="rId2"/>
          <a:stretch>
            <a:fillRect/>
          </a:stretch>
        </p:blipFill>
        <p:spPr>
          <a:xfrm>
            <a:off x="4025154" y="946899"/>
            <a:ext cx="6320118" cy="2482101"/>
          </a:xfrm>
          <a:prstGeom prst="rect">
            <a:avLst/>
          </a:prstGeom>
        </p:spPr>
      </p:pic>
      <p:graphicFrame>
        <p:nvGraphicFramePr>
          <p:cNvPr id="32" name="Table 31">
            <a:extLst>
              <a:ext uri="{FF2B5EF4-FFF2-40B4-BE49-F238E27FC236}">
                <a16:creationId xmlns:a16="http://schemas.microsoft.com/office/drawing/2014/main" id="{74E6C087-B5FC-4C09-A941-A843FD13F358}"/>
              </a:ext>
            </a:extLst>
          </p:cNvPr>
          <p:cNvGraphicFramePr>
            <a:graphicFrameLocks noGrp="1"/>
          </p:cNvGraphicFramePr>
          <p:nvPr>
            <p:extLst>
              <p:ext uri="{D42A27DB-BD31-4B8C-83A1-F6EECF244321}">
                <p14:modId xmlns:p14="http://schemas.microsoft.com/office/powerpoint/2010/main" val="2202912427"/>
              </p:ext>
            </p:extLst>
          </p:nvPr>
        </p:nvGraphicFramePr>
        <p:xfrm>
          <a:off x="1540283" y="929947"/>
          <a:ext cx="2296611" cy="2516004"/>
        </p:xfrm>
        <a:graphic>
          <a:graphicData uri="http://schemas.openxmlformats.org/drawingml/2006/table">
            <a:tbl>
              <a:tblPr>
                <a:tableStyleId>{5C22544A-7EE6-4342-B048-85BDC9FD1C3A}</a:tableStyleId>
              </a:tblPr>
              <a:tblGrid>
                <a:gridCol w="1743321">
                  <a:extLst>
                    <a:ext uri="{9D8B030D-6E8A-4147-A177-3AD203B41FA5}">
                      <a16:colId xmlns:a16="http://schemas.microsoft.com/office/drawing/2014/main" val="3025472544"/>
                    </a:ext>
                  </a:extLst>
                </a:gridCol>
                <a:gridCol w="553290">
                  <a:extLst>
                    <a:ext uri="{9D8B030D-6E8A-4147-A177-3AD203B41FA5}">
                      <a16:colId xmlns:a16="http://schemas.microsoft.com/office/drawing/2014/main" val="3590859006"/>
                    </a:ext>
                  </a:extLst>
                </a:gridCol>
              </a:tblGrid>
              <a:tr h="279556">
                <a:tc>
                  <a:txBody>
                    <a:bodyPr/>
                    <a:lstStyle/>
                    <a:p>
                      <a:pPr algn="l" fontAlgn="ctr"/>
                      <a:r>
                        <a:rPr lang="en-US" sz="1100" b="0" i="1" u="sng" strike="noStrike" dirty="0">
                          <a:solidFill>
                            <a:schemeClr val="tx2"/>
                          </a:solidFill>
                          <a:effectLst/>
                          <a:latin typeface="Open Sans Semibold" panose="020B0706030804020204" pitchFamily="34" charset="0"/>
                          <a:ea typeface="Open Sans Semibold" panose="020B0706030804020204" pitchFamily="34" charset="0"/>
                          <a:cs typeface="Open Sans Semibold" panose="020B0706030804020204" pitchFamily="34" charset="0"/>
                        </a:rPr>
                        <a:t>Valuation ($000)</a:t>
                      </a:r>
                      <a:endParaRPr lang="en-CA" sz="1100" b="0" i="1" u="sng" strike="noStrike" dirty="0">
                        <a:solidFill>
                          <a:schemeClr val="tx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CA" sz="1100" b="0" i="1" u="sng" strike="noStrike" dirty="0">
                        <a:solidFill>
                          <a:schemeClr val="tx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5175548"/>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Precedents EV/EBITDA</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18.7x</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7991055"/>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2019 EBITDA</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3,071</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804966"/>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Implied EV</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57,442</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2570537"/>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Debt</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11,411</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1184309"/>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Cash</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35,799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6905838"/>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Value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81,830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7684896"/>
                  </a:ext>
                </a:extLst>
              </a:tr>
              <a:tr h="279556">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Shares Outstanding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02761006"/>
                  </a:ext>
                </a:extLst>
              </a:tr>
              <a:tr h="279556">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Value/Share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$221.76</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852277429"/>
                  </a:ext>
                </a:extLst>
              </a:tr>
            </a:tbl>
          </a:graphicData>
        </a:graphic>
      </p:graphicFrame>
      <p:graphicFrame>
        <p:nvGraphicFramePr>
          <p:cNvPr id="33" name="Table 32">
            <a:extLst>
              <a:ext uri="{FF2B5EF4-FFF2-40B4-BE49-F238E27FC236}">
                <a16:creationId xmlns:a16="http://schemas.microsoft.com/office/drawing/2014/main" id="{F4A0CF08-06F3-46B4-9F53-A36F46F2E768}"/>
              </a:ext>
            </a:extLst>
          </p:cNvPr>
          <p:cNvGraphicFramePr>
            <a:graphicFrameLocks noGrp="1"/>
          </p:cNvGraphicFramePr>
          <p:nvPr>
            <p:extLst>
              <p:ext uri="{D42A27DB-BD31-4B8C-83A1-F6EECF244321}">
                <p14:modId xmlns:p14="http://schemas.microsoft.com/office/powerpoint/2010/main" val="1657989545"/>
              </p:ext>
            </p:extLst>
          </p:nvPr>
        </p:nvGraphicFramePr>
        <p:xfrm>
          <a:off x="1540284" y="3696342"/>
          <a:ext cx="8383644" cy="2031087"/>
        </p:xfrm>
        <a:graphic>
          <a:graphicData uri="http://schemas.openxmlformats.org/drawingml/2006/table">
            <a:tbl>
              <a:tblPr>
                <a:tableStyleId>{5C22544A-7EE6-4342-B048-85BDC9FD1C3A}</a:tableStyleId>
              </a:tblPr>
              <a:tblGrid>
                <a:gridCol w="2811960">
                  <a:extLst>
                    <a:ext uri="{9D8B030D-6E8A-4147-A177-3AD203B41FA5}">
                      <a16:colId xmlns:a16="http://schemas.microsoft.com/office/drawing/2014/main" val="99909104"/>
                    </a:ext>
                  </a:extLst>
                </a:gridCol>
                <a:gridCol w="1392921">
                  <a:extLst>
                    <a:ext uri="{9D8B030D-6E8A-4147-A177-3AD203B41FA5}">
                      <a16:colId xmlns:a16="http://schemas.microsoft.com/office/drawing/2014/main" val="625910587"/>
                    </a:ext>
                  </a:extLst>
                </a:gridCol>
                <a:gridCol w="1392921">
                  <a:extLst>
                    <a:ext uri="{9D8B030D-6E8A-4147-A177-3AD203B41FA5}">
                      <a16:colId xmlns:a16="http://schemas.microsoft.com/office/drawing/2014/main" val="3392276071"/>
                    </a:ext>
                  </a:extLst>
                </a:gridCol>
                <a:gridCol w="1392921">
                  <a:extLst>
                    <a:ext uri="{9D8B030D-6E8A-4147-A177-3AD203B41FA5}">
                      <a16:colId xmlns:a16="http://schemas.microsoft.com/office/drawing/2014/main" val="1233502231"/>
                    </a:ext>
                  </a:extLst>
                </a:gridCol>
                <a:gridCol w="1392921">
                  <a:extLst>
                    <a:ext uri="{9D8B030D-6E8A-4147-A177-3AD203B41FA5}">
                      <a16:colId xmlns:a16="http://schemas.microsoft.com/office/drawing/2014/main" val="656611389"/>
                    </a:ext>
                  </a:extLst>
                </a:gridCol>
              </a:tblGrid>
              <a:tr h="379178">
                <a:tc>
                  <a:txBody>
                    <a:bodyPr/>
                    <a:lstStyle/>
                    <a:p>
                      <a:pPr algn="l" fontAlgn="ct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Share Price</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$71.25</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$118.60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$65.10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$153.00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1939056"/>
                  </a:ext>
                </a:extLst>
              </a:tr>
              <a:tr h="379178">
                <a:tc>
                  <a:txBody>
                    <a:bodyPr/>
                    <a:lstStyle/>
                    <a:p>
                      <a:pPr algn="l" fontAlgn="ct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Transaction (Enterprise) Value ($000)</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15,900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28,250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7,340</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57,442</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6887108"/>
                  </a:ext>
                </a:extLst>
              </a:tr>
              <a:tr h="379178">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2019E EBITDA ($000)</a:t>
                      </a: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825</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1,154</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594</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3,071</a:t>
                      </a: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1757908"/>
                  </a:ext>
                </a:extLst>
              </a:tr>
              <a:tr h="89355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Global Market Exposure</a:t>
                      </a:r>
                    </a:p>
                    <a:p>
                      <a:pPr marL="0" marR="0" lvl="0" indent="0" algn="l" defTabSz="914400" rtl="0" eaLnBrk="1" fontAlgn="ctr" latinLnBrk="0" hangingPunct="1">
                        <a:lnSpc>
                          <a:spcPct val="100000"/>
                        </a:lnSpc>
                        <a:spcBef>
                          <a:spcPts val="0"/>
                        </a:spcBef>
                        <a:spcAft>
                          <a:spcPts val="0"/>
                        </a:spcAft>
                        <a:buClrTx/>
                        <a:buSzTx/>
                        <a:buFontTx/>
                        <a:buNone/>
                        <a:tabLst/>
                        <a:defRPr/>
                      </a:pPr>
                      <a:endParaRPr lang="en-US"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lang="en-CA" sz="12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fontAlgn="ctr"/>
                      <a:endParaRPr lang="en-CA" sz="12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1359520"/>
                  </a:ext>
                </a:extLst>
              </a:tr>
            </a:tbl>
          </a:graphicData>
        </a:graphic>
      </p:graphicFrame>
      <p:pic>
        <p:nvPicPr>
          <p:cNvPr id="34" name="Picture 33">
            <a:extLst>
              <a:ext uri="{FF2B5EF4-FFF2-40B4-BE49-F238E27FC236}">
                <a16:creationId xmlns:a16="http://schemas.microsoft.com/office/drawing/2014/main" id="{82B0CF89-A646-4F40-B148-56307116F6BB}"/>
              </a:ext>
            </a:extLst>
          </p:cNvPr>
          <p:cNvPicPr>
            <a:picLocks noChangeAspect="1"/>
          </p:cNvPicPr>
          <p:nvPr/>
        </p:nvPicPr>
        <p:blipFill rotWithShape="1">
          <a:blip r:embed="rId3"/>
          <a:srcRect l="19806" t="87894" r="18821" b="1639"/>
          <a:stretch/>
        </p:blipFill>
        <p:spPr>
          <a:xfrm>
            <a:off x="1447801" y="5265511"/>
            <a:ext cx="2259106" cy="233562"/>
          </a:xfrm>
          <a:prstGeom prst="rect">
            <a:avLst/>
          </a:prstGeom>
        </p:spPr>
      </p:pic>
      <p:grpSp>
        <p:nvGrpSpPr>
          <p:cNvPr id="35" name="Group 34">
            <a:extLst>
              <a:ext uri="{FF2B5EF4-FFF2-40B4-BE49-F238E27FC236}">
                <a16:creationId xmlns:a16="http://schemas.microsoft.com/office/drawing/2014/main" id="{E2EBD311-3395-4EDB-BDE7-93220D04AFC2}"/>
              </a:ext>
            </a:extLst>
          </p:cNvPr>
          <p:cNvGrpSpPr/>
          <p:nvPr/>
        </p:nvGrpSpPr>
        <p:grpSpPr>
          <a:xfrm>
            <a:off x="4437530" y="1493564"/>
            <a:ext cx="6862482" cy="276999"/>
            <a:chOff x="711197" y="1588698"/>
            <a:chExt cx="8228030" cy="276999"/>
          </a:xfrm>
        </p:grpSpPr>
        <p:cxnSp>
          <p:nvCxnSpPr>
            <p:cNvPr id="36" name="Straight Connector 35">
              <a:extLst>
                <a:ext uri="{FF2B5EF4-FFF2-40B4-BE49-F238E27FC236}">
                  <a16:creationId xmlns:a16="http://schemas.microsoft.com/office/drawing/2014/main" id="{5651372B-5C61-42CF-BAEE-023A6A0ECA05}"/>
                </a:ext>
              </a:extLst>
            </p:cNvPr>
            <p:cNvCxnSpPr>
              <a:cxnSpLocks/>
            </p:cNvCxnSpPr>
            <p:nvPr/>
          </p:nvCxnSpPr>
          <p:spPr>
            <a:xfrm>
              <a:off x="711197" y="1727198"/>
              <a:ext cx="6675120" cy="0"/>
            </a:xfrm>
            <a:prstGeom prst="line">
              <a:avLst/>
            </a:prstGeom>
            <a:ln w="28575">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21D6DEC-F766-4C7A-8DB8-6E81609DF0E6}"/>
                </a:ext>
              </a:extLst>
            </p:cNvPr>
            <p:cNvSpPr txBox="1"/>
            <p:nvPr/>
          </p:nvSpPr>
          <p:spPr>
            <a:xfrm>
              <a:off x="7368306" y="1588698"/>
              <a:ext cx="1570921" cy="276999"/>
            </a:xfrm>
            <a:prstGeom prst="rect">
              <a:avLst/>
            </a:prstGeom>
            <a:noFill/>
          </p:spPr>
          <p:txBody>
            <a:bodyPr wrap="square" rtlCol="0">
              <a:spAutoFit/>
            </a:bodyPr>
            <a:lstStyle/>
            <a:p>
              <a:r>
                <a:rPr lang="en-US"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Average: 18.7x</a:t>
              </a:r>
              <a:endParaRPr lang="en-CA" sz="12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pSp>
      <p:pic>
        <p:nvPicPr>
          <p:cNvPr id="38" name="Picture 37">
            <a:extLst>
              <a:ext uri="{FF2B5EF4-FFF2-40B4-BE49-F238E27FC236}">
                <a16:creationId xmlns:a16="http://schemas.microsoft.com/office/drawing/2014/main" id="{8239FA9B-6BAE-4894-90E6-55913ED707F6}"/>
              </a:ext>
            </a:extLst>
          </p:cNvPr>
          <p:cNvPicPr>
            <a:picLocks noChangeAspect="1"/>
          </p:cNvPicPr>
          <p:nvPr/>
        </p:nvPicPr>
        <p:blipFill>
          <a:blip r:embed="rId4"/>
          <a:stretch>
            <a:fillRect/>
          </a:stretch>
        </p:blipFill>
        <p:spPr>
          <a:xfrm>
            <a:off x="4169987" y="4825962"/>
            <a:ext cx="6536995" cy="11518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36546" y="337566"/>
            <a:ext cx="8703233" cy="382156"/>
          </a:xfrm>
          <a:prstGeom prst="rect">
            <a:avLst/>
          </a:prstGeom>
        </p:spPr>
        <p:txBody>
          <a:bodyPr vert="horz" wrap="square" lIns="0" tIns="12700" rIns="0" bIns="0" rtlCol="0">
            <a:spAutoFit/>
          </a:bodyPr>
          <a:lstStyle/>
          <a:p>
            <a:pPr marL="12700">
              <a:spcBef>
                <a:spcPts val="100"/>
              </a:spcBef>
            </a:pPr>
            <a:r>
              <a:rPr lang="en-CA" dirty="0"/>
              <a:t>DCF Analysis</a:t>
            </a:r>
            <a:endParaRPr dirty="0"/>
          </a:p>
        </p:txBody>
      </p:sp>
      <p:sp>
        <p:nvSpPr>
          <p:cNvPr id="34" name="object 34"/>
          <p:cNvSpPr txBox="1">
            <a:spLocks noGrp="1"/>
          </p:cNvSpPr>
          <p:nvPr>
            <p:ph type="ftr" sz="quarter" idx="5"/>
          </p:nvPr>
        </p:nvSpPr>
        <p:spPr>
          <a:xfrm>
            <a:off x="1797642" y="6590279"/>
            <a:ext cx="1953260" cy="141705"/>
          </a:xfrm>
          <a:prstGeom prst="rect">
            <a:avLst/>
          </a:prstGeom>
        </p:spPr>
        <p:txBody>
          <a:bodyPr vert="horz" wrap="square" lIns="0" tIns="3175" rIns="0" bIns="0" rtlCol="0">
            <a:spAutoFit/>
          </a:bodyPr>
          <a:lstStyle/>
          <a:p>
            <a:pPr marL="12700">
              <a:spcBef>
                <a:spcPts val="25"/>
              </a:spcBef>
            </a:pPr>
            <a:r>
              <a:rPr spc="-10" dirty="0"/>
              <a:t>Strictly </a:t>
            </a:r>
            <a:r>
              <a:rPr spc="-20" dirty="0"/>
              <a:t>Private </a:t>
            </a:r>
            <a:r>
              <a:rPr spc="40" dirty="0"/>
              <a:t>&amp;</a:t>
            </a:r>
            <a:r>
              <a:rPr spc="-65" dirty="0"/>
              <a:t> </a:t>
            </a:r>
            <a:r>
              <a:rPr spc="-15" dirty="0"/>
              <a:t>Confidential</a:t>
            </a:r>
          </a:p>
        </p:txBody>
      </p:sp>
      <p:sp>
        <p:nvSpPr>
          <p:cNvPr id="42" name="Slide Number Placeholder 41">
            <a:extLst>
              <a:ext uri="{FF2B5EF4-FFF2-40B4-BE49-F238E27FC236}">
                <a16:creationId xmlns:a16="http://schemas.microsoft.com/office/drawing/2014/main" id="{0B6AA84D-57E9-4F8B-B088-B3C3BDC83204}"/>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14</a:t>
            </a:fld>
            <a:endParaRPr spc="15" dirty="0"/>
          </a:p>
        </p:txBody>
      </p:sp>
      <p:graphicFrame>
        <p:nvGraphicFramePr>
          <p:cNvPr id="43" name="Content Placeholder 5">
            <a:extLst>
              <a:ext uri="{FF2B5EF4-FFF2-40B4-BE49-F238E27FC236}">
                <a16:creationId xmlns:a16="http://schemas.microsoft.com/office/drawing/2014/main" id="{81CEE35A-919A-4168-B821-8897B116683D}"/>
              </a:ext>
            </a:extLst>
          </p:cNvPr>
          <p:cNvGraphicFramePr>
            <a:graphicFrameLocks/>
          </p:cNvGraphicFramePr>
          <p:nvPr>
            <p:extLst>
              <p:ext uri="{D42A27DB-BD31-4B8C-83A1-F6EECF244321}">
                <p14:modId xmlns:p14="http://schemas.microsoft.com/office/powerpoint/2010/main" val="980808631"/>
              </p:ext>
            </p:extLst>
          </p:nvPr>
        </p:nvGraphicFramePr>
        <p:xfrm>
          <a:off x="1506070" y="1321160"/>
          <a:ext cx="6629395" cy="2615606"/>
        </p:xfrm>
        <a:graphic>
          <a:graphicData uri="http://schemas.openxmlformats.org/drawingml/2006/table">
            <a:tbl>
              <a:tblPr>
                <a:tableStyleId>{5C22544A-7EE6-4342-B048-85BDC9FD1C3A}</a:tableStyleId>
              </a:tblPr>
              <a:tblGrid>
                <a:gridCol w="1627095">
                  <a:extLst>
                    <a:ext uri="{9D8B030D-6E8A-4147-A177-3AD203B41FA5}">
                      <a16:colId xmlns:a16="http://schemas.microsoft.com/office/drawing/2014/main" val="2542347683"/>
                    </a:ext>
                  </a:extLst>
                </a:gridCol>
                <a:gridCol w="500230">
                  <a:extLst>
                    <a:ext uri="{9D8B030D-6E8A-4147-A177-3AD203B41FA5}">
                      <a16:colId xmlns:a16="http://schemas.microsoft.com/office/drawing/2014/main" val="3811541962"/>
                    </a:ext>
                  </a:extLst>
                </a:gridCol>
                <a:gridCol w="500230">
                  <a:extLst>
                    <a:ext uri="{9D8B030D-6E8A-4147-A177-3AD203B41FA5}">
                      <a16:colId xmlns:a16="http://schemas.microsoft.com/office/drawing/2014/main" val="3477925757"/>
                    </a:ext>
                  </a:extLst>
                </a:gridCol>
                <a:gridCol w="500230">
                  <a:extLst>
                    <a:ext uri="{9D8B030D-6E8A-4147-A177-3AD203B41FA5}">
                      <a16:colId xmlns:a16="http://schemas.microsoft.com/office/drawing/2014/main" val="3308091473"/>
                    </a:ext>
                  </a:extLst>
                </a:gridCol>
                <a:gridCol w="500230">
                  <a:extLst>
                    <a:ext uri="{9D8B030D-6E8A-4147-A177-3AD203B41FA5}">
                      <a16:colId xmlns:a16="http://schemas.microsoft.com/office/drawing/2014/main" val="979928496"/>
                    </a:ext>
                  </a:extLst>
                </a:gridCol>
                <a:gridCol w="500230">
                  <a:extLst>
                    <a:ext uri="{9D8B030D-6E8A-4147-A177-3AD203B41FA5}">
                      <a16:colId xmlns:a16="http://schemas.microsoft.com/office/drawing/2014/main" val="1397561964"/>
                    </a:ext>
                  </a:extLst>
                </a:gridCol>
                <a:gridCol w="500230">
                  <a:extLst>
                    <a:ext uri="{9D8B030D-6E8A-4147-A177-3AD203B41FA5}">
                      <a16:colId xmlns:a16="http://schemas.microsoft.com/office/drawing/2014/main" val="3439523044"/>
                    </a:ext>
                  </a:extLst>
                </a:gridCol>
                <a:gridCol w="500230">
                  <a:extLst>
                    <a:ext uri="{9D8B030D-6E8A-4147-A177-3AD203B41FA5}">
                      <a16:colId xmlns:a16="http://schemas.microsoft.com/office/drawing/2014/main" val="1145569118"/>
                    </a:ext>
                  </a:extLst>
                </a:gridCol>
                <a:gridCol w="500230">
                  <a:extLst>
                    <a:ext uri="{9D8B030D-6E8A-4147-A177-3AD203B41FA5}">
                      <a16:colId xmlns:a16="http://schemas.microsoft.com/office/drawing/2014/main" val="3515868081"/>
                    </a:ext>
                  </a:extLst>
                </a:gridCol>
                <a:gridCol w="500230">
                  <a:extLst>
                    <a:ext uri="{9D8B030D-6E8A-4147-A177-3AD203B41FA5}">
                      <a16:colId xmlns:a16="http://schemas.microsoft.com/office/drawing/2014/main" val="3395968514"/>
                    </a:ext>
                  </a:extLst>
                </a:gridCol>
                <a:gridCol w="500230">
                  <a:extLst>
                    <a:ext uri="{9D8B030D-6E8A-4147-A177-3AD203B41FA5}">
                      <a16:colId xmlns:a16="http://schemas.microsoft.com/office/drawing/2014/main" val="910478804"/>
                    </a:ext>
                  </a:extLst>
                </a:gridCol>
              </a:tblGrid>
              <a:tr h="221640">
                <a:tc>
                  <a:txBody>
                    <a:bodyPr/>
                    <a:lstStyle/>
                    <a:p>
                      <a:pPr algn="l"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Free Cash Flows</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2019</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2020</a:t>
                      </a:r>
                      <a:endPar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2021</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2022</a:t>
                      </a:r>
                      <a:endPar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2023</a:t>
                      </a:r>
                      <a:endPar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2024</a:t>
                      </a:r>
                      <a:endPar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2025</a:t>
                      </a:r>
                      <a:endPar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2026</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2027</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2028</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768371402"/>
                  </a:ext>
                </a:extLst>
              </a:tr>
              <a:tr h="221640">
                <a:tc>
                  <a:txBody>
                    <a:bodyPr/>
                    <a:lstStyle/>
                    <a:p>
                      <a:pPr algn="l" fontAlgn="ctr"/>
                      <a:r>
                        <a:rPr lang="en-CA" sz="100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Total Revenue</a:t>
                      </a:r>
                      <a:endPar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23,822</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24,671</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25,380</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26,194</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31,598</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33,239</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36,508</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39,863</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45,771</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48,989</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82895871"/>
                  </a:ext>
                </a:extLst>
              </a:tr>
              <a:tr h="221640">
                <a:tc>
                  <a:txBody>
                    <a:bodyPr/>
                    <a:lstStyle/>
                    <a:p>
                      <a:pPr algn="l" fontAlgn="ctr"/>
                      <a:r>
                        <a:rPr lang="en-CA" sz="100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COGS</a:t>
                      </a:r>
                      <a:endPar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18,460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19,277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20,093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21,892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28,482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29,983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31,647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32,879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35,078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40,710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6423946"/>
                  </a:ext>
                </a:extLst>
              </a:tr>
              <a:tr h="221640">
                <a:tc>
                  <a:txBody>
                    <a:bodyPr/>
                    <a:lstStyle/>
                    <a:p>
                      <a:pPr algn="l" fontAlgn="ctr"/>
                      <a:r>
                        <a:rPr lang="en-CA" sz="100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Total Operating Expenses</a:t>
                      </a:r>
                      <a:endPar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1,170</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1,330</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1,684</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1,585</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2,511</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2,349</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3,278</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3,960</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4,207</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4,543</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9813978"/>
                  </a:ext>
                </a:extLst>
              </a:tr>
              <a:tr h="221640">
                <a:tc>
                  <a:txBody>
                    <a:bodyPr/>
                    <a:lstStyle/>
                    <a:p>
                      <a:pPr algn="l" fontAlgn="ctr"/>
                      <a:r>
                        <a:rPr lang="en-CA" sz="100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EBIT</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4,192</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4,064</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3,603</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2,717</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605</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US"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907</a:t>
                      </a:r>
                      <a:endPar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1,583</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3,024</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6,486</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3,736</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649612773"/>
                  </a:ext>
                </a:extLst>
              </a:tr>
              <a:tr h="221640">
                <a:tc>
                  <a:txBody>
                    <a:bodyPr/>
                    <a:lstStyle/>
                    <a:p>
                      <a:pPr algn="l" fontAlgn="ctr"/>
                      <a:r>
                        <a:rPr lang="en-CA" sz="100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Less: Cash Taxes</a:t>
                      </a:r>
                      <a:endPar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1,174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1,138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1,009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761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169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a:t>
                      </a: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443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847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1,816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1,046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4427382"/>
                  </a:ext>
                </a:extLst>
              </a:tr>
              <a:tr h="221640">
                <a:tc>
                  <a:txBody>
                    <a:bodyPr/>
                    <a:lstStyle/>
                    <a:p>
                      <a:pPr algn="l" fontAlgn="ctr"/>
                      <a:r>
                        <a:rPr lang="en-CA" sz="100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Plus: D&amp;A &amp; Non-Cash Expenses</a:t>
                      </a:r>
                      <a:endPar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53</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88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96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115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128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141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169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2952246"/>
                  </a:ext>
                </a:extLst>
              </a:tr>
              <a:tr h="221640">
                <a:tc>
                  <a:txBody>
                    <a:bodyPr/>
                    <a:lstStyle/>
                    <a:p>
                      <a:pPr algn="l" fontAlgn="ctr"/>
                      <a:r>
                        <a:rPr lang="en-CA" sz="100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Less: Capex</a:t>
                      </a:r>
                      <a:endPar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56</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61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65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72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81</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95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105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46928125"/>
                  </a:ext>
                </a:extLst>
              </a:tr>
              <a:tr h="221640">
                <a:tc>
                  <a:txBody>
                    <a:bodyPr/>
                    <a:lstStyle/>
                    <a:p>
                      <a:pPr algn="l" fontAlgn="ctr"/>
                      <a:r>
                        <a:rPr lang="en-CA" sz="100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Less: Stock-Based Compensation</a:t>
                      </a:r>
                      <a:endPar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29</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32</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34</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40</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48</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57</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9682630"/>
                  </a:ext>
                </a:extLst>
              </a:tr>
              <a:tr h="221640">
                <a:tc>
                  <a:txBody>
                    <a:bodyPr/>
                    <a:lstStyle/>
                    <a:p>
                      <a:pPr algn="l" fontAlgn="ctr"/>
                      <a:r>
                        <a:rPr lang="en-US" sz="100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Less: Changes in NWC</a:t>
                      </a:r>
                      <a:endParaRPr lang="en-US"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232</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13</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53</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653</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190</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(597)</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(562)</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a:solidFill>
                            <a:schemeClr val="bg2"/>
                          </a:solidFill>
                          <a:effectLst/>
                          <a:latin typeface="Open Sans" panose="020B0606030504020204" pitchFamily="34" charset="0"/>
                          <a:ea typeface="Open Sans" panose="020B0606030504020204" pitchFamily="34" charset="0"/>
                          <a:cs typeface="Open Sans" panose="020B0606030504020204" pitchFamily="34" charset="0"/>
                        </a:rPr>
                        <a:t>(1,248)</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(1,730)</a:t>
                      </a:r>
                    </a:p>
                  </a:txBody>
                  <a:tcPr marL="6350" marR="6350" marT="635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033819"/>
                  </a:ext>
                </a:extLst>
              </a:tr>
              <a:tr h="221640">
                <a:tc>
                  <a:txBody>
                    <a:bodyPr/>
                    <a:lstStyle/>
                    <a:p>
                      <a:pPr algn="l" fontAlgn="ctr"/>
                      <a:r>
                        <a:rPr lang="en-CA" sz="100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Unlevered FCF</a:t>
                      </a:r>
                      <a:endParaRPr lang="en-CA" sz="1000" b="1"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2,159</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2,899</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2,495</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1,940</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a:solidFill>
                            <a:schemeClr val="tx2"/>
                          </a:solidFill>
                          <a:effectLst/>
                          <a:latin typeface="Open Sans" panose="020B0606030504020204" pitchFamily="34" charset="0"/>
                          <a:ea typeface="Open Sans" panose="020B0606030504020204" pitchFamily="34" charset="0"/>
                          <a:cs typeface="Open Sans" panose="020B0606030504020204" pitchFamily="34" charset="0"/>
                        </a:rPr>
                        <a:t>(231)</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US"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4</a:t>
                      </a: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46</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1,723</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2,722</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5,856</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CA" sz="1000" b="0" i="0" u="none" strike="noStrike" dirty="0">
                          <a:solidFill>
                            <a:schemeClr val="tx2"/>
                          </a:solidFill>
                          <a:effectLst/>
                          <a:latin typeface="Open Sans" panose="020B0606030504020204" pitchFamily="34" charset="0"/>
                          <a:ea typeface="Open Sans" panose="020B0606030504020204" pitchFamily="34" charset="0"/>
                          <a:cs typeface="Open Sans" panose="020B0606030504020204" pitchFamily="34" charset="0"/>
                        </a:rPr>
                        <a:t>4,377</a:t>
                      </a: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715267418"/>
                  </a:ext>
                </a:extLst>
              </a:tr>
            </a:tbl>
          </a:graphicData>
        </a:graphic>
      </p:graphicFrame>
      <p:sp>
        <p:nvSpPr>
          <p:cNvPr id="44" name="TextBox 43">
            <a:extLst>
              <a:ext uri="{FF2B5EF4-FFF2-40B4-BE49-F238E27FC236}">
                <a16:creationId xmlns:a16="http://schemas.microsoft.com/office/drawing/2014/main" id="{1BA02614-0CE2-4BAB-94FE-3A84A3FB413A}"/>
              </a:ext>
            </a:extLst>
          </p:cNvPr>
          <p:cNvSpPr txBox="1"/>
          <p:nvPr/>
        </p:nvSpPr>
        <p:spPr>
          <a:xfrm>
            <a:off x="3596335" y="949007"/>
            <a:ext cx="2112693"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Key Assumptions ($000)</a:t>
            </a:r>
            <a:endParaRPr lang="en-CA" dirty="0"/>
          </a:p>
        </p:txBody>
      </p:sp>
      <p:sp>
        <p:nvSpPr>
          <p:cNvPr id="45" name="TextBox 44">
            <a:extLst>
              <a:ext uri="{FF2B5EF4-FFF2-40B4-BE49-F238E27FC236}">
                <a16:creationId xmlns:a16="http://schemas.microsoft.com/office/drawing/2014/main" id="{0462B98F-944E-46A2-B9D1-32D67F79E8EB}"/>
              </a:ext>
            </a:extLst>
          </p:cNvPr>
          <p:cNvSpPr txBox="1"/>
          <p:nvPr/>
        </p:nvSpPr>
        <p:spPr>
          <a:xfrm>
            <a:off x="3790105" y="4012772"/>
            <a:ext cx="1725151"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Sensitivity Analysis</a:t>
            </a:r>
            <a:endParaRPr lang="en-CA" dirty="0"/>
          </a:p>
        </p:txBody>
      </p:sp>
      <p:sp>
        <p:nvSpPr>
          <p:cNvPr id="46" name="TextBox 45">
            <a:extLst>
              <a:ext uri="{FF2B5EF4-FFF2-40B4-BE49-F238E27FC236}">
                <a16:creationId xmlns:a16="http://schemas.microsoft.com/office/drawing/2014/main" id="{F4602DB9-7C01-4A6C-9F21-7D60529C07A4}"/>
              </a:ext>
            </a:extLst>
          </p:cNvPr>
          <p:cNvSpPr txBox="1"/>
          <p:nvPr/>
        </p:nvSpPr>
        <p:spPr>
          <a:xfrm>
            <a:off x="1506071" y="4396555"/>
            <a:ext cx="3146612" cy="276999"/>
          </a:xfrm>
          <a:prstGeom prst="rect">
            <a:avLst/>
          </a:prstGeom>
          <a:solidFill>
            <a:schemeClr val="tx2"/>
          </a:solidFill>
          <a:ln>
            <a:noFill/>
          </a:ln>
        </p:spPr>
        <p:txBody>
          <a:bodyPr wrap="square" rtlCol="0">
            <a:spAutoFit/>
          </a:bodyPr>
          <a:lstStyle/>
          <a:p>
            <a:pPr algn="ctr"/>
            <a:r>
              <a:rPr lang="en-US"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DCF – Exit Multiple</a:t>
            </a:r>
            <a:endParaRPr lang="en-CA"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7" name="TextBox 46">
            <a:extLst>
              <a:ext uri="{FF2B5EF4-FFF2-40B4-BE49-F238E27FC236}">
                <a16:creationId xmlns:a16="http://schemas.microsoft.com/office/drawing/2014/main" id="{7914BE4C-292B-477A-95B7-29FC0BA81DC0}"/>
              </a:ext>
            </a:extLst>
          </p:cNvPr>
          <p:cNvSpPr txBox="1"/>
          <p:nvPr/>
        </p:nvSpPr>
        <p:spPr>
          <a:xfrm>
            <a:off x="4809565" y="4396555"/>
            <a:ext cx="3325902" cy="276999"/>
          </a:xfrm>
          <a:prstGeom prst="rect">
            <a:avLst/>
          </a:prstGeom>
          <a:solidFill>
            <a:schemeClr val="tx2"/>
          </a:solidFill>
          <a:ln>
            <a:noFill/>
          </a:ln>
        </p:spPr>
        <p:txBody>
          <a:bodyPr wrap="square" rtlCol="0">
            <a:spAutoFit/>
          </a:bodyPr>
          <a:lstStyle/>
          <a:p>
            <a:pPr algn="ctr"/>
            <a:r>
              <a:rPr lang="en-US"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DCF – Perpetuity</a:t>
            </a:r>
            <a:endParaRPr lang="en-CA"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graphicFrame>
        <p:nvGraphicFramePr>
          <p:cNvPr id="48" name="Table 47">
            <a:extLst>
              <a:ext uri="{FF2B5EF4-FFF2-40B4-BE49-F238E27FC236}">
                <a16:creationId xmlns:a16="http://schemas.microsoft.com/office/drawing/2014/main" id="{98D909F1-5A77-4E2D-A449-863B6CBB4455}"/>
              </a:ext>
            </a:extLst>
          </p:cNvPr>
          <p:cNvGraphicFramePr>
            <a:graphicFrameLocks noGrp="1"/>
          </p:cNvGraphicFramePr>
          <p:nvPr>
            <p:extLst>
              <p:ext uri="{D42A27DB-BD31-4B8C-83A1-F6EECF244321}">
                <p14:modId xmlns:p14="http://schemas.microsoft.com/office/powerpoint/2010/main" val="2804328707"/>
              </p:ext>
            </p:extLst>
          </p:nvPr>
        </p:nvGraphicFramePr>
        <p:xfrm>
          <a:off x="1506068" y="4673554"/>
          <a:ext cx="3146614" cy="1221862"/>
        </p:xfrm>
        <a:graphic>
          <a:graphicData uri="http://schemas.openxmlformats.org/drawingml/2006/table">
            <a:tbl>
              <a:tblPr>
                <a:tableStyleId>{5C22544A-7EE6-4342-B048-85BDC9FD1C3A}</a:tableStyleId>
              </a:tblPr>
              <a:tblGrid>
                <a:gridCol w="426436">
                  <a:extLst>
                    <a:ext uri="{9D8B030D-6E8A-4147-A177-3AD203B41FA5}">
                      <a16:colId xmlns:a16="http://schemas.microsoft.com/office/drawing/2014/main" val="3244855364"/>
                    </a:ext>
                  </a:extLst>
                </a:gridCol>
                <a:gridCol w="453363">
                  <a:extLst>
                    <a:ext uri="{9D8B030D-6E8A-4147-A177-3AD203B41FA5}">
                      <a16:colId xmlns:a16="http://schemas.microsoft.com/office/drawing/2014/main" val="2826295024"/>
                    </a:ext>
                  </a:extLst>
                </a:gridCol>
                <a:gridCol w="453363">
                  <a:extLst>
                    <a:ext uri="{9D8B030D-6E8A-4147-A177-3AD203B41FA5}">
                      <a16:colId xmlns:a16="http://schemas.microsoft.com/office/drawing/2014/main" val="2466020008"/>
                    </a:ext>
                  </a:extLst>
                </a:gridCol>
                <a:gridCol w="453363">
                  <a:extLst>
                    <a:ext uri="{9D8B030D-6E8A-4147-A177-3AD203B41FA5}">
                      <a16:colId xmlns:a16="http://schemas.microsoft.com/office/drawing/2014/main" val="2182607304"/>
                    </a:ext>
                  </a:extLst>
                </a:gridCol>
                <a:gridCol w="453363">
                  <a:extLst>
                    <a:ext uri="{9D8B030D-6E8A-4147-A177-3AD203B41FA5}">
                      <a16:colId xmlns:a16="http://schemas.microsoft.com/office/drawing/2014/main" val="755980913"/>
                    </a:ext>
                  </a:extLst>
                </a:gridCol>
                <a:gridCol w="453363">
                  <a:extLst>
                    <a:ext uri="{9D8B030D-6E8A-4147-A177-3AD203B41FA5}">
                      <a16:colId xmlns:a16="http://schemas.microsoft.com/office/drawing/2014/main" val="1492991649"/>
                    </a:ext>
                  </a:extLst>
                </a:gridCol>
                <a:gridCol w="453363">
                  <a:extLst>
                    <a:ext uri="{9D8B030D-6E8A-4147-A177-3AD203B41FA5}">
                      <a16:colId xmlns:a16="http://schemas.microsoft.com/office/drawing/2014/main" val="3612508038"/>
                    </a:ext>
                  </a:extLst>
                </a:gridCol>
              </a:tblGrid>
              <a:tr h="163508">
                <a:tc>
                  <a:txBody>
                    <a:bodyPr/>
                    <a:lstStyle/>
                    <a:p>
                      <a:pPr algn="l" fontAlgn="ct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5">
                  <a:txBody>
                    <a:bodyPr/>
                    <a:lstStyle/>
                    <a:p>
                      <a:pPr algn="ct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EV/EBITDA</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686254321"/>
                  </a:ext>
                </a:extLst>
              </a:tr>
              <a:tr h="163508">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16.0x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17.0x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18.0x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19.0x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20.0x</a:t>
                      </a: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0300290"/>
                  </a:ext>
                </a:extLst>
              </a:tr>
              <a:tr h="240814">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WACC</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160.31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163.59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166.88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170.16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173.44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78127424"/>
                  </a:ext>
                </a:extLst>
              </a:tr>
              <a:tr h="163508">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11%</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154.63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157.65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160.68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163.70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166.73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3029786"/>
                  </a:ext>
                </a:extLst>
              </a:tr>
              <a:tr h="163508">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12%</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149.41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152.20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154.99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157.78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160.57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99248146"/>
                  </a:ext>
                </a:extLst>
              </a:tr>
              <a:tr h="163508">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13%</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144.60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147.18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149.76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152.33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154.91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85844628"/>
                  </a:ext>
                </a:extLst>
              </a:tr>
              <a:tr h="163508">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14%</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140.19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142.57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144.94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147.32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149.70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13770378"/>
                  </a:ext>
                </a:extLst>
              </a:tr>
            </a:tbl>
          </a:graphicData>
        </a:graphic>
      </p:graphicFrame>
      <p:graphicFrame>
        <p:nvGraphicFramePr>
          <p:cNvPr id="49" name="Table 48">
            <a:extLst>
              <a:ext uri="{FF2B5EF4-FFF2-40B4-BE49-F238E27FC236}">
                <a16:creationId xmlns:a16="http://schemas.microsoft.com/office/drawing/2014/main" id="{6678D84E-2D0D-4AAF-9215-11F6987A09F3}"/>
              </a:ext>
            </a:extLst>
          </p:cNvPr>
          <p:cNvGraphicFramePr>
            <a:graphicFrameLocks noGrp="1"/>
          </p:cNvGraphicFramePr>
          <p:nvPr>
            <p:extLst>
              <p:ext uri="{D42A27DB-BD31-4B8C-83A1-F6EECF244321}">
                <p14:modId xmlns:p14="http://schemas.microsoft.com/office/powerpoint/2010/main" val="2022910066"/>
              </p:ext>
            </p:extLst>
          </p:nvPr>
        </p:nvGraphicFramePr>
        <p:xfrm>
          <a:off x="4809565" y="4673554"/>
          <a:ext cx="3325903" cy="1221862"/>
        </p:xfrm>
        <a:graphic>
          <a:graphicData uri="http://schemas.openxmlformats.org/drawingml/2006/table">
            <a:tbl>
              <a:tblPr>
                <a:tableStyleId>{5C22544A-7EE6-4342-B048-85BDC9FD1C3A}</a:tableStyleId>
              </a:tblPr>
              <a:tblGrid>
                <a:gridCol w="403411">
                  <a:extLst>
                    <a:ext uri="{9D8B030D-6E8A-4147-A177-3AD203B41FA5}">
                      <a16:colId xmlns:a16="http://schemas.microsoft.com/office/drawing/2014/main" val="3244855364"/>
                    </a:ext>
                  </a:extLst>
                </a:gridCol>
                <a:gridCol w="487082">
                  <a:extLst>
                    <a:ext uri="{9D8B030D-6E8A-4147-A177-3AD203B41FA5}">
                      <a16:colId xmlns:a16="http://schemas.microsoft.com/office/drawing/2014/main" val="2826295024"/>
                    </a:ext>
                  </a:extLst>
                </a:gridCol>
                <a:gridCol w="487082">
                  <a:extLst>
                    <a:ext uri="{9D8B030D-6E8A-4147-A177-3AD203B41FA5}">
                      <a16:colId xmlns:a16="http://schemas.microsoft.com/office/drawing/2014/main" val="2466020008"/>
                    </a:ext>
                  </a:extLst>
                </a:gridCol>
                <a:gridCol w="487082">
                  <a:extLst>
                    <a:ext uri="{9D8B030D-6E8A-4147-A177-3AD203B41FA5}">
                      <a16:colId xmlns:a16="http://schemas.microsoft.com/office/drawing/2014/main" val="2182607304"/>
                    </a:ext>
                  </a:extLst>
                </a:gridCol>
                <a:gridCol w="487082">
                  <a:extLst>
                    <a:ext uri="{9D8B030D-6E8A-4147-A177-3AD203B41FA5}">
                      <a16:colId xmlns:a16="http://schemas.microsoft.com/office/drawing/2014/main" val="755980913"/>
                    </a:ext>
                  </a:extLst>
                </a:gridCol>
                <a:gridCol w="487082">
                  <a:extLst>
                    <a:ext uri="{9D8B030D-6E8A-4147-A177-3AD203B41FA5}">
                      <a16:colId xmlns:a16="http://schemas.microsoft.com/office/drawing/2014/main" val="1492991649"/>
                    </a:ext>
                  </a:extLst>
                </a:gridCol>
                <a:gridCol w="487082">
                  <a:extLst>
                    <a:ext uri="{9D8B030D-6E8A-4147-A177-3AD203B41FA5}">
                      <a16:colId xmlns:a16="http://schemas.microsoft.com/office/drawing/2014/main" val="3612508038"/>
                    </a:ext>
                  </a:extLst>
                </a:gridCol>
              </a:tblGrid>
              <a:tr h="163508">
                <a:tc>
                  <a:txBody>
                    <a:bodyPr/>
                    <a:lstStyle/>
                    <a:p>
                      <a:pPr algn="l" fontAlgn="ct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endParaRPr lang="en-CA" sz="1000" b="0" i="0" u="none" strike="noStrike"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gridSpan="5">
                  <a:txBody>
                    <a:bodyPr/>
                    <a:lstStyle/>
                    <a:p>
                      <a:pPr algn="ct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Growth Rate</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686254321"/>
                  </a:ext>
                </a:extLst>
              </a:tr>
              <a:tr h="163508">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1.5%</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2.5%</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3.0%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0300290"/>
                  </a:ext>
                </a:extLst>
              </a:tr>
              <a:tr h="240814">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WACC</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10%</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164.19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167.80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171.87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176.48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181.74 </a:t>
                      </a:r>
                    </a:p>
                  </a:txBody>
                  <a:tcPr marL="6350" marR="6350" marT="6350" marB="0" anchor="ctr">
                    <a:lnL w="12700" cmpd="sng">
                      <a:noFill/>
                    </a:lnL>
                    <a:lnR w="12700" cmpd="sng">
                      <a:noFill/>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78127424"/>
                  </a:ext>
                </a:extLst>
              </a:tr>
              <a:tr h="163508">
                <a:tc>
                  <a:txBody>
                    <a:bodyPr/>
                    <a:lstStyle/>
                    <a:p>
                      <a:pPr algn="l" fontAlgn="ct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11%</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153.00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155.71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158.72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162.08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165.86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3029786"/>
                  </a:ext>
                </a:extLst>
              </a:tr>
              <a:tr h="163508">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12%</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143.98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146.06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148.33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75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150.85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153.65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599248146"/>
                  </a:ext>
                </a:extLst>
              </a:tr>
              <a:tr h="163508">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13%</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136.58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138.20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139.96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141.89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90000"/>
                      </a:schemeClr>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144.01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85844628"/>
                  </a:ext>
                </a:extLst>
              </a:tr>
              <a:tr h="163508">
                <a:tc>
                  <a:txBody>
                    <a:bodyPr/>
                    <a:lstStyle/>
                    <a:p>
                      <a:pPr algn="l" fontAlgn="ctr"/>
                      <a:endParaRPr lang="en-CA" sz="1000" b="0" i="0" u="none" strike="noStrike">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CA" sz="100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rPr>
                        <a:t>14%</a:t>
                      </a:r>
                      <a:endParaRPr lang="en-CA" sz="1000" b="0" i="0" u="none" strike="noStrike" dirty="0">
                        <a:solidFill>
                          <a:schemeClr val="bg2"/>
                        </a:solidFill>
                        <a:effectLst/>
                        <a:latin typeface="Open Sans Semibold" panose="020B0706030804020204" pitchFamily="34" charset="0"/>
                        <a:ea typeface="Open Sans Semibold" panose="020B0706030804020204" pitchFamily="34" charset="0"/>
                        <a:cs typeface="Open Sans Semibold" panose="020B0706030804020204" pitchFamily="34" charset="0"/>
                      </a:endParaRPr>
                    </a:p>
                  </a:txBody>
                  <a:tcPr marL="6350" marR="6350" marT="6350" marB="0" anchor="ctr">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130.42 </a:t>
                      </a:r>
                    </a:p>
                  </a:txBody>
                  <a:tcPr marL="6350" marR="6350" marT="6350" marB="0" anchor="ctr">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131.69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133.08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134.58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fontAlgn="ctr" latinLnBrk="0" hangingPunct="1"/>
                      <a:r>
                        <a:rPr lang="en-CA" sz="1000" u="none" strike="noStrike" kern="1200" dirty="0">
                          <a:solidFill>
                            <a:schemeClr val="bg2"/>
                          </a:solidFill>
                          <a:effectLst/>
                          <a:latin typeface="Open Sans Light" panose="020B0306030504020204" pitchFamily="34" charset="0"/>
                          <a:ea typeface="Open Sans Light" panose="020B0306030504020204" pitchFamily="34" charset="0"/>
                          <a:cs typeface="Open Sans Light" panose="020B0306030504020204" pitchFamily="34" charset="0"/>
                        </a:rPr>
                        <a:t>136.23 </a:t>
                      </a: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13770378"/>
                  </a:ext>
                </a:extLst>
              </a:tr>
            </a:tbl>
          </a:graphicData>
        </a:graphic>
      </p:graphicFrame>
      <p:sp>
        <p:nvSpPr>
          <p:cNvPr id="50" name="TextBox 49">
            <a:extLst>
              <a:ext uri="{FF2B5EF4-FFF2-40B4-BE49-F238E27FC236}">
                <a16:creationId xmlns:a16="http://schemas.microsoft.com/office/drawing/2014/main" id="{4DDBD849-0A76-42BF-BC30-EA3FBB523AAA}"/>
              </a:ext>
            </a:extLst>
          </p:cNvPr>
          <p:cNvSpPr txBox="1"/>
          <p:nvPr/>
        </p:nvSpPr>
        <p:spPr>
          <a:xfrm>
            <a:off x="8820610" y="962584"/>
            <a:ext cx="1330814"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DCF Summary</a:t>
            </a:r>
            <a:endParaRPr lang="en-CA" dirty="0"/>
          </a:p>
        </p:txBody>
      </p:sp>
      <p:graphicFrame>
        <p:nvGraphicFramePr>
          <p:cNvPr id="51" name="Table 50">
            <a:extLst>
              <a:ext uri="{FF2B5EF4-FFF2-40B4-BE49-F238E27FC236}">
                <a16:creationId xmlns:a16="http://schemas.microsoft.com/office/drawing/2014/main" id="{6FBE69E2-C556-472B-83C8-6669A84B7F41}"/>
              </a:ext>
            </a:extLst>
          </p:cNvPr>
          <p:cNvGraphicFramePr>
            <a:graphicFrameLocks noGrp="1"/>
          </p:cNvGraphicFramePr>
          <p:nvPr>
            <p:extLst>
              <p:ext uri="{D42A27DB-BD31-4B8C-83A1-F6EECF244321}">
                <p14:modId xmlns:p14="http://schemas.microsoft.com/office/powerpoint/2010/main" val="768532760"/>
              </p:ext>
            </p:extLst>
          </p:nvPr>
        </p:nvGraphicFramePr>
        <p:xfrm>
          <a:off x="8250247" y="1321161"/>
          <a:ext cx="2471541" cy="4574258"/>
        </p:xfrm>
        <a:graphic>
          <a:graphicData uri="http://schemas.openxmlformats.org/drawingml/2006/table">
            <a:tbl>
              <a:tblPr>
                <a:tableStyleId>{5C22544A-7EE6-4342-B048-85BDC9FD1C3A}</a:tableStyleId>
              </a:tblPr>
              <a:tblGrid>
                <a:gridCol w="1878638">
                  <a:extLst>
                    <a:ext uri="{9D8B030D-6E8A-4147-A177-3AD203B41FA5}">
                      <a16:colId xmlns:a16="http://schemas.microsoft.com/office/drawing/2014/main" val="3025472544"/>
                    </a:ext>
                  </a:extLst>
                </a:gridCol>
                <a:gridCol w="592903">
                  <a:extLst>
                    <a:ext uri="{9D8B030D-6E8A-4147-A177-3AD203B41FA5}">
                      <a16:colId xmlns:a16="http://schemas.microsoft.com/office/drawing/2014/main" val="3590859006"/>
                    </a:ext>
                  </a:extLst>
                </a:gridCol>
              </a:tblGrid>
              <a:tr h="269074">
                <a:tc>
                  <a:txBody>
                    <a:bodyPr/>
                    <a:lstStyle/>
                    <a:p>
                      <a:pPr algn="l" fontAlgn="ctr"/>
                      <a:r>
                        <a:rPr lang="en-US" sz="11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Exit Multiple Method</a:t>
                      </a:r>
                      <a:endParaRPr lang="en-CA" sz="11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fontAlgn="ctr"/>
                      <a:endParaRPr lang="en-CA" sz="11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65175548"/>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Enterprise Value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32,802</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7991055"/>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Net Debt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(24,388)</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1804966"/>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Value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57,191</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12570537"/>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Shares Outstanding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91184309"/>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Value/Share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$154.99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396905838"/>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Target Price Upside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48%</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27684896"/>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IRR</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25%</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2761006"/>
                  </a:ext>
                </a:extLst>
              </a:tr>
              <a:tr h="269074">
                <a:tc>
                  <a:txBody>
                    <a:bodyPr/>
                    <a:lstStyle/>
                    <a:p>
                      <a:pPr algn="l" fontAlgn="ct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2277429"/>
                  </a:ext>
                </a:extLst>
              </a:tr>
              <a:tr h="269074">
                <a:tc>
                  <a:txBody>
                    <a:bodyPr/>
                    <a:lstStyle/>
                    <a:p>
                      <a:pPr algn="l" fontAlgn="ctr"/>
                      <a:r>
                        <a:rPr lang="en-US" sz="11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Perpetuity Method</a:t>
                      </a:r>
                      <a:endParaRPr lang="en-CA" sz="11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fontAlgn="ctr"/>
                      <a:endParaRPr lang="en-CA" sz="11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66286866"/>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Enterprise Value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30,347</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1447379"/>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Net Debt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(24,388)</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24047053"/>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Value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54,736</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1644083"/>
                  </a:ext>
                </a:extLst>
              </a:tr>
              <a:tr h="26907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Shares Outstanding (000)</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369</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4872976"/>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Equity Value/Share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$148.33</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75115999"/>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Target Price Upside</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42%</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1780015"/>
                  </a:ext>
                </a:extLst>
              </a:tr>
              <a:tr h="269074">
                <a:tc>
                  <a:txBody>
                    <a:bodyPr/>
                    <a:lstStyle/>
                    <a:p>
                      <a:pPr algn="l"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IRR</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ap="flat" cmpd="sng" algn="ctr">
                      <a:solidFill>
                        <a:schemeClr val="tx2"/>
                      </a:solidFill>
                      <a:prstDash val="solid"/>
                      <a:round/>
                      <a:headEnd type="none" w="med" len="med"/>
                      <a:tailEnd type="none" w="med" len="med"/>
                    </a:lnL>
                    <a:lnR w="12700" cmpd="sng">
                      <a:noFill/>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23%</a:t>
                      </a:r>
                      <a:endParaRPr lang="en-CA" sz="1100" b="0" i="0" u="none" strike="noStrike" dirty="0">
                        <a:solidFill>
                          <a:schemeClr val="bg2"/>
                        </a:solidFill>
                        <a:effectLst/>
                        <a:latin typeface="Open Sans" panose="020B0606030504020204" pitchFamily="34" charset="0"/>
                        <a:ea typeface="Open Sans" panose="020B0606030504020204" pitchFamily="34" charset="0"/>
                        <a:cs typeface="Open Sans" panose="020B0606030504020204" pitchFamily="34" charset="0"/>
                      </a:endParaRPr>
                    </a:p>
                  </a:txBody>
                  <a:tcPr marL="5623" marR="5623" marT="5623" marB="0" anchor="ctr">
                    <a:lnL w="12700" cmpd="sng">
                      <a:noFill/>
                    </a:lnL>
                    <a:lnR w="12700" cap="flat" cmpd="sng" algn="ctr">
                      <a:solidFill>
                        <a:schemeClr val="tx2"/>
                      </a:solidFill>
                      <a:prstDash val="solid"/>
                      <a:round/>
                      <a:headEnd type="none" w="med" len="med"/>
                      <a:tailEnd type="none" w="med" len="med"/>
                    </a:lnR>
                    <a:lnT w="12700" cmpd="sng">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27096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36546" y="337566"/>
            <a:ext cx="8703233" cy="382156"/>
          </a:xfrm>
          <a:prstGeom prst="rect">
            <a:avLst/>
          </a:prstGeom>
        </p:spPr>
        <p:txBody>
          <a:bodyPr vert="horz" wrap="square" lIns="0" tIns="12700" rIns="0" bIns="0" rtlCol="0">
            <a:spAutoFit/>
          </a:bodyPr>
          <a:lstStyle/>
          <a:p>
            <a:pPr marL="12700">
              <a:spcBef>
                <a:spcPts val="100"/>
              </a:spcBef>
            </a:pPr>
            <a:r>
              <a:rPr lang="en-CA" dirty="0"/>
              <a:t>Risk and Mitigants</a:t>
            </a:r>
            <a:endParaRPr dirty="0"/>
          </a:p>
        </p:txBody>
      </p:sp>
      <p:sp>
        <p:nvSpPr>
          <p:cNvPr id="34" name="object 34"/>
          <p:cNvSpPr txBox="1">
            <a:spLocks noGrp="1"/>
          </p:cNvSpPr>
          <p:nvPr>
            <p:ph type="ftr" sz="quarter" idx="5"/>
          </p:nvPr>
        </p:nvSpPr>
        <p:spPr>
          <a:xfrm>
            <a:off x="1797642" y="6590279"/>
            <a:ext cx="1953260" cy="141705"/>
          </a:xfrm>
          <a:prstGeom prst="rect">
            <a:avLst/>
          </a:prstGeom>
        </p:spPr>
        <p:txBody>
          <a:bodyPr vert="horz" wrap="square" lIns="0" tIns="3175" rIns="0" bIns="0" rtlCol="0">
            <a:spAutoFit/>
          </a:bodyPr>
          <a:lstStyle/>
          <a:p>
            <a:pPr marL="12700">
              <a:spcBef>
                <a:spcPts val="25"/>
              </a:spcBef>
            </a:pPr>
            <a:r>
              <a:rPr spc="-10" dirty="0"/>
              <a:t>Strictly </a:t>
            </a:r>
            <a:r>
              <a:rPr spc="-20" dirty="0"/>
              <a:t>Private </a:t>
            </a:r>
            <a:r>
              <a:rPr spc="40" dirty="0"/>
              <a:t>&amp;</a:t>
            </a:r>
            <a:r>
              <a:rPr spc="-65" dirty="0"/>
              <a:t> </a:t>
            </a:r>
            <a:r>
              <a:rPr spc="-15" dirty="0"/>
              <a:t>Confidential</a:t>
            </a:r>
          </a:p>
        </p:txBody>
      </p:sp>
      <p:sp>
        <p:nvSpPr>
          <p:cNvPr id="42" name="Slide Number Placeholder 41">
            <a:extLst>
              <a:ext uri="{FF2B5EF4-FFF2-40B4-BE49-F238E27FC236}">
                <a16:creationId xmlns:a16="http://schemas.microsoft.com/office/drawing/2014/main" id="{0B6AA84D-57E9-4F8B-B088-B3C3BDC83204}"/>
              </a:ext>
            </a:extLst>
          </p:cNvPr>
          <p:cNvSpPr>
            <a:spLocks noGrp="1"/>
          </p:cNvSpPr>
          <p:nvPr>
            <p:ph type="sldNum" sz="quarter" idx="7"/>
          </p:nvPr>
        </p:nvSpPr>
        <p:spPr>
          <a:xfrm>
            <a:off x="5862320" y="6602262"/>
            <a:ext cx="467360" cy="138499"/>
          </a:xfrm>
        </p:spPr>
        <p:txBody>
          <a:bodyPr/>
          <a:lstStyle/>
          <a:p>
            <a:pPr marL="12700">
              <a:spcBef>
                <a:spcPts val="35"/>
              </a:spcBef>
            </a:pPr>
            <a:r>
              <a:rPr lang="en-CA" spc="-50" dirty="0"/>
              <a:t>Page</a:t>
            </a:r>
            <a:r>
              <a:rPr lang="en-CA" spc="-45" dirty="0"/>
              <a:t> </a:t>
            </a:r>
            <a:fld id="{81D60167-4931-47E6-BA6A-407CBD079E47}" type="slidenum">
              <a:rPr spc="15" smtClean="0"/>
              <a:pPr marL="12700">
                <a:spcBef>
                  <a:spcPts val="35"/>
                </a:spcBef>
              </a:pPr>
              <a:t>15</a:t>
            </a:fld>
            <a:endParaRPr spc="15" dirty="0"/>
          </a:p>
        </p:txBody>
      </p:sp>
      <p:sp>
        <p:nvSpPr>
          <p:cNvPr id="14" name="TextBox 13">
            <a:extLst>
              <a:ext uri="{FF2B5EF4-FFF2-40B4-BE49-F238E27FC236}">
                <a16:creationId xmlns:a16="http://schemas.microsoft.com/office/drawing/2014/main" id="{5376C806-8B70-4748-9BC8-383EEEBD4CF6}"/>
              </a:ext>
            </a:extLst>
          </p:cNvPr>
          <p:cNvSpPr txBox="1"/>
          <p:nvPr/>
        </p:nvSpPr>
        <p:spPr>
          <a:xfrm>
            <a:off x="2574332" y="4649014"/>
            <a:ext cx="1098378"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Risk Matrix</a:t>
            </a:r>
            <a:endParaRPr lang="en-CA" dirty="0"/>
          </a:p>
        </p:txBody>
      </p:sp>
      <p:graphicFrame>
        <p:nvGraphicFramePr>
          <p:cNvPr id="15" name="Table 14">
            <a:extLst>
              <a:ext uri="{FF2B5EF4-FFF2-40B4-BE49-F238E27FC236}">
                <a16:creationId xmlns:a16="http://schemas.microsoft.com/office/drawing/2014/main" id="{9A081FCE-89BA-4C66-95D6-55A47BF6B6DA}"/>
              </a:ext>
            </a:extLst>
          </p:cNvPr>
          <p:cNvGraphicFramePr>
            <a:graphicFrameLocks noGrp="1"/>
          </p:cNvGraphicFramePr>
          <p:nvPr>
            <p:extLst>
              <p:ext uri="{D42A27DB-BD31-4B8C-83A1-F6EECF244321}">
                <p14:modId xmlns:p14="http://schemas.microsoft.com/office/powerpoint/2010/main" val="1166488543"/>
              </p:ext>
            </p:extLst>
          </p:nvPr>
        </p:nvGraphicFramePr>
        <p:xfrm>
          <a:off x="4322647" y="3923159"/>
          <a:ext cx="3775760" cy="1785784"/>
        </p:xfrm>
        <a:graphic>
          <a:graphicData uri="http://schemas.openxmlformats.org/drawingml/2006/table">
            <a:tbl>
              <a:tblPr firstRow="1" bandRow="1">
                <a:tableStyleId>{5C22544A-7EE6-4342-B048-85BDC9FD1C3A}</a:tableStyleId>
              </a:tblPr>
              <a:tblGrid>
                <a:gridCol w="943940">
                  <a:extLst>
                    <a:ext uri="{9D8B030D-6E8A-4147-A177-3AD203B41FA5}">
                      <a16:colId xmlns:a16="http://schemas.microsoft.com/office/drawing/2014/main" val="375340486"/>
                    </a:ext>
                  </a:extLst>
                </a:gridCol>
                <a:gridCol w="943940">
                  <a:extLst>
                    <a:ext uri="{9D8B030D-6E8A-4147-A177-3AD203B41FA5}">
                      <a16:colId xmlns:a16="http://schemas.microsoft.com/office/drawing/2014/main" val="3898949861"/>
                    </a:ext>
                  </a:extLst>
                </a:gridCol>
                <a:gridCol w="943940">
                  <a:extLst>
                    <a:ext uri="{9D8B030D-6E8A-4147-A177-3AD203B41FA5}">
                      <a16:colId xmlns:a16="http://schemas.microsoft.com/office/drawing/2014/main" val="74874688"/>
                    </a:ext>
                  </a:extLst>
                </a:gridCol>
                <a:gridCol w="943940">
                  <a:extLst>
                    <a:ext uri="{9D8B030D-6E8A-4147-A177-3AD203B41FA5}">
                      <a16:colId xmlns:a16="http://schemas.microsoft.com/office/drawing/2014/main" val="1266907504"/>
                    </a:ext>
                  </a:extLst>
                </a:gridCol>
              </a:tblGrid>
              <a:tr h="446446">
                <a:tc>
                  <a:txBody>
                    <a:bodyPr/>
                    <a:lstStyle/>
                    <a:p>
                      <a:pPr algn="ct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SR</a:t>
                      </a: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160816744"/>
                  </a:ext>
                </a:extLst>
              </a:tr>
              <a:tr h="446446">
                <a:tc>
                  <a:txBody>
                    <a:bodyPr/>
                    <a:lstStyle/>
                    <a:p>
                      <a:pPr algn="ctr"/>
                      <a:endParaRPr lang="en-CA"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DS</a:t>
                      </a: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2"/>
                    </a:solidFill>
                  </a:tcPr>
                </a:tc>
                <a:tc>
                  <a:txBody>
                    <a:bodyPr/>
                    <a:lstStyle/>
                    <a:p>
                      <a:pPr algn="ct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456273278"/>
                  </a:ext>
                </a:extLst>
              </a:tr>
              <a:tr h="446446">
                <a:tc>
                  <a:txBody>
                    <a:bodyPr/>
                    <a:lstStyle/>
                    <a:p>
                      <a:pPr algn="ctr"/>
                      <a:endParaRPr lang="en-CA"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CD</a:t>
                      </a: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5"/>
                    </a:solidFill>
                  </a:tcPr>
                </a:tc>
                <a:tc>
                  <a:txBody>
                    <a:bodyPr/>
                    <a:lstStyle/>
                    <a:p>
                      <a:pPr algn="ct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074910766"/>
                  </a:ext>
                </a:extLst>
              </a:tr>
              <a:tr h="446446">
                <a:tc>
                  <a:txBody>
                    <a:bodyPr/>
                    <a:lstStyle/>
                    <a:p>
                      <a:pPr algn="ctr"/>
                      <a:endParaRPr lang="en-CA"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endParaRPr lang="en-CA"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ER</a:t>
                      </a: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3"/>
                    </a:solidFill>
                  </a:tcPr>
                </a:tc>
                <a:tc>
                  <a:txBody>
                    <a:bodyPr/>
                    <a:lstStyle/>
                    <a:p>
                      <a:pPr algn="ctr"/>
                      <a:endParaRPr lang="en-CA"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299706462"/>
                  </a:ext>
                </a:extLst>
              </a:tr>
            </a:tbl>
          </a:graphicData>
        </a:graphic>
      </p:graphicFrame>
      <p:cxnSp>
        <p:nvCxnSpPr>
          <p:cNvPr id="16" name="Straight Arrow Connector 15">
            <a:extLst>
              <a:ext uri="{FF2B5EF4-FFF2-40B4-BE49-F238E27FC236}">
                <a16:creationId xmlns:a16="http://schemas.microsoft.com/office/drawing/2014/main" id="{289E5C74-37C9-4A8C-AD47-6331C88285F4}"/>
              </a:ext>
            </a:extLst>
          </p:cNvPr>
          <p:cNvCxnSpPr>
            <a:cxnSpLocks/>
          </p:cNvCxnSpPr>
          <p:nvPr/>
        </p:nvCxnSpPr>
        <p:spPr>
          <a:xfrm flipV="1">
            <a:off x="4322647" y="3808611"/>
            <a:ext cx="0" cy="191396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E037D46-920C-4DE9-A409-839B1610E3CB}"/>
              </a:ext>
            </a:extLst>
          </p:cNvPr>
          <p:cNvCxnSpPr>
            <a:cxnSpLocks/>
          </p:cNvCxnSpPr>
          <p:nvPr/>
        </p:nvCxnSpPr>
        <p:spPr>
          <a:xfrm flipV="1">
            <a:off x="4309200" y="5722581"/>
            <a:ext cx="3916427"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FD3C342-9D29-41A9-B2F9-826C6277A43B}"/>
              </a:ext>
            </a:extLst>
          </p:cNvPr>
          <p:cNvSpPr txBox="1"/>
          <p:nvPr/>
        </p:nvSpPr>
        <p:spPr>
          <a:xfrm>
            <a:off x="3672710" y="3813094"/>
            <a:ext cx="643213" cy="400110"/>
          </a:xfrm>
          <a:prstGeom prst="rect">
            <a:avLst/>
          </a:prstGeom>
          <a:noFill/>
        </p:spPr>
        <p:txBody>
          <a:bodyPr wrap="square" rtlCol="0">
            <a:spAutoFit/>
          </a:bodyPr>
          <a:lstStyle/>
          <a:p>
            <a:pPr algn="ctr"/>
            <a:r>
              <a:rPr lang="en-US" sz="1000" dirty="0">
                <a:solidFill>
                  <a:schemeClr val="bg2"/>
                </a:solidFill>
                <a:latin typeface="Open Sans" panose="020B0606030504020204" pitchFamily="34" charset="0"/>
                <a:ea typeface="Open Sans" panose="020B0606030504020204" pitchFamily="34" charset="0"/>
                <a:cs typeface="Open Sans" panose="020B0606030504020204" pitchFamily="34" charset="0"/>
              </a:rPr>
              <a:t>Highly likely</a:t>
            </a:r>
            <a:endParaRPr lang="en-CA" sz="1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14C53F5F-6A93-460B-B398-55CE632AA679}"/>
              </a:ext>
            </a:extLst>
          </p:cNvPr>
          <p:cNvSpPr txBox="1"/>
          <p:nvPr/>
        </p:nvSpPr>
        <p:spPr>
          <a:xfrm>
            <a:off x="3666321" y="5449154"/>
            <a:ext cx="643213" cy="400110"/>
          </a:xfrm>
          <a:prstGeom prst="rect">
            <a:avLst/>
          </a:prstGeom>
          <a:noFill/>
        </p:spPr>
        <p:txBody>
          <a:bodyPr wrap="square" rtlCol="0">
            <a:spAutoFit/>
          </a:bodyPr>
          <a:lstStyle/>
          <a:p>
            <a:pPr algn="ctr"/>
            <a:r>
              <a:rPr lang="en-US" sz="1000" dirty="0">
                <a:solidFill>
                  <a:schemeClr val="bg2"/>
                </a:solidFill>
                <a:latin typeface="Open Sans" panose="020B0606030504020204" pitchFamily="34" charset="0"/>
                <a:ea typeface="Open Sans" panose="020B0606030504020204" pitchFamily="34" charset="0"/>
                <a:cs typeface="Open Sans" panose="020B0606030504020204" pitchFamily="34" charset="0"/>
              </a:rPr>
              <a:t>Less Likely</a:t>
            </a:r>
            <a:endParaRPr lang="en-CA" sz="1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095924B1-60C8-4679-B375-078B078D7F3E}"/>
              </a:ext>
            </a:extLst>
          </p:cNvPr>
          <p:cNvSpPr txBox="1"/>
          <p:nvPr/>
        </p:nvSpPr>
        <p:spPr>
          <a:xfrm>
            <a:off x="4197139" y="5761069"/>
            <a:ext cx="643213" cy="400110"/>
          </a:xfrm>
          <a:prstGeom prst="rect">
            <a:avLst/>
          </a:prstGeom>
          <a:noFill/>
        </p:spPr>
        <p:txBody>
          <a:bodyPr wrap="square" rtlCol="0">
            <a:spAutoFit/>
          </a:bodyPr>
          <a:lstStyle/>
          <a:p>
            <a:pPr algn="ctr"/>
            <a:r>
              <a:rPr lang="en-US" sz="1000" dirty="0">
                <a:solidFill>
                  <a:schemeClr val="bg2"/>
                </a:solidFill>
                <a:latin typeface="Open Sans" panose="020B0606030504020204" pitchFamily="34" charset="0"/>
                <a:ea typeface="Open Sans" panose="020B0606030504020204" pitchFamily="34" charset="0"/>
                <a:cs typeface="Open Sans" panose="020B0606030504020204" pitchFamily="34" charset="0"/>
              </a:rPr>
              <a:t>Low Impact</a:t>
            </a:r>
            <a:endParaRPr lang="en-CA" sz="1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C05E9874-87FE-46C4-8838-20ECF875E665}"/>
              </a:ext>
            </a:extLst>
          </p:cNvPr>
          <p:cNvSpPr txBox="1"/>
          <p:nvPr/>
        </p:nvSpPr>
        <p:spPr>
          <a:xfrm>
            <a:off x="7702355" y="5757442"/>
            <a:ext cx="643213" cy="400110"/>
          </a:xfrm>
          <a:prstGeom prst="rect">
            <a:avLst/>
          </a:prstGeom>
          <a:noFill/>
        </p:spPr>
        <p:txBody>
          <a:bodyPr wrap="square" rtlCol="0">
            <a:spAutoFit/>
          </a:bodyPr>
          <a:lstStyle/>
          <a:p>
            <a:pPr algn="ctr"/>
            <a:r>
              <a:rPr lang="en-US" sz="1000" dirty="0">
                <a:solidFill>
                  <a:schemeClr val="bg2"/>
                </a:solidFill>
                <a:latin typeface="Open Sans" panose="020B0606030504020204" pitchFamily="34" charset="0"/>
                <a:ea typeface="Open Sans" panose="020B0606030504020204" pitchFamily="34" charset="0"/>
                <a:cs typeface="Open Sans" panose="020B0606030504020204" pitchFamily="34" charset="0"/>
              </a:rPr>
              <a:t>High Impact</a:t>
            </a:r>
            <a:endParaRPr lang="en-CA" sz="10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2" name="Table 31">
            <a:extLst>
              <a:ext uri="{FF2B5EF4-FFF2-40B4-BE49-F238E27FC236}">
                <a16:creationId xmlns:a16="http://schemas.microsoft.com/office/drawing/2014/main" id="{EA6E757B-30DB-4F10-98E3-B94803C5B88A}"/>
              </a:ext>
            </a:extLst>
          </p:cNvPr>
          <p:cNvGraphicFramePr>
            <a:graphicFrameLocks noGrp="1"/>
          </p:cNvGraphicFramePr>
          <p:nvPr>
            <p:extLst>
              <p:ext uri="{D42A27DB-BD31-4B8C-83A1-F6EECF244321}">
                <p14:modId xmlns:p14="http://schemas.microsoft.com/office/powerpoint/2010/main" val="2309222937"/>
              </p:ext>
            </p:extLst>
          </p:nvPr>
        </p:nvGraphicFramePr>
        <p:xfrm>
          <a:off x="1736546" y="764281"/>
          <a:ext cx="8635618" cy="2956560"/>
        </p:xfrm>
        <a:graphic>
          <a:graphicData uri="http://schemas.openxmlformats.org/drawingml/2006/table">
            <a:tbl>
              <a:tblPr firstRow="1" bandRow="1">
                <a:tableStyleId>{5C22544A-7EE6-4342-B048-85BDC9FD1C3A}</a:tableStyleId>
              </a:tblPr>
              <a:tblGrid>
                <a:gridCol w="4317809">
                  <a:extLst>
                    <a:ext uri="{9D8B030D-6E8A-4147-A177-3AD203B41FA5}">
                      <a16:colId xmlns:a16="http://schemas.microsoft.com/office/drawing/2014/main" val="1524304120"/>
                    </a:ext>
                  </a:extLst>
                </a:gridCol>
                <a:gridCol w="4317809">
                  <a:extLst>
                    <a:ext uri="{9D8B030D-6E8A-4147-A177-3AD203B41FA5}">
                      <a16:colId xmlns:a16="http://schemas.microsoft.com/office/drawing/2014/main" val="4202591409"/>
                    </a:ext>
                  </a:extLst>
                </a:gridCol>
              </a:tblGrid>
              <a:tr h="166473">
                <a:tc>
                  <a:txBody>
                    <a:bodyPr/>
                    <a:lstStyle/>
                    <a:p>
                      <a:pPr algn="ctr"/>
                      <a:r>
                        <a:rPr lang="en-US" sz="1200" b="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Risk </a:t>
                      </a:r>
                      <a:endParaRPr lang="en-CA" sz="1200" b="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txBody>
                  <a:tcPr>
                    <a:lnL w="12700" cmpd="sng">
                      <a:noFill/>
                    </a:lnL>
                    <a:lnR w="12700" cmpd="sng">
                      <a:noFill/>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Mitigants</a:t>
                      </a:r>
                      <a:endParaRPr lang="en-CA" sz="1200" b="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txBody>
                  <a:tcPr>
                    <a:lnL w="12700" cmpd="sng">
                      <a:noFill/>
                    </a:lnL>
                    <a:lnR w="12700" cmpd="sng">
                      <a:noFill/>
                    </a:lnR>
                    <a:lnT w="635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137153"/>
                  </a:ext>
                </a:extLst>
              </a:tr>
              <a:tr h="434679">
                <a:tc>
                  <a:txBody>
                    <a:bodyPr/>
                    <a:lstStyle/>
                    <a:p>
                      <a:pPr>
                        <a:spcAft>
                          <a:spcPts val="600"/>
                        </a:spcAft>
                      </a:pPr>
                      <a:r>
                        <a:rPr lang="en-US" sz="1100" b="0" dirty="0">
                          <a:solidFill>
                            <a:schemeClr val="tx2"/>
                          </a:solidFill>
                          <a:latin typeface="Open Sans" panose="020B0606030504020204" pitchFamily="34" charset="0"/>
                          <a:ea typeface="Open Sans" panose="020B0606030504020204" pitchFamily="34" charset="0"/>
                          <a:cs typeface="Open Sans" panose="020B0606030504020204" pitchFamily="34" charset="0"/>
                        </a:rPr>
                        <a:t>Depressed Stock Price (DS):</a:t>
                      </a:r>
                    </a:p>
                    <a:p>
                      <a:pPr>
                        <a:spcAft>
                          <a:spcPts val="600"/>
                        </a:spcAft>
                      </a:pPr>
                      <a:r>
                        <a:rPr lang="en-CA"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Management decision might be affected as a result of lower stock price relative to offer price</a:t>
                      </a:r>
                    </a:p>
                  </a:txBody>
                  <a:tcP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600"/>
                        </a:spcAf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Equity premium (56.7%) is based on price outputs from intrinsic valuation which takes into account the changes in share price</a:t>
                      </a:r>
                      <a:endParaRPr lang="en-CA" sz="11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367257"/>
                  </a:ext>
                </a:extLst>
              </a:tr>
              <a:tr h="434679">
                <a:tc>
                  <a:txBody>
                    <a:bodyPr/>
                    <a:lstStyle/>
                    <a:p>
                      <a:pPr>
                        <a:spcAft>
                          <a:spcPts val="600"/>
                        </a:spcAft>
                      </a:pPr>
                      <a:r>
                        <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rPr>
                        <a:t>Synergy Realization (SR):</a:t>
                      </a:r>
                    </a:p>
                    <a:p>
                      <a:pPr>
                        <a:spcAft>
                          <a:spcPts val="600"/>
                        </a:spcAft>
                      </a:pPr>
                      <a:r>
                        <a:rPr lang="en-CA"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Higher revenue and increased share price due to synergy brought by the acquisition of Technology Inc.</a:t>
                      </a:r>
                    </a:p>
                  </a:txBody>
                  <a:tcP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600"/>
                        </a:spcAf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N/A</a:t>
                      </a:r>
                      <a:endParaRPr lang="en-CA" sz="11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2914197"/>
                  </a:ext>
                </a:extLst>
              </a:tr>
              <a:tr h="434679">
                <a:tc>
                  <a:txBody>
                    <a:bodyPr/>
                    <a:lstStyle/>
                    <a:p>
                      <a:pPr>
                        <a:spcAft>
                          <a:spcPts val="600"/>
                        </a:spcAft>
                      </a:pPr>
                      <a:r>
                        <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rPr>
                        <a:t>Employee Retainment (ER):</a:t>
                      </a:r>
                    </a:p>
                    <a:p>
                      <a:pPr>
                        <a:spcAft>
                          <a:spcPts val="600"/>
                        </a:spcAft>
                      </a:pPr>
                      <a:r>
                        <a:rPr lang="en-CA"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Skilled labor and employees may quit their jobs due to uncertainty in the acquirer’s management</a:t>
                      </a:r>
                    </a:p>
                  </a:txBody>
                  <a:tcP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600"/>
                        </a:spcAf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Stock-based compensation with lock-in periods can be provided to employees to incentivize them and encourage work productivity</a:t>
                      </a:r>
                      <a:endParaRPr lang="en-CA" sz="11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8976067"/>
                  </a:ext>
                </a:extLst>
              </a:tr>
              <a:tr h="545661">
                <a:tc>
                  <a:txBody>
                    <a:bodyPr/>
                    <a:lstStyle/>
                    <a:p>
                      <a:pPr>
                        <a:spcAft>
                          <a:spcPts val="600"/>
                        </a:spcAft>
                      </a:pPr>
                      <a:r>
                        <a:rPr lang="en-US" sz="1100" dirty="0">
                          <a:solidFill>
                            <a:schemeClr val="tx2"/>
                          </a:solidFill>
                          <a:latin typeface="Open Sans" panose="020B0606030504020204" pitchFamily="34" charset="0"/>
                          <a:ea typeface="Open Sans" panose="020B0606030504020204" pitchFamily="34" charset="0"/>
                          <a:cs typeface="Open Sans" panose="020B0606030504020204" pitchFamily="34" charset="0"/>
                        </a:rPr>
                        <a:t>Cultural Difference (CD):</a:t>
                      </a:r>
                    </a:p>
                    <a:p>
                      <a:pPr>
                        <a:spcAft>
                          <a:spcPts val="600"/>
                        </a:spcAf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There could be major work culture differences between the acquirer and target company which might result in conflicts</a:t>
                      </a:r>
                      <a:endParaRPr lang="en-CA" sz="11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600"/>
                        </a:spcAf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Employee training should be conducted prior to the formal merge of work space or teams to ensure proper communication and acceptance</a:t>
                      </a:r>
                      <a:endParaRPr lang="en-CA" sz="11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5051535"/>
                  </a:ext>
                </a:extLst>
              </a:tr>
            </a:tbl>
          </a:graphicData>
        </a:graphic>
      </p:graphicFrame>
    </p:spTree>
    <p:extLst>
      <p:ext uri="{BB962C8B-B14F-4D97-AF65-F5344CB8AC3E}">
        <p14:creationId xmlns:p14="http://schemas.microsoft.com/office/powerpoint/2010/main" val="220179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36547" y="337566"/>
            <a:ext cx="7806382" cy="382156"/>
          </a:xfrm>
          <a:prstGeom prst="rect">
            <a:avLst/>
          </a:prstGeom>
        </p:spPr>
        <p:txBody>
          <a:bodyPr vert="horz" wrap="square" lIns="0" tIns="12700" rIns="0" bIns="0" rtlCol="0">
            <a:spAutoFit/>
          </a:bodyPr>
          <a:lstStyle/>
          <a:p>
            <a:pPr marL="12700">
              <a:spcBef>
                <a:spcPts val="100"/>
              </a:spcBef>
            </a:pPr>
            <a:r>
              <a:rPr dirty="0"/>
              <a:t>Conclusion</a:t>
            </a:r>
          </a:p>
        </p:txBody>
      </p:sp>
      <p:sp>
        <p:nvSpPr>
          <p:cNvPr id="5" name="object 5"/>
          <p:cNvSpPr txBox="1"/>
          <p:nvPr/>
        </p:nvSpPr>
        <p:spPr>
          <a:xfrm>
            <a:off x="1743457" y="1066801"/>
            <a:ext cx="8697595" cy="246861"/>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Why Acquire Technology Inc.</a:t>
            </a:r>
            <a:endParaRPr dirty="0"/>
          </a:p>
        </p:txBody>
      </p:sp>
      <p:sp>
        <p:nvSpPr>
          <p:cNvPr id="6" name="object 6"/>
          <p:cNvSpPr/>
          <p:nvPr/>
        </p:nvSpPr>
        <p:spPr>
          <a:xfrm>
            <a:off x="3304032" y="1506072"/>
            <a:ext cx="7132320" cy="1346858"/>
          </a:xfrm>
          <a:custGeom>
            <a:avLst/>
            <a:gdLst/>
            <a:ahLst/>
            <a:cxnLst/>
            <a:rect l="l" t="t" r="r" b="b"/>
            <a:pathLst>
              <a:path w="7132320" h="1256030">
                <a:moveTo>
                  <a:pt x="0" y="1255776"/>
                </a:moveTo>
                <a:lnTo>
                  <a:pt x="7132320" y="1255776"/>
                </a:lnTo>
                <a:lnTo>
                  <a:pt x="7132320" y="0"/>
                </a:lnTo>
                <a:lnTo>
                  <a:pt x="0" y="0"/>
                </a:lnTo>
                <a:lnTo>
                  <a:pt x="0" y="1255776"/>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object 7"/>
          <p:cNvSpPr txBox="1"/>
          <p:nvPr/>
        </p:nvSpPr>
        <p:spPr>
          <a:xfrm>
            <a:off x="4206368" y="1538458"/>
            <a:ext cx="6001385" cy="1321387"/>
          </a:xfrm>
          <a:prstGeom prst="rect">
            <a:avLst/>
          </a:prstGeom>
        </p:spPr>
        <p:txBody>
          <a:bodyPr vert="horz" wrap="square" lIns="0" tIns="12700" rIns="0" bIns="0" rtlCol="0">
            <a:spAutoFit/>
          </a:bodyPr>
          <a:lstStyle/>
          <a:p>
            <a:pPr marL="195580" marR="5080" indent="-182880">
              <a:lnSpc>
                <a:spcPct val="105000"/>
              </a:lnSpc>
              <a:spcAft>
                <a:spcPts val="600"/>
              </a:spcAft>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Software Co. has been considering a potential acquisition of Technology Inc., an international </a:t>
            </a:r>
            <a:r>
              <a:rPr lang="en-US" sz="12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Saas</a:t>
            </a: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 company selling CRM systems</a:t>
            </a:r>
          </a:p>
          <a:p>
            <a:pPr marL="195580" marR="5080" indent="-182880">
              <a:lnSpc>
                <a:spcPct val="105000"/>
              </a:lnSpc>
              <a:spcAft>
                <a:spcPts val="600"/>
              </a:spcAft>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Software Co.’s major industry competitors, Micro Corporation and International Software, purchased Cloud and </a:t>
            </a:r>
            <a:r>
              <a:rPr lang="en-US" sz="12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RealTech</a:t>
            </a: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 in 2017 and 2018 respectively</a:t>
            </a:r>
          </a:p>
          <a:p>
            <a:pPr marL="195580" marR="5080" indent="-182880">
              <a:lnSpc>
                <a:spcPct val="105000"/>
              </a:lnSpc>
              <a:spcAft>
                <a:spcPts val="600"/>
              </a:spcAft>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The share price of Technology Inc. has declined 5% since 2017, and the company is looking for investor funding</a:t>
            </a:r>
          </a:p>
        </p:txBody>
      </p:sp>
      <p:sp>
        <p:nvSpPr>
          <p:cNvPr id="8" name="object 8"/>
          <p:cNvSpPr/>
          <p:nvPr/>
        </p:nvSpPr>
        <p:spPr>
          <a:xfrm>
            <a:off x="1723644" y="1505711"/>
            <a:ext cx="2237740" cy="1348220"/>
          </a:xfrm>
          <a:custGeom>
            <a:avLst/>
            <a:gdLst/>
            <a:ahLst/>
            <a:cxnLst/>
            <a:rect l="l" t="t" r="r" b="b"/>
            <a:pathLst>
              <a:path w="2237740" h="1257300">
                <a:moveTo>
                  <a:pt x="1795145" y="0"/>
                </a:moveTo>
                <a:lnTo>
                  <a:pt x="0" y="0"/>
                </a:lnTo>
                <a:lnTo>
                  <a:pt x="0" y="1257300"/>
                </a:lnTo>
                <a:lnTo>
                  <a:pt x="1795145" y="1257300"/>
                </a:lnTo>
                <a:lnTo>
                  <a:pt x="2237232" y="628650"/>
                </a:lnTo>
                <a:lnTo>
                  <a:pt x="1795145"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object 9"/>
          <p:cNvSpPr txBox="1"/>
          <p:nvPr/>
        </p:nvSpPr>
        <p:spPr>
          <a:xfrm>
            <a:off x="1848713" y="1755231"/>
            <a:ext cx="1971547" cy="197490"/>
          </a:xfrm>
          <a:prstGeom prst="rect">
            <a:avLst/>
          </a:prstGeom>
        </p:spPr>
        <p:txBody>
          <a:bodyPr vert="horz" wrap="square" lIns="0" tIns="12700" rIns="0" bIns="0" rtlCol="0">
            <a:spAutoFit/>
          </a:bodyPr>
          <a:lstStyle/>
          <a:p>
            <a:pPr marL="12700">
              <a:spcBef>
                <a:spcPts val="100"/>
              </a:spcBef>
            </a:pPr>
            <a:r>
              <a:rPr lang="en-US" sz="1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Situation Overview</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object 10"/>
          <p:cNvSpPr txBox="1"/>
          <p:nvPr/>
        </p:nvSpPr>
        <p:spPr>
          <a:xfrm>
            <a:off x="1848713" y="1971641"/>
            <a:ext cx="1726564" cy="521297"/>
          </a:xfrm>
          <a:prstGeom prst="rect">
            <a:avLst/>
          </a:prstGeom>
        </p:spPr>
        <p:txBody>
          <a:bodyPr vert="horz" wrap="square" lIns="0" tIns="13335" rIns="0" bIns="0" rtlCol="0">
            <a:spAutoFit/>
          </a:bodyPr>
          <a:lstStyle/>
          <a:p>
            <a:pPr marL="12700">
              <a:spcBef>
                <a:spcPts val="105"/>
              </a:spcBef>
            </a:pPr>
            <a:r>
              <a:rPr lang="en-US" sz="1100"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industry competition in the global market and opportunity to expand</a:t>
            </a:r>
            <a:endPar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12"/>
          <p:cNvSpPr/>
          <p:nvPr/>
        </p:nvSpPr>
        <p:spPr>
          <a:xfrm>
            <a:off x="3304032" y="2933700"/>
            <a:ext cx="7132320" cy="1346858"/>
          </a:xfrm>
          <a:custGeom>
            <a:avLst/>
            <a:gdLst/>
            <a:ahLst/>
            <a:cxnLst/>
            <a:rect l="l" t="t" r="r" b="b"/>
            <a:pathLst>
              <a:path w="7132320" h="1256029">
                <a:moveTo>
                  <a:pt x="0" y="1255776"/>
                </a:moveTo>
                <a:lnTo>
                  <a:pt x="7132320" y="1255776"/>
                </a:lnTo>
                <a:lnTo>
                  <a:pt x="7132320" y="0"/>
                </a:lnTo>
                <a:lnTo>
                  <a:pt x="0" y="0"/>
                </a:lnTo>
                <a:lnTo>
                  <a:pt x="0" y="1255776"/>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13"/>
          <p:cNvSpPr txBox="1"/>
          <p:nvPr/>
        </p:nvSpPr>
        <p:spPr>
          <a:xfrm>
            <a:off x="4206367" y="3142795"/>
            <a:ext cx="6136920" cy="963982"/>
          </a:xfrm>
          <a:prstGeom prst="rect">
            <a:avLst/>
          </a:prstGeom>
        </p:spPr>
        <p:txBody>
          <a:bodyPr vert="horz" wrap="square" lIns="0" tIns="3175" rIns="0" bIns="0" rtlCol="0">
            <a:spAutoFit/>
          </a:bodyPr>
          <a:lstStyle/>
          <a:p>
            <a:pPr marL="195580" marR="5080" indent="-182880">
              <a:lnSpc>
                <a:spcPct val="105000"/>
              </a:lnSpc>
              <a:spcBef>
                <a:spcPts val="25"/>
              </a:spcBef>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Diversify risks faced by Software Co. in the global software market</a:t>
            </a:r>
          </a:p>
          <a:p>
            <a:pPr marL="195580" marR="5080" indent="-182880">
              <a:lnSpc>
                <a:spcPct val="105000"/>
              </a:lnSpc>
              <a:spcBef>
                <a:spcPts val="25"/>
              </a:spcBef>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Drive growth in the American market while sustain competitive advantage in Europe</a:t>
            </a:r>
          </a:p>
          <a:p>
            <a:pPr marL="195580" marR="5080" indent="-182880">
              <a:lnSpc>
                <a:spcPct val="105000"/>
              </a:lnSpc>
              <a:spcBef>
                <a:spcPts val="25"/>
              </a:spcBef>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Integration with existing product lines to offer brand new bundle options</a:t>
            </a:r>
          </a:p>
          <a:p>
            <a:pPr marL="195580" marR="5080" indent="-182880">
              <a:lnSpc>
                <a:spcPct val="105000"/>
              </a:lnSpc>
              <a:spcBef>
                <a:spcPts val="25"/>
              </a:spcBef>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Technology Inc.’s share price has been undervalued</a:t>
            </a:r>
          </a:p>
        </p:txBody>
      </p:sp>
      <p:sp>
        <p:nvSpPr>
          <p:cNvPr id="14" name="object 14"/>
          <p:cNvSpPr/>
          <p:nvPr/>
        </p:nvSpPr>
        <p:spPr>
          <a:xfrm>
            <a:off x="1723644" y="2915411"/>
            <a:ext cx="2237740" cy="1348220"/>
          </a:xfrm>
          <a:custGeom>
            <a:avLst/>
            <a:gdLst/>
            <a:ahLst/>
            <a:cxnLst/>
            <a:rect l="l" t="t" r="r" b="b"/>
            <a:pathLst>
              <a:path w="2237740" h="1257300">
                <a:moveTo>
                  <a:pt x="1795145" y="0"/>
                </a:moveTo>
                <a:lnTo>
                  <a:pt x="0" y="0"/>
                </a:lnTo>
                <a:lnTo>
                  <a:pt x="0" y="1257300"/>
                </a:lnTo>
                <a:lnTo>
                  <a:pt x="1795145" y="1257300"/>
                </a:lnTo>
                <a:lnTo>
                  <a:pt x="2237232" y="628650"/>
                </a:lnTo>
                <a:lnTo>
                  <a:pt x="1795145"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object 15"/>
          <p:cNvSpPr txBox="1"/>
          <p:nvPr/>
        </p:nvSpPr>
        <p:spPr>
          <a:xfrm>
            <a:off x="1848713" y="3174149"/>
            <a:ext cx="1179830" cy="197490"/>
          </a:xfrm>
          <a:prstGeom prst="rect">
            <a:avLst/>
          </a:prstGeom>
        </p:spPr>
        <p:txBody>
          <a:bodyPr vert="horz" wrap="square" lIns="0" tIns="12700" rIns="0" bIns="0" rtlCol="0">
            <a:spAutoFit/>
          </a:bodyPr>
          <a:lstStyle/>
          <a:p>
            <a:pPr marL="12700">
              <a:spcBef>
                <a:spcPts val="100"/>
              </a:spcBef>
            </a:pPr>
            <a:r>
              <a:rPr lang="en-US" sz="1200" b="1" spc="-90" dirty="0">
                <a:solidFill>
                  <a:srgbClr val="FFFFFF"/>
                </a:solidFill>
                <a:latin typeface="Open Sans" panose="020B0606030504020204" pitchFamily="34" charset="0"/>
                <a:ea typeface="Open Sans" panose="020B0606030504020204" pitchFamily="34" charset="0"/>
                <a:cs typeface="Open Sans" panose="020B0606030504020204" pitchFamily="34" charset="0"/>
              </a:rPr>
              <a:t>Considerations</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17"/>
          <p:cNvSpPr txBox="1"/>
          <p:nvPr/>
        </p:nvSpPr>
        <p:spPr>
          <a:xfrm>
            <a:off x="1848714" y="3423910"/>
            <a:ext cx="1629592" cy="520655"/>
          </a:xfrm>
          <a:prstGeom prst="rect">
            <a:avLst/>
          </a:prstGeom>
        </p:spPr>
        <p:txBody>
          <a:bodyPr vert="horz" wrap="square" lIns="0" tIns="12700" rIns="0" bIns="0" rtlCol="0">
            <a:spAutoFit/>
          </a:bodyPr>
          <a:lstStyle/>
          <a:p>
            <a:pPr marL="12700">
              <a:spcBef>
                <a:spcPts val="100"/>
              </a:spcBef>
            </a:pPr>
            <a:r>
              <a:rPr lang="en-US" sz="1100" spc="-25" dirty="0">
                <a:solidFill>
                  <a:srgbClr val="FFFFFF"/>
                </a:solidFill>
                <a:latin typeface="Open Sans" panose="020B0606030504020204" pitchFamily="34" charset="0"/>
                <a:ea typeface="Open Sans" panose="020B0606030504020204" pitchFamily="34" charset="0"/>
                <a:cs typeface="Open Sans" panose="020B0606030504020204" pitchFamily="34" charset="0"/>
              </a:rPr>
              <a:t>Risks and opportunities present in the software market</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18"/>
          <p:cNvSpPr/>
          <p:nvPr/>
        </p:nvSpPr>
        <p:spPr>
          <a:xfrm>
            <a:off x="3304032" y="4386071"/>
            <a:ext cx="7132320" cy="1346858"/>
          </a:xfrm>
          <a:custGeom>
            <a:avLst/>
            <a:gdLst/>
            <a:ahLst/>
            <a:cxnLst/>
            <a:rect l="l" t="t" r="r" b="b"/>
            <a:pathLst>
              <a:path w="7132320" h="1256029">
                <a:moveTo>
                  <a:pt x="0" y="1255775"/>
                </a:moveTo>
                <a:lnTo>
                  <a:pt x="7132320" y="1255775"/>
                </a:lnTo>
                <a:lnTo>
                  <a:pt x="7132320" y="0"/>
                </a:lnTo>
                <a:lnTo>
                  <a:pt x="0" y="0"/>
                </a:lnTo>
                <a:lnTo>
                  <a:pt x="0" y="1255775"/>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object 19"/>
          <p:cNvSpPr txBox="1"/>
          <p:nvPr/>
        </p:nvSpPr>
        <p:spPr>
          <a:xfrm>
            <a:off x="4206367" y="4471172"/>
            <a:ext cx="5885180" cy="1157881"/>
          </a:xfrm>
          <a:prstGeom prst="rect">
            <a:avLst/>
          </a:prstGeom>
        </p:spPr>
        <p:txBody>
          <a:bodyPr vert="horz" wrap="square" lIns="0" tIns="3175" rIns="0" bIns="0" rtlCol="0">
            <a:spAutoFit/>
          </a:bodyPr>
          <a:lstStyle/>
          <a:p>
            <a:pPr marL="184150" marR="5080" indent="-171450">
              <a:lnSpc>
                <a:spcPct val="105100"/>
              </a:lnSpc>
              <a:spcBef>
                <a:spcPts val="25"/>
              </a:spcBef>
              <a:buClr>
                <a:srgbClr val="003366"/>
              </a:buClr>
              <a:buSzPct val="70000"/>
              <a:buFont typeface="Arial" panose="020B0604020202020204" pitchFamily="34" charset="0"/>
              <a:buChar char="•"/>
              <a:tabLst>
                <a:tab pos="195580" algn="l"/>
              </a:tabLst>
            </a:pPr>
            <a:r>
              <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rPr>
              <a:t>Acquire Technology Inc. at:</a:t>
            </a:r>
          </a:p>
          <a:p>
            <a:pPr marL="195580" marR="5080" indent="-182880">
              <a:lnSpc>
                <a:spcPct val="105100"/>
              </a:lnSpc>
              <a:spcBef>
                <a:spcPts val="25"/>
              </a:spcBef>
              <a:buClr>
                <a:srgbClr val="003366"/>
              </a:buClr>
              <a:buSzPct val="70000"/>
              <a:buFont typeface="Wingdings" panose="05000000000000000000" pitchFamily="2" charset="2"/>
              <a:buChar char="ü"/>
              <a:tabLst>
                <a:tab pos="195580" algn="l"/>
              </a:tabLst>
            </a:pPr>
            <a:endPar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195580" marR="5080" indent="-182880">
              <a:lnSpc>
                <a:spcPct val="105100"/>
              </a:lnSpc>
              <a:spcBef>
                <a:spcPts val="25"/>
              </a:spcBef>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Target price: </a:t>
            </a: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$164.10</a:t>
            </a:r>
          </a:p>
          <a:p>
            <a:pPr marL="195580" marR="5080" indent="-182880">
              <a:lnSpc>
                <a:spcPct val="105100"/>
              </a:lnSpc>
              <a:spcBef>
                <a:spcPts val="25"/>
              </a:spcBef>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Price premium: </a:t>
            </a: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56.7%</a:t>
            </a:r>
          </a:p>
          <a:p>
            <a:pPr marL="195580" marR="5080" indent="-182880">
              <a:lnSpc>
                <a:spcPct val="105100"/>
              </a:lnSpc>
              <a:spcBef>
                <a:spcPts val="25"/>
              </a:spcBef>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Financing: </a:t>
            </a: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use of a mix of cash and stock considerations due to current leverage</a:t>
            </a:r>
          </a:p>
          <a:p>
            <a:pPr marL="195580" marR="5080" indent="-182880">
              <a:lnSpc>
                <a:spcPct val="105100"/>
              </a:lnSpc>
              <a:spcBef>
                <a:spcPts val="25"/>
              </a:spcBef>
              <a:buClr>
                <a:srgbClr val="003366"/>
              </a:buClr>
              <a:buSzPct val="70000"/>
              <a:buFont typeface="Wingdings" panose="05000000000000000000" pitchFamily="2" charset="2"/>
              <a:buChar char="ü"/>
              <a:tabLst>
                <a:tab pos="19558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Pro forma benefit: </a:t>
            </a: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enterprise value will outreach major competitors</a:t>
            </a:r>
          </a:p>
        </p:txBody>
      </p:sp>
      <p:sp>
        <p:nvSpPr>
          <p:cNvPr id="20" name="object 20"/>
          <p:cNvSpPr/>
          <p:nvPr/>
        </p:nvSpPr>
        <p:spPr>
          <a:xfrm>
            <a:off x="1723644" y="4369308"/>
            <a:ext cx="2237740" cy="1346858"/>
          </a:xfrm>
          <a:custGeom>
            <a:avLst/>
            <a:gdLst/>
            <a:ahLst/>
            <a:cxnLst/>
            <a:rect l="l" t="t" r="r" b="b"/>
            <a:pathLst>
              <a:path w="2237740" h="1256029">
                <a:moveTo>
                  <a:pt x="1795653" y="0"/>
                </a:moveTo>
                <a:lnTo>
                  <a:pt x="0" y="0"/>
                </a:lnTo>
                <a:lnTo>
                  <a:pt x="0" y="1255776"/>
                </a:lnTo>
                <a:lnTo>
                  <a:pt x="1795653" y="1255776"/>
                </a:lnTo>
                <a:lnTo>
                  <a:pt x="2237232" y="627888"/>
                </a:lnTo>
                <a:lnTo>
                  <a:pt x="1795653"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object 21"/>
          <p:cNvSpPr txBox="1"/>
          <p:nvPr/>
        </p:nvSpPr>
        <p:spPr>
          <a:xfrm>
            <a:off x="1848713" y="4577850"/>
            <a:ext cx="1254760" cy="197490"/>
          </a:xfrm>
          <a:prstGeom prst="rect">
            <a:avLst/>
          </a:prstGeom>
        </p:spPr>
        <p:txBody>
          <a:bodyPr vert="horz" wrap="square" lIns="0" tIns="12700" rIns="0" bIns="0" rtlCol="0">
            <a:spAutoFit/>
          </a:bodyPr>
          <a:lstStyle/>
          <a:p>
            <a:pPr marL="12700">
              <a:spcBef>
                <a:spcPts val="100"/>
              </a:spcBef>
            </a:pPr>
            <a:r>
              <a:rPr lang="en-US" sz="1200" b="1" spc="-60" dirty="0">
                <a:solidFill>
                  <a:srgbClr val="FFFFFF"/>
                </a:solidFill>
                <a:latin typeface="Open Sans" panose="020B0606030504020204" pitchFamily="34" charset="0"/>
                <a:ea typeface="Open Sans" panose="020B0606030504020204" pitchFamily="34" charset="0"/>
                <a:cs typeface="Open Sans" panose="020B0606030504020204" pitchFamily="34" charset="0"/>
              </a:rPr>
              <a:t>Recommendation</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object 25"/>
          <p:cNvSpPr txBox="1">
            <a:spLocks noGrp="1"/>
          </p:cNvSpPr>
          <p:nvPr>
            <p:ph type="ftr" sz="quarter" idx="5"/>
          </p:nvPr>
        </p:nvSpPr>
        <p:spPr>
          <a:xfrm>
            <a:off x="1797642" y="6590279"/>
            <a:ext cx="1953260" cy="141705"/>
          </a:xfrm>
          <a:prstGeom prst="rect">
            <a:avLst/>
          </a:prstGeom>
        </p:spPr>
        <p:txBody>
          <a:bodyPr vert="horz" wrap="square" lIns="0" tIns="3175" rIns="0" bIns="0" rtlCol="0">
            <a:spAutoFit/>
          </a:bodyPr>
          <a:lstStyle/>
          <a:p>
            <a:pPr marL="12700">
              <a:spcBef>
                <a:spcPts val="25"/>
              </a:spcBef>
            </a:pPr>
            <a:r>
              <a:rPr spc="-10" dirty="0"/>
              <a:t>Strictly </a:t>
            </a:r>
            <a:r>
              <a:rPr spc="-20" dirty="0"/>
              <a:t>Private </a:t>
            </a:r>
            <a:r>
              <a:rPr spc="40" dirty="0"/>
              <a:t>&amp;</a:t>
            </a:r>
            <a:r>
              <a:rPr spc="-65" dirty="0"/>
              <a:t> </a:t>
            </a:r>
            <a:r>
              <a:rPr spc="-15" dirty="0"/>
              <a:t>Confidential</a:t>
            </a:r>
          </a:p>
        </p:txBody>
      </p:sp>
      <p:sp>
        <p:nvSpPr>
          <p:cNvPr id="22" name="object 22"/>
          <p:cNvSpPr txBox="1"/>
          <p:nvPr/>
        </p:nvSpPr>
        <p:spPr>
          <a:xfrm>
            <a:off x="1848713" y="4794259"/>
            <a:ext cx="1726564" cy="689932"/>
          </a:xfrm>
          <a:prstGeom prst="rect">
            <a:avLst/>
          </a:prstGeom>
        </p:spPr>
        <p:txBody>
          <a:bodyPr vert="horz" wrap="square" lIns="0" tIns="12700" rIns="0" bIns="0" rtlCol="0">
            <a:spAutoFit/>
          </a:bodyPr>
          <a:lstStyle/>
          <a:p>
            <a:pPr marL="12700">
              <a:spcBef>
                <a:spcPts val="100"/>
              </a:spcBef>
            </a:pPr>
            <a:r>
              <a:rPr lang="en-US" sz="1100" spc="-35" dirty="0">
                <a:solidFill>
                  <a:srgbClr val="FFFFFF"/>
                </a:solidFill>
                <a:latin typeface="Open Sans" panose="020B0606030504020204" pitchFamily="34" charset="0"/>
                <a:ea typeface="Open Sans" panose="020B0606030504020204" pitchFamily="34" charset="0"/>
                <a:cs typeface="Open Sans" panose="020B0606030504020204" pitchFamily="34" charset="0"/>
              </a:rPr>
              <a:t>Proceed with the acquisition after considering strategic alternatives</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Slide Number Placeholder 10">
            <a:extLst>
              <a:ext uri="{FF2B5EF4-FFF2-40B4-BE49-F238E27FC236}">
                <a16:creationId xmlns:a16="http://schemas.microsoft.com/office/drawing/2014/main" id="{13F14B06-1086-4814-8EA3-D319B0279DA3}"/>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16</a:t>
            </a:fld>
            <a:endParaRPr spc="1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1C7B52FF-1C50-4E5B-9E9F-5ADF96B10DD8}"/>
              </a:ext>
            </a:extLst>
          </p:cNvPr>
          <p:cNvSpPr/>
          <p:nvPr/>
        </p:nvSpPr>
        <p:spPr>
          <a:xfrm flipV="1">
            <a:off x="0" y="0"/>
            <a:ext cx="12192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object 2"/>
          <p:cNvSpPr txBox="1">
            <a:spLocks noGrp="1"/>
          </p:cNvSpPr>
          <p:nvPr>
            <p:ph type="ctrTitle"/>
          </p:nvPr>
        </p:nvSpPr>
        <p:spPr>
          <a:xfrm>
            <a:off x="683491" y="4701492"/>
            <a:ext cx="10426942" cy="382156"/>
          </a:xfrm>
          <a:prstGeom prst="rect">
            <a:avLst/>
          </a:prstGeom>
        </p:spPr>
        <p:txBody>
          <a:bodyPr vert="horz" wrap="square" lIns="0" tIns="12700" rIns="0" bIns="0" rtlCol="0">
            <a:spAutoFit/>
          </a:bodyPr>
          <a:lstStyle/>
          <a:p>
            <a:pPr marL="12700">
              <a:spcBef>
                <a:spcPts val="100"/>
              </a:spcBef>
            </a:pPr>
            <a:r>
              <a:rPr sz="2400" kern="1200" spc="-85"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Appendix</a:t>
            </a:r>
          </a:p>
        </p:txBody>
      </p:sp>
      <p:sp>
        <p:nvSpPr>
          <p:cNvPr id="5" name="Slide Number Placeholder 4">
            <a:extLst>
              <a:ext uri="{FF2B5EF4-FFF2-40B4-BE49-F238E27FC236}">
                <a16:creationId xmlns:a16="http://schemas.microsoft.com/office/drawing/2014/main" id="{A86883E0-EEC9-485B-8897-37E4FF1C44EE}"/>
              </a:ext>
            </a:extLst>
          </p:cNvPr>
          <p:cNvSpPr>
            <a:spLocks noGrp="1"/>
          </p:cNvSpPr>
          <p:nvPr>
            <p:ph type="sldNum" sz="quarter" idx="7"/>
          </p:nvPr>
        </p:nvSpPr>
        <p:spPr>
          <a:xfrm>
            <a:off x="5872140" y="6612497"/>
            <a:ext cx="467360" cy="138499"/>
          </a:xfrm>
        </p:spPr>
        <p:txBody>
          <a:bodyPr/>
          <a:lstStyle/>
          <a:p>
            <a:pPr marL="12700">
              <a:spcBef>
                <a:spcPts val="35"/>
              </a:spcBef>
            </a:pPr>
            <a:r>
              <a:rPr lang="en-CA" sz="900" spc="-50" dirty="0">
                <a:solidFill>
                  <a:schemeClr val="bg1"/>
                </a:solidFill>
              </a:rPr>
              <a:t>Page</a:t>
            </a:r>
            <a:r>
              <a:rPr lang="en-CA" sz="900" spc="-45" dirty="0">
                <a:solidFill>
                  <a:schemeClr val="bg1"/>
                </a:solidFill>
              </a:rPr>
              <a:t> </a:t>
            </a:r>
            <a:fld id="{81D60167-4931-47E6-BA6A-407CBD079E47}" type="slidenum">
              <a:rPr sz="900" spc="15" smtClean="0">
                <a:solidFill>
                  <a:schemeClr val="bg1"/>
                </a:solidFill>
              </a:rPr>
              <a:pPr marL="12700">
                <a:spcBef>
                  <a:spcPts val="35"/>
                </a:spcBef>
              </a:pPr>
              <a:t>17</a:t>
            </a:fld>
            <a:endParaRPr sz="900" spc="15" dirty="0">
              <a:solidFill>
                <a:schemeClr val="bg1"/>
              </a:solidFill>
            </a:endParaRPr>
          </a:p>
        </p:txBody>
      </p:sp>
      <p:sp>
        <p:nvSpPr>
          <p:cNvPr id="10" name="object 48">
            <a:extLst>
              <a:ext uri="{FF2B5EF4-FFF2-40B4-BE49-F238E27FC236}">
                <a16:creationId xmlns:a16="http://schemas.microsoft.com/office/drawing/2014/main" id="{5EE1A70C-47EA-4BAA-A067-6618C143FD85}"/>
              </a:ext>
            </a:extLst>
          </p:cNvPr>
          <p:cNvSpPr txBox="1">
            <a:spLocks noGrp="1"/>
          </p:cNvSpPr>
          <p:nvPr>
            <p:ph type="ftr" sz="quarter" idx="5"/>
          </p:nvPr>
        </p:nvSpPr>
        <p:spPr>
          <a:xfrm>
            <a:off x="1729231" y="6590278"/>
            <a:ext cx="1710436" cy="141705"/>
          </a:xfrm>
          <a:prstGeom prst="rect">
            <a:avLst/>
          </a:prstGeom>
        </p:spPr>
        <p:txBody>
          <a:bodyPr vert="horz" wrap="square" lIns="0" tIns="3175" rIns="0" bIns="0" rtlCol="0">
            <a:spAutoFit/>
          </a:bodyPr>
          <a:lstStyle/>
          <a:p>
            <a:pPr marL="12700">
              <a:spcBef>
                <a:spcPts val="25"/>
              </a:spcBef>
            </a:pPr>
            <a:r>
              <a:rPr dirty="0">
                <a:solidFill>
                  <a:schemeClr val="bg1"/>
                </a:solidFill>
              </a:rPr>
              <a:t>Strictly Private &amp; Confidential</a:t>
            </a:r>
          </a:p>
        </p:txBody>
      </p:sp>
      <p:pic>
        <p:nvPicPr>
          <p:cNvPr id="9" name="Picture 2" descr="CFI Logo Trademark Small">
            <a:extLst>
              <a:ext uri="{FF2B5EF4-FFF2-40B4-BE49-F238E27FC236}">
                <a16:creationId xmlns:a16="http://schemas.microsoft.com/office/drawing/2014/main" id="{745EBC50-ECCA-4A85-B5F3-EDF6328C433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0954486" y="6531142"/>
            <a:ext cx="985393" cy="259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3D49161B-FC1E-4BF3-B893-D54F7D7A549F}"/>
              </a:ext>
            </a:extLst>
          </p:cNvPr>
          <p:cNvSpPr/>
          <p:nvPr/>
        </p:nvSpPr>
        <p:spPr>
          <a:xfrm flipV="1">
            <a:off x="0" y="0"/>
            <a:ext cx="12192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itle 2">
            <a:extLst>
              <a:ext uri="{FF2B5EF4-FFF2-40B4-BE49-F238E27FC236}">
                <a16:creationId xmlns:a16="http://schemas.microsoft.com/office/drawing/2014/main" id="{ED82AC79-DD21-49AC-9807-032D668830B0}"/>
              </a:ext>
            </a:extLst>
          </p:cNvPr>
          <p:cNvSpPr txBox="1">
            <a:spLocks/>
          </p:cNvSpPr>
          <p:nvPr/>
        </p:nvSpPr>
        <p:spPr>
          <a:xfrm>
            <a:off x="644919" y="854419"/>
            <a:ext cx="4926646" cy="3345546"/>
          </a:xfrm>
          <a:prstGeom prst="rect">
            <a:avLst/>
          </a:prstGeom>
        </p:spPr>
        <p:txBody>
          <a:bodyPr vert="horz" lIns="91440" tIns="45720" rIns="91440" bIns="45720" rtlCol="0" anchor="b">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This PowerPoint presentation is for educational purposes only and should not be used for any other reason.</a:t>
            </a: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All content is Copyright material of CFI Education Inc.</a:t>
            </a: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https://corporatefinanceinstitute.com/</a:t>
            </a: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 2019 CFI Education Inc.</a:t>
            </a: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All rights reserved.  The contents of this publication, including but not limited to all written material, content layout, images, formulas, and code, are protected under international copyright and trademark laws.  No part of this publication may be modified, manipulated, reproduced, distributed, or transmitted in any form by any means, including photocopying, recording, or other electronic or mechanical methods, without prior written permission of the publisher, except in the case of certain noncommercial uses permitted by copyright law. </a:t>
            </a:r>
            <a:endParaRPr kumimoji="0" lang="en-CA" sz="1200" b="0" i="0" u="none" strike="noStrike" kern="120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2" descr="CFI Logo Trademark Small">
            <a:extLst>
              <a:ext uri="{FF2B5EF4-FFF2-40B4-BE49-F238E27FC236}">
                <a16:creationId xmlns:a16="http://schemas.microsoft.com/office/drawing/2014/main" id="{00C6200F-F58D-4A14-A15B-6C2B4A9D6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19" y="407911"/>
            <a:ext cx="1340762" cy="35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52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36548" y="337566"/>
            <a:ext cx="1844853" cy="320601"/>
          </a:xfrm>
          <a:prstGeom prst="rect">
            <a:avLst/>
          </a:prstGeom>
        </p:spPr>
        <p:txBody>
          <a:bodyPr vert="horz" wrap="square" lIns="0" tIns="12700" rIns="0" bIns="0" rtlCol="0">
            <a:spAutoFit/>
          </a:bodyPr>
          <a:lstStyle/>
          <a:p>
            <a:pPr marL="12700">
              <a:spcBef>
                <a:spcPts val="100"/>
              </a:spcBef>
            </a:pPr>
            <a:r>
              <a:rPr dirty="0"/>
              <a:t>Team Profile</a:t>
            </a:r>
          </a:p>
        </p:txBody>
      </p:sp>
      <p:sp>
        <p:nvSpPr>
          <p:cNvPr id="9" name="object 9"/>
          <p:cNvSpPr/>
          <p:nvPr/>
        </p:nvSpPr>
        <p:spPr>
          <a:xfrm>
            <a:off x="1744218" y="1401317"/>
            <a:ext cx="2029460" cy="0"/>
          </a:xfrm>
          <a:custGeom>
            <a:avLst/>
            <a:gdLst/>
            <a:ahLst/>
            <a:cxnLst/>
            <a:rect l="l" t="t" r="r" b="b"/>
            <a:pathLst>
              <a:path w="2029460">
                <a:moveTo>
                  <a:pt x="0" y="0"/>
                </a:moveTo>
                <a:lnTo>
                  <a:pt x="2028952" y="0"/>
                </a:lnTo>
              </a:path>
            </a:pathLst>
          </a:custGeom>
          <a:ln w="19812">
            <a:solidFill>
              <a:srgbClr val="003366"/>
            </a:solidFill>
          </a:ln>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object 10"/>
          <p:cNvSpPr txBox="1"/>
          <p:nvPr/>
        </p:nvSpPr>
        <p:spPr>
          <a:xfrm>
            <a:off x="1776476" y="2721992"/>
            <a:ext cx="1995805" cy="3051278"/>
          </a:xfrm>
          <a:prstGeom prst="rect">
            <a:avLst/>
          </a:prstGeom>
          <a:solidFill>
            <a:schemeClr val="tx2"/>
          </a:solidFill>
        </p:spPr>
        <p:txBody>
          <a:bodyPr vert="horz" wrap="square" lIns="0" tIns="13335" rIns="0" bIns="0" rtlCol="0">
            <a:noAutofit/>
          </a:bodyPr>
          <a:lstStyle/>
          <a:p>
            <a:pPr marL="12700" marR="5080">
              <a:spcAft>
                <a:spcPts val="1200"/>
              </a:spcAft>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Individual bio</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p:txBody>
      </p:sp>
      <p:sp>
        <p:nvSpPr>
          <p:cNvPr id="12" name="object 12"/>
          <p:cNvSpPr txBox="1"/>
          <p:nvPr/>
        </p:nvSpPr>
        <p:spPr>
          <a:xfrm>
            <a:off x="4870197" y="1636268"/>
            <a:ext cx="1118235" cy="182742"/>
          </a:xfrm>
          <a:prstGeom prst="rect">
            <a:avLst/>
          </a:prstGeom>
        </p:spPr>
        <p:txBody>
          <a:bodyPr vert="horz" wrap="square" lIns="0" tIns="13335" rIns="0" bIns="0" rtlCol="0">
            <a:spAutoFit/>
          </a:bodyPr>
          <a:lstStyle>
            <a:defPPr>
              <a:defRPr lang="en-US"/>
            </a:defPPr>
            <a:lvl1pPr marL="12700">
              <a:lnSpc>
                <a:spcPct val="100000"/>
              </a:lnSpc>
              <a:spcBef>
                <a:spcPts val="105"/>
              </a:spcBef>
              <a:defRPr sz="1100">
                <a:solidFill>
                  <a:srgbClr val="3E3E3E"/>
                </a:solidFill>
                <a:latin typeface="Arial"/>
                <a:cs typeface="Arial"/>
              </a:defRPr>
            </a:lvl1pPr>
          </a:lstStyle>
          <a:p>
            <a:pPr algn="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Contact No.</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13"/>
          <p:cNvSpPr txBox="1"/>
          <p:nvPr/>
        </p:nvSpPr>
        <p:spPr>
          <a:xfrm>
            <a:off x="4870197" y="1971802"/>
            <a:ext cx="1118234" cy="182742"/>
          </a:xfrm>
          <a:prstGeom prst="rect">
            <a:avLst/>
          </a:prstGeom>
        </p:spPr>
        <p:txBody>
          <a:bodyPr vert="horz" wrap="square" lIns="0" tIns="13335" rIns="0" bIns="0" rtlCol="0">
            <a:spAutoFit/>
          </a:bodyPr>
          <a:lstStyle>
            <a:defPPr>
              <a:defRPr lang="en-US"/>
            </a:defPPr>
            <a:lvl1pPr marL="12700" algn="r">
              <a:lnSpc>
                <a:spcPct val="100000"/>
              </a:lnSpc>
              <a:spcBef>
                <a:spcPts val="105"/>
              </a:spcBef>
              <a:defRPr sz="1100">
                <a:solidFill>
                  <a:srgbClr val="3E3E3E"/>
                </a:solidFill>
                <a:latin typeface="Arial"/>
                <a:cs typeface="Arial"/>
              </a:defRPr>
            </a:lvl1pPr>
          </a:lstStyle>
          <a:p>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Company</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object 14"/>
          <p:cNvSpPr txBox="1"/>
          <p:nvPr/>
        </p:nvSpPr>
        <p:spPr>
          <a:xfrm>
            <a:off x="3980179" y="2721991"/>
            <a:ext cx="1995805" cy="3051278"/>
          </a:xfrm>
          <a:prstGeom prst="rect">
            <a:avLst/>
          </a:prstGeom>
          <a:solidFill>
            <a:schemeClr val="tx2"/>
          </a:solidFill>
        </p:spPr>
        <p:txBody>
          <a:bodyPr vert="horz" wrap="square" lIns="0" tIns="13335" rIns="0" bIns="0" rtlCol="0">
            <a:noAutofit/>
          </a:bodyPr>
          <a:lstStyle/>
          <a:p>
            <a:pPr marL="12700" marR="5080">
              <a:spcAft>
                <a:spcPts val="1200"/>
              </a:spcAft>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Individual bio</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p:txBody>
      </p:sp>
      <p:sp>
        <p:nvSpPr>
          <p:cNvPr id="16" name="object 16"/>
          <p:cNvSpPr/>
          <p:nvPr/>
        </p:nvSpPr>
        <p:spPr>
          <a:xfrm>
            <a:off x="3947922" y="1401317"/>
            <a:ext cx="2029460" cy="0"/>
          </a:xfrm>
          <a:custGeom>
            <a:avLst/>
            <a:gdLst/>
            <a:ahLst/>
            <a:cxnLst/>
            <a:rect l="l" t="t" r="r" b="b"/>
            <a:pathLst>
              <a:path w="2029460">
                <a:moveTo>
                  <a:pt x="0" y="0"/>
                </a:moveTo>
                <a:lnTo>
                  <a:pt x="2028952" y="0"/>
                </a:lnTo>
              </a:path>
            </a:pathLst>
          </a:custGeom>
          <a:ln w="19812">
            <a:solidFill>
              <a:srgbClr val="003366"/>
            </a:solidFill>
          </a:ln>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17"/>
          <p:cNvSpPr txBox="1"/>
          <p:nvPr/>
        </p:nvSpPr>
        <p:spPr>
          <a:xfrm>
            <a:off x="2663445" y="1636268"/>
            <a:ext cx="1118235" cy="182742"/>
          </a:xfrm>
          <a:prstGeom prst="rect">
            <a:avLst/>
          </a:prstGeom>
        </p:spPr>
        <p:txBody>
          <a:bodyPr vert="horz" wrap="square" lIns="0" tIns="13335" rIns="0" bIns="0" rtlCol="0">
            <a:spAutoFit/>
          </a:bodyPr>
          <a:lstStyle/>
          <a:p>
            <a:pPr marL="12700" algn="r">
              <a:spcBef>
                <a:spcPts val="105"/>
              </a:spcBef>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Contact No.</a:t>
            </a:r>
            <a:endParaRPr sz="11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18"/>
          <p:cNvSpPr txBox="1"/>
          <p:nvPr/>
        </p:nvSpPr>
        <p:spPr>
          <a:xfrm>
            <a:off x="2663445" y="1971802"/>
            <a:ext cx="1118234" cy="182742"/>
          </a:xfrm>
          <a:prstGeom prst="rect">
            <a:avLst/>
          </a:prstGeom>
        </p:spPr>
        <p:txBody>
          <a:bodyPr vert="horz" wrap="square" lIns="0" tIns="13335" rIns="0" bIns="0" rtlCol="0">
            <a:spAutoFit/>
          </a:bodyPr>
          <a:lstStyle>
            <a:defPPr>
              <a:defRPr lang="en-US"/>
            </a:defPPr>
            <a:lvl1pPr marL="12700" algn="r">
              <a:lnSpc>
                <a:spcPct val="100000"/>
              </a:lnSpc>
              <a:spcBef>
                <a:spcPts val="105"/>
              </a:spcBef>
              <a:defRPr sz="1100">
                <a:solidFill>
                  <a:srgbClr val="3E3E3E"/>
                </a:solidFill>
                <a:latin typeface="Arial"/>
                <a:cs typeface="Arial"/>
              </a:defRPr>
            </a:lvl1pPr>
          </a:lstStyle>
          <a:p>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Company</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object 19"/>
          <p:cNvSpPr txBox="1"/>
          <p:nvPr/>
        </p:nvSpPr>
        <p:spPr>
          <a:xfrm>
            <a:off x="7095872" y="1636268"/>
            <a:ext cx="1118235" cy="182742"/>
          </a:xfrm>
          <a:prstGeom prst="rect">
            <a:avLst/>
          </a:prstGeom>
        </p:spPr>
        <p:txBody>
          <a:bodyPr vert="horz" wrap="square" lIns="0" tIns="13335" rIns="0" bIns="0" rtlCol="0">
            <a:spAutoFit/>
          </a:bodyPr>
          <a:lstStyle>
            <a:defPPr>
              <a:defRPr lang="en-US"/>
            </a:defPPr>
            <a:lvl1pPr marL="12700">
              <a:lnSpc>
                <a:spcPct val="100000"/>
              </a:lnSpc>
              <a:spcBef>
                <a:spcPts val="105"/>
              </a:spcBef>
              <a:defRPr sz="1100">
                <a:solidFill>
                  <a:srgbClr val="3E3E3E"/>
                </a:solidFill>
                <a:latin typeface="Arial"/>
                <a:cs typeface="Arial"/>
              </a:defRPr>
            </a:lvl1pPr>
          </a:lstStyle>
          <a:p>
            <a:pPr algn="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Contact No.</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object 20"/>
          <p:cNvSpPr txBox="1"/>
          <p:nvPr/>
        </p:nvSpPr>
        <p:spPr>
          <a:xfrm>
            <a:off x="7095872" y="1971802"/>
            <a:ext cx="1118234" cy="182742"/>
          </a:xfrm>
          <a:prstGeom prst="rect">
            <a:avLst/>
          </a:prstGeom>
        </p:spPr>
        <p:txBody>
          <a:bodyPr vert="horz" wrap="square" lIns="0" tIns="13335" rIns="0" bIns="0" rtlCol="0">
            <a:spAutoFit/>
          </a:bodyPr>
          <a:lstStyle>
            <a:defPPr>
              <a:defRPr lang="en-US"/>
            </a:defPPr>
            <a:lvl1pPr marL="12700" algn="r">
              <a:lnSpc>
                <a:spcPct val="100000"/>
              </a:lnSpc>
              <a:spcBef>
                <a:spcPts val="105"/>
              </a:spcBef>
              <a:defRPr sz="1100">
                <a:solidFill>
                  <a:srgbClr val="3E3E3E"/>
                </a:solidFill>
                <a:latin typeface="Arial"/>
                <a:cs typeface="Arial"/>
              </a:defRPr>
            </a:lvl1pPr>
          </a:lstStyle>
          <a:p>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Company</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object 22"/>
          <p:cNvSpPr/>
          <p:nvPr/>
        </p:nvSpPr>
        <p:spPr>
          <a:xfrm>
            <a:off x="6172961" y="1401317"/>
            <a:ext cx="2029460" cy="0"/>
          </a:xfrm>
          <a:custGeom>
            <a:avLst/>
            <a:gdLst/>
            <a:ahLst/>
            <a:cxnLst/>
            <a:rect l="l" t="t" r="r" b="b"/>
            <a:pathLst>
              <a:path w="2029459">
                <a:moveTo>
                  <a:pt x="0" y="0"/>
                </a:moveTo>
                <a:lnTo>
                  <a:pt x="2028952" y="0"/>
                </a:lnTo>
              </a:path>
            </a:pathLst>
          </a:custGeom>
          <a:ln w="19812">
            <a:solidFill>
              <a:srgbClr val="003366"/>
            </a:solidFill>
          </a:ln>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object 23"/>
          <p:cNvSpPr txBox="1"/>
          <p:nvPr/>
        </p:nvSpPr>
        <p:spPr>
          <a:xfrm>
            <a:off x="9321546" y="1636268"/>
            <a:ext cx="1118235" cy="182742"/>
          </a:xfrm>
          <a:prstGeom prst="rect">
            <a:avLst/>
          </a:prstGeom>
        </p:spPr>
        <p:txBody>
          <a:bodyPr vert="horz" wrap="square" lIns="0" tIns="13335" rIns="0" bIns="0" rtlCol="0">
            <a:spAutoFit/>
          </a:bodyPr>
          <a:lstStyle>
            <a:defPPr>
              <a:defRPr lang="en-US"/>
            </a:defPPr>
            <a:lvl1pPr marL="12700">
              <a:lnSpc>
                <a:spcPct val="100000"/>
              </a:lnSpc>
              <a:spcBef>
                <a:spcPts val="105"/>
              </a:spcBef>
              <a:defRPr sz="1100">
                <a:solidFill>
                  <a:srgbClr val="3E3E3E"/>
                </a:solidFill>
                <a:latin typeface="Arial"/>
                <a:cs typeface="Arial"/>
              </a:defRPr>
            </a:lvl1pPr>
          </a:lstStyle>
          <a:p>
            <a:pPr algn="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Contact No.</a:t>
            </a: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24"/>
          <p:cNvSpPr txBox="1"/>
          <p:nvPr/>
        </p:nvSpPr>
        <p:spPr>
          <a:xfrm>
            <a:off x="9369425" y="1971802"/>
            <a:ext cx="1070357" cy="182742"/>
          </a:xfrm>
          <a:prstGeom prst="rect">
            <a:avLst/>
          </a:prstGeom>
        </p:spPr>
        <p:txBody>
          <a:bodyPr vert="horz" wrap="square" lIns="0" tIns="13335" rIns="0" bIns="0" rtlCol="0">
            <a:spAutoFit/>
          </a:bodyPr>
          <a:lstStyle/>
          <a:p>
            <a:pPr marL="12700" algn="r">
              <a:spcBef>
                <a:spcPts val="105"/>
              </a:spcBef>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Company</a:t>
            </a:r>
            <a:endParaRPr sz="11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object 25"/>
          <p:cNvSpPr txBox="1"/>
          <p:nvPr/>
        </p:nvSpPr>
        <p:spPr>
          <a:xfrm>
            <a:off x="8431530" y="1185417"/>
            <a:ext cx="1118234" cy="197490"/>
          </a:xfrm>
          <a:prstGeom prst="rect">
            <a:avLst/>
          </a:prstGeom>
        </p:spPr>
        <p:txBody>
          <a:bodyPr vert="horz" wrap="square" lIns="0" tIns="12700" rIns="0" bIns="0" rtlCol="0">
            <a:spAutoFit/>
          </a:bodyPr>
          <a:lstStyle/>
          <a:p>
            <a:pPr marL="12700">
              <a:spcBef>
                <a:spcPts val="100"/>
              </a:spcBef>
            </a:pPr>
            <a:r>
              <a:rPr lang="en-US" sz="1200" b="1" dirty="0">
                <a:solidFill>
                  <a:srgbClr val="003366"/>
                </a:solidFill>
                <a:latin typeface="Open Sans" panose="020B0606030504020204" pitchFamily="34" charset="0"/>
                <a:ea typeface="Open Sans" panose="020B0606030504020204" pitchFamily="34" charset="0"/>
                <a:cs typeface="Open Sans" panose="020B0606030504020204" pitchFamily="34" charset="0"/>
              </a:rPr>
              <a:t>Name</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object 26"/>
          <p:cNvSpPr/>
          <p:nvPr/>
        </p:nvSpPr>
        <p:spPr>
          <a:xfrm>
            <a:off x="8398002" y="1401317"/>
            <a:ext cx="2029460" cy="0"/>
          </a:xfrm>
          <a:custGeom>
            <a:avLst/>
            <a:gdLst/>
            <a:ahLst/>
            <a:cxnLst/>
            <a:rect l="l" t="t" r="r" b="b"/>
            <a:pathLst>
              <a:path w="2029459">
                <a:moveTo>
                  <a:pt x="0" y="0"/>
                </a:moveTo>
                <a:lnTo>
                  <a:pt x="2028952" y="0"/>
                </a:lnTo>
              </a:path>
            </a:pathLst>
          </a:custGeom>
          <a:ln w="19812">
            <a:solidFill>
              <a:srgbClr val="003366"/>
            </a:solidFill>
          </a:ln>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object 27"/>
          <p:cNvSpPr txBox="1"/>
          <p:nvPr/>
        </p:nvSpPr>
        <p:spPr>
          <a:xfrm>
            <a:off x="6199760" y="2721991"/>
            <a:ext cx="1877441" cy="3051278"/>
          </a:xfrm>
          <a:prstGeom prst="rect">
            <a:avLst/>
          </a:prstGeom>
          <a:solidFill>
            <a:schemeClr val="tx2"/>
          </a:solidFill>
        </p:spPr>
        <p:txBody>
          <a:bodyPr vert="horz" wrap="square" lIns="0" tIns="13335" rIns="0" bIns="0" rtlCol="0">
            <a:noAutofit/>
          </a:bodyPr>
          <a:lstStyle/>
          <a:p>
            <a:pPr marL="12700" marR="5080">
              <a:spcAft>
                <a:spcPts val="1200"/>
              </a:spcAft>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Individual bio</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p:txBody>
      </p:sp>
      <p:sp>
        <p:nvSpPr>
          <p:cNvPr id="28" name="object 28"/>
          <p:cNvSpPr txBox="1"/>
          <p:nvPr/>
        </p:nvSpPr>
        <p:spPr>
          <a:xfrm>
            <a:off x="8431531" y="2721991"/>
            <a:ext cx="1977389" cy="3051278"/>
          </a:xfrm>
          <a:prstGeom prst="rect">
            <a:avLst/>
          </a:prstGeom>
          <a:solidFill>
            <a:schemeClr val="tx2"/>
          </a:solidFill>
        </p:spPr>
        <p:txBody>
          <a:bodyPr vert="horz" wrap="square" lIns="0" tIns="13335" rIns="0" bIns="0" rtlCol="0">
            <a:noAutofit/>
          </a:bodyPr>
          <a:lstStyle/>
          <a:p>
            <a:pPr marL="12700" marR="5080">
              <a:spcAft>
                <a:spcPts val="1200"/>
              </a:spcAft>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Individual bio</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a:p>
            <a:pPr marL="184150" marR="5080" indent="-171450">
              <a:spcAft>
                <a:spcPts val="1200"/>
              </a:spcAft>
              <a:buFont typeface="Arial" panose="020B0604020202020204" pitchFamily="34" charset="0"/>
              <a:buChar char="•"/>
            </a:pPr>
            <a:r>
              <a:rPr lang="en-US" sz="11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Experience highlights</a:t>
            </a:r>
          </a:p>
        </p:txBody>
      </p:sp>
      <p:sp>
        <p:nvSpPr>
          <p:cNvPr id="31" name="object 31"/>
          <p:cNvSpPr txBox="1">
            <a:spLocks noGrp="1"/>
          </p:cNvSpPr>
          <p:nvPr>
            <p:ph type="ftr" sz="quarter" idx="5"/>
          </p:nvPr>
        </p:nvSpPr>
        <p:spPr>
          <a:xfrm>
            <a:off x="1729231" y="6590278"/>
            <a:ext cx="1716532" cy="141705"/>
          </a:xfrm>
          <a:prstGeom prst="rect">
            <a:avLst/>
          </a:prstGeom>
        </p:spPr>
        <p:txBody>
          <a:bodyPr vert="horz" wrap="square" lIns="0" tIns="3175" rIns="0" bIns="0" rtlCol="0">
            <a:spAutoFit/>
          </a:bodyPr>
          <a:lstStyle/>
          <a:p>
            <a:pPr marL="12700">
              <a:spcBef>
                <a:spcPts val="25"/>
              </a:spcBef>
            </a:pPr>
            <a:r>
              <a:rPr dirty="0"/>
              <a:t>Strictly Private &amp; Confidential</a:t>
            </a:r>
          </a:p>
        </p:txBody>
      </p:sp>
      <p:sp>
        <p:nvSpPr>
          <p:cNvPr id="33" name="object 25">
            <a:extLst>
              <a:ext uri="{FF2B5EF4-FFF2-40B4-BE49-F238E27FC236}">
                <a16:creationId xmlns:a16="http://schemas.microsoft.com/office/drawing/2014/main" id="{7038DDA2-4CBB-2540-A66F-A266FD908F8C}"/>
              </a:ext>
            </a:extLst>
          </p:cNvPr>
          <p:cNvSpPr txBox="1"/>
          <p:nvPr/>
        </p:nvSpPr>
        <p:spPr>
          <a:xfrm>
            <a:off x="6199759" y="1181479"/>
            <a:ext cx="1118234" cy="197490"/>
          </a:xfrm>
          <a:prstGeom prst="rect">
            <a:avLst/>
          </a:prstGeom>
        </p:spPr>
        <p:txBody>
          <a:bodyPr vert="horz" wrap="square" lIns="0" tIns="12700" rIns="0" bIns="0" rtlCol="0">
            <a:spAutoFit/>
          </a:bodyPr>
          <a:lstStyle/>
          <a:p>
            <a:pPr marL="12700">
              <a:spcBef>
                <a:spcPts val="100"/>
              </a:spcBef>
            </a:pPr>
            <a:r>
              <a:rPr lang="en-US" sz="1200" b="1" dirty="0">
                <a:solidFill>
                  <a:srgbClr val="003366"/>
                </a:solidFill>
                <a:latin typeface="Open Sans" panose="020B0606030504020204" pitchFamily="34" charset="0"/>
                <a:ea typeface="Open Sans" panose="020B0606030504020204" pitchFamily="34" charset="0"/>
                <a:cs typeface="Open Sans" panose="020B0606030504020204" pitchFamily="34" charset="0"/>
              </a:rPr>
              <a:t>Name</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object 25">
            <a:extLst>
              <a:ext uri="{FF2B5EF4-FFF2-40B4-BE49-F238E27FC236}">
                <a16:creationId xmlns:a16="http://schemas.microsoft.com/office/drawing/2014/main" id="{CDCAF52C-61B2-A148-B7A6-B431912DE6F7}"/>
              </a:ext>
            </a:extLst>
          </p:cNvPr>
          <p:cNvSpPr txBox="1"/>
          <p:nvPr/>
        </p:nvSpPr>
        <p:spPr>
          <a:xfrm>
            <a:off x="3980178" y="1179642"/>
            <a:ext cx="1118234" cy="197490"/>
          </a:xfrm>
          <a:prstGeom prst="rect">
            <a:avLst/>
          </a:prstGeom>
        </p:spPr>
        <p:txBody>
          <a:bodyPr vert="horz" wrap="square" lIns="0" tIns="12700" rIns="0" bIns="0" rtlCol="0">
            <a:spAutoFit/>
          </a:bodyPr>
          <a:lstStyle/>
          <a:p>
            <a:pPr marL="12700">
              <a:spcBef>
                <a:spcPts val="100"/>
              </a:spcBef>
            </a:pPr>
            <a:r>
              <a:rPr lang="en-US" sz="1200" b="1" dirty="0">
                <a:solidFill>
                  <a:srgbClr val="003366"/>
                </a:solidFill>
                <a:latin typeface="Open Sans" panose="020B0606030504020204" pitchFamily="34" charset="0"/>
                <a:ea typeface="Open Sans" panose="020B0606030504020204" pitchFamily="34" charset="0"/>
                <a:cs typeface="Open Sans" panose="020B0606030504020204" pitchFamily="34" charset="0"/>
              </a:rPr>
              <a:t>Name</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object 25">
            <a:extLst>
              <a:ext uri="{FF2B5EF4-FFF2-40B4-BE49-F238E27FC236}">
                <a16:creationId xmlns:a16="http://schemas.microsoft.com/office/drawing/2014/main" id="{71F6E770-9459-9449-AD7C-EE975815EA6E}"/>
              </a:ext>
            </a:extLst>
          </p:cNvPr>
          <p:cNvSpPr txBox="1"/>
          <p:nvPr/>
        </p:nvSpPr>
        <p:spPr>
          <a:xfrm>
            <a:off x="1776475" y="1165985"/>
            <a:ext cx="1118234" cy="197490"/>
          </a:xfrm>
          <a:prstGeom prst="rect">
            <a:avLst/>
          </a:prstGeom>
        </p:spPr>
        <p:txBody>
          <a:bodyPr vert="horz" wrap="square" lIns="0" tIns="12700" rIns="0" bIns="0" rtlCol="0">
            <a:spAutoFit/>
          </a:bodyPr>
          <a:lstStyle/>
          <a:p>
            <a:pPr marL="12700">
              <a:spcBef>
                <a:spcPts val="100"/>
              </a:spcBef>
            </a:pPr>
            <a:r>
              <a:rPr lang="en-US" sz="1200" b="1" dirty="0">
                <a:solidFill>
                  <a:srgbClr val="003366"/>
                </a:solidFill>
                <a:latin typeface="Open Sans" panose="020B0606030504020204" pitchFamily="34" charset="0"/>
                <a:ea typeface="Open Sans" panose="020B0606030504020204" pitchFamily="34" charset="0"/>
                <a:cs typeface="Open Sans" panose="020B0606030504020204" pitchFamily="34" charset="0"/>
              </a:rPr>
              <a:t>Name</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Oval 1">
            <a:extLst>
              <a:ext uri="{FF2B5EF4-FFF2-40B4-BE49-F238E27FC236}">
                <a16:creationId xmlns:a16="http://schemas.microsoft.com/office/drawing/2014/main" id="{4FD01F3F-4C53-4886-909B-F00AE74FD756}"/>
              </a:ext>
            </a:extLst>
          </p:cNvPr>
          <p:cNvSpPr/>
          <p:nvPr/>
        </p:nvSpPr>
        <p:spPr>
          <a:xfrm>
            <a:off x="1736548" y="1579580"/>
            <a:ext cx="888463" cy="8884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Photo</a:t>
            </a: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Oval 36">
            <a:extLst>
              <a:ext uri="{FF2B5EF4-FFF2-40B4-BE49-F238E27FC236}">
                <a16:creationId xmlns:a16="http://schemas.microsoft.com/office/drawing/2014/main" id="{DB3920D1-A9A6-4BBE-BBD6-86C2AAABFB17}"/>
              </a:ext>
            </a:extLst>
          </p:cNvPr>
          <p:cNvSpPr/>
          <p:nvPr/>
        </p:nvSpPr>
        <p:spPr>
          <a:xfrm>
            <a:off x="3915107" y="1577501"/>
            <a:ext cx="888463" cy="8884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Photo</a:t>
            </a: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Oval 37">
            <a:extLst>
              <a:ext uri="{FF2B5EF4-FFF2-40B4-BE49-F238E27FC236}">
                <a16:creationId xmlns:a16="http://schemas.microsoft.com/office/drawing/2014/main" id="{149804F9-392D-4E57-B1C1-252B375C554E}"/>
              </a:ext>
            </a:extLst>
          </p:cNvPr>
          <p:cNvSpPr/>
          <p:nvPr/>
        </p:nvSpPr>
        <p:spPr>
          <a:xfrm>
            <a:off x="6183318" y="1577500"/>
            <a:ext cx="888463" cy="8884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Photo</a:t>
            </a: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Oval 38">
            <a:extLst>
              <a:ext uri="{FF2B5EF4-FFF2-40B4-BE49-F238E27FC236}">
                <a16:creationId xmlns:a16="http://schemas.microsoft.com/office/drawing/2014/main" id="{468611A4-34F3-4FA3-BCBC-185708180878}"/>
              </a:ext>
            </a:extLst>
          </p:cNvPr>
          <p:cNvSpPr/>
          <p:nvPr/>
        </p:nvSpPr>
        <p:spPr>
          <a:xfrm>
            <a:off x="8447593" y="1577501"/>
            <a:ext cx="888463" cy="8884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Photo</a:t>
            </a: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Slide Number Placeholder 41">
            <a:extLst>
              <a:ext uri="{FF2B5EF4-FFF2-40B4-BE49-F238E27FC236}">
                <a16:creationId xmlns:a16="http://schemas.microsoft.com/office/drawing/2014/main" id="{EA8D54DA-7288-4147-AE4E-A6CD4AEDC5F3}"/>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2</a:t>
            </a:fld>
            <a:endParaRPr spc="15" dirty="0"/>
          </a:p>
        </p:txBody>
      </p:sp>
    </p:spTree>
    <p:extLst>
      <p:ext uri="{BB962C8B-B14F-4D97-AF65-F5344CB8AC3E}">
        <p14:creationId xmlns:p14="http://schemas.microsoft.com/office/powerpoint/2010/main" val="91781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264909" y="4258056"/>
            <a:ext cx="3148965" cy="1519555"/>
          </a:xfrm>
          <a:custGeom>
            <a:avLst/>
            <a:gdLst/>
            <a:ahLst/>
            <a:cxnLst/>
            <a:rect l="l" t="t" r="r" b="b"/>
            <a:pathLst>
              <a:path w="3148965" h="1519554">
                <a:moveTo>
                  <a:pt x="0" y="1519428"/>
                </a:moveTo>
                <a:lnTo>
                  <a:pt x="3148584" y="1519428"/>
                </a:lnTo>
                <a:lnTo>
                  <a:pt x="3148584" y="0"/>
                </a:lnTo>
                <a:lnTo>
                  <a:pt x="0" y="0"/>
                </a:lnTo>
                <a:lnTo>
                  <a:pt x="0" y="1519428"/>
                </a:lnTo>
                <a:close/>
              </a:path>
            </a:pathLst>
          </a:custGeom>
          <a:solidFill>
            <a:srgbClr val="F1F1F1"/>
          </a:solidFill>
        </p:spPr>
        <p:txBody>
          <a:bodyPr wrap="square" lIns="0" tIns="0" rIns="0" bIns="0" rtlCol="0"/>
          <a:lstStyle/>
          <a:p>
            <a:endParaRPr>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object 4"/>
          <p:cNvSpPr txBox="1"/>
          <p:nvPr/>
        </p:nvSpPr>
        <p:spPr>
          <a:xfrm>
            <a:off x="7371079" y="4384135"/>
            <a:ext cx="880112" cy="197490"/>
          </a:xfrm>
          <a:prstGeom prst="rect">
            <a:avLst/>
          </a:prstGeom>
        </p:spPr>
        <p:txBody>
          <a:bodyPr vert="horz" wrap="square" lIns="0" tIns="12700" rIns="0" bIns="0" rtlCol="0">
            <a:spAutoFit/>
          </a:bodyPr>
          <a:lstStyle/>
          <a:p>
            <a:pPr marL="12700">
              <a:spcBef>
                <a:spcPts val="100"/>
              </a:spcBef>
            </a:pPr>
            <a:r>
              <a:rPr sz="1200" b="1" spc="-20" dirty="0">
                <a:solidFill>
                  <a:schemeClr val="bg2"/>
                </a:solidFill>
                <a:latin typeface="Open Sans" panose="020B0606030504020204" pitchFamily="34" charset="0"/>
                <a:ea typeface="Open Sans" panose="020B0606030504020204" pitchFamily="34" charset="0"/>
                <a:cs typeface="Open Sans" panose="020B0606030504020204" pitchFamily="34" charset="0"/>
              </a:rPr>
              <a:t>Mitigant</a:t>
            </a:r>
            <a:endParaRPr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object 5"/>
          <p:cNvSpPr txBox="1"/>
          <p:nvPr/>
        </p:nvSpPr>
        <p:spPr>
          <a:xfrm>
            <a:off x="7371080" y="4600544"/>
            <a:ext cx="2761615" cy="779701"/>
          </a:xfrm>
          <a:prstGeom prst="rect">
            <a:avLst/>
          </a:prstGeom>
        </p:spPr>
        <p:txBody>
          <a:bodyPr vert="horz" wrap="square" lIns="0" tIns="12700" rIns="0" bIns="0" rtlCol="0">
            <a:spAutoFit/>
          </a:bodyPr>
          <a:lstStyle/>
          <a:p>
            <a:pPr marL="241300" indent="-228600">
              <a:spcAft>
                <a:spcPts val="600"/>
              </a:spcAft>
              <a:buClr>
                <a:srgbClr val="003366"/>
              </a:buClr>
              <a:buSzPct val="87500"/>
              <a:buFontTx/>
              <a:buAutoNum type="arabicPeriod"/>
              <a:tabLst>
                <a:tab pos="241300" algn="l"/>
              </a:tabLs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Integration with existing product lines to offer brand new bundle options</a:t>
            </a:r>
          </a:p>
          <a:p>
            <a:pPr marL="241300" indent="-228600">
              <a:spcAft>
                <a:spcPts val="600"/>
              </a:spcAft>
              <a:buClr>
                <a:srgbClr val="003366"/>
              </a:buClr>
              <a:buSzPct val="87500"/>
              <a:buFontTx/>
              <a:buAutoNum type="arabicPeriod"/>
              <a:tabLst>
                <a:tab pos="241300" algn="l"/>
              </a:tabLs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Technology Inc.’s share price has been undervalued</a:t>
            </a:r>
          </a:p>
        </p:txBody>
      </p:sp>
      <p:sp>
        <p:nvSpPr>
          <p:cNvPr id="6" name="object 6"/>
          <p:cNvSpPr txBox="1">
            <a:spLocks noGrp="1"/>
          </p:cNvSpPr>
          <p:nvPr>
            <p:ph type="title"/>
          </p:nvPr>
        </p:nvSpPr>
        <p:spPr>
          <a:xfrm>
            <a:off x="1736547" y="337566"/>
            <a:ext cx="5668300" cy="382156"/>
          </a:xfrm>
          <a:prstGeom prst="rect">
            <a:avLst/>
          </a:prstGeom>
        </p:spPr>
        <p:txBody>
          <a:bodyPr vert="horz" wrap="square" lIns="0" tIns="12700" rIns="0" bIns="0" rtlCol="0">
            <a:spAutoFit/>
          </a:bodyPr>
          <a:lstStyle/>
          <a:p>
            <a:pPr marL="12700">
              <a:spcBef>
                <a:spcPts val="100"/>
              </a:spcBef>
            </a:pPr>
            <a:r>
              <a:rPr dirty="0"/>
              <a:t>Executive</a:t>
            </a:r>
            <a:r>
              <a:rPr lang="en-US" dirty="0"/>
              <a:t> </a:t>
            </a:r>
            <a:r>
              <a:rPr dirty="0"/>
              <a:t>Summary</a:t>
            </a:r>
          </a:p>
        </p:txBody>
      </p:sp>
      <p:sp>
        <p:nvSpPr>
          <p:cNvPr id="8" name="object 8"/>
          <p:cNvSpPr/>
          <p:nvPr/>
        </p:nvSpPr>
        <p:spPr>
          <a:xfrm>
            <a:off x="3281172" y="4258056"/>
            <a:ext cx="3983990" cy="1519555"/>
          </a:xfrm>
          <a:custGeom>
            <a:avLst/>
            <a:gdLst/>
            <a:ahLst/>
            <a:cxnLst/>
            <a:rect l="l" t="t" r="r" b="b"/>
            <a:pathLst>
              <a:path w="3983990" h="1519554">
                <a:moveTo>
                  <a:pt x="0" y="1519428"/>
                </a:moveTo>
                <a:lnTo>
                  <a:pt x="3983736" y="1519428"/>
                </a:lnTo>
                <a:lnTo>
                  <a:pt x="3983736" y="0"/>
                </a:lnTo>
                <a:lnTo>
                  <a:pt x="0" y="0"/>
                </a:lnTo>
                <a:lnTo>
                  <a:pt x="0" y="1519428"/>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object 9"/>
          <p:cNvSpPr txBox="1"/>
          <p:nvPr/>
        </p:nvSpPr>
        <p:spPr>
          <a:xfrm>
            <a:off x="4267201" y="4562456"/>
            <a:ext cx="2907283" cy="1216359"/>
          </a:xfrm>
          <a:prstGeom prst="rect">
            <a:avLst/>
          </a:prstGeom>
        </p:spPr>
        <p:txBody>
          <a:bodyPr vert="horz" wrap="square" lIns="0" tIns="46355" rIns="0" bIns="0" rtlCol="0">
            <a:spAutoFit/>
          </a:bodyPr>
          <a:lstStyle/>
          <a:p>
            <a:pPr marL="241300" marR="5080" indent="-228600">
              <a:spcAft>
                <a:spcPts val="600"/>
              </a:spcAft>
              <a:buClr>
                <a:srgbClr val="003366"/>
              </a:buClr>
              <a:buSzPct val="87500"/>
              <a:buFont typeface="+mj-lt"/>
              <a:buAutoNum type="arabicPeriod"/>
              <a:tabLst>
                <a:tab pos="241300" algn="l"/>
              </a:tabLs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Diversify risks faced by Software Co. in the global software market</a:t>
            </a:r>
          </a:p>
          <a:p>
            <a:pPr marL="241300" marR="5080" indent="-228600">
              <a:spcAft>
                <a:spcPts val="600"/>
              </a:spcAft>
              <a:buClr>
                <a:srgbClr val="003366"/>
              </a:buClr>
              <a:buSzPct val="87500"/>
              <a:buFont typeface="+mj-lt"/>
              <a:buAutoNum type="arabicPeriod"/>
              <a:tabLst>
                <a:tab pos="241300" algn="l"/>
              </a:tabLst>
            </a:pPr>
            <a:r>
              <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rPr>
              <a:t>Drive growth in the American market while sustain competitive advantage in Europe</a:t>
            </a:r>
          </a:p>
          <a:p>
            <a:pPr marL="241300" marR="5080" indent="-228600">
              <a:spcAft>
                <a:spcPts val="600"/>
              </a:spcAft>
              <a:buClr>
                <a:srgbClr val="003366"/>
              </a:buClr>
              <a:buSzPct val="87500"/>
              <a:buFont typeface="+mj-lt"/>
              <a:buAutoNum type="arabicPeriod"/>
              <a:tabLst>
                <a:tab pos="241300" algn="l"/>
              </a:tabLst>
            </a:pPr>
            <a:endParaRPr lang="en-US" sz="11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object 10"/>
          <p:cNvSpPr/>
          <p:nvPr/>
        </p:nvSpPr>
        <p:spPr>
          <a:xfrm>
            <a:off x="1741931" y="4258056"/>
            <a:ext cx="2194560" cy="1519555"/>
          </a:xfrm>
          <a:custGeom>
            <a:avLst/>
            <a:gdLst/>
            <a:ahLst/>
            <a:cxnLst/>
            <a:rect l="l" t="t" r="r" b="b"/>
            <a:pathLst>
              <a:path w="2194560" h="1519554">
                <a:moveTo>
                  <a:pt x="1660398" y="0"/>
                </a:moveTo>
                <a:lnTo>
                  <a:pt x="0" y="0"/>
                </a:lnTo>
                <a:lnTo>
                  <a:pt x="0" y="1519428"/>
                </a:lnTo>
                <a:lnTo>
                  <a:pt x="1660398" y="1519428"/>
                </a:lnTo>
                <a:lnTo>
                  <a:pt x="2194560" y="759714"/>
                </a:lnTo>
                <a:lnTo>
                  <a:pt x="1660398"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object 11"/>
          <p:cNvSpPr txBox="1"/>
          <p:nvPr/>
        </p:nvSpPr>
        <p:spPr>
          <a:xfrm>
            <a:off x="1867306" y="4742180"/>
            <a:ext cx="2034132" cy="182101"/>
          </a:xfrm>
          <a:prstGeom prst="rect">
            <a:avLst/>
          </a:prstGeom>
        </p:spPr>
        <p:txBody>
          <a:bodyPr vert="horz" wrap="square" lIns="0" tIns="12700" rIns="0" bIns="0" rtlCol="0">
            <a:spAutoFit/>
          </a:bodyPr>
          <a:lstStyle/>
          <a:p>
            <a:pPr marL="12700">
              <a:spcBef>
                <a:spcPts val="100"/>
              </a:spcBef>
            </a:pPr>
            <a:r>
              <a:rPr sz="11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Considerations Summary</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object 14"/>
          <p:cNvSpPr/>
          <p:nvPr/>
        </p:nvSpPr>
        <p:spPr>
          <a:xfrm>
            <a:off x="3281172" y="1130809"/>
            <a:ext cx="7132320" cy="1519555"/>
          </a:xfrm>
          <a:custGeom>
            <a:avLst/>
            <a:gdLst/>
            <a:ahLst/>
            <a:cxnLst/>
            <a:rect l="l" t="t" r="r" b="b"/>
            <a:pathLst>
              <a:path w="7132320" h="1519555">
                <a:moveTo>
                  <a:pt x="0" y="1519427"/>
                </a:moveTo>
                <a:lnTo>
                  <a:pt x="7132320" y="1519427"/>
                </a:lnTo>
                <a:lnTo>
                  <a:pt x="7132320" y="0"/>
                </a:lnTo>
                <a:lnTo>
                  <a:pt x="0" y="0"/>
                </a:lnTo>
                <a:lnTo>
                  <a:pt x="0" y="1519427"/>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16"/>
          <p:cNvSpPr txBox="1"/>
          <p:nvPr/>
        </p:nvSpPr>
        <p:spPr>
          <a:xfrm>
            <a:off x="4379258" y="1418970"/>
            <a:ext cx="5976829" cy="1258678"/>
          </a:xfrm>
          <a:prstGeom prst="rect">
            <a:avLst/>
          </a:prstGeom>
        </p:spPr>
        <p:txBody>
          <a:bodyPr vert="horz" wrap="square" lIns="0" tIns="47625" rIns="0" bIns="0" rtlCol="0">
            <a:spAutoFit/>
          </a:bodyPr>
          <a:lstStyle/>
          <a:p>
            <a:pPr marL="241300" indent="-228600">
              <a:spcBef>
                <a:spcPts val="375"/>
              </a:spcBef>
              <a:buClr>
                <a:srgbClr val="003366"/>
              </a:buClr>
              <a:buSzPct val="62500"/>
              <a:buFont typeface="Wingdings" panose="05000000000000000000" pitchFamily="2" charset="2"/>
              <a:buChar char="ü"/>
              <a:tabLst>
                <a:tab pos="240665" algn="l"/>
                <a:tab pos="24130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Software Co. has been considering a potential acquisition of Technology Inc., an international </a:t>
            </a:r>
            <a:r>
              <a:rPr lang="en-US" sz="12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Saas</a:t>
            </a: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 company selling CRM systems</a:t>
            </a:r>
          </a:p>
          <a:p>
            <a:pPr marL="241300" indent="-228600">
              <a:spcBef>
                <a:spcPts val="375"/>
              </a:spcBef>
              <a:buClr>
                <a:srgbClr val="003366"/>
              </a:buClr>
              <a:buSzPct val="62500"/>
              <a:buFont typeface="Wingdings" panose="05000000000000000000" pitchFamily="2" charset="2"/>
              <a:buChar char="ü"/>
              <a:tabLst>
                <a:tab pos="240665" algn="l"/>
                <a:tab pos="24130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Software Co.’s major industry competitors, Micro Corporation and International Software, purchased Cloud and </a:t>
            </a:r>
            <a:r>
              <a:rPr lang="en-US" sz="12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RealTech</a:t>
            </a: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 in 2017 and 2018 respectively</a:t>
            </a:r>
          </a:p>
          <a:p>
            <a:pPr marL="241300" indent="-228600">
              <a:spcBef>
                <a:spcPts val="375"/>
              </a:spcBef>
              <a:buClr>
                <a:srgbClr val="003366"/>
              </a:buClr>
              <a:buSzPct val="62500"/>
              <a:buFont typeface="Wingdings" panose="05000000000000000000" pitchFamily="2" charset="2"/>
              <a:buChar char="ü"/>
              <a:tabLst>
                <a:tab pos="240665" algn="l"/>
                <a:tab pos="24130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The share price of Technology Inc. has declined 5% since 2017, and the company is looking for investor funding</a:t>
            </a:r>
          </a:p>
        </p:txBody>
      </p:sp>
      <p:sp>
        <p:nvSpPr>
          <p:cNvPr id="17" name="object 17"/>
          <p:cNvSpPr/>
          <p:nvPr/>
        </p:nvSpPr>
        <p:spPr>
          <a:xfrm>
            <a:off x="1741931" y="1112519"/>
            <a:ext cx="2194560" cy="1521460"/>
          </a:xfrm>
          <a:custGeom>
            <a:avLst/>
            <a:gdLst/>
            <a:ahLst/>
            <a:cxnLst/>
            <a:rect l="l" t="t" r="r" b="b"/>
            <a:pathLst>
              <a:path w="2194560" h="1521460">
                <a:moveTo>
                  <a:pt x="1659763" y="0"/>
                </a:moveTo>
                <a:lnTo>
                  <a:pt x="0" y="0"/>
                </a:lnTo>
                <a:lnTo>
                  <a:pt x="0" y="1520952"/>
                </a:lnTo>
                <a:lnTo>
                  <a:pt x="1659763" y="1520952"/>
                </a:lnTo>
                <a:lnTo>
                  <a:pt x="2194560" y="760476"/>
                </a:lnTo>
                <a:lnTo>
                  <a:pt x="1659763"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18"/>
          <p:cNvSpPr txBox="1"/>
          <p:nvPr/>
        </p:nvSpPr>
        <p:spPr>
          <a:xfrm>
            <a:off x="1867306" y="1486662"/>
            <a:ext cx="1630210" cy="182101"/>
          </a:xfrm>
          <a:prstGeom prst="rect">
            <a:avLst/>
          </a:prstGeom>
        </p:spPr>
        <p:txBody>
          <a:bodyPr vert="horz" wrap="square" lIns="0" tIns="12700" rIns="0" bIns="0" rtlCol="0">
            <a:spAutoFit/>
          </a:bodyPr>
          <a:lstStyle/>
          <a:p>
            <a:pPr marL="12700">
              <a:spcBef>
                <a:spcPts val="100"/>
              </a:spcBef>
            </a:pPr>
            <a:r>
              <a:rPr lang="en-CA" sz="11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Situation Overview</a:t>
            </a:r>
          </a:p>
        </p:txBody>
      </p:sp>
      <p:sp>
        <p:nvSpPr>
          <p:cNvPr id="21" name="object 21"/>
          <p:cNvSpPr/>
          <p:nvPr/>
        </p:nvSpPr>
        <p:spPr>
          <a:xfrm>
            <a:off x="3281172" y="2708149"/>
            <a:ext cx="7132320" cy="1489075"/>
          </a:xfrm>
          <a:custGeom>
            <a:avLst/>
            <a:gdLst/>
            <a:ahLst/>
            <a:cxnLst/>
            <a:rect l="l" t="t" r="r" b="b"/>
            <a:pathLst>
              <a:path w="7132320" h="1489075">
                <a:moveTo>
                  <a:pt x="0" y="1488947"/>
                </a:moveTo>
                <a:lnTo>
                  <a:pt x="7132320" y="1488947"/>
                </a:lnTo>
                <a:lnTo>
                  <a:pt x="7132320" y="0"/>
                </a:lnTo>
                <a:lnTo>
                  <a:pt x="0" y="0"/>
                </a:lnTo>
                <a:lnTo>
                  <a:pt x="0" y="1488947"/>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object 22"/>
          <p:cNvSpPr txBox="1"/>
          <p:nvPr/>
        </p:nvSpPr>
        <p:spPr>
          <a:xfrm>
            <a:off x="4379258" y="2804923"/>
            <a:ext cx="5976829" cy="1385507"/>
          </a:xfrm>
          <a:prstGeom prst="rect">
            <a:avLst/>
          </a:prstGeom>
        </p:spPr>
        <p:txBody>
          <a:bodyPr vert="horz" wrap="square" lIns="0" tIns="12700" rIns="0" bIns="0" rtlCol="0">
            <a:spAutoFit/>
          </a:bodyPr>
          <a:lstStyle/>
          <a:p>
            <a:pPr marL="184150" marR="67945" indent="-171450">
              <a:lnSpc>
                <a:spcPct val="105000"/>
              </a:lnSpc>
              <a:spcBef>
                <a:spcPts val="100"/>
              </a:spcBef>
              <a:buClr>
                <a:srgbClr val="003366"/>
              </a:buClr>
              <a:buSzPct val="100000"/>
              <a:buFont typeface="Arial" panose="020B0604020202020204" pitchFamily="34" charset="0"/>
              <a:buChar char="•"/>
              <a:tabLst>
                <a:tab pos="195580" algn="l"/>
              </a:tabLst>
            </a:pPr>
            <a:r>
              <a:rPr lang="en-US" sz="1200" b="1" spc="-70" dirty="0">
                <a:solidFill>
                  <a:schemeClr val="bg2"/>
                </a:solidFill>
                <a:latin typeface="Open Sans" panose="020B0606030504020204" pitchFamily="34" charset="0"/>
                <a:ea typeface="Open Sans" panose="020B0606030504020204" pitchFamily="34" charset="0"/>
                <a:cs typeface="Open Sans" panose="020B0606030504020204" pitchFamily="34" charset="0"/>
              </a:rPr>
              <a:t>Acquire Technology Inc. at:</a:t>
            </a:r>
          </a:p>
          <a:p>
            <a:pPr marL="241300" marR="67945" lvl="1" indent="-228600">
              <a:lnSpc>
                <a:spcPct val="105000"/>
              </a:lnSpc>
              <a:spcBef>
                <a:spcPts val="375"/>
              </a:spcBef>
              <a:buClr>
                <a:srgbClr val="003366"/>
              </a:buClr>
              <a:buSzPct val="62500"/>
              <a:buFont typeface="Wingdings" panose="05000000000000000000" pitchFamily="2" charset="2"/>
              <a:buChar char="ü"/>
              <a:tabLst>
                <a:tab pos="240665" algn="l"/>
                <a:tab pos="24130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Target price: $164.10</a:t>
            </a:r>
          </a:p>
          <a:p>
            <a:pPr marL="241300" marR="67945" lvl="1" indent="-228600">
              <a:lnSpc>
                <a:spcPct val="105000"/>
              </a:lnSpc>
              <a:spcBef>
                <a:spcPts val="375"/>
              </a:spcBef>
              <a:buClr>
                <a:srgbClr val="003366"/>
              </a:buClr>
              <a:buSzPct val="62500"/>
              <a:buFont typeface="Wingdings" panose="05000000000000000000" pitchFamily="2" charset="2"/>
              <a:buChar char="ü"/>
              <a:tabLst>
                <a:tab pos="240665" algn="l"/>
                <a:tab pos="24130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Price premium: 56.7%</a:t>
            </a:r>
          </a:p>
          <a:p>
            <a:pPr marL="241300" marR="67945" lvl="1" indent="-228600">
              <a:lnSpc>
                <a:spcPct val="105000"/>
              </a:lnSpc>
              <a:spcBef>
                <a:spcPts val="375"/>
              </a:spcBef>
              <a:buClr>
                <a:srgbClr val="003366"/>
              </a:buClr>
              <a:buSzPct val="62500"/>
              <a:buFont typeface="Wingdings" panose="05000000000000000000" pitchFamily="2" charset="2"/>
              <a:buChar char="ü"/>
              <a:tabLst>
                <a:tab pos="240665" algn="l"/>
                <a:tab pos="24130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Financing: use of a mix of cash and stock considerations due to current leverage</a:t>
            </a:r>
          </a:p>
          <a:p>
            <a:pPr marL="241300" marR="67945" lvl="1" indent="-228600">
              <a:lnSpc>
                <a:spcPct val="105000"/>
              </a:lnSpc>
              <a:spcBef>
                <a:spcPts val="375"/>
              </a:spcBef>
              <a:buClr>
                <a:srgbClr val="003366"/>
              </a:buClr>
              <a:buSzPct val="62500"/>
              <a:buFont typeface="Wingdings" panose="05000000000000000000" pitchFamily="2" charset="2"/>
              <a:buChar char="ü"/>
              <a:tabLst>
                <a:tab pos="240665" algn="l"/>
                <a:tab pos="241300" algn="l"/>
              </a:tabLst>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Pro forma benefit: enterprise value will outreach major competitors</a:t>
            </a:r>
          </a:p>
          <a:p>
            <a:pPr marL="184150" marR="67945" indent="-171450">
              <a:lnSpc>
                <a:spcPct val="105000"/>
              </a:lnSpc>
              <a:spcBef>
                <a:spcPts val="100"/>
              </a:spcBef>
              <a:buClr>
                <a:srgbClr val="003366"/>
              </a:buClr>
              <a:buSzPct val="100000"/>
              <a:buFont typeface="Arial" panose="020B0604020202020204" pitchFamily="34" charset="0"/>
              <a:buChar char="•"/>
              <a:tabLst>
                <a:tab pos="195580" algn="l"/>
              </a:tabLst>
            </a:pPr>
            <a:endParaRPr lang="en-US" sz="1200" b="1" spc="-7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object 23"/>
          <p:cNvSpPr/>
          <p:nvPr/>
        </p:nvSpPr>
        <p:spPr>
          <a:xfrm>
            <a:off x="1741931" y="2708149"/>
            <a:ext cx="2194560" cy="1489075"/>
          </a:xfrm>
          <a:custGeom>
            <a:avLst/>
            <a:gdLst/>
            <a:ahLst/>
            <a:cxnLst/>
            <a:rect l="l" t="t" r="r" b="b"/>
            <a:pathLst>
              <a:path w="2194560" h="1489075">
                <a:moveTo>
                  <a:pt x="1671066" y="0"/>
                </a:moveTo>
                <a:lnTo>
                  <a:pt x="0" y="0"/>
                </a:lnTo>
                <a:lnTo>
                  <a:pt x="0" y="1488948"/>
                </a:lnTo>
                <a:lnTo>
                  <a:pt x="1671066" y="1488948"/>
                </a:lnTo>
                <a:lnTo>
                  <a:pt x="2194560" y="744474"/>
                </a:lnTo>
                <a:lnTo>
                  <a:pt x="1671066"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24"/>
          <p:cNvSpPr txBox="1"/>
          <p:nvPr/>
        </p:nvSpPr>
        <p:spPr>
          <a:xfrm>
            <a:off x="1867306" y="3176779"/>
            <a:ext cx="1630210" cy="182101"/>
          </a:xfrm>
          <a:prstGeom prst="rect">
            <a:avLst/>
          </a:prstGeom>
        </p:spPr>
        <p:txBody>
          <a:bodyPr vert="horz" wrap="square" lIns="0" tIns="12700" rIns="0" bIns="0" rtlCol="0">
            <a:spAutoFit/>
          </a:bodyPr>
          <a:lstStyle/>
          <a:p>
            <a:pPr marL="12700">
              <a:spcBef>
                <a:spcPts val="100"/>
              </a:spcBef>
            </a:pPr>
            <a:r>
              <a:rPr sz="11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Financial Summary</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object 27"/>
          <p:cNvSpPr txBox="1">
            <a:spLocks noGrp="1"/>
          </p:cNvSpPr>
          <p:nvPr>
            <p:ph type="ftr" sz="quarter" idx="5"/>
          </p:nvPr>
        </p:nvSpPr>
        <p:spPr>
          <a:xfrm>
            <a:off x="1729232" y="6590278"/>
            <a:ext cx="1768285" cy="141705"/>
          </a:xfrm>
          <a:prstGeom prst="rect">
            <a:avLst/>
          </a:prstGeom>
        </p:spPr>
        <p:txBody>
          <a:bodyPr vert="horz" wrap="square" lIns="0" tIns="3175" rIns="0" bIns="0" rtlCol="0">
            <a:spAutoFit/>
          </a:bodyPr>
          <a:lstStyle/>
          <a:p>
            <a:pPr marL="12700">
              <a:spcBef>
                <a:spcPts val="25"/>
              </a:spcBef>
            </a:pPr>
            <a:r>
              <a:rPr dirty="0"/>
              <a:t>Strictly Private &amp; Confidential</a:t>
            </a:r>
          </a:p>
        </p:txBody>
      </p:sp>
      <p:sp>
        <p:nvSpPr>
          <p:cNvPr id="29" name="Rectangle 28">
            <a:extLst>
              <a:ext uri="{FF2B5EF4-FFF2-40B4-BE49-F238E27FC236}">
                <a16:creationId xmlns:a16="http://schemas.microsoft.com/office/drawing/2014/main" id="{AB826396-70C3-384D-9952-95F39CE6F2AA}"/>
              </a:ext>
            </a:extLst>
          </p:cNvPr>
          <p:cNvSpPr/>
          <p:nvPr/>
        </p:nvSpPr>
        <p:spPr>
          <a:xfrm>
            <a:off x="4182617" y="1186871"/>
            <a:ext cx="6315138" cy="276999"/>
          </a:xfrm>
          <a:prstGeom prst="rect">
            <a:avLst/>
          </a:prstGeom>
        </p:spPr>
        <p:txBody>
          <a:bodyPr wrap="square">
            <a:spAutoFit/>
          </a:bodyPr>
          <a:lstStyle/>
          <a:p>
            <a:pPr marL="171450" indent="-171450">
              <a:spcBef>
                <a:spcPts val="5"/>
              </a:spcBef>
              <a:buClr>
                <a:srgbClr val="003366"/>
              </a:buClr>
              <a:buSzPct val="100000"/>
              <a:buFont typeface="Arial" panose="020B0604020202020204" pitchFamily="34" charset="0"/>
              <a:buChar char="•"/>
              <a:tabLst>
                <a:tab pos="2647950" algn="l"/>
              </a:tabLst>
            </a:pPr>
            <a:r>
              <a:rPr lang="en-US" sz="1200" b="1" spc="-40" dirty="0">
                <a:solidFill>
                  <a:schemeClr val="bg2"/>
                </a:solidFill>
                <a:latin typeface="Open Sans" panose="020B0606030504020204" pitchFamily="34" charset="0"/>
                <a:ea typeface="Open Sans" panose="020B0606030504020204" pitchFamily="34" charset="0"/>
                <a:cs typeface="Open Sans" panose="020B0606030504020204" pitchFamily="34" charset="0"/>
              </a:rPr>
              <a:t>Rationale </a:t>
            </a:r>
            <a:r>
              <a:rPr lang="en-US" sz="1200" b="1" spc="-80" dirty="0">
                <a:solidFill>
                  <a:schemeClr val="bg2"/>
                </a:solidFill>
                <a:latin typeface="Open Sans" panose="020B0606030504020204" pitchFamily="34" charset="0"/>
                <a:ea typeface="Open Sans" panose="020B0606030504020204" pitchFamily="34" charset="0"/>
                <a:cs typeface="Open Sans" panose="020B0606030504020204" pitchFamily="34" charset="0"/>
              </a:rPr>
              <a:t>For </a:t>
            </a:r>
            <a:r>
              <a:rPr lang="en-US" sz="1200" b="1" spc="-75" dirty="0">
                <a:solidFill>
                  <a:schemeClr val="bg2"/>
                </a:solidFill>
                <a:latin typeface="Open Sans" panose="020B0606030504020204" pitchFamily="34" charset="0"/>
                <a:ea typeface="Open Sans" panose="020B0606030504020204" pitchFamily="34" charset="0"/>
                <a:cs typeface="Open Sans" panose="020B0606030504020204" pitchFamily="34" charset="0"/>
              </a:rPr>
              <a:t>Tapestry </a:t>
            </a:r>
            <a:r>
              <a:rPr lang="en-US" sz="1200" b="1" spc="-40" dirty="0">
                <a:solidFill>
                  <a:schemeClr val="bg2"/>
                </a:solidFill>
                <a:latin typeface="Open Sans" panose="020B0606030504020204" pitchFamily="34" charset="0"/>
                <a:ea typeface="Open Sans" panose="020B0606030504020204" pitchFamily="34" charset="0"/>
                <a:cs typeface="Open Sans" panose="020B0606030504020204" pitchFamily="34" charset="0"/>
              </a:rPr>
              <a:t>Merger </a:t>
            </a:r>
            <a:r>
              <a:rPr lang="en-US" sz="1200" b="1" spc="-45" dirty="0">
                <a:solidFill>
                  <a:schemeClr val="bg2"/>
                </a:solidFill>
                <a:latin typeface="Open Sans" panose="020B0606030504020204" pitchFamily="34" charset="0"/>
                <a:ea typeface="Open Sans" panose="020B0606030504020204" pitchFamily="34" charset="0"/>
                <a:cs typeface="Open Sans" panose="020B0606030504020204" pitchFamily="34" charset="0"/>
              </a:rPr>
              <a:t>With </a:t>
            </a:r>
            <a:r>
              <a:rPr lang="en-US" sz="1200" b="1" spc="-60" dirty="0">
                <a:solidFill>
                  <a:schemeClr val="bg2"/>
                </a:solidFill>
                <a:latin typeface="Open Sans" panose="020B0606030504020204" pitchFamily="34" charset="0"/>
                <a:ea typeface="Open Sans" panose="020B0606030504020204" pitchFamily="34" charset="0"/>
                <a:cs typeface="Open Sans" panose="020B0606030504020204" pitchFamily="34" charset="0"/>
              </a:rPr>
              <a:t>Capri</a:t>
            </a:r>
            <a:r>
              <a:rPr lang="en-US" sz="1200" b="1" spc="-1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en-US" sz="1200" b="1" spc="-70" dirty="0">
                <a:solidFill>
                  <a:schemeClr val="bg2"/>
                </a:solidFill>
                <a:latin typeface="Open Sans" panose="020B0606030504020204" pitchFamily="34" charset="0"/>
                <a:ea typeface="Open Sans" panose="020B0606030504020204" pitchFamily="34" charset="0"/>
                <a:cs typeface="Open Sans" panose="020B0606030504020204" pitchFamily="34" charset="0"/>
              </a:rPr>
              <a:t>Holdings:</a:t>
            </a:r>
            <a:endPar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a:extLst>
              <a:ext uri="{FF2B5EF4-FFF2-40B4-BE49-F238E27FC236}">
                <a16:creationId xmlns:a16="http://schemas.microsoft.com/office/drawing/2014/main" id="{093088AB-A3C8-BF4D-83D7-38F0BAA67F77}"/>
              </a:ext>
            </a:extLst>
          </p:cNvPr>
          <p:cNvSpPr/>
          <p:nvPr/>
        </p:nvSpPr>
        <p:spPr>
          <a:xfrm>
            <a:off x="4187700" y="4315416"/>
            <a:ext cx="606256" cy="276999"/>
          </a:xfrm>
          <a:prstGeom prst="rect">
            <a:avLst/>
          </a:prstGeom>
        </p:spPr>
        <p:txBody>
          <a:bodyPr wrap="none">
            <a:spAutoFit/>
          </a:bodyPr>
          <a:lstStyle/>
          <a:p>
            <a:pPr marL="12700">
              <a:spcBef>
                <a:spcPts val="365"/>
              </a:spcBef>
            </a:pPr>
            <a:r>
              <a:rPr lang="en-US" sz="1200" b="1" dirty="0">
                <a:solidFill>
                  <a:schemeClr val="bg2"/>
                </a:solidFill>
                <a:latin typeface="Open Sans" panose="020B0606030504020204" pitchFamily="34" charset="0"/>
                <a:ea typeface="Open Sans" panose="020B0606030504020204" pitchFamily="34" charset="0"/>
                <a:cs typeface="Open Sans" panose="020B0606030504020204" pitchFamily="34" charset="0"/>
              </a:rPr>
              <a:t>Risks</a:t>
            </a:r>
            <a:endPar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Slide Number Placeholder 12">
            <a:extLst>
              <a:ext uri="{FF2B5EF4-FFF2-40B4-BE49-F238E27FC236}">
                <a16:creationId xmlns:a16="http://schemas.microsoft.com/office/drawing/2014/main" id="{37C73092-DC58-45D5-8E7B-CDDDDCAAD5EE}"/>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3</a:t>
            </a:fld>
            <a:endParaRPr spc="15" dirty="0"/>
          </a:p>
        </p:txBody>
      </p:sp>
      <p:pic>
        <p:nvPicPr>
          <p:cNvPr id="28" name="Graphic 19">
            <a:extLst>
              <a:ext uri="{FF2B5EF4-FFF2-40B4-BE49-F238E27FC236}">
                <a16:creationId xmlns:a16="http://schemas.microsoft.com/office/drawing/2014/main" id="{92F1EF1B-BBD2-4649-BFED-2AE847372ABD}"/>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268735" y="3467381"/>
            <a:ext cx="512851" cy="512851"/>
          </a:xfrm>
          <a:prstGeom prst="rect">
            <a:avLst/>
          </a:prstGeom>
        </p:spPr>
      </p:pic>
      <p:pic>
        <p:nvPicPr>
          <p:cNvPr id="32" name="Picture 31">
            <a:extLst>
              <a:ext uri="{FF2B5EF4-FFF2-40B4-BE49-F238E27FC236}">
                <a16:creationId xmlns:a16="http://schemas.microsoft.com/office/drawing/2014/main" id="{8EA0E682-195E-4FF7-8138-7A62130486D4}"/>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282897" y="1806046"/>
            <a:ext cx="484525" cy="484525"/>
          </a:xfrm>
          <a:prstGeom prst="rect">
            <a:avLst/>
          </a:prstGeom>
        </p:spPr>
      </p:pic>
      <p:pic>
        <p:nvPicPr>
          <p:cNvPr id="33" name="Picture 32">
            <a:extLst>
              <a:ext uri="{FF2B5EF4-FFF2-40B4-BE49-F238E27FC236}">
                <a16:creationId xmlns:a16="http://schemas.microsoft.com/office/drawing/2014/main" id="{60771631-8516-4E54-A1F8-EC4CA211D363}"/>
              </a:ext>
            </a:extLst>
          </p:cNvPr>
          <p:cNvPicPr>
            <a:picLocks noChangeAspect="1"/>
          </p:cNvPicPr>
          <p:nvPr/>
        </p:nvPicPr>
        <p:blipFill>
          <a:blip r:embed="rId4">
            <a:biLevel thresh="25000"/>
            <a:extLst>
              <a:ext uri="{BEBA8EAE-BF5A-486C-A8C5-ECC9F3942E4B}">
                <a14:imgProps xmlns:a14="http://schemas.microsoft.com/office/drawing/2010/main">
                  <a14:imgLayer r:embed="rId5">
                    <a14:imgEffect>
                      <a14:brightnessContrast contrast="89000"/>
                    </a14:imgEffect>
                  </a14:imgLayer>
                </a14:imgProps>
              </a:ext>
              <a:ext uri="{28A0092B-C50C-407E-A947-70E740481C1C}">
                <a14:useLocalDpi xmlns:a14="http://schemas.microsoft.com/office/drawing/2010/main" val="0"/>
              </a:ext>
            </a:extLst>
          </a:blip>
          <a:stretch>
            <a:fillRect/>
          </a:stretch>
        </p:blipFill>
        <p:spPr>
          <a:xfrm>
            <a:off x="2288622" y="5085201"/>
            <a:ext cx="473074" cy="4730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C0A1A428-2835-4D43-910E-BC57CBB1E230}"/>
              </a:ext>
            </a:extLst>
          </p:cNvPr>
          <p:cNvSpPr/>
          <p:nvPr/>
        </p:nvSpPr>
        <p:spPr>
          <a:xfrm>
            <a:off x="1743456" y="4881282"/>
            <a:ext cx="8696324" cy="1519518"/>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object 36"/>
          <p:cNvSpPr txBox="1">
            <a:spLocks noGrp="1"/>
          </p:cNvSpPr>
          <p:nvPr>
            <p:ph type="title"/>
          </p:nvPr>
        </p:nvSpPr>
        <p:spPr>
          <a:xfrm>
            <a:off x="1736547" y="337566"/>
            <a:ext cx="9783100" cy="751488"/>
          </a:xfrm>
          <a:prstGeom prst="rect">
            <a:avLst/>
          </a:prstGeom>
        </p:spPr>
        <p:txBody>
          <a:bodyPr vert="horz" wrap="square" lIns="0" tIns="12700" rIns="0" bIns="0" rtlCol="0">
            <a:spAutoFit/>
          </a:bodyPr>
          <a:lstStyle/>
          <a:p>
            <a:pPr marL="12700">
              <a:spcBef>
                <a:spcPts val="100"/>
              </a:spcBef>
            </a:pPr>
            <a:r>
              <a:rPr dirty="0"/>
              <a:t>Strategic Objectives</a:t>
            </a:r>
            <a:r>
              <a:rPr lang="en-US" dirty="0"/>
              <a:t>: The Current Situation</a:t>
            </a:r>
            <a:br>
              <a:rPr lang="en-US" dirty="0"/>
            </a:br>
            <a:endParaRPr dirty="0"/>
          </a:p>
        </p:txBody>
      </p:sp>
      <p:sp>
        <p:nvSpPr>
          <p:cNvPr id="38" name="object 38"/>
          <p:cNvSpPr txBox="1"/>
          <p:nvPr/>
        </p:nvSpPr>
        <p:spPr>
          <a:xfrm>
            <a:off x="2021541" y="4974073"/>
            <a:ext cx="8319248" cy="1352677"/>
          </a:xfrm>
          <a:prstGeom prst="rect">
            <a:avLst/>
          </a:prstGeom>
          <a:noFill/>
        </p:spPr>
        <p:txBody>
          <a:bodyPr vert="horz" wrap="square" lIns="0" tIns="14604" rIns="0" bIns="0" rtlCol="0">
            <a:spAutoFit/>
          </a:bodyPr>
          <a:lstStyle>
            <a:defPPr>
              <a:defRPr lang="en-US"/>
            </a:defPPr>
            <a:lvl1pPr marL="11113" marR="156210" algn="ctr">
              <a:lnSpc>
                <a:spcPct val="110000"/>
              </a:lnSpc>
              <a:spcBef>
                <a:spcPts val="114"/>
              </a:spcBef>
              <a:defRPr sz="1100" b="1">
                <a:solidFill>
                  <a:srgbClr val="FFFFFF"/>
                </a:solidFill>
                <a:latin typeface="Arial"/>
                <a:cs typeface="Arial"/>
              </a:defRPr>
            </a:lvl1pPr>
          </a:lstStyle>
          <a:p>
            <a:pPr algn="l">
              <a:spcBef>
                <a:spcPts val="0"/>
              </a:spcBef>
              <a:spcAft>
                <a:spcPts val="600"/>
              </a:spcAft>
            </a:pP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Industry Highlights:</a:t>
            </a:r>
          </a:p>
          <a:p>
            <a:pPr marL="182563" indent="-171450" algn="l">
              <a:spcBef>
                <a:spcPts val="0"/>
              </a:spcBef>
              <a:spcAft>
                <a:spcPts val="600"/>
              </a:spcAft>
              <a:buFont typeface="Wingdings" panose="05000000000000000000" pitchFamily="2" charset="2"/>
              <a:buChar char="ü"/>
            </a:pPr>
            <a:r>
              <a:rPr lang="en-US" b="0" dirty="0">
                <a:solidFill>
                  <a:schemeClr val="bg2"/>
                </a:solidFill>
                <a:latin typeface="Open Sans" panose="020B0606030504020204" pitchFamily="34" charset="0"/>
                <a:ea typeface="Open Sans" panose="020B0606030504020204" pitchFamily="34" charset="0"/>
                <a:cs typeface="Open Sans" panose="020B0606030504020204" pitchFamily="34" charset="0"/>
              </a:rPr>
              <a:t>The growth in the evolving software technology industry has driven many industry players to consider mergers, acquisitions, or rebranding along with their competitors. </a:t>
            </a:r>
          </a:p>
          <a:p>
            <a:pPr marL="182563" indent="-171450" algn="l">
              <a:spcBef>
                <a:spcPts val="0"/>
              </a:spcBef>
              <a:spcAft>
                <a:spcPts val="600"/>
              </a:spcAft>
              <a:buFont typeface="Wingdings" panose="05000000000000000000" pitchFamily="2" charset="2"/>
              <a:buChar char="ü"/>
            </a:pPr>
            <a:r>
              <a:rPr lang="en-US" b="0" dirty="0">
                <a:solidFill>
                  <a:schemeClr val="bg2"/>
                </a:solidFill>
                <a:latin typeface="Open Sans" panose="020B0606030504020204" pitchFamily="34" charset="0"/>
                <a:ea typeface="Open Sans" panose="020B0606030504020204" pitchFamily="34" charset="0"/>
                <a:cs typeface="Open Sans" panose="020B0606030504020204" pitchFamily="34" charset="0"/>
              </a:rPr>
              <a:t>Year-to-year market growth rate was 23.6% in 2018, surpassing majority of other tech-related industries which also recorded significant growth.</a:t>
            </a:r>
          </a:p>
          <a:p>
            <a:pPr marL="182563" indent="-171450" algn="l">
              <a:spcBef>
                <a:spcPts val="0"/>
              </a:spcBef>
              <a:spcAft>
                <a:spcPts val="600"/>
              </a:spcAft>
              <a:buFont typeface="Wingdings" panose="05000000000000000000" pitchFamily="2" charset="2"/>
              <a:buChar char="ü"/>
            </a:pPr>
            <a:r>
              <a:rPr lang="en-US" b="0" dirty="0">
                <a:solidFill>
                  <a:schemeClr val="bg2"/>
                </a:solidFill>
                <a:latin typeface="Open Sans" panose="020B0606030504020204" pitchFamily="34" charset="0"/>
                <a:ea typeface="Open Sans" panose="020B0606030504020204" pitchFamily="34" charset="0"/>
                <a:cs typeface="Open Sans" panose="020B0606030504020204" pitchFamily="34" charset="0"/>
              </a:rPr>
              <a:t>Potential synergies of Software Co.’s acquisition of Technology Inc. is expected to be $1.91B by the end of 2028.</a:t>
            </a:r>
          </a:p>
        </p:txBody>
      </p:sp>
      <p:sp>
        <p:nvSpPr>
          <p:cNvPr id="39" name="object 39"/>
          <p:cNvSpPr/>
          <p:nvPr/>
        </p:nvSpPr>
        <p:spPr>
          <a:xfrm>
            <a:off x="1757173" y="1380745"/>
            <a:ext cx="1586865" cy="871855"/>
          </a:xfrm>
          <a:custGeom>
            <a:avLst/>
            <a:gdLst/>
            <a:ahLst/>
            <a:cxnLst/>
            <a:rect l="l" t="t" r="r" b="b"/>
            <a:pathLst>
              <a:path w="1586864" h="871855">
                <a:moveTo>
                  <a:pt x="1280033" y="0"/>
                </a:moveTo>
                <a:lnTo>
                  <a:pt x="0" y="0"/>
                </a:lnTo>
                <a:lnTo>
                  <a:pt x="0" y="871727"/>
                </a:lnTo>
                <a:lnTo>
                  <a:pt x="1280033" y="871727"/>
                </a:lnTo>
                <a:lnTo>
                  <a:pt x="1586484" y="435863"/>
                </a:lnTo>
                <a:lnTo>
                  <a:pt x="1280033"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object 40"/>
          <p:cNvSpPr txBox="1"/>
          <p:nvPr/>
        </p:nvSpPr>
        <p:spPr>
          <a:xfrm>
            <a:off x="1907236" y="1405983"/>
            <a:ext cx="1132205" cy="349455"/>
          </a:xfrm>
          <a:prstGeom prst="rect">
            <a:avLst/>
          </a:prstGeom>
        </p:spPr>
        <p:txBody>
          <a:bodyPr vert="horz" wrap="square" lIns="0" tIns="13335" rIns="0" bIns="0" rtlCol="0">
            <a:spAutoFit/>
          </a:bodyPr>
          <a:lstStyle/>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Description</a:t>
            </a:r>
          </a:p>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Details</a:t>
            </a:r>
            <a:endParaRPr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object 41"/>
          <p:cNvSpPr/>
          <p:nvPr/>
        </p:nvSpPr>
        <p:spPr>
          <a:xfrm>
            <a:off x="3197351" y="1383791"/>
            <a:ext cx="1828800" cy="868680"/>
          </a:xfrm>
          <a:custGeom>
            <a:avLst/>
            <a:gdLst/>
            <a:ahLst/>
            <a:cxnLst/>
            <a:rect l="l" t="t" r="r" b="b"/>
            <a:pathLst>
              <a:path w="1828800" h="868680">
                <a:moveTo>
                  <a:pt x="1523873" y="0"/>
                </a:moveTo>
                <a:lnTo>
                  <a:pt x="0" y="0"/>
                </a:lnTo>
                <a:lnTo>
                  <a:pt x="304927" y="434340"/>
                </a:lnTo>
                <a:lnTo>
                  <a:pt x="0" y="868680"/>
                </a:lnTo>
                <a:lnTo>
                  <a:pt x="1523873" y="868680"/>
                </a:lnTo>
                <a:lnTo>
                  <a:pt x="1828800" y="434340"/>
                </a:lnTo>
                <a:lnTo>
                  <a:pt x="1523873" y="0"/>
                </a:lnTo>
                <a:close/>
              </a:path>
            </a:pathLst>
          </a:custGeom>
          <a:solidFill>
            <a:schemeClr val="accent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object 42"/>
          <p:cNvSpPr txBox="1"/>
          <p:nvPr/>
        </p:nvSpPr>
        <p:spPr>
          <a:xfrm>
            <a:off x="3536085" y="1405983"/>
            <a:ext cx="1168146" cy="349455"/>
          </a:xfrm>
          <a:prstGeom prst="rect">
            <a:avLst/>
          </a:prstGeom>
        </p:spPr>
        <p:txBody>
          <a:bodyPr vert="horz" wrap="square" lIns="0" tIns="13335" rIns="0" bIns="0" rtlCol="0">
            <a:spAutoFit/>
          </a:bodyPr>
          <a:lstStyle/>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Description</a:t>
            </a:r>
          </a:p>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Details</a:t>
            </a:r>
            <a:endPar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object 43"/>
          <p:cNvSpPr/>
          <p:nvPr/>
        </p:nvSpPr>
        <p:spPr>
          <a:xfrm>
            <a:off x="4870703" y="1383791"/>
            <a:ext cx="1923414" cy="868680"/>
          </a:xfrm>
          <a:custGeom>
            <a:avLst/>
            <a:gdLst/>
            <a:ahLst/>
            <a:cxnLst/>
            <a:rect l="l" t="t" r="r" b="b"/>
            <a:pathLst>
              <a:path w="1923414" h="868680">
                <a:moveTo>
                  <a:pt x="1618361" y="0"/>
                </a:moveTo>
                <a:lnTo>
                  <a:pt x="0" y="0"/>
                </a:lnTo>
                <a:lnTo>
                  <a:pt x="304926" y="434340"/>
                </a:lnTo>
                <a:lnTo>
                  <a:pt x="0" y="868680"/>
                </a:lnTo>
                <a:lnTo>
                  <a:pt x="1618361" y="868680"/>
                </a:lnTo>
                <a:lnTo>
                  <a:pt x="1923288" y="434340"/>
                </a:lnTo>
                <a:lnTo>
                  <a:pt x="1618361" y="0"/>
                </a:lnTo>
                <a:close/>
              </a:path>
            </a:pathLst>
          </a:custGeom>
          <a:solidFill>
            <a:schemeClr val="accent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object 44"/>
          <p:cNvSpPr txBox="1"/>
          <p:nvPr/>
        </p:nvSpPr>
        <p:spPr>
          <a:xfrm>
            <a:off x="5224780" y="1405983"/>
            <a:ext cx="1328420" cy="349455"/>
          </a:xfrm>
          <a:prstGeom prst="rect">
            <a:avLst/>
          </a:prstGeom>
        </p:spPr>
        <p:txBody>
          <a:bodyPr vert="horz" wrap="square" lIns="0" tIns="13335" rIns="0" bIns="0" rtlCol="0">
            <a:spAutoFit/>
          </a:bodyPr>
          <a:lstStyle/>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Description</a:t>
            </a:r>
          </a:p>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Details</a:t>
            </a:r>
            <a:endPar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object 45"/>
          <p:cNvSpPr/>
          <p:nvPr/>
        </p:nvSpPr>
        <p:spPr>
          <a:xfrm>
            <a:off x="6661403" y="1380744"/>
            <a:ext cx="2100580" cy="868680"/>
          </a:xfrm>
          <a:custGeom>
            <a:avLst/>
            <a:gdLst/>
            <a:ahLst/>
            <a:cxnLst/>
            <a:rect l="l" t="t" r="r" b="b"/>
            <a:pathLst>
              <a:path w="2100579" h="868680">
                <a:moveTo>
                  <a:pt x="1795145" y="0"/>
                </a:moveTo>
                <a:lnTo>
                  <a:pt x="0" y="0"/>
                </a:lnTo>
                <a:lnTo>
                  <a:pt x="304926" y="434339"/>
                </a:lnTo>
                <a:lnTo>
                  <a:pt x="0" y="868679"/>
                </a:lnTo>
                <a:lnTo>
                  <a:pt x="1795145" y="868679"/>
                </a:lnTo>
                <a:lnTo>
                  <a:pt x="2100072" y="434339"/>
                </a:lnTo>
                <a:lnTo>
                  <a:pt x="1795145" y="0"/>
                </a:lnTo>
                <a:close/>
              </a:path>
            </a:pathLst>
          </a:custGeom>
          <a:solidFill>
            <a:schemeClr val="accent5"/>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6" name="object 46"/>
          <p:cNvSpPr txBox="1"/>
          <p:nvPr/>
        </p:nvSpPr>
        <p:spPr>
          <a:xfrm>
            <a:off x="7032752" y="1405983"/>
            <a:ext cx="1356360" cy="349455"/>
          </a:xfrm>
          <a:prstGeom prst="rect">
            <a:avLst/>
          </a:prstGeom>
        </p:spPr>
        <p:txBody>
          <a:bodyPr vert="horz" wrap="square" lIns="0" tIns="13335" rIns="0" bIns="0" rtlCol="0">
            <a:spAutoFit/>
          </a:bodyPr>
          <a:lstStyle/>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Description</a:t>
            </a:r>
          </a:p>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Details</a:t>
            </a:r>
            <a:endPar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object 47"/>
          <p:cNvSpPr/>
          <p:nvPr/>
        </p:nvSpPr>
        <p:spPr>
          <a:xfrm>
            <a:off x="8621268" y="1377696"/>
            <a:ext cx="1828800" cy="868680"/>
          </a:xfrm>
          <a:custGeom>
            <a:avLst/>
            <a:gdLst/>
            <a:ahLst/>
            <a:cxnLst/>
            <a:rect l="l" t="t" r="r" b="b"/>
            <a:pathLst>
              <a:path w="1828800" h="868680">
                <a:moveTo>
                  <a:pt x="1523873" y="0"/>
                </a:moveTo>
                <a:lnTo>
                  <a:pt x="0" y="0"/>
                </a:lnTo>
                <a:lnTo>
                  <a:pt x="304926" y="434339"/>
                </a:lnTo>
                <a:lnTo>
                  <a:pt x="0" y="868679"/>
                </a:lnTo>
                <a:lnTo>
                  <a:pt x="1523873" y="868679"/>
                </a:lnTo>
                <a:lnTo>
                  <a:pt x="1828800" y="434339"/>
                </a:lnTo>
                <a:lnTo>
                  <a:pt x="1523873" y="0"/>
                </a:lnTo>
                <a:close/>
              </a:path>
            </a:pathLst>
          </a:custGeom>
          <a:solidFill>
            <a:schemeClr val="accent3"/>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object 48"/>
          <p:cNvSpPr txBox="1"/>
          <p:nvPr/>
        </p:nvSpPr>
        <p:spPr>
          <a:xfrm>
            <a:off x="8897943" y="1405983"/>
            <a:ext cx="1318320" cy="349455"/>
          </a:xfrm>
          <a:prstGeom prst="rect">
            <a:avLst/>
          </a:prstGeom>
        </p:spPr>
        <p:txBody>
          <a:bodyPr vert="horz" wrap="square" lIns="0" tIns="13335" rIns="0" bIns="0" rtlCol="0">
            <a:spAutoFit/>
          </a:bodyPr>
          <a:lstStyle/>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Description</a:t>
            </a:r>
          </a:p>
          <a:p>
            <a:pPr marL="12700" marR="5080" algn="ctr">
              <a:spcBef>
                <a:spcPts val="105"/>
              </a:spcBef>
            </a:pPr>
            <a:r>
              <a:rPr lang="en-US" sz="1050" dirty="0">
                <a:solidFill>
                  <a:srgbClr val="FFFFFF"/>
                </a:solidFill>
                <a:latin typeface="Open Sans" panose="020B0606030504020204" pitchFamily="34" charset="0"/>
                <a:ea typeface="Open Sans" panose="020B0606030504020204" pitchFamily="34" charset="0"/>
                <a:cs typeface="Open Sans" panose="020B0606030504020204" pitchFamily="34" charset="0"/>
              </a:rPr>
              <a:t>Details</a:t>
            </a:r>
            <a:endParaRPr lang="en-US" sz="105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object 49"/>
          <p:cNvSpPr txBox="1"/>
          <p:nvPr/>
        </p:nvSpPr>
        <p:spPr>
          <a:xfrm>
            <a:off x="1757172" y="1091811"/>
            <a:ext cx="1294130" cy="201977"/>
          </a:xfrm>
          <a:prstGeom prst="rect">
            <a:avLst/>
          </a:prstGeom>
          <a:solidFill>
            <a:schemeClr val="tx2"/>
          </a:solidFill>
        </p:spPr>
        <p:txBody>
          <a:bodyPr vert="horz" wrap="square" lIns="0" tIns="32384" rIns="0" bIns="0" rtlCol="0" anchor="ctr">
            <a:spAutoFit/>
          </a:bodyPr>
          <a:lstStyle/>
          <a:p>
            <a:pPr marL="7938" algn="ctr">
              <a:spcBef>
                <a:spcPts val="254"/>
              </a:spcBef>
            </a:pPr>
            <a:r>
              <a:rPr sz="11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Foundation</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object 50"/>
          <p:cNvSpPr txBox="1"/>
          <p:nvPr/>
        </p:nvSpPr>
        <p:spPr>
          <a:xfrm>
            <a:off x="3197352" y="1091811"/>
            <a:ext cx="3295015" cy="201977"/>
          </a:xfrm>
          <a:prstGeom prst="rect">
            <a:avLst/>
          </a:prstGeom>
          <a:solidFill>
            <a:schemeClr val="accent2"/>
          </a:solidFill>
        </p:spPr>
        <p:txBody>
          <a:bodyPr vert="horz" wrap="square" lIns="0" tIns="32384" rIns="0" bIns="0" rtlCol="0" anchor="ctr">
            <a:spAutoFit/>
          </a:bodyPr>
          <a:lstStyle/>
          <a:p>
            <a:pPr algn="ctr"/>
            <a:r>
              <a:rPr sz="11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Fright</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object 51"/>
          <p:cNvSpPr txBox="1"/>
          <p:nvPr/>
        </p:nvSpPr>
        <p:spPr>
          <a:xfrm>
            <a:off x="6661403" y="1091811"/>
            <a:ext cx="1781810" cy="201977"/>
          </a:xfrm>
          <a:prstGeom prst="rect">
            <a:avLst/>
          </a:prstGeom>
          <a:solidFill>
            <a:schemeClr val="accent5"/>
          </a:solidFill>
        </p:spPr>
        <p:txBody>
          <a:bodyPr vert="horz" wrap="square" lIns="0" tIns="32384" rIns="0" bIns="0" rtlCol="0" anchor="ctr">
            <a:spAutoFit/>
          </a:bodyPr>
          <a:lstStyle/>
          <a:p>
            <a:pPr marL="7938" algn="ctr">
              <a:spcBef>
                <a:spcPts val="254"/>
              </a:spcBef>
            </a:pPr>
            <a:r>
              <a:rPr sz="11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Formation</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2" name="object 52"/>
          <p:cNvSpPr txBox="1"/>
          <p:nvPr/>
        </p:nvSpPr>
        <p:spPr>
          <a:xfrm>
            <a:off x="8613647" y="1088763"/>
            <a:ext cx="1529080" cy="201977"/>
          </a:xfrm>
          <a:prstGeom prst="rect">
            <a:avLst/>
          </a:prstGeom>
          <a:solidFill>
            <a:schemeClr val="accent3"/>
          </a:solidFill>
        </p:spPr>
        <p:txBody>
          <a:bodyPr vert="horz" wrap="square" lIns="0" tIns="32384" rIns="0" bIns="0" rtlCol="0" anchor="ctr">
            <a:spAutoFit/>
          </a:bodyPr>
          <a:lstStyle/>
          <a:p>
            <a:pPr marL="7938" algn="ctr">
              <a:spcBef>
                <a:spcPts val="254"/>
              </a:spcBef>
            </a:pPr>
            <a:r>
              <a:rPr sz="11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Follow-On</a:t>
            </a:r>
            <a:endParaRPr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object 56"/>
          <p:cNvSpPr txBox="1">
            <a:spLocks noGrp="1"/>
          </p:cNvSpPr>
          <p:nvPr>
            <p:ph type="ftr" sz="quarter" idx="5"/>
          </p:nvPr>
        </p:nvSpPr>
        <p:spPr>
          <a:xfrm>
            <a:off x="1729232" y="6590278"/>
            <a:ext cx="2051051" cy="141705"/>
          </a:xfrm>
          <a:prstGeom prst="rect">
            <a:avLst/>
          </a:prstGeom>
        </p:spPr>
        <p:txBody>
          <a:bodyPr vert="horz" wrap="square" lIns="0" tIns="3175" rIns="0" bIns="0" rtlCol="0">
            <a:spAutoFit/>
          </a:bodyPr>
          <a:lstStyle/>
          <a:p>
            <a:pPr marL="12700">
              <a:spcBef>
                <a:spcPts val="25"/>
              </a:spcBef>
            </a:pPr>
            <a:r>
              <a:rPr dirty="0"/>
              <a:t>Strictly Private &amp; Confidential</a:t>
            </a:r>
          </a:p>
        </p:txBody>
      </p:sp>
      <p:sp>
        <p:nvSpPr>
          <p:cNvPr id="59" name="Slide Number Placeholder 58">
            <a:extLst>
              <a:ext uri="{FF2B5EF4-FFF2-40B4-BE49-F238E27FC236}">
                <a16:creationId xmlns:a16="http://schemas.microsoft.com/office/drawing/2014/main" id="{C55F33D2-6D2A-44A0-A110-CB304973230C}"/>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4</a:t>
            </a:fld>
            <a:endParaRPr spc="15" dirty="0"/>
          </a:p>
        </p:txBody>
      </p:sp>
      <p:pic>
        <p:nvPicPr>
          <p:cNvPr id="60" name="Picture 59">
            <a:extLst>
              <a:ext uri="{FF2B5EF4-FFF2-40B4-BE49-F238E27FC236}">
                <a16:creationId xmlns:a16="http://schemas.microsoft.com/office/drawing/2014/main" id="{917F385A-1315-4FF5-97C0-B5C46A255670}"/>
              </a:ext>
            </a:extLst>
          </p:cNvPr>
          <p:cNvPicPr>
            <a:picLocks noChangeAspect="1"/>
          </p:cNvPicPr>
          <p:nvPr/>
        </p:nvPicPr>
        <p:blipFill>
          <a:blip r:embed="rId2"/>
          <a:stretch>
            <a:fillRect/>
          </a:stretch>
        </p:blipFill>
        <p:spPr>
          <a:xfrm>
            <a:off x="1693373" y="2384001"/>
            <a:ext cx="8891263" cy="23078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9A07266-B023-4F46-8225-D9F37E1A7F8C}"/>
              </a:ext>
            </a:extLst>
          </p:cNvPr>
          <p:cNvPicPr>
            <a:picLocks noChangeAspect="1"/>
          </p:cNvPicPr>
          <p:nvPr/>
        </p:nvPicPr>
        <p:blipFill>
          <a:blip r:embed="rId2"/>
          <a:stretch>
            <a:fillRect/>
          </a:stretch>
        </p:blipFill>
        <p:spPr>
          <a:xfrm>
            <a:off x="9658300" y="2162038"/>
            <a:ext cx="1851006" cy="1547791"/>
          </a:xfrm>
          <a:prstGeom prst="rect">
            <a:avLst/>
          </a:prstGeom>
        </p:spPr>
      </p:pic>
      <p:sp>
        <p:nvSpPr>
          <p:cNvPr id="3" name="object 3"/>
          <p:cNvSpPr txBox="1">
            <a:spLocks noGrp="1"/>
          </p:cNvSpPr>
          <p:nvPr>
            <p:ph type="title"/>
          </p:nvPr>
        </p:nvSpPr>
        <p:spPr>
          <a:xfrm>
            <a:off x="1736548" y="337566"/>
            <a:ext cx="7815346" cy="382156"/>
          </a:xfrm>
          <a:prstGeom prst="rect">
            <a:avLst/>
          </a:prstGeom>
        </p:spPr>
        <p:txBody>
          <a:bodyPr vert="horz" wrap="square" lIns="0" tIns="12700" rIns="0" bIns="0" rtlCol="0">
            <a:spAutoFit/>
          </a:bodyPr>
          <a:lstStyle/>
          <a:p>
            <a:pPr marL="12700">
              <a:spcBef>
                <a:spcPts val="100"/>
              </a:spcBef>
            </a:pPr>
            <a:r>
              <a:rPr dirty="0"/>
              <a:t>Competitive Landscape</a:t>
            </a:r>
          </a:p>
        </p:txBody>
      </p:sp>
      <p:sp>
        <p:nvSpPr>
          <p:cNvPr id="22" name="object 22"/>
          <p:cNvSpPr txBox="1">
            <a:spLocks noGrp="1"/>
          </p:cNvSpPr>
          <p:nvPr>
            <p:ph type="ftr" sz="quarter" idx="5"/>
          </p:nvPr>
        </p:nvSpPr>
        <p:spPr>
          <a:xfrm>
            <a:off x="1729232" y="6590278"/>
            <a:ext cx="2080769" cy="141705"/>
          </a:xfrm>
          <a:prstGeom prst="rect">
            <a:avLst/>
          </a:prstGeom>
        </p:spPr>
        <p:txBody>
          <a:bodyPr vert="horz" wrap="square" lIns="0" tIns="3175" rIns="0" bIns="0" rtlCol="0">
            <a:spAutoFit/>
          </a:bodyPr>
          <a:lstStyle/>
          <a:p>
            <a:pPr marL="12700">
              <a:spcBef>
                <a:spcPts val="25"/>
              </a:spcBef>
            </a:pPr>
            <a:r>
              <a:rPr dirty="0"/>
              <a:t>Strictly Private &amp; Confidential</a:t>
            </a:r>
          </a:p>
        </p:txBody>
      </p:sp>
      <p:sp>
        <p:nvSpPr>
          <p:cNvPr id="26" name="Slide Number Placeholder 25">
            <a:extLst>
              <a:ext uri="{FF2B5EF4-FFF2-40B4-BE49-F238E27FC236}">
                <a16:creationId xmlns:a16="http://schemas.microsoft.com/office/drawing/2014/main" id="{43959EDE-3777-4992-88F7-E8F6AFDB97BC}"/>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5</a:t>
            </a:fld>
            <a:endParaRPr spc="15" dirty="0"/>
          </a:p>
        </p:txBody>
      </p:sp>
      <p:graphicFrame>
        <p:nvGraphicFramePr>
          <p:cNvPr id="2" name="Table 1">
            <a:extLst>
              <a:ext uri="{FF2B5EF4-FFF2-40B4-BE49-F238E27FC236}">
                <a16:creationId xmlns:a16="http://schemas.microsoft.com/office/drawing/2014/main" id="{A4883E7C-E541-4C48-9C09-86D66C7B5061}"/>
              </a:ext>
            </a:extLst>
          </p:cNvPr>
          <p:cNvGraphicFramePr>
            <a:graphicFrameLocks noGrp="1"/>
          </p:cNvGraphicFramePr>
          <p:nvPr>
            <p:extLst>
              <p:ext uri="{D42A27DB-BD31-4B8C-83A1-F6EECF244321}">
                <p14:modId xmlns:p14="http://schemas.microsoft.com/office/powerpoint/2010/main" val="2946257565"/>
              </p:ext>
            </p:extLst>
          </p:nvPr>
        </p:nvGraphicFramePr>
        <p:xfrm>
          <a:off x="1582271" y="914188"/>
          <a:ext cx="6239436" cy="2725186"/>
        </p:xfrm>
        <a:graphic>
          <a:graphicData uri="http://schemas.openxmlformats.org/drawingml/2006/table">
            <a:tbl>
              <a:tblPr firstRow="1" bandRow="1">
                <a:tableStyleId>{5C22544A-7EE6-4342-B048-85BDC9FD1C3A}</a:tableStyleId>
              </a:tblPr>
              <a:tblGrid>
                <a:gridCol w="1559859">
                  <a:extLst>
                    <a:ext uri="{9D8B030D-6E8A-4147-A177-3AD203B41FA5}">
                      <a16:colId xmlns:a16="http://schemas.microsoft.com/office/drawing/2014/main" val="3454363905"/>
                    </a:ext>
                  </a:extLst>
                </a:gridCol>
                <a:gridCol w="1559859">
                  <a:extLst>
                    <a:ext uri="{9D8B030D-6E8A-4147-A177-3AD203B41FA5}">
                      <a16:colId xmlns:a16="http://schemas.microsoft.com/office/drawing/2014/main" val="1689714100"/>
                    </a:ext>
                  </a:extLst>
                </a:gridCol>
                <a:gridCol w="1559859">
                  <a:extLst>
                    <a:ext uri="{9D8B030D-6E8A-4147-A177-3AD203B41FA5}">
                      <a16:colId xmlns:a16="http://schemas.microsoft.com/office/drawing/2014/main" val="503139384"/>
                    </a:ext>
                  </a:extLst>
                </a:gridCol>
                <a:gridCol w="1559859">
                  <a:extLst>
                    <a:ext uri="{9D8B030D-6E8A-4147-A177-3AD203B41FA5}">
                      <a16:colId xmlns:a16="http://schemas.microsoft.com/office/drawing/2014/main" val="1415396931"/>
                    </a:ext>
                  </a:extLst>
                </a:gridCol>
              </a:tblGrid>
              <a:tr h="410801">
                <a:tc>
                  <a:txBody>
                    <a:bodyPr/>
                    <a:lstStyle/>
                    <a:p>
                      <a:pPr algn="ctr"/>
                      <a:endParaRPr lang="en-CA"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anchor="ctr">
                    <a:lnB w="12700" cap="flat" cmpd="sng" algn="ctr">
                      <a:solidFill>
                        <a:schemeClr val="tx2"/>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Micro Corporation </a:t>
                      </a:r>
                    </a:p>
                  </a:txBody>
                  <a:tcPr anchor="ctr">
                    <a:lnB w="12700" cap="flat" cmpd="sng" algn="ctr">
                      <a:solidFill>
                        <a:schemeClr val="tx2"/>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CA"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International Software</a:t>
                      </a:r>
                    </a:p>
                  </a:txBody>
                  <a:tcPr anchor="ctr">
                    <a:lnB w="12700" cap="flat" cmpd="sng" algn="ctr">
                      <a:solidFill>
                        <a:schemeClr val="tx2"/>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Software Co.</a:t>
                      </a:r>
                      <a:endParaRPr lang="en-CA"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anchor="ctr">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37194106"/>
                  </a:ext>
                </a:extLst>
              </a:tr>
              <a:tr h="62206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Major Product Offerings</a:t>
                      </a:r>
                      <a:endParaRPr lang="en-CA"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solidFill>
                      <a:schemeClr val="tx2"/>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Application software suite</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Systems software </a:t>
                      </a:r>
                    </a:p>
                    <a:p>
                      <a:pPr marL="171450" indent="-171450">
                        <a:buFont typeface="Arial" panose="020B0604020202020204" pitchFamily="34" charset="0"/>
                        <a:buChar cha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Application software</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Systems software</a:t>
                      </a:r>
                    </a:p>
                    <a:p>
                      <a:pPr marL="171450" indent="-171450">
                        <a:buFont typeface="Arial" panose="020B0604020202020204" pitchFamily="34" charset="0"/>
                        <a:buChar cha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Application software</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947931882"/>
                  </a:ext>
                </a:extLst>
              </a:tr>
              <a:tr h="739441">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Global Market Exposure</a:t>
                      </a:r>
                      <a:endParaRPr lang="en-CA"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solidFill>
                      <a:schemeClr val="tx2"/>
                    </a:solidFill>
                  </a:tcPr>
                </a:tc>
                <a:tc>
                  <a:txBody>
                    <a:bodyPr/>
                    <a:lstStyle/>
                    <a:p>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N. America (66%)</a:t>
                      </a:r>
                    </a:p>
                    <a:p>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Europe (15%)</a:t>
                      </a:r>
                    </a:p>
                    <a:p>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Asia (10%)</a:t>
                      </a:r>
                    </a:p>
                    <a:p>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Other (9%)</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N. America (41%)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Europe (28%)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Asia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Other (11%)</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N. America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Europe (79%)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Asia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Other (13%)</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777407301"/>
                  </a:ext>
                </a:extLst>
              </a:tr>
              <a:tr h="622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Major Past Acquisitions</a:t>
                      </a:r>
                      <a:endParaRPr lang="en-CA" sz="1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tx2"/>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Cloud (Sep 2017 - $15.9M)</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RealTech</a:t>
                      </a: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 (Jan 2018 - $28.25M)</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Open Sans" panose="020B0606030504020204" pitchFamily="34" charset="0"/>
                          <a:ea typeface="Open Sans" panose="020B0606030504020204" pitchFamily="34" charset="0"/>
                          <a:cs typeface="Open Sans" panose="020B0606030504020204" pitchFamily="34" charset="0"/>
                        </a:rPr>
                        <a:t>N/A</a:t>
                      </a:r>
                      <a:endParaRPr lang="en-CA" sz="12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149241058"/>
                  </a:ext>
                </a:extLst>
              </a:tr>
            </a:tbl>
          </a:graphicData>
        </a:graphic>
      </p:graphicFrame>
      <p:pic>
        <p:nvPicPr>
          <p:cNvPr id="29" name="Picture 28">
            <a:extLst>
              <a:ext uri="{FF2B5EF4-FFF2-40B4-BE49-F238E27FC236}">
                <a16:creationId xmlns:a16="http://schemas.microsoft.com/office/drawing/2014/main" id="{FB586034-DAAD-4FEE-BFD8-F412AA00AFF7}"/>
              </a:ext>
            </a:extLst>
          </p:cNvPr>
          <p:cNvPicPr>
            <a:picLocks noChangeAspect="1"/>
          </p:cNvPicPr>
          <p:nvPr/>
        </p:nvPicPr>
        <p:blipFill>
          <a:blip r:embed="rId3"/>
          <a:stretch>
            <a:fillRect/>
          </a:stretch>
        </p:blipFill>
        <p:spPr>
          <a:xfrm>
            <a:off x="6332102" y="4138626"/>
            <a:ext cx="4740688" cy="1745980"/>
          </a:xfrm>
          <a:prstGeom prst="rect">
            <a:avLst/>
          </a:prstGeom>
        </p:spPr>
      </p:pic>
      <p:pic>
        <p:nvPicPr>
          <p:cNvPr id="30" name="Picture 29">
            <a:extLst>
              <a:ext uri="{FF2B5EF4-FFF2-40B4-BE49-F238E27FC236}">
                <a16:creationId xmlns:a16="http://schemas.microsoft.com/office/drawing/2014/main" id="{B7B63F68-3069-456C-B393-9364B1CD2822}"/>
              </a:ext>
            </a:extLst>
          </p:cNvPr>
          <p:cNvPicPr>
            <a:picLocks noChangeAspect="1"/>
          </p:cNvPicPr>
          <p:nvPr/>
        </p:nvPicPr>
        <p:blipFill>
          <a:blip r:embed="rId4"/>
          <a:stretch>
            <a:fillRect/>
          </a:stretch>
        </p:blipFill>
        <p:spPr>
          <a:xfrm>
            <a:off x="1439655" y="4138625"/>
            <a:ext cx="4740691" cy="1745981"/>
          </a:xfrm>
          <a:prstGeom prst="rect">
            <a:avLst/>
          </a:prstGeom>
        </p:spPr>
      </p:pic>
      <p:sp>
        <p:nvSpPr>
          <p:cNvPr id="23" name="Rectangle 22">
            <a:extLst>
              <a:ext uri="{FF2B5EF4-FFF2-40B4-BE49-F238E27FC236}">
                <a16:creationId xmlns:a16="http://schemas.microsoft.com/office/drawing/2014/main" id="{00563E66-C354-4EE8-8F82-D405C1EFA3A4}"/>
              </a:ext>
            </a:extLst>
          </p:cNvPr>
          <p:cNvSpPr/>
          <p:nvPr/>
        </p:nvSpPr>
        <p:spPr>
          <a:xfrm>
            <a:off x="2289776" y="3853772"/>
            <a:ext cx="3040448" cy="307777"/>
          </a:xfrm>
          <a:prstGeom prst="rect">
            <a:avLst/>
          </a:prstGeom>
        </p:spPr>
        <p:txBody>
          <a:bodyPr wrap="none">
            <a:spAutoFit/>
          </a:bodyPr>
          <a:lstStyle/>
          <a:p>
            <a:pPr algn="ctr"/>
            <a:r>
              <a:rPr lang="en-US" sz="140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LTM Operating Performance ($000)</a:t>
            </a:r>
            <a:endParaRPr lang="en-CA" sz="140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1" name="Rectangle 30">
            <a:extLst>
              <a:ext uri="{FF2B5EF4-FFF2-40B4-BE49-F238E27FC236}">
                <a16:creationId xmlns:a16="http://schemas.microsoft.com/office/drawing/2014/main" id="{E958FAD1-F08C-48B0-93DA-FB6DF36B725E}"/>
              </a:ext>
            </a:extLst>
          </p:cNvPr>
          <p:cNvSpPr/>
          <p:nvPr/>
        </p:nvSpPr>
        <p:spPr>
          <a:xfrm>
            <a:off x="6690901" y="3853772"/>
            <a:ext cx="4023088" cy="307777"/>
          </a:xfrm>
          <a:prstGeom prst="rect">
            <a:avLst/>
          </a:prstGeom>
        </p:spPr>
        <p:txBody>
          <a:bodyPr wrap="none">
            <a:spAutoFit/>
          </a:bodyPr>
          <a:lstStyle/>
          <a:p>
            <a:pPr algn="ctr"/>
            <a:r>
              <a:rPr lang="en-US" sz="140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Forecasted NTM Operating Performance ($000)</a:t>
            </a:r>
            <a:endParaRPr lang="en-CA" sz="140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32" name="Rectangle 31">
            <a:extLst>
              <a:ext uri="{FF2B5EF4-FFF2-40B4-BE49-F238E27FC236}">
                <a16:creationId xmlns:a16="http://schemas.microsoft.com/office/drawing/2014/main" id="{70FAA136-65B7-4891-B17B-BA50D565E9A2}"/>
              </a:ext>
            </a:extLst>
          </p:cNvPr>
          <p:cNvSpPr/>
          <p:nvPr/>
        </p:nvSpPr>
        <p:spPr>
          <a:xfrm>
            <a:off x="8371762" y="938169"/>
            <a:ext cx="2636106" cy="307777"/>
          </a:xfrm>
          <a:prstGeom prst="rect">
            <a:avLst/>
          </a:prstGeom>
        </p:spPr>
        <p:txBody>
          <a:bodyPr wrap="none">
            <a:spAutoFit/>
          </a:bodyPr>
          <a:lstStyle/>
          <a:p>
            <a:pPr algn="ctr"/>
            <a:r>
              <a:rPr lang="en-US" sz="1400" i="1" u="sng"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Global Software Market Share</a:t>
            </a:r>
          </a:p>
        </p:txBody>
      </p:sp>
      <p:pic>
        <p:nvPicPr>
          <p:cNvPr id="33" name="Picture 32">
            <a:extLst>
              <a:ext uri="{FF2B5EF4-FFF2-40B4-BE49-F238E27FC236}">
                <a16:creationId xmlns:a16="http://schemas.microsoft.com/office/drawing/2014/main" id="{0BC04484-B1A8-4778-A274-B37AEA62695A}"/>
              </a:ext>
            </a:extLst>
          </p:cNvPr>
          <p:cNvPicPr>
            <a:picLocks noChangeAspect="1"/>
          </p:cNvPicPr>
          <p:nvPr/>
        </p:nvPicPr>
        <p:blipFill>
          <a:blip r:embed="rId5"/>
          <a:stretch>
            <a:fillRect/>
          </a:stretch>
        </p:blipFill>
        <p:spPr>
          <a:xfrm>
            <a:off x="7853507" y="1231415"/>
            <a:ext cx="2206141" cy="15477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36547" y="337566"/>
            <a:ext cx="8900077" cy="382156"/>
          </a:xfrm>
          <a:prstGeom prst="rect">
            <a:avLst/>
          </a:prstGeom>
        </p:spPr>
        <p:txBody>
          <a:bodyPr vert="horz" wrap="square" lIns="0" tIns="12700" rIns="0" bIns="0" rtlCol="0">
            <a:spAutoFit/>
          </a:bodyPr>
          <a:lstStyle/>
          <a:p>
            <a:pPr marL="12700">
              <a:spcBef>
                <a:spcPts val="100"/>
              </a:spcBef>
            </a:pPr>
            <a:r>
              <a:rPr dirty="0"/>
              <a:t>Overview of Strategic Alternatives Available</a:t>
            </a:r>
          </a:p>
        </p:txBody>
      </p:sp>
      <p:graphicFrame>
        <p:nvGraphicFramePr>
          <p:cNvPr id="14" name="object 14"/>
          <p:cNvGraphicFramePr>
            <a:graphicFrameLocks noGrp="1"/>
          </p:cNvGraphicFramePr>
          <p:nvPr>
            <p:extLst>
              <p:ext uri="{D42A27DB-BD31-4B8C-83A1-F6EECF244321}">
                <p14:modId xmlns:p14="http://schemas.microsoft.com/office/powerpoint/2010/main" val="444204897"/>
              </p:ext>
            </p:extLst>
          </p:nvPr>
        </p:nvGraphicFramePr>
        <p:xfrm>
          <a:off x="1763356" y="1038642"/>
          <a:ext cx="8962915" cy="4916170"/>
        </p:xfrm>
        <a:graphic>
          <a:graphicData uri="http://schemas.openxmlformats.org/drawingml/2006/table">
            <a:tbl>
              <a:tblPr firstRow="1" bandRow="1">
                <a:tableStyleId>{2D5ABB26-0587-4C30-8999-92F81FD0307C}</a:tableStyleId>
              </a:tblPr>
              <a:tblGrid>
                <a:gridCol w="1407627">
                  <a:extLst>
                    <a:ext uri="{9D8B030D-6E8A-4147-A177-3AD203B41FA5}">
                      <a16:colId xmlns:a16="http://schemas.microsoft.com/office/drawing/2014/main" val="20000"/>
                    </a:ext>
                  </a:extLst>
                </a:gridCol>
                <a:gridCol w="2566920">
                  <a:extLst>
                    <a:ext uri="{9D8B030D-6E8A-4147-A177-3AD203B41FA5}">
                      <a16:colId xmlns:a16="http://schemas.microsoft.com/office/drawing/2014/main" val="20001"/>
                    </a:ext>
                  </a:extLst>
                </a:gridCol>
                <a:gridCol w="1214554">
                  <a:extLst>
                    <a:ext uri="{9D8B030D-6E8A-4147-A177-3AD203B41FA5}">
                      <a16:colId xmlns:a16="http://schemas.microsoft.com/office/drawing/2014/main" val="20002"/>
                    </a:ext>
                  </a:extLst>
                </a:gridCol>
                <a:gridCol w="1214554">
                  <a:extLst>
                    <a:ext uri="{9D8B030D-6E8A-4147-A177-3AD203B41FA5}">
                      <a16:colId xmlns:a16="http://schemas.microsoft.com/office/drawing/2014/main" val="20003"/>
                    </a:ext>
                  </a:extLst>
                </a:gridCol>
                <a:gridCol w="1214554">
                  <a:extLst>
                    <a:ext uri="{9D8B030D-6E8A-4147-A177-3AD203B41FA5}">
                      <a16:colId xmlns:a16="http://schemas.microsoft.com/office/drawing/2014/main" val="20004"/>
                    </a:ext>
                  </a:extLst>
                </a:gridCol>
                <a:gridCol w="1344706">
                  <a:extLst>
                    <a:ext uri="{9D8B030D-6E8A-4147-A177-3AD203B41FA5}">
                      <a16:colId xmlns:a16="http://schemas.microsoft.com/office/drawing/2014/main" val="20005"/>
                    </a:ext>
                  </a:extLst>
                </a:gridCol>
              </a:tblGrid>
              <a:tr h="635647">
                <a:tc>
                  <a:txBody>
                    <a:bodyPr/>
                    <a:lstStyle/>
                    <a:p>
                      <a:pPr>
                        <a:lnSpc>
                          <a:spcPct val="100000"/>
                        </a:lnSpc>
                        <a:spcBef>
                          <a:spcPts val="25"/>
                        </a:spcBef>
                      </a:pPr>
                      <a:endParaRPr sz="1100" spc="0" dirty="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pPr>
                      <a:r>
                        <a:rPr lang="en-US" sz="1100" b="1" spc="0" dirty="0">
                          <a:solidFill>
                            <a:srgbClr val="FFFFFF"/>
                          </a:solidFill>
                          <a:latin typeface="Open Sans" panose="020B0606030504020204" pitchFamily="34" charset="0"/>
                          <a:ea typeface="Open Sans" panose="020B0606030504020204" pitchFamily="34" charset="0"/>
                          <a:cs typeface="Open Sans" panose="020B0606030504020204" pitchFamily="34" charset="0"/>
                        </a:rPr>
                        <a:t>Strategy</a:t>
                      </a:r>
                      <a:endParaRPr sz="1100" spc="0" dirty="0">
                        <a:latin typeface="Open Sans" panose="020B0606030504020204" pitchFamily="34" charset="0"/>
                        <a:ea typeface="Open Sans" panose="020B0606030504020204" pitchFamily="34" charset="0"/>
                        <a:cs typeface="Open Sans" panose="020B0606030504020204" pitchFamily="34" charset="0"/>
                      </a:endParaRPr>
                    </a:p>
                  </a:txBody>
                  <a:tcPr marL="0" marR="0" marT="3175" marB="0" anchor="ctr">
                    <a:lnL w="12700" cap="flat" cmpd="sng" algn="ctr">
                      <a:solidFill>
                        <a:schemeClr val="tx2"/>
                      </a:solidFill>
                      <a:prstDash val="solid"/>
                      <a:round/>
                      <a:headEnd type="none" w="med" len="med"/>
                      <a:tailEnd type="none" w="med" len="med"/>
                    </a:lnL>
                    <a:lnR w="19050">
                      <a:solidFill>
                        <a:srgbClr val="FFFFFF"/>
                      </a:solidFill>
                      <a:prstDash val="soli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nSpc>
                          <a:spcPct val="100000"/>
                        </a:lnSpc>
                        <a:spcBef>
                          <a:spcPts val="25"/>
                        </a:spcBef>
                      </a:pPr>
                      <a:endParaRPr sz="1100" spc="0" dirty="0">
                        <a:latin typeface="Open Sans" panose="020B0606030504020204" pitchFamily="34" charset="0"/>
                        <a:ea typeface="Open Sans" panose="020B0606030504020204" pitchFamily="34" charset="0"/>
                        <a:cs typeface="Open Sans" panose="020B0606030504020204" pitchFamily="34" charset="0"/>
                      </a:endParaRPr>
                    </a:p>
                    <a:p>
                      <a:pPr algn="ctr">
                        <a:lnSpc>
                          <a:spcPct val="100000"/>
                        </a:lnSpc>
                      </a:pPr>
                      <a:r>
                        <a:rPr sz="1100" b="1" spc="0" dirty="0">
                          <a:solidFill>
                            <a:srgbClr val="FFFFFF"/>
                          </a:solidFill>
                          <a:latin typeface="Open Sans" panose="020B0606030504020204" pitchFamily="34" charset="0"/>
                          <a:ea typeface="Open Sans" panose="020B0606030504020204" pitchFamily="34" charset="0"/>
                          <a:cs typeface="Open Sans" panose="020B0606030504020204" pitchFamily="34" charset="0"/>
                        </a:rPr>
                        <a:t>Overview</a:t>
                      </a:r>
                      <a:endParaRPr sz="1100" spc="0" dirty="0">
                        <a:latin typeface="Open Sans" panose="020B0606030504020204" pitchFamily="34" charset="0"/>
                        <a:ea typeface="Open Sans" panose="020B0606030504020204" pitchFamily="34" charset="0"/>
                        <a:cs typeface="Open Sans" panose="020B0606030504020204" pitchFamily="34" charset="0"/>
                      </a:endParaRPr>
                    </a:p>
                  </a:txBody>
                  <a:tcPr marL="0" marR="0" marT="3175" marB="0" anchor="ctr">
                    <a:lnL w="19050">
                      <a:solidFill>
                        <a:srgbClr val="FFFFFF"/>
                      </a:solidFill>
                      <a:prstDash val="solid"/>
                    </a:lnL>
                    <a:lnR w="19050">
                      <a:solidFill>
                        <a:srgbClr val="FFFFFF"/>
                      </a:solidFill>
                      <a:prstDash val="soli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lnSpc>
                          <a:spcPct val="100000"/>
                        </a:lnSpc>
                        <a:spcBef>
                          <a:spcPts val="10"/>
                        </a:spcBef>
                      </a:pPr>
                      <a:endParaRPr sz="1100" spc="0" dirty="0">
                        <a:latin typeface="Open Sans" panose="020B0606030504020204" pitchFamily="34" charset="0"/>
                        <a:ea typeface="Open Sans" panose="020B0606030504020204" pitchFamily="34" charset="0"/>
                        <a:cs typeface="Open Sans" panose="020B0606030504020204" pitchFamily="34" charset="0"/>
                      </a:endParaRPr>
                    </a:p>
                    <a:p>
                      <a:pPr marL="58738" marR="72390" indent="0" algn="ctr">
                        <a:lnSpc>
                          <a:spcPct val="100000"/>
                        </a:lnSpc>
                      </a:pPr>
                      <a:r>
                        <a:rPr sz="1100" b="1" spc="0" dirty="0">
                          <a:solidFill>
                            <a:srgbClr val="FFFFFF"/>
                          </a:solidFill>
                          <a:latin typeface="Open Sans" panose="020B0606030504020204" pitchFamily="34" charset="0"/>
                          <a:ea typeface="Open Sans" panose="020B0606030504020204" pitchFamily="34" charset="0"/>
                          <a:cs typeface="Open Sans" panose="020B0606030504020204" pitchFamily="34" charset="0"/>
                        </a:rPr>
                        <a:t>Improved Growth  Prospects</a:t>
                      </a:r>
                      <a:endParaRPr sz="1100" spc="0" dirty="0">
                        <a:latin typeface="Open Sans" panose="020B0606030504020204" pitchFamily="34" charset="0"/>
                        <a:ea typeface="Open Sans" panose="020B0606030504020204" pitchFamily="34" charset="0"/>
                        <a:cs typeface="Open Sans" panose="020B0606030504020204" pitchFamily="34" charset="0"/>
                      </a:endParaRPr>
                    </a:p>
                  </a:txBody>
                  <a:tcPr marL="0" marR="0" marT="1270" marB="0" anchor="ctr">
                    <a:lnL w="19050">
                      <a:solidFill>
                        <a:srgbClr val="FFFFFF"/>
                      </a:solidFill>
                      <a:prstDash val="solid"/>
                    </a:lnL>
                    <a:lnR w="19050">
                      <a:solidFill>
                        <a:srgbClr val="FFFFFF"/>
                      </a:solidFill>
                      <a:prstDash val="soli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lnSpc>
                          <a:spcPct val="100000"/>
                        </a:lnSpc>
                        <a:spcBef>
                          <a:spcPts val="10"/>
                        </a:spcBef>
                      </a:pPr>
                      <a:endParaRPr sz="1100" spc="0" dirty="0">
                        <a:latin typeface="Open Sans" panose="020B0606030504020204" pitchFamily="34" charset="0"/>
                        <a:ea typeface="Open Sans" panose="020B0606030504020204" pitchFamily="34" charset="0"/>
                        <a:cs typeface="Open Sans" panose="020B0606030504020204" pitchFamily="34" charset="0"/>
                      </a:endParaRPr>
                    </a:p>
                    <a:p>
                      <a:pPr marL="115888" marR="124460" indent="0" algn="ctr">
                        <a:lnSpc>
                          <a:spcPct val="100000"/>
                        </a:lnSpc>
                      </a:pPr>
                      <a:r>
                        <a:rPr sz="1100" b="1" spc="0" dirty="0">
                          <a:solidFill>
                            <a:srgbClr val="FFFFFF"/>
                          </a:solidFill>
                          <a:latin typeface="Open Sans" panose="020B0606030504020204" pitchFamily="34" charset="0"/>
                          <a:ea typeface="Open Sans" panose="020B0606030504020204" pitchFamily="34" charset="0"/>
                          <a:cs typeface="Open Sans" panose="020B0606030504020204" pitchFamily="34" charset="0"/>
                        </a:rPr>
                        <a:t>Increase  Profitability</a:t>
                      </a:r>
                      <a:endParaRPr sz="1100" spc="0" dirty="0">
                        <a:latin typeface="Open Sans" panose="020B0606030504020204" pitchFamily="34" charset="0"/>
                        <a:ea typeface="Open Sans" panose="020B0606030504020204" pitchFamily="34" charset="0"/>
                        <a:cs typeface="Open Sans" panose="020B0606030504020204" pitchFamily="34" charset="0"/>
                      </a:endParaRPr>
                    </a:p>
                  </a:txBody>
                  <a:tcPr marL="0" marR="0" marT="1270" marB="0" anchor="ctr">
                    <a:lnL w="19050">
                      <a:solidFill>
                        <a:srgbClr val="FFFFFF"/>
                      </a:solidFill>
                      <a:prstDash val="solid"/>
                    </a:lnL>
                    <a:lnR w="19050">
                      <a:solidFill>
                        <a:srgbClr val="FFFFFF"/>
                      </a:solidFill>
                      <a:prstDash val="soli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lnSpc>
                          <a:spcPct val="100000"/>
                        </a:lnSpc>
                        <a:spcBef>
                          <a:spcPts val="10"/>
                        </a:spcBef>
                      </a:pPr>
                      <a:endParaRPr sz="1100" spc="0" dirty="0">
                        <a:latin typeface="Open Sans" panose="020B0606030504020204" pitchFamily="34" charset="0"/>
                        <a:ea typeface="Open Sans" panose="020B0606030504020204" pitchFamily="34" charset="0"/>
                        <a:cs typeface="Open Sans" panose="020B0606030504020204" pitchFamily="34" charset="0"/>
                      </a:endParaRPr>
                    </a:p>
                    <a:p>
                      <a:pPr marL="50800" marR="78105" indent="0" algn="ctr">
                        <a:lnSpc>
                          <a:spcPct val="100000"/>
                        </a:lnSpc>
                        <a:tabLst/>
                      </a:pPr>
                      <a:r>
                        <a:rPr sz="1100" b="1" spc="0" dirty="0">
                          <a:solidFill>
                            <a:srgbClr val="FFFFFF"/>
                          </a:solidFill>
                          <a:latin typeface="Open Sans" panose="020B0606030504020204" pitchFamily="34" charset="0"/>
                          <a:ea typeface="Open Sans" panose="020B0606030504020204" pitchFamily="34" charset="0"/>
                          <a:cs typeface="Open Sans" panose="020B0606030504020204" pitchFamily="34" charset="0"/>
                        </a:rPr>
                        <a:t>Likelihood of</a:t>
                      </a:r>
                      <a:r>
                        <a:rPr lang="en-US" sz="1100" b="1" spc="0" dirty="0">
                          <a:solidFill>
                            <a:srgbClr val="FFFFFF"/>
                          </a:solidFill>
                          <a:latin typeface="Open Sans" panose="020B0606030504020204" pitchFamily="34" charset="0"/>
                          <a:ea typeface="Open Sans" panose="020B0606030504020204" pitchFamily="34" charset="0"/>
                          <a:cs typeface="Open Sans" panose="020B0606030504020204" pitchFamily="34" charset="0"/>
                        </a:rPr>
                        <a:t> </a:t>
                      </a:r>
                      <a:r>
                        <a:rPr sz="1100" b="1" spc="0" dirty="0">
                          <a:solidFill>
                            <a:srgbClr val="FFFFFF"/>
                          </a:solidFill>
                          <a:latin typeface="Open Sans" panose="020B0606030504020204" pitchFamily="34" charset="0"/>
                          <a:ea typeface="Open Sans" panose="020B0606030504020204" pitchFamily="34" charset="0"/>
                          <a:cs typeface="Open Sans" panose="020B0606030504020204" pitchFamily="34" charset="0"/>
                        </a:rPr>
                        <a:t>Approvals</a:t>
                      </a:r>
                      <a:endParaRPr sz="1100" spc="0" dirty="0">
                        <a:latin typeface="Open Sans" panose="020B0606030504020204" pitchFamily="34" charset="0"/>
                        <a:ea typeface="Open Sans" panose="020B0606030504020204" pitchFamily="34" charset="0"/>
                        <a:cs typeface="Open Sans" panose="020B0606030504020204" pitchFamily="34" charset="0"/>
                      </a:endParaRPr>
                    </a:p>
                  </a:txBody>
                  <a:tcPr marL="0" marR="0" marT="1270" marB="0" anchor="ctr">
                    <a:lnL w="19050">
                      <a:solidFill>
                        <a:srgbClr val="FFFFFF"/>
                      </a:solidFill>
                      <a:prstDash val="solid"/>
                    </a:lnL>
                    <a:lnR w="19050">
                      <a:solidFill>
                        <a:srgbClr val="FFFFFF"/>
                      </a:solidFill>
                      <a:prstDash val="soli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marL="100330" marR="91440" indent="-635" algn="ctr">
                        <a:lnSpc>
                          <a:spcPct val="100000"/>
                        </a:lnSpc>
                        <a:spcBef>
                          <a:spcPts val="675"/>
                        </a:spcBef>
                      </a:pPr>
                      <a:r>
                        <a:rPr sz="1100" b="1" spc="0" dirty="0">
                          <a:solidFill>
                            <a:srgbClr val="FFFFFF"/>
                          </a:solidFill>
                          <a:latin typeface="Open Sans" panose="020B0606030504020204" pitchFamily="34" charset="0"/>
                          <a:ea typeface="Open Sans" panose="020B0606030504020204" pitchFamily="34" charset="0"/>
                          <a:cs typeface="Open Sans" panose="020B0606030504020204" pitchFamily="34" charset="0"/>
                        </a:rPr>
                        <a:t>Low Riskiness of Implementation</a:t>
                      </a:r>
                      <a:endParaRPr sz="1100" spc="0" dirty="0">
                        <a:latin typeface="Open Sans" panose="020B0606030504020204" pitchFamily="34" charset="0"/>
                        <a:ea typeface="Open Sans" panose="020B0606030504020204" pitchFamily="34" charset="0"/>
                        <a:cs typeface="Open Sans" panose="020B0606030504020204" pitchFamily="34" charset="0"/>
                      </a:endParaRPr>
                    </a:p>
                  </a:txBody>
                  <a:tcPr marL="0" marR="0" marT="85725" marB="0" anchor="ctr">
                    <a:lnL w="19050">
                      <a:solidFill>
                        <a:srgbClr val="FFFFFF"/>
                      </a:solidFill>
                      <a:prstDash val="soli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1414780">
                <a:tc>
                  <a:txBody>
                    <a:bodyPr/>
                    <a:lstStyle/>
                    <a:p>
                      <a:pPr algn="ctr">
                        <a:lnSpc>
                          <a:spcPct val="100000"/>
                        </a:lnSpc>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Form strategic alliance with one of System Co.’s major competitors</a:t>
                      </a:r>
                    </a:p>
                  </a:txBody>
                  <a:tcPr marL="0" marR="0" marT="3175"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5760" marR="194945" indent="-182880">
                        <a:lnSpc>
                          <a:spcPct val="100000"/>
                        </a:lnSpc>
                        <a:spcBef>
                          <a:spcPts val="0"/>
                        </a:spcBef>
                        <a:spcAft>
                          <a:spcPts val="600"/>
                        </a:spcAft>
                        <a:buClr>
                          <a:srgbClr val="91A1B8"/>
                        </a:buClr>
                        <a:buSzPct val="65000"/>
                        <a:buFont typeface="Apple Symbols"/>
                        <a:buChar char="•"/>
                        <a:tabLst>
                          <a:tab pos="366395" algn="l"/>
                        </a:tabLst>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Create products that offer better innovation, greater value, and better results</a:t>
                      </a:r>
                    </a:p>
                    <a:p>
                      <a:pPr marL="365760" marR="194945" indent="-182880">
                        <a:lnSpc>
                          <a:spcPct val="100000"/>
                        </a:lnSpc>
                        <a:spcBef>
                          <a:spcPts val="0"/>
                        </a:spcBef>
                        <a:spcAft>
                          <a:spcPts val="600"/>
                        </a:spcAft>
                        <a:buClr>
                          <a:srgbClr val="91A1B8"/>
                        </a:buClr>
                        <a:buSzPct val="65000"/>
                        <a:buFont typeface="Apple Symbols"/>
                        <a:buChar char="•"/>
                        <a:tabLst>
                          <a:tab pos="366395" algn="l"/>
                        </a:tabLst>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Expand customer base</a:t>
                      </a:r>
                    </a:p>
                    <a:p>
                      <a:pPr marL="365760" marR="194945" indent="-182880">
                        <a:lnSpc>
                          <a:spcPct val="100000"/>
                        </a:lnSpc>
                        <a:spcBef>
                          <a:spcPts val="0"/>
                        </a:spcBef>
                        <a:spcAft>
                          <a:spcPts val="600"/>
                        </a:spcAft>
                        <a:buClr>
                          <a:srgbClr val="91A1B8"/>
                        </a:buClr>
                        <a:buSzPct val="65000"/>
                        <a:buFont typeface="Apple Symbols"/>
                        <a:buChar char="•"/>
                        <a:tabLst>
                          <a:tab pos="366395" algn="l"/>
                        </a:tabLst>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Financial assistance from strategic partner</a:t>
                      </a:r>
                    </a:p>
                  </a:txBody>
                  <a:tcPr marL="0" marR="0" marT="4826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14780">
                <a:tc>
                  <a:txBody>
                    <a:bodyPr/>
                    <a:lstStyle/>
                    <a:p>
                      <a:pPr algn="ctr">
                        <a:lnSpc>
                          <a:spcPct val="100000"/>
                        </a:lnSpc>
                        <a:spcBef>
                          <a:spcPts val="915"/>
                        </a:spcBef>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Look for other investment opportunities in same or similar industries</a:t>
                      </a: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5760" marR="425450" indent="-182880" defTabSz="914400">
                        <a:lnSpc>
                          <a:spcPct val="100000"/>
                        </a:lnSpc>
                        <a:spcBef>
                          <a:spcPts val="380"/>
                        </a:spcBef>
                        <a:buClr>
                          <a:srgbClr val="91A1B8"/>
                        </a:buClr>
                        <a:buSzPct val="65000"/>
                        <a:buFont typeface="Apple Symbols"/>
                        <a:buChar char="•"/>
                        <a:tabLst>
                          <a:tab pos="366395" algn="l"/>
                        </a:tabLst>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Explore possibilities in different industries or market</a:t>
                      </a:r>
                    </a:p>
                    <a:p>
                      <a:pPr marL="365760" marR="425450" indent="-182880">
                        <a:lnSpc>
                          <a:spcPct val="100000"/>
                        </a:lnSpc>
                        <a:spcBef>
                          <a:spcPts val="380"/>
                        </a:spcBef>
                        <a:buClr>
                          <a:srgbClr val="91A1B8"/>
                        </a:buClr>
                        <a:buSzPct val="65000"/>
                        <a:buFont typeface="Apple Symbols"/>
                        <a:buChar char="•"/>
                        <a:tabLst>
                          <a:tab pos="366395" algn="l"/>
                        </a:tabLst>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Get into growing markets could bring significant profits to the business</a:t>
                      </a:r>
                    </a:p>
                  </a:txBody>
                  <a:tcPr marL="0" marR="0" marT="4826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spc="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14780">
                <a:tc>
                  <a:txBody>
                    <a:bodyPr/>
                    <a:lstStyle/>
                    <a:p>
                      <a:pPr marL="0" marR="233679" indent="0" algn="ctr">
                        <a:lnSpc>
                          <a:spcPct val="100000"/>
                        </a:lnSpc>
                        <a:spcBef>
                          <a:spcPts val="715"/>
                        </a:spcBef>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Acquire Technology Inc.</a:t>
                      </a:r>
                      <a:endParaRPr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65760" marR="34290" indent="-182880">
                        <a:lnSpc>
                          <a:spcPct val="100000"/>
                        </a:lnSpc>
                        <a:spcBef>
                          <a:spcPts val="180"/>
                        </a:spcBef>
                        <a:buClr>
                          <a:srgbClr val="91A1B8"/>
                        </a:buClr>
                        <a:buSzPct val="65000"/>
                        <a:buFont typeface="Apple Symbols"/>
                        <a:buChar char="•"/>
                        <a:tabLst>
                          <a:tab pos="366395" algn="l"/>
                        </a:tabLst>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Integration with existing product lines to offer brand new bundle options</a:t>
                      </a:r>
                    </a:p>
                    <a:p>
                      <a:pPr marL="365760" marR="34290" indent="-182880">
                        <a:lnSpc>
                          <a:spcPct val="100000"/>
                        </a:lnSpc>
                        <a:spcBef>
                          <a:spcPts val="180"/>
                        </a:spcBef>
                        <a:buClr>
                          <a:srgbClr val="91A1B8"/>
                        </a:buClr>
                        <a:buSzPct val="65000"/>
                        <a:buFont typeface="Apple Symbols"/>
                        <a:buChar char="•"/>
                        <a:tabLst>
                          <a:tab pos="366395" algn="l"/>
                        </a:tabLst>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Drive growth in the American market while sustain competitive advantage in Europe</a:t>
                      </a:r>
                    </a:p>
                    <a:p>
                      <a:pPr marL="365760" marR="34290" indent="-182880">
                        <a:lnSpc>
                          <a:spcPct val="100000"/>
                        </a:lnSpc>
                        <a:spcBef>
                          <a:spcPts val="180"/>
                        </a:spcBef>
                        <a:buClr>
                          <a:srgbClr val="91A1B8"/>
                        </a:buClr>
                        <a:buSzPct val="65000"/>
                        <a:buFont typeface="Apple Symbols"/>
                        <a:buChar char="•"/>
                        <a:tabLst>
                          <a:tab pos="366395" algn="l"/>
                        </a:tabLst>
                      </a:pPr>
                      <a:r>
                        <a:rPr lang="en-US" sz="1100" spc="0" dirty="0">
                          <a:solidFill>
                            <a:schemeClr val="bg2"/>
                          </a:solidFill>
                          <a:latin typeface="Open Sans" panose="020B0606030504020204" pitchFamily="34" charset="0"/>
                          <a:ea typeface="Open Sans" panose="020B0606030504020204" pitchFamily="34" charset="0"/>
                          <a:cs typeface="Open Sans" panose="020B0606030504020204" pitchFamily="34" charset="0"/>
                        </a:rPr>
                        <a:t>Diversify risks faced by Software Co. in the global software market</a:t>
                      </a:r>
                    </a:p>
                  </a:txBody>
                  <a:tcPr marL="0" marR="0" marT="2286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spc="0"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6" name="object 16"/>
          <p:cNvSpPr/>
          <p:nvPr/>
        </p:nvSpPr>
        <p:spPr>
          <a:xfrm>
            <a:off x="6060138" y="3500689"/>
            <a:ext cx="598676" cy="600559"/>
          </a:xfrm>
          <a:prstGeom prst="rect">
            <a:avLst/>
          </a:prstGeom>
          <a:blipFill>
            <a:blip r:embed="rId2"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18" name="object 18"/>
          <p:cNvSpPr/>
          <p:nvPr/>
        </p:nvSpPr>
        <p:spPr>
          <a:xfrm>
            <a:off x="6060138" y="2131347"/>
            <a:ext cx="598676" cy="600559"/>
          </a:xfrm>
          <a:prstGeom prst="rect">
            <a:avLst/>
          </a:prstGeom>
          <a:blipFill>
            <a:blip r:embed="rId3"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19" name="object 19"/>
          <p:cNvSpPr/>
          <p:nvPr/>
        </p:nvSpPr>
        <p:spPr>
          <a:xfrm>
            <a:off x="7251129" y="3501049"/>
            <a:ext cx="600559" cy="598676"/>
          </a:xfrm>
          <a:prstGeom prst="rect">
            <a:avLst/>
          </a:prstGeom>
          <a:blipFill>
            <a:blip r:embed="rId4"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20" name="object 20"/>
          <p:cNvSpPr/>
          <p:nvPr/>
        </p:nvSpPr>
        <p:spPr>
          <a:xfrm>
            <a:off x="9636879" y="3500689"/>
            <a:ext cx="600559" cy="600559"/>
          </a:xfrm>
          <a:prstGeom prst="rect">
            <a:avLst/>
          </a:prstGeom>
          <a:blipFill>
            <a:blip r:embed="rId5"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21" name="object 21"/>
          <p:cNvSpPr/>
          <p:nvPr/>
        </p:nvSpPr>
        <p:spPr>
          <a:xfrm>
            <a:off x="6060137" y="4907076"/>
            <a:ext cx="598677" cy="600558"/>
          </a:xfrm>
          <a:prstGeom prst="rect">
            <a:avLst/>
          </a:prstGeom>
          <a:blipFill>
            <a:blip r:embed="rId6" cstate="print">
              <a:duotone>
                <a:schemeClr val="accent2">
                  <a:shade val="45000"/>
                  <a:satMod val="135000"/>
                </a:schemeClr>
                <a:prstClr val="white"/>
              </a:duotone>
            </a:blip>
            <a:stretch>
              <a:fillRect/>
            </a:stretch>
          </a:blipFill>
        </p:spPr>
        <p:txBody>
          <a:bodyPr wrap="square" lIns="0" tIns="0" rIns="0" bIns="0" rtlCol="0"/>
          <a:lstStyle/>
          <a:p>
            <a:endParaRPr dirty="0">
              <a:solidFill>
                <a:prstClr val="black"/>
              </a:solidFill>
              <a:latin typeface="Calibri"/>
            </a:endParaRPr>
          </a:p>
        </p:txBody>
      </p:sp>
      <p:sp>
        <p:nvSpPr>
          <p:cNvPr id="22" name="object 22"/>
          <p:cNvSpPr/>
          <p:nvPr/>
        </p:nvSpPr>
        <p:spPr>
          <a:xfrm>
            <a:off x="7251129" y="4907074"/>
            <a:ext cx="600559" cy="600559"/>
          </a:xfrm>
          <a:prstGeom prst="rect">
            <a:avLst/>
          </a:prstGeom>
          <a:blipFill>
            <a:blip r:embed="rId7"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23" name="object 23"/>
          <p:cNvSpPr/>
          <p:nvPr/>
        </p:nvSpPr>
        <p:spPr>
          <a:xfrm>
            <a:off x="8444004" y="4907074"/>
            <a:ext cx="600559" cy="600559"/>
          </a:xfrm>
          <a:prstGeom prst="rect">
            <a:avLst/>
          </a:prstGeom>
          <a:blipFill>
            <a:blip r:embed="rId8"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24" name="object 24"/>
          <p:cNvSpPr/>
          <p:nvPr/>
        </p:nvSpPr>
        <p:spPr>
          <a:xfrm>
            <a:off x="9636879" y="4907074"/>
            <a:ext cx="600559" cy="600559"/>
          </a:xfrm>
          <a:prstGeom prst="rect">
            <a:avLst/>
          </a:prstGeom>
          <a:blipFill>
            <a:blip r:embed="rId9"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26" name="object 26"/>
          <p:cNvSpPr/>
          <p:nvPr/>
        </p:nvSpPr>
        <p:spPr>
          <a:xfrm>
            <a:off x="8444004" y="3500689"/>
            <a:ext cx="600559" cy="600559"/>
          </a:xfrm>
          <a:prstGeom prst="rect">
            <a:avLst/>
          </a:prstGeom>
          <a:blipFill>
            <a:blip r:embed="rId10"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42" name="object 42"/>
          <p:cNvSpPr/>
          <p:nvPr/>
        </p:nvSpPr>
        <p:spPr>
          <a:xfrm>
            <a:off x="7251129" y="2131347"/>
            <a:ext cx="600559" cy="600559"/>
          </a:xfrm>
          <a:prstGeom prst="rect">
            <a:avLst/>
          </a:prstGeom>
          <a:blipFill>
            <a:blip r:embed="rId11"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43" name="object 43"/>
          <p:cNvSpPr/>
          <p:nvPr/>
        </p:nvSpPr>
        <p:spPr>
          <a:xfrm>
            <a:off x="8444004" y="2131347"/>
            <a:ext cx="600559" cy="600559"/>
          </a:xfrm>
          <a:prstGeom prst="rect">
            <a:avLst/>
          </a:prstGeom>
          <a:blipFill>
            <a:blip r:embed="rId12"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44" name="object 44"/>
          <p:cNvSpPr/>
          <p:nvPr/>
        </p:nvSpPr>
        <p:spPr>
          <a:xfrm>
            <a:off x="9636879" y="2131347"/>
            <a:ext cx="600559" cy="600559"/>
          </a:xfrm>
          <a:prstGeom prst="rect">
            <a:avLst/>
          </a:prstGeom>
          <a:blipFill>
            <a:blip r:embed="rId13" cstate="print">
              <a:duotone>
                <a:schemeClr val="accent2">
                  <a:shade val="45000"/>
                  <a:satMod val="135000"/>
                </a:schemeClr>
                <a:prstClr val="white"/>
              </a:duotone>
            </a:blip>
            <a:stretch>
              <a:fillRect/>
            </a:stretch>
          </a:blipFill>
        </p:spPr>
        <p:txBody>
          <a:bodyPr wrap="square" lIns="0" tIns="0" rIns="0" bIns="0" rtlCol="0"/>
          <a:lstStyle/>
          <a:p>
            <a:endParaRPr>
              <a:solidFill>
                <a:prstClr val="black"/>
              </a:solidFill>
              <a:latin typeface="Calibri"/>
            </a:endParaRPr>
          </a:p>
        </p:txBody>
      </p:sp>
      <p:sp>
        <p:nvSpPr>
          <p:cNvPr id="45" name="object 45"/>
          <p:cNvSpPr txBox="1">
            <a:spLocks noGrp="1"/>
          </p:cNvSpPr>
          <p:nvPr>
            <p:ph type="ftr" sz="quarter" idx="5"/>
          </p:nvPr>
        </p:nvSpPr>
        <p:spPr>
          <a:xfrm>
            <a:off x="1729231" y="6590278"/>
            <a:ext cx="1658620" cy="141705"/>
          </a:xfrm>
          <a:prstGeom prst="rect">
            <a:avLst/>
          </a:prstGeom>
        </p:spPr>
        <p:txBody>
          <a:bodyPr vert="horz" wrap="square" lIns="0" tIns="3175" rIns="0" bIns="0" rtlCol="0">
            <a:spAutoFit/>
          </a:bodyPr>
          <a:lstStyle/>
          <a:p>
            <a:pPr marL="12700">
              <a:spcBef>
                <a:spcPts val="25"/>
              </a:spcBef>
            </a:pPr>
            <a:r>
              <a:rPr dirty="0"/>
              <a:t>Strictly Private &amp; Confidential</a:t>
            </a:r>
          </a:p>
        </p:txBody>
      </p:sp>
      <p:sp>
        <p:nvSpPr>
          <p:cNvPr id="49" name="Slide Number Placeholder 48">
            <a:extLst>
              <a:ext uri="{FF2B5EF4-FFF2-40B4-BE49-F238E27FC236}">
                <a16:creationId xmlns:a16="http://schemas.microsoft.com/office/drawing/2014/main" id="{F3A8A7A9-DFD3-4DE9-9442-B4187CCCB200}"/>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6</a:t>
            </a:fld>
            <a:endParaRPr spc="1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36548" y="337566"/>
            <a:ext cx="9509676" cy="382156"/>
          </a:xfrm>
          <a:prstGeom prst="rect">
            <a:avLst/>
          </a:prstGeom>
        </p:spPr>
        <p:txBody>
          <a:bodyPr vert="horz" wrap="square" lIns="0" tIns="12700" rIns="0" bIns="0" rtlCol="0">
            <a:spAutoFit/>
          </a:bodyPr>
          <a:lstStyle/>
          <a:p>
            <a:pPr marL="12700">
              <a:spcBef>
                <a:spcPts val="100"/>
              </a:spcBef>
            </a:pPr>
            <a:r>
              <a:rPr dirty="0"/>
              <a:t>Summary of Rationale for </a:t>
            </a:r>
            <a:r>
              <a:rPr lang="en-CA" dirty="0"/>
              <a:t>Acquiring Technology Inc.</a:t>
            </a:r>
            <a:endParaRPr dirty="0"/>
          </a:p>
        </p:txBody>
      </p:sp>
      <p:sp>
        <p:nvSpPr>
          <p:cNvPr id="5" name="object 5"/>
          <p:cNvSpPr/>
          <p:nvPr/>
        </p:nvSpPr>
        <p:spPr>
          <a:xfrm>
            <a:off x="3558540" y="1147572"/>
            <a:ext cx="6882765" cy="791210"/>
          </a:xfrm>
          <a:custGeom>
            <a:avLst/>
            <a:gdLst/>
            <a:ahLst/>
            <a:cxnLst/>
            <a:rect l="l" t="t" r="r" b="b"/>
            <a:pathLst>
              <a:path w="6882765" h="791210">
                <a:moveTo>
                  <a:pt x="0" y="790955"/>
                </a:moveTo>
                <a:lnTo>
                  <a:pt x="6882383" y="790955"/>
                </a:lnTo>
                <a:lnTo>
                  <a:pt x="6882383" y="0"/>
                </a:lnTo>
                <a:lnTo>
                  <a:pt x="0" y="0"/>
                </a:lnTo>
                <a:lnTo>
                  <a:pt x="0" y="790955"/>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object 6"/>
          <p:cNvSpPr txBox="1"/>
          <p:nvPr/>
        </p:nvSpPr>
        <p:spPr>
          <a:xfrm>
            <a:off x="4460876" y="1195568"/>
            <a:ext cx="6000369" cy="436017"/>
          </a:xfrm>
          <a:prstGeom prst="rect">
            <a:avLst/>
          </a:prstGeom>
        </p:spPr>
        <p:txBody>
          <a:bodyPr vert="horz" wrap="square" lIns="0" tIns="45720" rIns="0" bIns="0" rtlCol="0">
            <a:spAutoFit/>
          </a:bodyPr>
          <a:lstStyle/>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1</a:t>
            </a:r>
          </a:p>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1</a:t>
            </a:r>
          </a:p>
        </p:txBody>
      </p:sp>
      <p:sp>
        <p:nvSpPr>
          <p:cNvPr id="7" name="object 7"/>
          <p:cNvSpPr/>
          <p:nvPr/>
        </p:nvSpPr>
        <p:spPr>
          <a:xfrm>
            <a:off x="1924811" y="1130808"/>
            <a:ext cx="2109470" cy="789940"/>
          </a:xfrm>
          <a:custGeom>
            <a:avLst/>
            <a:gdLst/>
            <a:ahLst/>
            <a:cxnLst/>
            <a:rect l="l" t="t" r="r" b="b"/>
            <a:pathLst>
              <a:path w="2109470" h="789939">
                <a:moveTo>
                  <a:pt x="1831720" y="0"/>
                </a:moveTo>
                <a:lnTo>
                  <a:pt x="0" y="0"/>
                </a:lnTo>
                <a:lnTo>
                  <a:pt x="0" y="789431"/>
                </a:lnTo>
                <a:lnTo>
                  <a:pt x="1831720" y="789431"/>
                </a:lnTo>
                <a:lnTo>
                  <a:pt x="2109216" y="394715"/>
                </a:lnTo>
                <a:lnTo>
                  <a:pt x="1831720"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object 8"/>
          <p:cNvSpPr txBox="1"/>
          <p:nvPr/>
        </p:nvSpPr>
        <p:spPr>
          <a:xfrm>
            <a:off x="2049272" y="1224153"/>
            <a:ext cx="1971928" cy="382156"/>
          </a:xfrm>
          <a:prstGeom prst="rect">
            <a:avLst/>
          </a:prstGeom>
        </p:spPr>
        <p:txBody>
          <a:bodyPr vert="horz" wrap="square" lIns="0" tIns="12700" rIns="0" bIns="0" rtlCol="0">
            <a:spAutoFit/>
          </a:bodyPr>
          <a:lstStyle/>
          <a:p>
            <a:pPr marL="12700">
              <a:spcBef>
                <a:spcPts val="100"/>
              </a:spcBef>
            </a:pPr>
            <a:r>
              <a:rPr lang="en-US" sz="1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Growing Demand for Enterprise Solutions</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object 11"/>
          <p:cNvSpPr/>
          <p:nvPr/>
        </p:nvSpPr>
        <p:spPr>
          <a:xfrm>
            <a:off x="1775460" y="1007364"/>
            <a:ext cx="315595" cy="315595"/>
          </a:xfrm>
          <a:custGeom>
            <a:avLst/>
            <a:gdLst/>
            <a:ahLst/>
            <a:cxnLst/>
            <a:rect l="l" t="t" r="r" b="b"/>
            <a:pathLst>
              <a:path w="315595" h="315594">
                <a:moveTo>
                  <a:pt x="157733" y="0"/>
                </a:moveTo>
                <a:lnTo>
                  <a:pt x="107879" y="8040"/>
                </a:lnTo>
                <a:lnTo>
                  <a:pt x="64580" y="30431"/>
                </a:lnTo>
                <a:lnTo>
                  <a:pt x="30434" y="64574"/>
                </a:lnTo>
                <a:lnTo>
                  <a:pt x="8041" y="107874"/>
                </a:lnTo>
                <a:lnTo>
                  <a:pt x="0" y="157734"/>
                </a:lnTo>
                <a:lnTo>
                  <a:pt x="8041" y="207593"/>
                </a:lnTo>
                <a:lnTo>
                  <a:pt x="30434" y="250893"/>
                </a:lnTo>
                <a:lnTo>
                  <a:pt x="64580" y="285036"/>
                </a:lnTo>
                <a:lnTo>
                  <a:pt x="107879" y="307427"/>
                </a:lnTo>
                <a:lnTo>
                  <a:pt x="157733" y="315468"/>
                </a:lnTo>
                <a:lnTo>
                  <a:pt x="207588" y="307427"/>
                </a:lnTo>
                <a:lnTo>
                  <a:pt x="250887" y="285036"/>
                </a:lnTo>
                <a:lnTo>
                  <a:pt x="285033" y="250893"/>
                </a:lnTo>
                <a:lnTo>
                  <a:pt x="307426" y="207593"/>
                </a:lnTo>
                <a:lnTo>
                  <a:pt x="315468" y="157734"/>
                </a:lnTo>
                <a:lnTo>
                  <a:pt x="307426" y="107874"/>
                </a:lnTo>
                <a:lnTo>
                  <a:pt x="285033" y="64574"/>
                </a:lnTo>
                <a:lnTo>
                  <a:pt x="250887" y="30431"/>
                </a:lnTo>
                <a:lnTo>
                  <a:pt x="207588" y="8040"/>
                </a:lnTo>
                <a:lnTo>
                  <a:pt x="157733" y="0"/>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13"/>
          <p:cNvSpPr/>
          <p:nvPr/>
        </p:nvSpPr>
        <p:spPr>
          <a:xfrm>
            <a:off x="3558540" y="2135123"/>
            <a:ext cx="6882765" cy="789940"/>
          </a:xfrm>
          <a:custGeom>
            <a:avLst/>
            <a:gdLst/>
            <a:ahLst/>
            <a:cxnLst/>
            <a:rect l="l" t="t" r="r" b="b"/>
            <a:pathLst>
              <a:path w="6882765" h="789939">
                <a:moveTo>
                  <a:pt x="0" y="789431"/>
                </a:moveTo>
                <a:lnTo>
                  <a:pt x="6882383" y="789431"/>
                </a:lnTo>
                <a:lnTo>
                  <a:pt x="6882383" y="0"/>
                </a:lnTo>
                <a:lnTo>
                  <a:pt x="0" y="0"/>
                </a:lnTo>
                <a:lnTo>
                  <a:pt x="0" y="789431"/>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object 14"/>
          <p:cNvSpPr txBox="1"/>
          <p:nvPr/>
        </p:nvSpPr>
        <p:spPr>
          <a:xfrm>
            <a:off x="4460875" y="2181859"/>
            <a:ext cx="5892800" cy="436658"/>
          </a:xfrm>
          <a:prstGeom prst="rect">
            <a:avLst/>
          </a:prstGeom>
        </p:spPr>
        <p:txBody>
          <a:bodyPr vert="horz" wrap="square" lIns="0" tIns="46355" rIns="0" bIns="0" rtlCol="0">
            <a:spAutoFit/>
          </a:bodyPr>
          <a:lstStyle/>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2</a:t>
            </a:r>
          </a:p>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2</a:t>
            </a:r>
          </a:p>
        </p:txBody>
      </p:sp>
      <p:sp>
        <p:nvSpPr>
          <p:cNvPr id="15" name="object 15"/>
          <p:cNvSpPr/>
          <p:nvPr/>
        </p:nvSpPr>
        <p:spPr>
          <a:xfrm>
            <a:off x="1924811" y="2116835"/>
            <a:ext cx="2109470" cy="791210"/>
          </a:xfrm>
          <a:custGeom>
            <a:avLst/>
            <a:gdLst/>
            <a:ahLst/>
            <a:cxnLst/>
            <a:rect l="l" t="t" r="r" b="b"/>
            <a:pathLst>
              <a:path w="2109470" h="791210">
                <a:moveTo>
                  <a:pt x="1831086" y="0"/>
                </a:moveTo>
                <a:lnTo>
                  <a:pt x="0" y="0"/>
                </a:lnTo>
                <a:lnTo>
                  <a:pt x="0" y="790955"/>
                </a:lnTo>
                <a:lnTo>
                  <a:pt x="1831086" y="790955"/>
                </a:lnTo>
                <a:lnTo>
                  <a:pt x="2109216" y="395477"/>
                </a:lnTo>
                <a:lnTo>
                  <a:pt x="1831086"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16"/>
          <p:cNvSpPr txBox="1"/>
          <p:nvPr/>
        </p:nvSpPr>
        <p:spPr>
          <a:xfrm>
            <a:off x="2049272" y="2210815"/>
            <a:ext cx="1985009" cy="566822"/>
          </a:xfrm>
          <a:prstGeom prst="rect">
            <a:avLst/>
          </a:prstGeom>
        </p:spPr>
        <p:txBody>
          <a:bodyPr vert="horz" wrap="square" lIns="0" tIns="12700" rIns="0" bIns="0" rtlCol="0">
            <a:spAutoFit/>
          </a:bodyPr>
          <a:lstStyle/>
          <a:p>
            <a:pPr marL="12700">
              <a:spcBef>
                <a:spcPts val="100"/>
              </a:spcBef>
            </a:pPr>
            <a:r>
              <a:rPr lang="en-US" sz="1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Potential Customer Acquisition in North America</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object 19"/>
          <p:cNvSpPr/>
          <p:nvPr/>
        </p:nvSpPr>
        <p:spPr>
          <a:xfrm>
            <a:off x="1775460" y="1993393"/>
            <a:ext cx="315595" cy="315595"/>
          </a:xfrm>
          <a:custGeom>
            <a:avLst/>
            <a:gdLst/>
            <a:ahLst/>
            <a:cxnLst/>
            <a:rect l="l" t="t" r="r" b="b"/>
            <a:pathLst>
              <a:path w="315595" h="315594">
                <a:moveTo>
                  <a:pt x="157733" y="0"/>
                </a:moveTo>
                <a:lnTo>
                  <a:pt x="107879" y="8040"/>
                </a:lnTo>
                <a:lnTo>
                  <a:pt x="64580" y="30431"/>
                </a:lnTo>
                <a:lnTo>
                  <a:pt x="30434" y="64574"/>
                </a:lnTo>
                <a:lnTo>
                  <a:pt x="8041" y="107874"/>
                </a:lnTo>
                <a:lnTo>
                  <a:pt x="0" y="157734"/>
                </a:lnTo>
                <a:lnTo>
                  <a:pt x="8041" y="207593"/>
                </a:lnTo>
                <a:lnTo>
                  <a:pt x="30434" y="250893"/>
                </a:lnTo>
                <a:lnTo>
                  <a:pt x="64580" y="285036"/>
                </a:lnTo>
                <a:lnTo>
                  <a:pt x="107879" y="307427"/>
                </a:lnTo>
                <a:lnTo>
                  <a:pt x="157733" y="315468"/>
                </a:lnTo>
                <a:lnTo>
                  <a:pt x="207588" y="307427"/>
                </a:lnTo>
                <a:lnTo>
                  <a:pt x="250887" y="285036"/>
                </a:lnTo>
                <a:lnTo>
                  <a:pt x="285033" y="250893"/>
                </a:lnTo>
                <a:lnTo>
                  <a:pt x="307426" y="207593"/>
                </a:lnTo>
                <a:lnTo>
                  <a:pt x="315468" y="157734"/>
                </a:lnTo>
                <a:lnTo>
                  <a:pt x="307426" y="107874"/>
                </a:lnTo>
                <a:lnTo>
                  <a:pt x="285033" y="64574"/>
                </a:lnTo>
                <a:lnTo>
                  <a:pt x="250887" y="30431"/>
                </a:lnTo>
                <a:lnTo>
                  <a:pt x="207588" y="8040"/>
                </a:lnTo>
                <a:lnTo>
                  <a:pt x="157733" y="0"/>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object 20"/>
          <p:cNvSpPr txBox="1"/>
          <p:nvPr/>
        </p:nvSpPr>
        <p:spPr>
          <a:xfrm>
            <a:off x="1876146" y="2044700"/>
            <a:ext cx="114935" cy="197490"/>
          </a:xfrm>
          <a:prstGeom prst="rect">
            <a:avLst/>
          </a:prstGeom>
        </p:spPr>
        <p:txBody>
          <a:bodyPr vert="horz" wrap="square" lIns="0" tIns="12700" rIns="0" bIns="0" rtlCol="0">
            <a:spAutoFit/>
          </a:bodyPr>
          <a:lstStyle/>
          <a:p>
            <a:pPr marL="12700">
              <a:spcBef>
                <a:spcPts val="100"/>
              </a:spcBef>
            </a:pPr>
            <a:r>
              <a:rPr sz="1200" b="1" spc="35" dirty="0">
                <a:solidFill>
                  <a:srgbClr val="3E3E3E"/>
                </a:solidFill>
                <a:latin typeface="Open Sans" panose="020B0606030504020204" pitchFamily="34" charset="0"/>
                <a:ea typeface="Open Sans" panose="020B0606030504020204" pitchFamily="34" charset="0"/>
                <a:cs typeface="Open Sans" panose="020B0606030504020204" pitchFamily="34" charset="0"/>
              </a:rPr>
              <a:t>2</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object 21"/>
          <p:cNvSpPr/>
          <p:nvPr/>
        </p:nvSpPr>
        <p:spPr>
          <a:xfrm>
            <a:off x="3558540" y="3121151"/>
            <a:ext cx="6882765" cy="789940"/>
          </a:xfrm>
          <a:custGeom>
            <a:avLst/>
            <a:gdLst/>
            <a:ahLst/>
            <a:cxnLst/>
            <a:rect l="l" t="t" r="r" b="b"/>
            <a:pathLst>
              <a:path w="6882765" h="789939">
                <a:moveTo>
                  <a:pt x="0" y="789432"/>
                </a:moveTo>
                <a:lnTo>
                  <a:pt x="6882383" y="789432"/>
                </a:lnTo>
                <a:lnTo>
                  <a:pt x="6882383" y="0"/>
                </a:lnTo>
                <a:lnTo>
                  <a:pt x="0" y="0"/>
                </a:lnTo>
                <a:lnTo>
                  <a:pt x="0" y="789432"/>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object 22"/>
          <p:cNvSpPr txBox="1"/>
          <p:nvPr/>
        </p:nvSpPr>
        <p:spPr>
          <a:xfrm>
            <a:off x="4460876" y="3202052"/>
            <a:ext cx="5706745" cy="402674"/>
          </a:xfrm>
          <a:prstGeom prst="rect">
            <a:avLst/>
          </a:prstGeom>
        </p:spPr>
        <p:txBody>
          <a:bodyPr vert="horz" wrap="square" lIns="0" tIns="12700" rIns="0" bIns="0" rtlCol="0">
            <a:spAutoFit/>
          </a:bodyPr>
          <a:lstStyle/>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3</a:t>
            </a:r>
          </a:p>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3</a:t>
            </a:r>
          </a:p>
        </p:txBody>
      </p:sp>
      <p:sp>
        <p:nvSpPr>
          <p:cNvPr id="23" name="object 23"/>
          <p:cNvSpPr/>
          <p:nvPr/>
        </p:nvSpPr>
        <p:spPr>
          <a:xfrm>
            <a:off x="1924811" y="3104388"/>
            <a:ext cx="2109470" cy="789940"/>
          </a:xfrm>
          <a:custGeom>
            <a:avLst/>
            <a:gdLst/>
            <a:ahLst/>
            <a:cxnLst/>
            <a:rect l="l" t="t" r="r" b="b"/>
            <a:pathLst>
              <a:path w="2109470" h="789939">
                <a:moveTo>
                  <a:pt x="1831720" y="0"/>
                </a:moveTo>
                <a:lnTo>
                  <a:pt x="0" y="0"/>
                </a:lnTo>
                <a:lnTo>
                  <a:pt x="0" y="789432"/>
                </a:lnTo>
                <a:lnTo>
                  <a:pt x="1831720" y="789432"/>
                </a:lnTo>
                <a:lnTo>
                  <a:pt x="2109216" y="394715"/>
                </a:lnTo>
                <a:lnTo>
                  <a:pt x="1831720"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24"/>
          <p:cNvSpPr txBox="1"/>
          <p:nvPr/>
        </p:nvSpPr>
        <p:spPr>
          <a:xfrm>
            <a:off x="2049272" y="3293490"/>
            <a:ext cx="1971928" cy="197490"/>
          </a:xfrm>
          <a:prstGeom prst="rect">
            <a:avLst/>
          </a:prstGeom>
        </p:spPr>
        <p:txBody>
          <a:bodyPr vert="horz" wrap="square" lIns="0" tIns="12700" rIns="0" bIns="0" rtlCol="0">
            <a:spAutoFit/>
          </a:bodyPr>
          <a:lstStyle/>
          <a:p>
            <a:pPr marL="12700">
              <a:spcBef>
                <a:spcPts val="100"/>
              </a:spcBef>
            </a:pPr>
            <a:r>
              <a:rPr lang="en-US" sz="1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Rationale 3</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object 26"/>
          <p:cNvSpPr/>
          <p:nvPr/>
        </p:nvSpPr>
        <p:spPr>
          <a:xfrm>
            <a:off x="1775460" y="2979421"/>
            <a:ext cx="315595" cy="315595"/>
          </a:xfrm>
          <a:custGeom>
            <a:avLst/>
            <a:gdLst/>
            <a:ahLst/>
            <a:cxnLst/>
            <a:rect l="l" t="t" r="r" b="b"/>
            <a:pathLst>
              <a:path w="315595" h="315595">
                <a:moveTo>
                  <a:pt x="157733" y="0"/>
                </a:moveTo>
                <a:lnTo>
                  <a:pt x="107879" y="8040"/>
                </a:lnTo>
                <a:lnTo>
                  <a:pt x="64580" y="30431"/>
                </a:lnTo>
                <a:lnTo>
                  <a:pt x="30434" y="64574"/>
                </a:lnTo>
                <a:lnTo>
                  <a:pt x="8041" y="107874"/>
                </a:lnTo>
                <a:lnTo>
                  <a:pt x="0" y="157733"/>
                </a:lnTo>
                <a:lnTo>
                  <a:pt x="8041" y="207593"/>
                </a:lnTo>
                <a:lnTo>
                  <a:pt x="30434" y="250893"/>
                </a:lnTo>
                <a:lnTo>
                  <a:pt x="64580" y="285036"/>
                </a:lnTo>
                <a:lnTo>
                  <a:pt x="107879" y="307427"/>
                </a:lnTo>
                <a:lnTo>
                  <a:pt x="157733" y="315467"/>
                </a:lnTo>
                <a:lnTo>
                  <a:pt x="207588" y="307427"/>
                </a:lnTo>
                <a:lnTo>
                  <a:pt x="250887" y="285036"/>
                </a:lnTo>
                <a:lnTo>
                  <a:pt x="285033" y="250893"/>
                </a:lnTo>
                <a:lnTo>
                  <a:pt x="307426" y="207593"/>
                </a:lnTo>
                <a:lnTo>
                  <a:pt x="315468" y="157733"/>
                </a:lnTo>
                <a:lnTo>
                  <a:pt x="307426" y="107874"/>
                </a:lnTo>
                <a:lnTo>
                  <a:pt x="285033" y="64574"/>
                </a:lnTo>
                <a:lnTo>
                  <a:pt x="250887" y="30431"/>
                </a:lnTo>
                <a:lnTo>
                  <a:pt x="207588" y="8040"/>
                </a:lnTo>
                <a:lnTo>
                  <a:pt x="157733" y="0"/>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object 27"/>
          <p:cNvSpPr txBox="1"/>
          <p:nvPr/>
        </p:nvSpPr>
        <p:spPr>
          <a:xfrm>
            <a:off x="1876146" y="3030982"/>
            <a:ext cx="114935" cy="197490"/>
          </a:xfrm>
          <a:prstGeom prst="rect">
            <a:avLst/>
          </a:prstGeom>
        </p:spPr>
        <p:txBody>
          <a:bodyPr vert="horz" wrap="square" lIns="0" tIns="12700" rIns="0" bIns="0" rtlCol="0">
            <a:spAutoFit/>
          </a:bodyPr>
          <a:lstStyle/>
          <a:p>
            <a:pPr marL="12700">
              <a:spcBef>
                <a:spcPts val="100"/>
              </a:spcBef>
            </a:pPr>
            <a:r>
              <a:rPr sz="1200" b="1" spc="35" dirty="0">
                <a:solidFill>
                  <a:srgbClr val="3E3E3E"/>
                </a:solidFill>
                <a:latin typeface="Open Sans" panose="020B0606030504020204" pitchFamily="34" charset="0"/>
                <a:ea typeface="Open Sans" panose="020B0606030504020204" pitchFamily="34" charset="0"/>
                <a:cs typeface="Open Sans" panose="020B0606030504020204" pitchFamily="34" charset="0"/>
              </a:rPr>
              <a:t>3</a:t>
            </a:r>
            <a:endParaRPr sz="12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object 28"/>
          <p:cNvSpPr/>
          <p:nvPr/>
        </p:nvSpPr>
        <p:spPr>
          <a:xfrm>
            <a:off x="3558540" y="4107179"/>
            <a:ext cx="6882765" cy="789940"/>
          </a:xfrm>
          <a:custGeom>
            <a:avLst/>
            <a:gdLst/>
            <a:ahLst/>
            <a:cxnLst/>
            <a:rect l="l" t="t" r="r" b="b"/>
            <a:pathLst>
              <a:path w="6882765" h="789939">
                <a:moveTo>
                  <a:pt x="0" y="789432"/>
                </a:moveTo>
                <a:lnTo>
                  <a:pt x="6882383" y="789432"/>
                </a:lnTo>
                <a:lnTo>
                  <a:pt x="6882383" y="0"/>
                </a:lnTo>
                <a:lnTo>
                  <a:pt x="0" y="0"/>
                </a:lnTo>
                <a:lnTo>
                  <a:pt x="0" y="789432"/>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object 29"/>
          <p:cNvSpPr txBox="1"/>
          <p:nvPr/>
        </p:nvSpPr>
        <p:spPr>
          <a:xfrm>
            <a:off x="4460876" y="4201160"/>
            <a:ext cx="5826125" cy="393056"/>
          </a:xfrm>
          <a:prstGeom prst="rect">
            <a:avLst/>
          </a:prstGeom>
        </p:spPr>
        <p:txBody>
          <a:bodyPr vert="horz" wrap="square" lIns="0" tIns="3175" rIns="0" bIns="0" rtlCol="0">
            <a:spAutoFit/>
          </a:bodyPr>
          <a:lstStyle/>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4</a:t>
            </a:r>
          </a:p>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4</a:t>
            </a:r>
          </a:p>
        </p:txBody>
      </p:sp>
      <p:sp>
        <p:nvSpPr>
          <p:cNvPr id="30" name="object 30"/>
          <p:cNvSpPr/>
          <p:nvPr/>
        </p:nvSpPr>
        <p:spPr>
          <a:xfrm>
            <a:off x="1924811" y="4090415"/>
            <a:ext cx="2109470" cy="789940"/>
          </a:xfrm>
          <a:custGeom>
            <a:avLst/>
            <a:gdLst/>
            <a:ahLst/>
            <a:cxnLst/>
            <a:rect l="l" t="t" r="r" b="b"/>
            <a:pathLst>
              <a:path w="2109470" h="789939">
                <a:moveTo>
                  <a:pt x="1831720" y="0"/>
                </a:moveTo>
                <a:lnTo>
                  <a:pt x="0" y="0"/>
                </a:lnTo>
                <a:lnTo>
                  <a:pt x="0" y="789431"/>
                </a:lnTo>
                <a:lnTo>
                  <a:pt x="1831720" y="789431"/>
                </a:lnTo>
                <a:lnTo>
                  <a:pt x="2109216" y="394715"/>
                </a:lnTo>
                <a:lnTo>
                  <a:pt x="1831720"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object 31"/>
          <p:cNvSpPr txBox="1"/>
          <p:nvPr/>
        </p:nvSpPr>
        <p:spPr>
          <a:xfrm>
            <a:off x="2049272" y="4184142"/>
            <a:ext cx="1836928" cy="197490"/>
          </a:xfrm>
          <a:prstGeom prst="rect">
            <a:avLst/>
          </a:prstGeom>
        </p:spPr>
        <p:txBody>
          <a:bodyPr vert="horz" wrap="square" lIns="0" tIns="12700" rIns="0" bIns="0" rtlCol="0">
            <a:spAutoFit/>
          </a:bodyPr>
          <a:lstStyle/>
          <a:p>
            <a:pPr marL="12700">
              <a:spcBef>
                <a:spcPts val="100"/>
              </a:spcBef>
            </a:pPr>
            <a:r>
              <a:rPr lang="en-US" sz="1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Rationale 4</a:t>
            </a:r>
            <a:endParaRPr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object 34"/>
          <p:cNvSpPr/>
          <p:nvPr/>
        </p:nvSpPr>
        <p:spPr>
          <a:xfrm>
            <a:off x="1775460" y="3966972"/>
            <a:ext cx="315595" cy="314325"/>
          </a:xfrm>
          <a:custGeom>
            <a:avLst/>
            <a:gdLst/>
            <a:ahLst/>
            <a:cxnLst/>
            <a:rect l="l" t="t" r="r" b="b"/>
            <a:pathLst>
              <a:path w="315595" h="314325">
                <a:moveTo>
                  <a:pt x="157733" y="0"/>
                </a:moveTo>
                <a:lnTo>
                  <a:pt x="107879" y="7997"/>
                </a:lnTo>
                <a:lnTo>
                  <a:pt x="64580" y="30272"/>
                </a:lnTo>
                <a:lnTo>
                  <a:pt x="30434" y="64245"/>
                </a:lnTo>
                <a:lnTo>
                  <a:pt x="8041" y="107338"/>
                </a:lnTo>
                <a:lnTo>
                  <a:pt x="0" y="156971"/>
                </a:lnTo>
                <a:lnTo>
                  <a:pt x="8041" y="206605"/>
                </a:lnTo>
                <a:lnTo>
                  <a:pt x="30434" y="249698"/>
                </a:lnTo>
                <a:lnTo>
                  <a:pt x="64580" y="283671"/>
                </a:lnTo>
                <a:lnTo>
                  <a:pt x="107879" y="305946"/>
                </a:lnTo>
                <a:lnTo>
                  <a:pt x="157733" y="313944"/>
                </a:lnTo>
                <a:lnTo>
                  <a:pt x="207588" y="305946"/>
                </a:lnTo>
                <a:lnTo>
                  <a:pt x="250887" y="283671"/>
                </a:lnTo>
                <a:lnTo>
                  <a:pt x="285033" y="249698"/>
                </a:lnTo>
                <a:lnTo>
                  <a:pt x="307426" y="206605"/>
                </a:lnTo>
                <a:lnTo>
                  <a:pt x="315468" y="156971"/>
                </a:lnTo>
                <a:lnTo>
                  <a:pt x="307426" y="107338"/>
                </a:lnTo>
                <a:lnTo>
                  <a:pt x="285033" y="64245"/>
                </a:lnTo>
                <a:lnTo>
                  <a:pt x="250887" y="30272"/>
                </a:lnTo>
                <a:lnTo>
                  <a:pt x="207588" y="7997"/>
                </a:lnTo>
                <a:lnTo>
                  <a:pt x="157733" y="0"/>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object 35"/>
          <p:cNvSpPr txBox="1"/>
          <p:nvPr/>
        </p:nvSpPr>
        <p:spPr>
          <a:xfrm>
            <a:off x="1876146" y="4017645"/>
            <a:ext cx="114935" cy="197490"/>
          </a:xfrm>
          <a:prstGeom prst="rect">
            <a:avLst/>
          </a:prstGeom>
        </p:spPr>
        <p:txBody>
          <a:bodyPr vert="horz" wrap="square" lIns="0" tIns="12700" rIns="0" bIns="0" rtlCol="0">
            <a:spAutoFit/>
          </a:bodyPr>
          <a:lstStyle/>
          <a:p>
            <a:pPr marL="12700">
              <a:spcBef>
                <a:spcPts val="100"/>
              </a:spcBef>
            </a:pPr>
            <a:r>
              <a:rPr sz="1200" b="1" spc="35" dirty="0">
                <a:solidFill>
                  <a:srgbClr val="3E3E3E"/>
                </a:solidFill>
                <a:latin typeface="Open Sans" panose="020B0606030504020204" pitchFamily="34" charset="0"/>
                <a:ea typeface="Open Sans" panose="020B0606030504020204" pitchFamily="34" charset="0"/>
                <a:cs typeface="Open Sans" panose="020B0606030504020204" pitchFamily="34" charset="0"/>
              </a:rPr>
              <a:t>4</a:t>
            </a:r>
            <a:endParaRPr sz="12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object 36"/>
          <p:cNvSpPr/>
          <p:nvPr/>
        </p:nvSpPr>
        <p:spPr>
          <a:xfrm>
            <a:off x="3558540" y="5093208"/>
            <a:ext cx="6882765" cy="791210"/>
          </a:xfrm>
          <a:custGeom>
            <a:avLst/>
            <a:gdLst/>
            <a:ahLst/>
            <a:cxnLst/>
            <a:rect l="l" t="t" r="r" b="b"/>
            <a:pathLst>
              <a:path w="6882765" h="791210">
                <a:moveTo>
                  <a:pt x="0" y="790956"/>
                </a:moveTo>
                <a:lnTo>
                  <a:pt x="6882383" y="790956"/>
                </a:lnTo>
                <a:lnTo>
                  <a:pt x="6882383" y="0"/>
                </a:lnTo>
                <a:lnTo>
                  <a:pt x="0" y="0"/>
                </a:lnTo>
                <a:lnTo>
                  <a:pt x="0" y="790956"/>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object 37"/>
          <p:cNvSpPr txBox="1"/>
          <p:nvPr/>
        </p:nvSpPr>
        <p:spPr>
          <a:xfrm>
            <a:off x="4460876" y="5141467"/>
            <a:ext cx="5895975" cy="436017"/>
          </a:xfrm>
          <a:prstGeom prst="rect">
            <a:avLst/>
          </a:prstGeom>
        </p:spPr>
        <p:txBody>
          <a:bodyPr vert="horz" wrap="square" lIns="0" tIns="45720" rIns="0" bIns="0" rtlCol="0">
            <a:spAutoFit/>
          </a:bodyPr>
          <a:lstStyle/>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5</a:t>
            </a:r>
          </a:p>
          <a:p>
            <a:pPr marL="195580" indent="-182880">
              <a:spcBef>
                <a:spcPts val="360"/>
              </a:spcBef>
              <a:buClr>
                <a:srgbClr val="003366"/>
              </a:buClr>
              <a:buSzPct val="100000"/>
              <a:buFont typeface="Apple Symbols"/>
              <a:buChar char="•"/>
              <a:tabLst>
                <a:tab pos="195580" algn="l"/>
              </a:tabLst>
            </a:pPr>
            <a:r>
              <a:rPr lang="en-US" sz="1100" b="1" dirty="0">
                <a:solidFill>
                  <a:schemeClr val="bg2"/>
                </a:solidFill>
                <a:latin typeface="Open Sans" panose="020B0606030504020204" pitchFamily="34" charset="0"/>
                <a:ea typeface="Open Sans" panose="020B0606030504020204" pitchFamily="34" charset="0"/>
                <a:cs typeface="Open Sans" panose="020B0606030504020204" pitchFamily="34" charset="0"/>
              </a:rPr>
              <a:t>Detailed description of rationale 5</a:t>
            </a:r>
          </a:p>
        </p:txBody>
      </p:sp>
      <p:sp>
        <p:nvSpPr>
          <p:cNvPr id="38" name="object 38"/>
          <p:cNvSpPr/>
          <p:nvPr/>
        </p:nvSpPr>
        <p:spPr>
          <a:xfrm>
            <a:off x="1924811" y="5076444"/>
            <a:ext cx="2109470" cy="789940"/>
          </a:xfrm>
          <a:custGeom>
            <a:avLst/>
            <a:gdLst/>
            <a:ahLst/>
            <a:cxnLst/>
            <a:rect l="l" t="t" r="r" b="b"/>
            <a:pathLst>
              <a:path w="2109470" h="789939">
                <a:moveTo>
                  <a:pt x="1831720" y="0"/>
                </a:moveTo>
                <a:lnTo>
                  <a:pt x="0" y="0"/>
                </a:lnTo>
                <a:lnTo>
                  <a:pt x="0" y="789431"/>
                </a:lnTo>
                <a:lnTo>
                  <a:pt x="1831720" y="789431"/>
                </a:lnTo>
                <a:lnTo>
                  <a:pt x="2109216" y="394715"/>
                </a:lnTo>
                <a:lnTo>
                  <a:pt x="1831720" y="0"/>
                </a:lnTo>
                <a:close/>
              </a:path>
            </a:pathLst>
          </a:custGeom>
          <a:solidFill>
            <a:schemeClr val="tx2"/>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9" name="object 39"/>
          <p:cNvSpPr txBox="1"/>
          <p:nvPr/>
        </p:nvSpPr>
        <p:spPr>
          <a:xfrm>
            <a:off x="2049273" y="5170423"/>
            <a:ext cx="1642745" cy="197490"/>
          </a:xfrm>
          <a:prstGeom prst="rect">
            <a:avLst/>
          </a:prstGeom>
        </p:spPr>
        <p:txBody>
          <a:bodyPr vert="horz" wrap="square" lIns="0" tIns="12700" rIns="0" bIns="0" rtlCol="0">
            <a:spAutoFit/>
          </a:bodyPr>
          <a:lstStyle/>
          <a:p>
            <a:pPr marL="12700">
              <a:spcBef>
                <a:spcPts val="100"/>
              </a:spcBef>
            </a:pPr>
            <a:r>
              <a:rPr lang="en-US" sz="1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Rationale 5</a:t>
            </a:r>
            <a:endPar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object 41"/>
          <p:cNvSpPr/>
          <p:nvPr/>
        </p:nvSpPr>
        <p:spPr>
          <a:xfrm>
            <a:off x="1775460" y="4953001"/>
            <a:ext cx="315595" cy="315595"/>
          </a:xfrm>
          <a:custGeom>
            <a:avLst/>
            <a:gdLst/>
            <a:ahLst/>
            <a:cxnLst/>
            <a:rect l="l" t="t" r="r" b="b"/>
            <a:pathLst>
              <a:path w="315595" h="315595">
                <a:moveTo>
                  <a:pt x="157733" y="0"/>
                </a:moveTo>
                <a:lnTo>
                  <a:pt x="107879" y="8040"/>
                </a:lnTo>
                <a:lnTo>
                  <a:pt x="64580" y="30431"/>
                </a:lnTo>
                <a:lnTo>
                  <a:pt x="30434" y="64574"/>
                </a:lnTo>
                <a:lnTo>
                  <a:pt x="8041" y="107874"/>
                </a:lnTo>
                <a:lnTo>
                  <a:pt x="0" y="157733"/>
                </a:lnTo>
                <a:lnTo>
                  <a:pt x="8041" y="207593"/>
                </a:lnTo>
                <a:lnTo>
                  <a:pt x="30434" y="250893"/>
                </a:lnTo>
                <a:lnTo>
                  <a:pt x="64580" y="285036"/>
                </a:lnTo>
                <a:lnTo>
                  <a:pt x="107879" y="307427"/>
                </a:lnTo>
                <a:lnTo>
                  <a:pt x="157733" y="315468"/>
                </a:lnTo>
                <a:lnTo>
                  <a:pt x="207588" y="307427"/>
                </a:lnTo>
                <a:lnTo>
                  <a:pt x="250887" y="285036"/>
                </a:lnTo>
                <a:lnTo>
                  <a:pt x="285033" y="250893"/>
                </a:lnTo>
                <a:lnTo>
                  <a:pt x="307426" y="207593"/>
                </a:lnTo>
                <a:lnTo>
                  <a:pt x="315468" y="157733"/>
                </a:lnTo>
                <a:lnTo>
                  <a:pt x="307426" y="107874"/>
                </a:lnTo>
                <a:lnTo>
                  <a:pt x="285033" y="64574"/>
                </a:lnTo>
                <a:lnTo>
                  <a:pt x="250887" y="30431"/>
                </a:lnTo>
                <a:lnTo>
                  <a:pt x="207588" y="8040"/>
                </a:lnTo>
                <a:lnTo>
                  <a:pt x="157733" y="0"/>
                </a:lnTo>
                <a:close/>
              </a:path>
            </a:pathLst>
          </a:custGeom>
          <a:solidFill>
            <a:srgbClr val="F1F1F1"/>
          </a:solidFill>
        </p:spPr>
        <p:txBody>
          <a:bodyPr wrap="square" lIns="0" tIns="0" rIns="0" bIns="0" rtlCol="0"/>
          <a:lstStyle/>
          <a:p>
            <a:endParaRPr>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2" name="object 42"/>
          <p:cNvSpPr txBox="1"/>
          <p:nvPr/>
        </p:nvSpPr>
        <p:spPr>
          <a:xfrm>
            <a:off x="1876146" y="5004307"/>
            <a:ext cx="114935" cy="197490"/>
          </a:xfrm>
          <a:prstGeom prst="rect">
            <a:avLst/>
          </a:prstGeom>
        </p:spPr>
        <p:txBody>
          <a:bodyPr vert="horz" wrap="square" lIns="0" tIns="12700" rIns="0" bIns="0" rtlCol="0">
            <a:spAutoFit/>
          </a:bodyPr>
          <a:lstStyle/>
          <a:p>
            <a:pPr marL="12700">
              <a:spcBef>
                <a:spcPts val="100"/>
              </a:spcBef>
            </a:pPr>
            <a:r>
              <a:rPr sz="1200" b="1" spc="35" dirty="0">
                <a:solidFill>
                  <a:srgbClr val="3E3E3E"/>
                </a:solidFill>
                <a:latin typeface="Open Sans" panose="020B0606030504020204" pitchFamily="34" charset="0"/>
                <a:ea typeface="Open Sans" panose="020B0606030504020204" pitchFamily="34" charset="0"/>
                <a:cs typeface="Open Sans" panose="020B0606030504020204" pitchFamily="34" charset="0"/>
              </a:rPr>
              <a:t>5</a:t>
            </a:r>
            <a:endParaRPr sz="12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object 43"/>
          <p:cNvSpPr txBox="1">
            <a:spLocks noGrp="1"/>
          </p:cNvSpPr>
          <p:nvPr>
            <p:ph type="ftr" sz="quarter" idx="5"/>
          </p:nvPr>
        </p:nvSpPr>
        <p:spPr>
          <a:xfrm>
            <a:off x="1729231" y="6590278"/>
            <a:ext cx="1829308" cy="141705"/>
          </a:xfrm>
          <a:prstGeom prst="rect">
            <a:avLst/>
          </a:prstGeom>
        </p:spPr>
        <p:txBody>
          <a:bodyPr vert="horz" wrap="square" lIns="0" tIns="3175" rIns="0" bIns="0" rtlCol="0">
            <a:spAutoFit/>
          </a:bodyPr>
          <a:lstStyle/>
          <a:p>
            <a:pPr marL="12700">
              <a:spcBef>
                <a:spcPts val="25"/>
              </a:spcBef>
            </a:pPr>
            <a:r>
              <a:rPr dirty="0"/>
              <a:t>Strictly Private &amp; Confidential</a:t>
            </a:r>
          </a:p>
        </p:txBody>
      </p:sp>
      <p:sp>
        <p:nvSpPr>
          <p:cNvPr id="46" name="Rectangle 45">
            <a:extLst>
              <a:ext uri="{FF2B5EF4-FFF2-40B4-BE49-F238E27FC236}">
                <a16:creationId xmlns:a16="http://schemas.microsoft.com/office/drawing/2014/main" id="{896EE176-76FB-984E-9A6C-382C619BE380}"/>
              </a:ext>
            </a:extLst>
          </p:cNvPr>
          <p:cNvSpPr/>
          <p:nvPr/>
        </p:nvSpPr>
        <p:spPr>
          <a:xfrm>
            <a:off x="1817357" y="1065655"/>
            <a:ext cx="214909" cy="197490"/>
          </a:xfrm>
          <a:prstGeom prst="rect">
            <a:avLst/>
          </a:prstGeom>
        </p:spPr>
        <p:txBody>
          <a:bodyPr vert="horz" wrap="square" lIns="0" tIns="12700" rIns="0" bIns="0" rtlCol="0">
            <a:spAutoFit/>
          </a:bodyPr>
          <a:lstStyle/>
          <a:p>
            <a:pPr marL="12700" algn="ctr">
              <a:spcBef>
                <a:spcPts val="100"/>
              </a:spcBef>
            </a:pPr>
            <a:r>
              <a:rPr lang="en-US" sz="1200" b="1" spc="35" dirty="0">
                <a:solidFill>
                  <a:srgbClr val="3E3E3E"/>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10" name="Slide Number Placeholder 9">
            <a:extLst>
              <a:ext uri="{FF2B5EF4-FFF2-40B4-BE49-F238E27FC236}">
                <a16:creationId xmlns:a16="http://schemas.microsoft.com/office/drawing/2014/main" id="{98D20BBE-DAFC-4BF1-B7F4-2875759E7167}"/>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7</a:t>
            </a:fld>
            <a:endParaRPr spc="1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36547" y="337566"/>
            <a:ext cx="9151088" cy="382156"/>
          </a:xfrm>
          <a:prstGeom prst="rect">
            <a:avLst/>
          </a:prstGeom>
        </p:spPr>
        <p:txBody>
          <a:bodyPr vert="horz" wrap="square" lIns="0" tIns="12700" rIns="0" bIns="0" rtlCol="0">
            <a:spAutoFit/>
          </a:bodyPr>
          <a:lstStyle/>
          <a:p>
            <a:pPr marL="12700">
              <a:spcBef>
                <a:spcPts val="100"/>
              </a:spcBef>
            </a:pPr>
            <a:r>
              <a:rPr spc="-60" dirty="0"/>
              <a:t>Rationale </a:t>
            </a:r>
            <a:r>
              <a:rPr spc="-10" dirty="0"/>
              <a:t>#1: </a:t>
            </a:r>
            <a:r>
              <a:rPr lang="en-CA" spc="-95" dirty="0"/>
              <a:t>Growing Demand for Enterprise Solutions</a:t>
            </a:r>
            <a:endParaRPr spc="-100" dirty="0"/>
          </a:p>
        </p:txBody>
      </p:sp>
      <p:sp>
        <p:nvSpPr>
          <p:cNvPr id="57" name="object 57"/>
          <p:cNvSpPr txBox="1">
            <a:spLocks noGrp="1"/>
          </p:cNvSpPr>
          <p:nvPr>
            <p:ph type="ftr" sz="quarter" idx="5"/>
          </p:nvPr>
        </p:nvSpPr>
        <p:spPr>
          <a:xfrm>
            <a:off x="1729231" y="6590278"/>
            <a:ext cx="1768856" cy="141705"/>
          </a:xfrm>
          <a:prstGeom prst="rect">
            <a:avLst/>
          </a:prstGeom>
        </p:spPr>
        <p:txBody>
          <a:bodyPr vert="horz" wrap="square" lIns="0" tIns="3175" rIns="0" bIns="0" rtlCol="0">
            <a:spAutoFit/>
          </a:bodyPr>
          <a:lstStyle/>
          <a:p>
            <a:pPr marL="12700">
              <a:spcBef>
                <a:spcPts val="25"/>
              </a:spcBef>
            </a:pPr>
            <a:r>
              <a:rPr dirty="0"/>
              <a:t>Strictly Private &amp; Confidential</a:t>
            </a:r>
          </a:p>
        </p:txBody>
      </p:sp>
      <p:sp>
        <p:nvSpPr>
          <p:cNvPr id="37" name="Slide Number Placeholder 36">
            <a:extLst>
              <a:ext uri="{FF2B5EF4-FFF2-40B4-BE49-F238E27FC236}">
                <a16:creationId xmlns:a16="http://schemas.microsoft.com/office/drawing/2014/main" id="{B2E054C7-2B3B-4941-8001-BAE137872B67}"/>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8</a:t>
            </a:fld>
            <a:endParaRPr spc="15" dirty="0"/>
          </a:p>
        </p:txBody>
      </p:sp>
      <p:pic>
        <p:nvPicPr>
          <p:cNvPr id="73" name="Picture 72">
            <a:extLst>
              <a:ext uri="{FF2B5EF4-FFF2-40B4-BE49-F238E27FC236}">
                <a16:creationId xmlns:a16="http://schemas.microsoft.com/office/drawing/2014/main" id="{6448CD0C-0440-4016-9BCD-E80AF09D5AFA}"/>
              </a:ext>
            </a:extLst>
          </p:cNvPr>
          <p:cNvPicPr>
            <a:picLocks noChangeAspect="1"/>
          </p:cNvPicPr>
          <p:nvPr/>
        </p:nvPicPr>
        <p:blipFill>
          <a:blip r:embed="rId2"/>
          <a:stretch>
            <a:fillRect/>
          </a:stretch>
        </p:blipFill>
        <p:spPr>
          <a:xfrm>
            <a:off x="6493342" y="2950527"/>
            <a:ext cx="3815522" cy="1630111"/>
          </a:xfrm>
          <a:prstGeom prst="rect">
            <a:avLst/>
          </a:prstGeom>
        </p:spPr>
      </p:pic>
      <p:pic>
        <p:nvPicPr>
          <p:cNvPr id="74" name="Picture 73">
            <a:extLst>
              <a:ext uri="{FF2B5EF4-FFF2-40B4-BE49-F238E27FC236}">
                <a16:creationId xmlns:a16="http://schemas.microsoft.com/office/drawing/2014/main" id="{C304B46F-4D83-4323-AE72-FC36448B844A}"/>
              </a:ext>
            </a:extLst>
          </p:cNvPr>
          <p:cNvPicPr>
            <a:picLocks noChangeAspect="1"/>
          </p:cNvPicPr>
          <p:nvPr/>
        </p:nvPicPr>
        <p:blipFill>
          <a:blip r:embed="rId3"/>
          <a:stretch>
            <a:fillRect/>
          </a:stretch>
        </p:blipFill>
        <p:spPr>
          <a:xfrm>
            <a:off x="6490271" y="1230528"/>
            <a:ext cx="3815525" cy="1630112"/>
          </a:xfrm>
          <a:prstGeom prst="rect">
            <a:avLst/>
          </a:prstGeom>
        </p:spPr>
      </p:pic>
      <p:graphicFrame>
        <p:nvGraphicFramePr>
          <p:cNvPr id="75" name="Content Placeholder 5">
            <a:extLst>
              <a:ext uri="{FF2B5EF4-FFF2-40B4-BE49-F238E27FC236}">
                <a16:creationId xmlns:a16="http://schemas.microsoft.com/office/drawing/2014/main" id="{61B98439-9D5D-4776-9184-E6B11447B4DA}"/>
              </a:ext>
            </a:extLst>
          </p:cNvPr>
          <p:cNvGraphicFramePr>
            <a:graphicFrameLocks/>
          </p:cNvGraphicFramePr>
          <p:nvPr>
            <p:extLst>
              <p:ext uri="{D42A27DB-BD31-4B8C-83A1-F6EECF244321}">
                <p14:modId xmlns:p14="http://schemas.microsoft.com/office/powerpoint/2010/main" val="3354360444"/>
              </p:ext>
            </p:extLst>
          </p:nvPr>
        </p:nvGraphicFramePr>
        <p:xfrm>
          <a:off x="-902056" y="1336034"/>
          <a:ext cx="9555579" cy="40956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6" name="TextBox 75">
            <a:extLst>
              <a:ext uri="{FF2B5EF4-FFF2-40B4-BE49-F238E27FC236}">
                <a16:creationId xmlns:a16="http://schemas.microsoft.com/office/drawing/2014/main" id="{D52EFC50-14BE-44EE-9C39-20F1100D3AFD}"/>
              </a:ext>
            </a:extLst>
          </p:cNvPr>
          <p:cNvSpPr txBox="1"/>
          <p:nvPr/>
        </p:nvSpPr>
        <p:spPr>
          <a:xfrm>
            <a:off x="3147351" y="3091487"/>
            <a:ext cx="1456764" cy="584775"/>
          </a:xfrm>
          <a:prstGeom prst="rect">
            <a:avLst/>
          </a:prstGeom>
          <a:noFill/>
        </p:spPr>
        <p:txBody>
          <a:bodyPr wrap="square" rtlCol="0">
            <a:spAutoFit/>
          </a:bodyPr>
          <a:lstStyle/>
          <a:p>
            <a:pPr algn="ctr"/>
            <a:r>
              <a:rPr lang="en-US" sz="16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Enterprise Solutions</a:t>
            </a:r>
            <a:endParaRPr lang="en-CA" sz="16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pic>
        <p:nvPicPr>
          <p:cNvPr id="77" name="Picture 76">
            <a:extLst>
              <a:ext uri="{FF2B5EF4-FFF2-40B4-BE49-F238E27FC236}">
                <a16:creationId xmlns:a16="http://schemas.microsoft.com/office/drawing/2014/main" id="{012D2899-D478-4D4D-9126-03E6097BF6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2159" y="1337365"/>
            <a:ext cx="402566" cy="402566"/>
          </a:xfrm>
          <a:prstGeom prst="rect">
            <a:avLst/>
          </a:prstGeom>
        </p:spPr>
      </p:pic>
      <p:pic>
        <p:nvPicPr>
          <p:cNvPr id="78" name="Picture 77">
            <a:extLst>
              <a:ext uri="{FF2B5EF4-FFF2-40B4-BE49-F238E27FC236}">
                <a16:creationId xmlns:a16="http://schemas.microsoft.com/office/drawing/2014/main" id="{8BC541CC-632B-485A-94B9-DFCAA2F52E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10201" y="3180014"/>
            <a:ext cx="407719" cy="407719"/>
          </a:xfrm>
          <a:prstGeom prst="rect">
            <a:avLst/>
          </a:prstGeom>
        </p:spPr>
      </p:pic>
      <p:pic>
        <p:nvPicPr>
          <p:cNvPr id="79" name="Graphic 19">
            <a:extLst>
              <a:ext uri="{FF2B5EF4-FFF2-40B4-BE49-F238E27FC236}">
                <a16:creationId xmlns:a16="http://schemas.microsoft.com/office/drawing/2014/main" id="{7FF4564A-F25C-4676-A69E-96FDF441EF28}"/>
              </a:ext>
            </a:extLst>
          </p:cNvPr>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54112" y="3180014"/>
            <a:ext cx="407719" cy="407719"/>
          </a:xfrm>
          <a:prstGeom prst="rect">
            <a:avLst/>
          </a:prstGeom>
        </p:spPr>
      </p:pic>
      <p:pic>
        <p:nvPicPr>
          <p:cNvPr id="80" name="Graphic 19">
            <a:extLst>
              <a:ext uri="{FF2B5EF4-FFF2-40B4-BE49-F238E27FC236}">
                <a16:creationId xmlns:a16="http://schemas.microsoft.com/office/drawing/2014/main" id="{A61026DB-E16E-454E-9301-24F31887CA80}"/>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422756" y="5027445"/>
            <a:ext cx="393936" cy="393936"/>
          </a:xfrm>
          <a:prstGeom prst="rect">
            <a:avLst/>
          </a:prstGeom>
        </p:spPr>
      </p:pic>
      <p:pic>
        <p:nvPicPr>
          <p:cNvPr id="81" name="Picture 80">
            <a:extLst>
              <a:ext uri="{FF2B5EF4-FFF2-40B4-BE49-F238E27FC236}">
                <a16:creationId xmlns:a16="http://schemas.microsoft.com/office/drawing/2014/main" id="{5CC9C60E-F767-4C3C-AB21-308136A2F10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flipH="1">
            <a:off x="4835594" y="5013986"/>
            <a:ext cx="393936" cy="393936"/>
          </a:xfrm>
          <a:prstGeom prst="rect">
            <a:avLst/>
          </a:prstGeom>
        </p:spPr>
      </p:pic>
      <p:pic>
        <p:nvPicPr>
          <p:cNvPr id="82" name="Picture 81">
            <a:extLst>
              <a:ext uri="{FF2B5EF4-FFF2-40B4-BE49-F238E27FC236}">
                <a16:creationId xmlns:a16="http://schemas.microsoft.com/office/drawing/2014/main" id="{23B8CAA1-5ACC-4336-97F6-5AF00B15D95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2422756" y="1335987"/>
            <a:ext cx="403944" cy="403944"/>
          </a:xfrm>
          <a:prstGeom prst="rect">
            <a:avLst/>
          </a:prstGeom>
        </p:spPr>
      </p:pic>
      <p:sp>
        <p:nvSpPr>
          <p:cNvPr id="83" name="TextBox 82">
            <a:extLst>
              <a:ext uri="{FF2B5EF4-FFF2-40B4-BE49-F238E27FC236}">
                <a16:creationId xmlns:a16="http://schemas.microsoft.com/office/drawing/2014/main" id="{A1627AB6-6048-480E-A97D-57A5A1732A33}"/>
              </a:ext>
            </a:extLst>
          </p:cNvPr>
          <p:cNvSpPr txBox="1"/>
          <p:nvPr/>
        </p:nvSpPr>
        <p:spPr>
          <a:xfrm>
            <a:off x="6812864" y="946448"/>
            <a:ext cx="3099374" cy="307777"/>
          </a:xfrm>
          <a:prstGeom prst="rect">
            <a:avLst/>
          </a:prstGeom>
        </p:spPr>
        <p:txBody>
          <a:bodyPr wrap="none">
            <a:spAutoFit/>
          </a:bodyPr>
          <a:lstStyle>
            <a:defPPr>
              <a:defRPr lang="en-US"/>
            </a:defPPr>
            <a:lvl1pPr algn="ctr">
              <a:defRPr sz="1400" i="1" u="sng">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Enterprise Solutions Market Growth</a:t>
            </a:r>
            <a:endParaRPr lang="en-CA" dirty="0"/>
          </a:p>
        </p:txBody>
      </p:sp>
      <p:sp>
        <p:nvSpPr>
          <p:cNvPr id="84" name="TextBox 83">
            <a:extLst>
              <a:ext uri="{FF2B5EF4-FFF2-40B4-BE49-F238E27FC236}">
                <a16:creationId xmlns:a16="http://schemas.microsoft.com/office/drawing/2014/main" id="{A7392E92-9C78-4A22-81B8-DDC7288E4810}"/>
              </a:ext>
            </a:extLst>
          </p:cNvPr>
          <p:cNvSpPr txBox="1"/>
          <p:nvPr/>
        </p:nvSpPr>
        <p:spPr>
          <a:xfrm>
            <a:off x="9381598" y="2087058"/>
            <a:ext cx="705032" cy="442674"/>
          </a:xfrm>
          <a:prstGeom prst="roundRect">
            <a:avLst/>
          </a:prstGeom>
          <a:noFill/>
          <a:ln w="19050">
            <a:solidFill>
              <a:schemeClr val="tx2"/>
            </a:solidFill>
          </a:ln>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CAGR</a:t>
            </a:r>
          </a:p>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32%</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85" name="TextBox 84">
            <a:extLst>
              <a:ext uri="{FF2B5EF4-FFF2-40B4-BE49-F238E27FC236}">
                <a16:creationId xmlns:a16="http://schemas.microsoft.com/office/drawing/2014/main" id="{30A4DA1E-51AB-44C0-A3C3-B1778596198C}"/>
              </a:ext>
            </a:extLst>
          </p:cNvPr>
          <p:cNvSpPr txBox="1"/>
          <p:nvPr/>
        </p:nvSpPr>
        <p:spPr>
          <a:xfrm>
            <a:off x="9381598" y="3847559"/>
            <a:ext cx="705032" cy="442674"/>
          </a:xfrm>
          <a:prstGeom prst="roundRect">
            <a:avLst/>
          </a:prstGeom>
          <a:noFill/>
          <a:ln w="19050">
            <a:solidFill>
              <a:schemeClr val="tx2"/>
            </a:solidFill>
          </a:ln>
        </p:spPr>
        <p:txBody>
          <a:bodyPr wrap="square" rtlCol="0">
            <a:spAutoFit/>
          </a:bodyPr>
          <a:lstStyle/>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CAGR</a:t>
            </a:r>
          </a:p>
          <a:p>
            <a:pPr algn="ctr"/>
            <a:r>
              <a:rPr lang="en-US"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40%</a:t>
            </a:r>
            <a:endParaRPr lang="en-CA" sz="1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86" name="TextBox 85">
            <a:extLst>
              <a:ext uri="{FF2B5EF4-FFF2-40B4-BE49-F238E27FC236}">
                <a16:creationId xmlns:a16="http://schemas.microsoft.com/office/drawing/2014/main" id="{B707EF81-2721-47C7-A15B-7329BE1D89AC}"/>
              </a:ext>
            </a:extLst>
          </p:cNvPr>
          <p:cNvSpPr txBox="1"/>
          <p:nvPr/>
        </p:nvSpPr>
        <p:spPr>
          <a:xfrm>
            <a:off x="6399934" y="4791065"/>
            <a:ext cx="3815522" cy="834271"/>
          </a:xfrm>
          <a:prstGeom prst="roundRect">
            <a:avLst/>
          </a:prstGeom>
          <a:noFill/>
          <a:ln w="28575">
            <a:solidFill>
              <a:schemeClr val="tx2"/>
            </a:solidFill>
          </a:ln>
        </p:spPr>
        <p:txBody>
          <a:bodyPr wrap="square" rtlCol="0">
            <a:spAutoFit/>
          </a:bodyPr>
          <a:lstStyle/>
          <a:p>
            <a:pPr>
              <a:spcAft>
                <a:spcPts val="600"/>
              </a:spcAft>
            </a:pPr>
            <a:r>
              <a:rPr lang="en-US" sz="12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Most demanded product types:</a:t>
            </a:r>
          </a:p>
          <a:p>
            <a:pPr marL="171450" indent="-171450">
              <a:spcAft>
                <a:spcPts val="600"/>
              </a:spcAft>
              <a:buClr>
                <a:schemeClr val="accent3"/>
              </a:buClr>
              <a:buFont typeface="Arial" panose="020B0604020202020204" pitchFamily="34" charset="0"/>
              <a:buChar char="•"/>
            </a:pPr>
            <a:r>
              <a:rPr lang="en-US" sz="1050" dirty="0">
                <a:solidFill>
                  <a:schemeClr val="bg2"/>
                </a:solidFill>
                <a:latin typeface="Open Sans" panose="020B0606030504020204" pitchFamily="34" charset="0"/>
                <a:ea typeface="Open Sans" panose="020B0606030504020204" pitchFamily="34" charset="0"/>
                <a:cs typeface="Open Sans" panose="020B0606030504020204" pitchFamily="34" charset="0"/>
              </a:rPr>
              <a:t>Data analytics tools with integration capability</a:t>
            </a:r>
          </a:p>
          <a:p>
            <a:pPr marL="171450" indent="-171450">
              <a:spcAft>
                <a:spcPts val="600"/>
              </a:spcAft>
              <a:buClr>
                <a:schemeClr val="accent3"/>
              </a:buClr>
              <a:buFont typeface="Arial" panose="020B0604020202020204" pitchFamily="34" charset="0"/>
              <a:buChar char="•"/>
            </a:pPr>
            <a:r>
              <a:rPr lang="en-US" sz="1050" dirty="0">
                <a:solidFill>
                  <a:schemeClr val="bg2"/>
                </a:solidFill>
                <a:latin typeface="Open Sans" panose="020B0606030504020204" pitchFamily="34" charset="0"/>
                <a:ea typeface="Open Sans" panose="020B0606030504020204" pitchFamily="34" charset="0"/>
                <a:cs typeface="Open Sans" panose="020B0606030504020204" pitchFamily="34" charset="0"/>
              </a:rPr>
              <a:t>Project management software with high data capacity</a:t>
            </a:r>
            <a:endParaRPr lang="en-CA" sz="105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a:spLocks noGrp="1"/>
          </p:cNvSpPr>
          <p:nvPr>
            <p:ph type="title"/>
          </p:nvPr>
        </p:nvSpPr>
        <p:spPr>
          <a:xfrm>
            <a:off x="1736548" y="337566"/>
            <a:ext cx="9550017" cy="382156"/>
          </a:xfrm>
          <a:prstGeom prst="rect">
            <a:avLst/>
          </a:prstGeom>
        </p:spPr>
        <p:txBody>
          <a:bodyPr vert="horz" wrap="square" lIns="0" tIns="12700" rIns="0" bIns="0" rtlCol="0">
            <a:spAutoFit/>
          </a:bodyPr>
          <a:lstStyle/>
          <a:p>
            <a:pPr marL="12700">
              <a:spcBef>
                <a:spcPts val="100"/>
              </a:spcBef>
            </a:pPr>
            <a:r>
              <a:rPr spc="-60" dirty="0"/>
              <a:t>Rationale </a:t>
            </a:r>
            <a:r>
              <a:rPr spc="-10" dirty="0"/>
              <a:t>#2: </a:t>
            </a:r>
            <a:r>
              <a:rPr lang="en-US" spc="-114" dirty="0"/>
              <a:t>Potential Customer Acquisition in North America</a:t>
            </a:r>
            <a:endParaRPr spc="-90" dirty="0"/>
          </a:p>
        </p:txBody>
      </p:sp>
      <p:sp>
        <p:nvSpPr>
          <p:cNvPr id="42" name="object 42"/>
          <p:cNvSpPr txBox="1">
            <a:spLocks noGrp="1"/>
          </p:cNvSpPr>
          <p:nvPr>
            <p:ph type="ftr" sz="quarter" idx="5"/>
          </p:nvPr>
        </p:nvSpPr>
        <p:spPr>
          <a:xfrm>
            <a:off x="1729231" y="6590278"/>
            <a:ext cx="1555496" cy="141705"/>
          </a:xfrm>
          <a:prstGeom prst="rect">
            <a:avLst/>
          </a:prstGeom>
        </p:spPr>
        <p:txBody>
          <a:bodyPr vert="horz" wrap="square" lIns="0" tIns="3175" rIns="0" bIns="0" rtlCol="0">
            <a:spAutoFit/>
          </a:bodyPr>
          <a:lstStyle/>
          <a:p>
            <a:pPr marL="12700">
              <a:spcBef>
                <a:spcPts val="25"/>
              </a:spcBef>
            </a:pPr>
            <a:r>
              <a:rPr dirty="0"/>
              <a:t>Strictly Private &amp; Confidential</a:t>
            </a:r>
          </a:p>
        </p:txBody>
      </p:sp>
      <p:sp>
        <p:nvSpPr>
          <p:cNvPr id="21" name="Slide Number Placeholder 20">
            <a:extLst>
              <a:ext uri="{FF2B5EF4-FFF2-40B4-BE49-F238E27FC236}">
                <a16:creationId xmlns:a16="http://schemas.microsoft.com/office/drawing/2014/main" id="{E82FEA8F-AC34-4461-9BC9-D5013E9B1FF8}"/>
              </a:ext>
            </a:extLst>
          </p:cNvPr>
          <p:cNvSpPr>
            <a:spLocks noGrp="1"/>
          </p:cNvSpPr>
          <p:nvPr>
            <p:ph type="sldNum" sz="quarter" idx="7"/>
          </p:nvPr>
        </p:nvSpPr>
        <p:spPr/>
        <p:txBody>
          <a:bodyPr/>
          <a:lstStyle/>
          <a:p>
            <a:pPr marL="12700">
              <a:spcBef>
                <a:spcPts val="35"/>
              </a:spcBef>
            </a:pPr>
            <a:r>
              <a:rPr lang="en-CA" spc="-50"/>
              <a:t>Page</a:t>
            </a:r>
            <a:r>
              <a:rPr lang="en-CA" spc="-45"/>
              <a:t> </a:t>
            </a:r>
            <a:fld id="{81D60167-4931-47E6-BA6A-407CBD079E47}" type="slidenum">
              <a:rPr spc="15" smtClean="0"/>
              <a:pPr marL="12700">
                <a:spcBef>
                  <a:spcPts val="35"/>
                </a:spcBef>
              </a:pPr>
              <a:t>9</a:t>
            </a:fld>
            <a:endParaRPr spc="15" dirty="0"/>
          </a:p>
        </p:txBody>
      </p:sp>
      <p:pic>
        <p:nvPicPr>
          <p:cNvPr id="53" name="Picture 4" descr="https://upload.wikimedia.org/wikipedia/commons/7/74/North_America_blank_map_with_state_and_province_boundaries.png">
            <a:extLst>
              <a:ext uri="{FF2B5EF4-FFF2-40B4-BE49-F238E27FC236}">
                <a16:creationId xmlns:a16="http://schemas.microsoft.com/office/drawing/2014/main" id="{29233D34-0B3A-482B-B8CA-8798C5631C90}"/>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21857" y="1538792"/>
            <a:ext cx="4548286" cy="4525241"/>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Connector 53">
            <a:extLst>
              <a:ext uri="{FF2B5EF4-FFF2-40B4-BE49-F238E27FC236}">
                <a16:creationId xmlns:a16="http://schemas.microsoft.com/office/drawing/2014/main" id="{93B06B2E-65CD-422A-A939-2473C430E47F}"/>
              </a:ext>
            </a:extLst>
          </p:cNvPr>
          <p:cNvCxnSpPr>
            <a:cxnSpLocks/>
          </p:cNvCxnSpPr>
          <p:nvPr/>
        </p:nvCxnSpPr>
        <p:spPr>
          <a:xfrm rot="10800000">
            <a:off x="4345448" y="4719497"/>
            <a:ext cx="695678" cy="67914"/>
          </a:xfrm>
          <a:prstGeom prst="line">
            <a:avLst/>
          </a:prstGeom>
          <a:ln w="19050">
            <a:solidFill>
              <a:schemeClr val="tx2"/>
            </a:solidFill>
            <a:prstDash val="solid"/>
            <a:head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F449BFA-9268-4607-8841-F01217D38167}"/>
              </a:ext>
            </a:extLst>
          </p:cNvPr>
          <p:cNvSpPr txBox="1"/>
          <p:nvPr/>
        </p:nvSpPr>
        <p:spPr>
          <a:xfrm>
            <a:off x="1999813" y="4362472"/>
            <a:ext cx="2345635" cy="749141"/>
          </a:xfrm>
          <a:prstGeom prst="roundRect">
            <a:avLst/>
          </a:prstGeom>
          <a:noFill/>
          <a:ln w="19050">
            <a:solidFill>
              <a:schemeClr val="tx2"/>
            </a:solidFill>
          </a:ln>
        </p:spPr>
        <p:txBody>
          <a:bodyPr wrap="square" rtlCol="0">
            <a:spAutoFit/>
          </a:bodyPr>
          <a:lstStyle/>
          <a:p>
            <a:r>
              <a:rPr lang="en-US" sz="14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San Francisco, CA</a:t>
            </a:r>
          </a:p>
          <a:p>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Small- and mid-size companies in Silicon Valley</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6" name="Straight Connector 55">
            <a:extLst>
              <a:ext uri="{FF2B5EF4-FFF2-40B4-BE49-F238E27FC236}">
                <a16:creationId xmlns:a16="http://schemas.microsoft.com/office/drawing/2014/main" id="{A964F956-A94C-425B-9587-05E316D2B2F1}"/>
              </a:ext>
            </a:extLst>
          </p:cNvPr>
          <p:cNvCxnSpPr>
            <a:cxnSpLocks/>
            <a:endCxn id="57" idx="1"/>
          </p:cNvCxnSpPr>
          <p:nvPr/>
        </p:nvCxnSpPr>
        <p:spPr>
          <a:xfrm flipV="1">
            <a:off x="7404847" y="4149327"/>
            <a:ext cx="591671" cy="557954"/>
          </a:xfrm>
          <a:prstGeom prst="line">
            <a:avLst/>
          </a:prstGeom>
          <a:ln w="19050">
            <a:solidFill>
              <a:schemeClr val="tx2"/>
            </a:solidFill>
            <a:prstDash val="solid"/>
            <a:head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0A2B3F2-A60A-4646-B597-4F6AE8DE9FDB}"/>
              </a:ext>
            </a:extLst>
          </p:cNvPr>
          <p:cNvSpPr txBox="1"/>
          <p:nvPr/>
        </p:nvSpPr>
        <p:spPr>
          <a:xfrm>
            <a:off x="7996518" y="3774756"/>
            <a:ext cx="2345635" cy="749141"/>
          </a:xfrm>
          <a:prstGeom prst="roundRect">
            <a:avLst/>
          </a:prstGeom>
          <a:noFill/>
          <a:ln w="19050">
            <a:solidFill>
              <a:schemeClr val="tx2"/>
            </a:solidFill>
          </a:ln>
        </p:spPr>
        <p:txBody>
          <a:bodyPr wrap="square" rtlCol="0">
            <a:spAutoFit/>
          </a:bodyPr>
          <a:lstStyle/>
          <a:p>
            <a:r>
              <a:rPr lang="en-US" sz="14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New York, NY</a:t>
            </a:r>
          </a:p>
          <a:p>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Financial institutions and company headquarters in NYC</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8" name="Straight Connector 57">
            <a:extLst>
              <a:ext uri="{FF2B5EF4-FFF2-40B4-BE49-F238E27FC236}">
                <a16:creationId xmlns:a16="http://schemas.microsoft.com/office/drawing/2014/main" id="{A96D1F77-5EEC-470A-AD4B-38F38F29F2DF}"/>
              </a:ext>
            </a:extLst>
          </p:cNvPr>
          <p:cNvCxnSpPr>
            <a:cxnSpLocks/>
            <a:endCxn id="59" idx="2"/>
          </p:cNvCxnSpPr>
          <p:nvPr/>
        </p:nvCxnSpPr>
        <p:spPr>
          <a:xfrm flipV="1">
            <a:off x="7212106" y="3019269"/>
            <a:ext cx="1243313" cy="1521358"/>
          </a:xfrm>
          <a:prstGeom prst="line">
            <a:avLst/>
          </a:prstGeom>
          <a:ln w="19050">
            <a:solidFill>
              <a:schemeClr val="tx2"/>
            </a:solidFill>
            <a:prstDash val="solid"/>
            <a:head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5560001-1957-45BF-A3F5-8A918E2C8E20}"/>
              </a:ext>
            </a:extLst>
          </p:cNvPr>
          <p:cNvSpPr txBox="1"/>
          <p:nvPr/>
        </p:nvSpPr>
        <p:spPr>
          <a:xfrm>
            <a:off x="7282601" y="2270128"/>
            <a:ext cx="2345635" cy="749141"/>
          </a:xfrm>
          <a:prstGeom prst="roundRect">
            <a:avLst/>
          </a:prstGeom>
          <a:noFill/>
          <a:ln w="19050">
            <a:solidFill>
              <a:schemeClr val="tx2"/>
            </a:solidFill>
          </a:ln>
        </p:spPr>
        <p:txBody>
          <a:bodyPr wrap="square" rtlCol="0">
            <a:spAutoFit/>
          </a:bodyPr>
          <a:lstStyle/>
          <a:p>
            <a:r>
              <a:rPr lang="en-US" sz="14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Toronto, ON</a:t>
            </a:r>
          </a:p>
          <a:p>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Businesses in the financial district and surrounding area</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0" name="Straight Connector 59">
            <a:extLst>
              <a:ext uri="{FF2B5EF4-FFF2-40B4-BE49-F238E27FC236}">
                <a16:creationId xmlns:a16="http://schemas.microsoft.com/office/drawing/2014/main" id="{A57EFDBD-637D-425F-8E42-FA8CDB708739}"/>
              </a:ext>
            </a:extLst>
          </p:cNvPr>
          <p:cNvCxnSpPr>
            <a:cxnSpLocks/>
          </p:cNvCxnSpPr>
          <p:nvPr/>
        </p:nvCxnSpPr>
        <p:spPr>
          <a:xfrm rot="10800000">
            <a:off x="3389994" y="2720744"/>
            <a:ext cx="1782905" cy="1127708"/>
          </a:xfrm>
          <a:prstGeom prst="line">
            <a:avLst/>
          </a:prstGeom>
          <a:ln w="19050">
            <a:solidFill>
              <a:schemeClr val="tx2"/>
            </a:solidFill>
            <a:prstDash val="solid"/>
            <a:head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268AB3C1-4C3C-4125-9446-6710790037DF}"/>
              </a:ext>
            </a:extLst>
          </p:cNvPr>
          <p:cNvSpPr txBox="1"/>
          <p:nvPr/>
        </p:nvSpPr>
        <p:spPr>
          <a:xfrm>
            <a:off x="2217176" y="1971603"/>
            <a:ext cx="2345635" cy="749141"/>
          </a:xfrm>
          <a:prstGeom prst="roundRect">
            <a:avLst/>
          </a:prstGeom>
          <a:noFill/>
          <a:ln w="19050">
            <a:solidFill>
              <a:schemeClr val="tx2"/>
            </a:solidFill>
          </a:ln>
        </p:spPr>
        <p:txBody>
          <a:bodyPr wrap="square" rtlCol="0">
            <a:spAutoFit/>
          </a:bodyPr>
          <a:lstStyle/>
          <a:p>
            <a:r>
              <a:rPr lang="en-US" sz="14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Vancouver, BC</a:t>
            </a:r>
          </a:p>
          <a:p>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Growing small businesses in downtown area</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2" name="Straight Connector 61">
            <a:extLst>
              <a:ext uri="{FF2B5EF4-FFF2-40B4-BE49-F238E27FC236}">
                <a16:creationId xmlns:a16="http://schemas.microsoft.com/office/drawing/2014/main" id="{E71ED787-5C51-4B5D-AE99-17BF6E004E82}"/>
              </a:ext>
            </a:extLst>
          </p:cNvPr>
          <p:cNvCxnSpPr>
            <a:cxnSpLocks/>
          </p:cNvCxnSpPr>
          <p:nvPr/>
        </p:nvCxnSpPr>
        <p:spPr>
          <a:xfrm rot="10800000">
            <a:off x="4244563" y="3757095"/>
            <a:ext cx="874088" cy="386123"/>
          </a:xfrm>
          <a:prstGeom prst="line">
            <a:avLst/>
          </a:prstGeom>
          <a:ln w="19050">
            <a:solidFill>
              <a:schemeClr val="tx2"/>
            </a:solidFill>
            <a:prstDash val="solid"/>
            <a:head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3FE28CBC-3FE4-4090-9CCC-DD8F1A846A9A}"/>
              </a:ext>
            </a:extLst>
          </p:cNvPr>
          <p:cNvSpPr txBox="1"/>
          <p:nvPr/>
        </p:nvSpPr>
        <p:spPr>
          <a:xfrm>
            <a:off x="1898928" y="3382524"/>
            <a:ext cx="2345635" cy="749141"/>
          </a:xfrm>
          <a:prstGeom prst="roundRect">
            <a:avLst/>
          </a:prstGeom>
          <a:noFill/>
          <a:ln w="19050">
            <a:solidFill>
              <a:schemeClr val="tx2"/>
            </a:solidFill>
          </a:ln>
        </p:spPr>
        <p:txBody>
          <a:bodyPr wrap="square" rtlCol="0">
            <a:spAutoFit/>
          </a:bodyPr>
          <a:lstStyle/>
          <a:p>
            <a:r>
              <a:rPr lang="en-US" sz="14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Seattle, WA</a:t>
            </a:r>
          </a:p>
          <a:p>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Video production companies and related businesses</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4" name="Straight Connector 63">
            <a:extLst>
              <a:ext uri="{FF2B5EF4-FFF2-40B4-BE49-F238E27FC236}">
                <a16:creationId xmlns:a16="http://schemas.microsoft.com/office/drawing/2014/main" id="{4006C95F-9CC5-47D5-9190-98DB86F29F28}"/>
              </a:ext>
            </a:extLst>
          </p:cNvPr>
          <p:cNvCxnSpPr>
            <a:cxnSpLocks/>
          </p:cNvCxnSpPr>
          <p:nvPr/>
        </p:nvCxnSpPr>
        <p:spPr>
          <a:xfrm rot="10800000" flipV="1">
            <a:off x="4809466" y="5267961"/>
            <a:ext cx="434419" cy="433726"/>
          </a:xfrm>
          <a:prstGeom prst="line">
            <a:avLst/>
          </a:prstGeom>
          <a:ln w="19050">
            <a:solidFill>
              <a:schemeClr val="tx2"/>
            </a:solidFill>
            <a:prstDash val="solid"/>
            <a:head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C9635FC-A383-4C29-8BF4-CB4E3BDAB7AD}"/>
              </a:ext>
            </a:extLst>
          </p:cNvPr>
          <p:cNvSpPr txBox="1"/>
          <p:nvPr/>
        </p:nvSpPr>
        <p:spPr>
          <a:xfrm>
            <a:off x="2463831" y="5327117"/>
            <a:ext cx="2345635" cy="749141"/>
          </a:xfrm>
          <a:prstGeom prst="roundRect">
            <a:avLst/>
          </a:prstGeom>
          <a:noFill/>
          <a:ln w="19050">
            <a:solidFill>
              <a:schemeClr val="tx2"/>
            </a:solidFill>
          </a:ln>
        </p:spPr>
        <p:txBody>
          <a:bodyPr wrap="square" rtlCol="0">
            <a:spAutoFit/>
          </a:bodyPr>
          <a:lstStyle/>
          <a:p>
            <a:r>
              <a:rPr lang="en-US" sz="14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Phoenix, AZ</a:t>
            </a:r>
          </a:p>
          <a:p>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Large bank branches and tech companies</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66" name="Straight Connector 65">
            <a:extLst>
              <a:ext uri="{FF2B5EF4-FFF2-40B4-BE49-F238E27FC236}">
                <a16:creationId xmlns:a16="http://schemas.microsoft.com/office/drawing/2014/main" id="{2934CA3E-A7FB-49C1-A8C8-04170E952A89}"/>
              </a:ext>
            </a:extLst>
          </p:cNvPr>
          <p:cNvCxnSpPr>
            <a:cxnSpLocks/>
            <a:endCxn id="67" idx="1"/>
          </p:cNvCxnSpPr>
          <p:nvPr/>
        </p:nvCxnSpPr>
        <p:spPr>
          <a:xfrm flipV="1">
            <a:off x="7180729" y="5409584"/>
            <a:ext cx="814969" cy="369086"/>
          </a:xfrm>
          <a:prstGeom prst="line">
            <a:avLst/>
          </a:prstGeom>
          <a:ln w="19050">
            <a:solidFill>
              <a:schemeClr val="tx2"/>
            </a:solidFill>
            <a:prstDash val="solid"/>
            <a:head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3E02C49-A0F0-4654-86A6-78EBCA043678}"/>
              </a:ext>
            </a:extLst>
          </p:cNvPr>
          <p:cNvSpPr txBox="1"/>
          <p:nvPr/>
        </p:nvSpPr>
        <p:spPr>
          <a:xfrm>
            <a:off x="7995698" y="5035013"/>
            <a:ext cx="2345635" cy="749141"/>
          </a:xfrm>
          <a:prstGeom prst="roundRect">
            <a:avLst/>
          </a:prstGeom>
          <a:noFill/>
          <a:ln w="19050">
            <a:solidFill>
              <a:schemeClr val="tx2"/>
            </a:solidFill>
          </a:ln>
        </p:spPr>
        <p:txBody>
          <a:bodyPr wrap="square" rtlCol="0">
            <a:spAutoFit/>
          </a:bodyPr>
          <a:lstStyle/>
          <a:p>
            <a:r>
              <a:rPr lang="en-US" sz="1400" dirty="0">
                <a:solidFill>
                  <a:schemeClr val="bg2"/>
                </a:solidFill>
                <a:latin typeface="Open Sans Semibold" panose="020B0706030804020204" pitchFamily="34" charset="0"/>
                <a:ea typeface="Open Sans Semibold" panose="020B0706030804020204" pitchFamily="34" charset="0"/>
                <a:cs typeface="Open Sans Semibold" panose="020B0706030804020204" pitchFamily="34" charset="0"/>
              </a:rPr>
              <a:t>Orlando, FL</a:t>
            </a:r>
          </a:p>
          <a:p>
            <a:r>
              <a:rPr lang="en-US"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rPr>
              <a:t>Mid- to large-size hotels and resorts</a:t>
            </a:r>
            <a:endParaRPr lang="en-CA" sz="1200" dirty="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68" name="Rectangle: Rounded Corners 67">
            <a:extLst>
              <a:ext uri="{FF2B5EF4-FFF2-40B4-BE49-F238E27FC236}">
                <a16:creationId xmlns:a16="http://schemas.microsoft.com/office/drawing/2014/main" id="{53BFBC35-34DD-4CCF-B65B-0537470E93F3}"/>
              </a:ext>
            </a:extLst>
          </p:cNvPr>
          <p:cNvSpPr/>
          <p:nvPr/>
        </p:nvSpPr>
        <p:spPr>
          <a:xfrm>
            <a:off x="1779493" y="799045"/>
            <a:ext cx="8525435" cy="510778"/>
          </a:xfrm>
          <a:prstGeom prst="roundRect">
            <a:avLst/>
          </a:prstGeom>
          <a:solidFill>
            <a:schemeClr val="tx2"/>
          </a:solidFill>
        </p:spPr>
        <p:txBody>
          <a:bodyPr wrap="square">
            <a:spAutoFit/>
          </a:bodyPr>
          <a:lstStyle/>
          <a:p>
            <a:pPr>
              <a:spcAft>
                <a:spcPts val="600"/>
              </a:spcAft>
            </a:pPr>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Since 2016, there has been a spike in new businesses in need of enterprise software and data systems in North America. The following graph shows the major areas where these customers are located at and their business types:</a:t>
            </a:r>
          </a:p>
        </p:txBody>
      </p:sp>
      <p:sp>
        <p:nvSpPr>
          <p:cNvPr id="69" name="TextBox 68">
            <a:extLst>
              <a:ext uri="{FF2B5EF4-FFF2-40B4-BE49-F238E27FC236}">
                <a16:creationId xmlns:a16="http://schemas.microsoft.com/office/drawing/2014/main" id="{F2BA2799-C5BB-4FA0-94E1-54E8D1C7B392}"/>
              </a:ext>
            </a:extLst>
          </p:cNvPr>
          <p:cNvSpPr txBox="1"/>
          <p:nvPr/>
        </p:nvSpPr>
        <p:spPr>
          <a:xfrm>
            <a:off x="4385194" y="1430821"/>
            <a:ext cx="3783106" cy="306467"/>
          </a:xfrm>
          <a:prstGeom prst="roundRect">
            <a:avLst/>
          </a:prstGeom>
          <a:solidFill>
            <a:schemeClr val="tx2"/>
          </a:solidFill>
          <a:ln w="31750" cmpd="sng">
            <a:noFill/>
          </a:ln>
        </p:spPr>
        <p:txBody>
          <a:bodyPr wrap="square" rtlCol="0">
            <a:spAutoFit/>
          </a:bodyPr>
          <a:lstStyle/>
          <a:p>
            <a:pPr algn="ctr"/>
            <a:r>
              <a:rPr lang="en-US" sz="12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126 Total Estimated Potential Customers in NA</a:t>
            </a:r>
          </a:p>
        </p:txBody>
      </p:sp>
    </p:spTree>
  </p:cSld>
  <p:clrMapOvr>
    <a:masterClrMapping/>
  </p:clrMapOvr>
</p:sld>
</file>

<file path=ppt/theme/theme1.xml><?xml version="1.0" encoding="utf-8"?>
<a:theme xmlns:a="http://schemas.openxmlformats.org/drawingml/2006/main" name="1_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2131</Words>
  <Application>Microsoft Office PowerPoint</Application>
  <PresentationFormat>Widescreen</PresentationFormat>
  <Paragraphs>754</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Apple Symbols</vt:lpstr>
      <vt:lpstr>Arial</vt:lpstr>
      <vt:lpstr>Calibri</vt:lpstr>
      <vt:lpstr>Calibri Light</vt:lpstr>
      <vt:lpstr>Open Sans</vt:lpstr>
      <vt:lpstr>Open Sans Light</vt:lpstr>
      <vt:lpstr>Open Sans Semibold</vt:lpstr>
      <vt:lpstr>Wingdings</vt:lpstr>
      <vt:lpstr>1_Office Theme</vt:lpstr>
      <vt:lpstr>2_Office Theme</vt:lpstr>
      <vt:lpstr>PowerPoint Presentation</vt:lpstr>
      <vt:lpstr>Team Profile</vt:lpstr>
      <vt:lpstr>Executive Summary</vt:lpstr>
      <vt:lpstr>Strategic Objectives: The Current Situation </vt:lpstr>
      <vt:lpstr>Competitive Landscape</vt:lpstr>
      <vt:lpstr>Overview of Strategic Alternatives Available</vt:lpstr>
      <vt:lpstr>Summary of Rationale for Acquiring Technology Inc.</vt:lpstr>
      <vt:lpstr>Rationale #1: Growing Demand for Enterprise Solutions</vt:lpstr>
      <vt:lpstr>Rationale #2: Potential Customer Acquisition in North America</vt:lpstr>
      <vt:lpstr>Technology Inc. Valuation Summary</vt:lpstr>
      <vt:lpstr>Accretion Analysis</vt:lpstr>
      <vt:lpstr>Comparables Analysis</vt:lpstr>
      <vt:lpstr>Precedents Analysis</vt:lpstr>
      <vt:lpstr>DCF Analysis</vt:lpstr>
      <vt:lpstr>Risk and Mitigants</vt:lpstr>
      <vt:lpstr>Conclusion</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CFI</dc:creator>
  <cp:lastModifiedBy>Katie Au Yeung</cp:lastModifiedBy>
  <cp:revision>115</cp:revision>
  <dcterms:created xsi:type="dcterms:W3CDTF">2019-03-28T21:54:28Z</dcterms:created>
  <dcterms:modified xsi:type="dcterms:W3CDTF">2019-04-22T16:48:57Z</dcterms:modified>
</cp:coreProperties>
</file>