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4" r:id="rId24"/>
    <p:sldId id="282" r:id="rId25"/>
    <p:sldId id="283" r:id="rId26"/>
    <p:sldId id="279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UWTbro4t3Fc8HDq8fOyJJ3gB4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AE7B1-ECC5-402C-B377-4008DD846CEB}">
  <a:tblStyle styleId="{0F4AE7B1-ECC5-402C-B377-4008DD846CE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681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1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 rot="5400000">
            <a:off x="3003857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99" name="Google Shape;99;p42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8" name="Google Shape;38;p34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6" name="Google Shape;46;p35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36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7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0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7" name="Google Shape;77;p40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3">
            <a:alphaModFix/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31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bpmn/la%20mansion.vpp" TargetMode="External"/><Relationship Id="rId4" Type="http://schemas.openxmlformats.org/officeDocument/2006/relationships/hyperlink" Target="la%20mansion.v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caso%20de%20uso/proyecto%20caso%20genereal.vpp" TargetMode="External"/><Relationship Id="rId4" Type="http://schemas.openxmlformats.org/officeDocument/2006/relationships/hyperlink" Target="la%20mansion.vp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971600" y="116632"/>
            <a:ext cx="741682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solidFill>
                  <a:schemeClr val="dk1"/>
                </a:solidFill>
              </a:rPr>
              <a:t>ADSI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 err="1">
                <a:solidFill>
                  <a:schemeClr val="dk1"/>
                </a:solidFill>
              </a:rPr>
              <a:t>H</a:t>
            </a:r>
            <a:r>
              <a:rPr lang="en-US" sz="2200" dirty="0" err="1"/>
              <a:t>aiber</a:t>
            </a:r>
            <a:r>
              <a:rPr lang="en-US" sz="2200" dirty="0"/>
              <a:t> Avila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/>
              <a:t>Milton David </a:t>
            </a:r>
            <a:r>
              <a:rPr lang="en-US" sz="2200" dirty="0" err="1"/>
              <a:t>Araque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Hector Sotomayor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Andrés </a:t>
            </a:r>
            <a:r>
              <a:rPr lang="en-US" sz="2200" dirty="0" err="1"/>
              <a:t>Cristancho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TEMA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PROYECTOR FORMATIVO 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SEDE COLOMBIA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(SENA) 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16AC3C4-737E-4ACE-8D75-4640849A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0" b="89941" l="0" r="100000">
                        <a14:foregroundMark x1="60201" y1="49112" x2="70569" y2="48521"/>
                        <a14:foregroundMark x1="61873" y1="43787" x2="61873" y2="43787"/>
                        <a14:foregroundMark x1="60201" y1="44379" x2="60201" y2="44379"/>
                        <a14:foregroundMark x1="60535" y1="55621" x2="60535" y2="55621"/>
                      </a14:backgroundRemoval>
                    </a14:imgEffect>
                  </a14:imgLayer>
                </a14:imgProps>
              </a:ext>
            </a:extLst>
          </a:blip>
          <a:srcRect b="27310"/>
          <a:stretch/>
        </p:blipFill>
        <p:spPr>
          <a:xfrm>
            <a:off x="2419708" y="-183078"/>
            <a:ext cx="5008066" cy="205759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0253F8-89F6-4D5B-B1BF-3184FCB24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11" y="1874520"/>
            <a:ext cx="4125572" cy="4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131840" y="1196752"/>
            <a:ext cx="406461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MAPAS DE PROCESO </a:t>
            </a:r>
            <a:endParaRPr sz="26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t="10908"/>
          <a:stretch/>
        </p:blipFill>
        <p:spPr>
          <a:xfrm>
            <a:off x="2531095" y="2069431"/>
            <a:ext cx="5681663" cy="3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 descr="Resultado de imagen para dat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9131" y="3733557"/>
            <a:ext cx="2952327" cy="281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 descr="Imagen relacionada"/>
          <p:cNvPicPr preferRelativeResize="0"/>
          <p:nvPr/>
        </p:nvPicPr>
        <p:blipFill rotWithShape="1">
          <a:blip r:embed="rId3">
            <a:alphaModFix/>
          </a:blip>
          <a:srcRect l="3555" t="27030" r="6401" b="28349"/>
          <a:stretch/>
        </p:blipFill>
        <p:spPr>
          <a:xfrm>
            <a:off x="4067944" y="4005064"/>
            <a:ext cx="5251938" cy="26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3155988" y="551119"/>
            <a:ext cx="3488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BPNM PROCESO DE LA MANSIÓN Y EL SOFTWARE</a:t>
            </a:r>
            <a:endParaRPr sz="2600"/>
          </a:p>
        </p:txBody>
      </p:sp>
      <p:sp>
        <p:nvSpPr>
          <p:cNvPr id="2" name="Flecha derecha 1">
            <a:hlinkClick r:id="rId4" action="ppaction://hlinkfile"/>
          </p:cNvPr>
          <p:cNvSpPr/>
          <p:nvPr/>
        </p:nvSpPr>
        <p:spPr>
          <a:xfrm>
            <a:off x="3789484" y="2849419"/>
            <a:ext cx="1565031" cy="134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chemeClr val="bg1">
                    <a:lumMod val="95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 al BPNM</a:t>
            </a:r>
            <a:endParaRPr lang="es-419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2627784" y="1124744"/>
            <a:ext cx="489654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REQUISITOS FUNCIONALES</a:t>
            </a:r>
            <a:br>
              <a:rPr lang="en-US" sz="2600"/>
            </a:br>
            <a:br>
              <a:rPr lang="en-US" sz="2600"/>
            </a:br>
            <a:endParaRPr sz="2600"/>
          </a:p>
        </p:txBody>
      </p:sp>
      <p:graphicFrame>
        <p:nvGraphicFramePr>
          <p:cNvPr id="187" name="Google Shape;187;p18"/>
          <p:cNvGraphicFramePr/>
          <p:nvPr>
            <p:extLst>
              <p:ext uri="{D42A27DB-BD31-4B8C-83A1-F6EECF244321}">
                <p14:modId xmlns:p14="http://schemas.microsoft.com/office/powerpoint/2010/main" val="1056080239"/>
              </p:ext>
            </p:extLst>
          </p:nvPr>
        </p:nvGraphicFramePr>
        <p:xfrm>
          <a:off x="2203938" y="2098945"/>
          <a:ext cx="5801073" cy="3668221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0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Identificación del requerimiento: </a:t>
                      </a:r>
                      <a:endParaRPr lang="es-CO" sz="700" u="none" strike="noStrike" cap="none" noProof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RF01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Nombre del Requerimiento: </a:t>
                      </a:r>
                      <a:endParaRPr lang="es-CO" sz="700" u="none" strike="noStrike" cap="none" noProof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 dirty="0"/>
                        <a:t>Inicio de Usuario administrado/empleado</a:t>
                      </a:r>
                      <a:endParaRPr lang="es-CO" sz="8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Características: </a:t>
                      </a:r>
                      <a:endParaRPr lang="es-CO" sz="700" u="none" strike="noStrike" cap="none" noProof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Los usuarios deberán ingresar su nombre y la contraseña para ingresar al sistema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Descripción del requerimiento: </a:t>
                      </a:r>
                      <a:endParaRPr lang="es-CO" sz="700" u="none" strike="noStrike" cap="none" noProof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El sistema podrá ser consultado por cualquier persona Dependiendo el rol que se le sea asignado.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5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Requerimiento NO funcional: </a:t>
                      </a:r>
                      <a:endParaRPr lang="es-CO" sz="700" u="none" strike="noStrike" cap="none" noProof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strike="noStrike" cap="none" noProof="0"/>
                        <a:t>RNF02</a:t>
                      </a:r>
                      <a:endParaRPr lang="es-CO" sz="800" u="none" strike="noStrike" cap="none" noProof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strike="noStrike" cap="none" noProof="0"/>
                        <a:t>RNF03</a:t>
                      </a:r>
                      <a:endParaRPr lang="es-CO" sz="800" u="none" strike="noStrike" cap="none" noProof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strike="noStrike" cap="none" noProof="0"/>
                        <a:t>RNF04</a:t>
                      </a:r>
                      <a:endParaRPr lang="es-CO" sz="800" u="none" strike="noStrike" cap="none" noProof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strike="noStrike" cap="none" noProof="0"/>
                        <a:t>RNF05</a:t>
                      </a:r>
                      <a:endParaRPr lang="es-CO" sz="800" u="none" strike="noStrike" cap="none" noProof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strike="noStrike" cap="none" noProof="0"/>
                        <a:t>RNF12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285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 dirty="0"/>
                        <a:t>Prioridad del requerimiento:     Alta</a:t>
                      </a:r>
                      <a:endParaRPr lang="es-CO" sz="700" u="none" strike="noStrike" cap="none" noProof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Google Shape;188;p18" descr="Resultado de imagen para requisitos animados la empre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8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10400" y="3652627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9"/>
          <p:cNvGraphicFramePr/>
          <p:nvPr>
            <p:extLst>
              <p:ext uri="{D42A27DB-BD31-4B8C-83A1-F6EECF244321}">
                <p14:modId xmlns:p14="http://schemas.microsoft.com/office/powerpoint/2010/main" val="2255672038"/>
              </p:ext>
            </p:extLst>
          </p:nvPr>
        </p:nvGraphicFramePr>
        <p:xfrm>
          <a:off x="1433300" y="2053882"/>
          <a:ext cx="5855368" cy="4000935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12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82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noProof="0" dirty="0"/>
                        <a:t>Identificación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s-CO" sz="900" u="none" strike="noStrike" cap="none" noProof="0" dirty="0"/>
                        <a:t>requerimiento</a:t>
                      </a:r>
                      <a:r>
                        <a:rPr lang="en-US" sz="900" u="none" strike="noStrike" cap="none" dirty="0"/>
                        <a:t>: 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RF02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76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noProof="0" dirty="0"/>
                        <a:t>Nombre del Requerimiento: </a:t>
                      </a:r>
                      <a:endParaRPr lang="es-CO" sz="700" u="none" strike="noStrike" cap="none" noProof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noProof="0" dirty="0"/>
                        <a:t>Reporte de monetización en tiempo real</a:t>
                      </a:r>
                      <a:endParaRPr lang="es-CO" sz="7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noProof="0" dirty="0"/>
                        <a:t>El Administrador podrá ver reporte de las ventas hechas por el usuario en tiempo real</a:t>
                      </a:r>
                      <a:endParaRPr lang="es-CO" sz="7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781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E</a:t>
                      </a:r>
                      <a:r>
                        <a:rPr lang="es-CO" sz="900" u="none" strike="noStrike" cap="none" noProof="0" dirty="0"/>
                        <a:t>l sistema podrá dar los datos de venta en tiempo real al administrador, tomando las facturas hechas por el empleado en el día.</a:t>
                      </a:r>
                      <a:endParaRPr lang="es-CO" sz="7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65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 dirty="0"/>
                        <a:t>RNF02</a:t>
                      </a:r>
                      <a:endParaRPr sz="7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 dirty="0"/>
                        <a:t>RNF04</a:t>
                      </a:r>
                      <a:endParaRPr sz="7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 dirty="0"/>
                        <a:t>RNF06</a:t>
                      </a:r>
                      <a:endParaRPr sz="7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 dirty="0"/>
                        <a:t>RNF07</a:t>
                      </a:r>
                      <a:endParaRPr sz="7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 dirty="0"/>
                        <a:t>RNF08</a:t>
                      </a:r>
                      <a:endParaRPr sz="7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 dirty="0"/>
                        <a:t>RNF11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366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0"/>
          <p:cNvGraphicFramePr/>
          <p:nvPr>
            <p:extLst>
              <p:ext uri="{D42A27DB-BD31-4B8C-83A1-F6EECF244321}">
                <p14:modId xmlns:p14="http://schemas.microsoft.com/office/powerpoint/2010/main" val="4205001313"/>
              </p:ext>
            </p:extLst>
          </p:nvPr>
        </p:nvGraphicFramePr>
        <p:xfrm>
          <a:off x="1990002" y="1925053"/>
          <a:ext cx="5982924" cy="402596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Identificación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RF03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Nombre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Código de caracterización del producto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producto tendrá una barra de código que identificara el producto.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El </a:t>
                      </a:r>
                      <a:r>
                        <a:rPr lang="en-US" sz="900" u="none" strike="noStrike" cap="none" dirty="0" err="1"/>
                        <a:t>sistema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identificara</a:t>
                      </a:r>
                      <a:r>
                        <a:rPr lang="en-US" sz="900" u="none" strike="noStrike" cap="none" dirty="0"/>
                        <a:t> El </a:t>
                      </a:r>
                      <a:r>
                        <a:rPr lang="en-US" sz="900" u="none" strike="noStrike" cap="none" dirty="0" err="1"/>
                        <a:t>código</a:t>
                      </a:r>
                      <a:r>
                        <a:rPr lang="en-US" sz="900" u="none" strike="noStrike" cap="none" dirty="0"/>
                        <a:t> de </a:t>
                      </a:r>
                      <a:r>
                        <a:rPr lang="en-US" sz="900" u="none" strike="noStrike" cap="none" dirty="0" err="1"/>
                        <a:t>barras</a:t>
                      </a:r>
                      <a:r>
                        <a:rPr lang="en-US" sz="900" u="none" strike="noStrike" cap="none" dirty="0"/>
                        <a:t> y lo </a:t>
                      </a:r>
                      <a:r>
                        <a:rPr lang="en-US" sz="900" u="none" strike="noStrike" cap="none" dirty="0" err="1"/>
                        <a:t>pondrá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el </a:t>
                      </a:r>
                      <a:r>
                        <a:rPr lang="en-US" sz="900" u="none" strike="noStrike" cap="none" dirty="0" err="1"/>
                        <a:t>sistema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haciendo</a:t>
                      </a:r>
                      <a:r>
                        <a:rPr lang="en-US" sz="900" u="none" strike="noStrike" cap="none" dirty="0"/>
                        <a:t> un </a:t>
                      </a:r>
                      <a:r>
                        <a:rPr lang="en-US" sz="900" u="none" strike="noStrike" cap="none" dirty="0" err="1"/>
                        <a:t>inventario</a:t>
                      </a:r>
                      <a:r>
                        <a:rPr lang="en-US" sz="900" u="none" strike="noStrike" cap="none" dirty="0"/>
                        <a:t> de lo </a:t>
                      </a:r>
                      <a:r>
                        <a:rPr lang="en-US" sz="900" u="none" strike="noStrike" cap="none" dirty="0" err="1"/>
                        <a:t>vendido</a:t>
                      </a:r>
                      <a:r>
                        <a:rPr lang="en-US" sz="900" u="none" strike="noStrike" cap="none" dirty="0"/>
                        <a:t>.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9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RNF07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RNF08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RNF09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RNF10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RNF15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71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1" name="Google Shape;201;p2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21"/>
          <p:cNvGraphicFramePr/>
          <p:nvPr>
            <p:extLst>
              <p:ext uri="{D42A27DB-BD31-4B8C-83A1-F6EECF244321}">
                <p14:modId xmlns:p14="http://schemas.microsoft.com/office/powerpoint/2010/main" val="1158170003"/>
              </p:ext>
            </p:extLst>
          </p:nvPr>
        </p:nvGraphicFramePr>
        <p:xfrm>
          <a:off x="1415654" y="1882849"/>
          <a:ext cx="5983705" cy="417869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4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Identificación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RF04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Nombre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Estampado del producto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Características: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/>
                        <a:t>Los productos tendrán un estampado de la empresa para identificarla.</a:t>
                      </a:r>
                      <a:endParaRPr lang="es-CO" sz="9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Descripción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El </a:t>
                      </a:r>
                      <a:r>
                        <a:rPr lang="es-CO" sz="1200" u="none" strike="noStrike" cap="none" noProof="0" dirty="0"/>
                        <a:t>Cliente podrá identificar si el producto fue comprado en la empresa.</a:t>
                      </a:r>
                      <a:endParaRPr lang="es-CO" sz="9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6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Requerimiento NO funcional: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RNF01</a:t>
                      </a:r>
                      <a:endParaRPr lang="en-US"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RNF07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RNF10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RNF11</a:t>
                      </a: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3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Prioridad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    Alta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7" name="Google Shape;207;p21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63035" y="3867617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2"/>
          <p:cNvGraphicFramePr/>
          <p:nvPr>
            <p:extLst>
              <p:ext uri="{D42A27DB-BD31-4B8C-83A1-F6EECF244321}">
                <p14:modId xmlns:p14="http://schemas.microsoft.com/office/powerpoint/2010/main" val="779802902"/>
              </p:ext>
            </p:extLst>
          </p:nvPr>
        </p:nvGraphicFramePr>
        <p:xfrm>
          <a:off x="1583264" y="1999079"/>
          <a:ext cx="6437789" cy="4002854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5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 dirty="0"/>
                        <a:t>Identificación del requerimiento: </a:t>
                      </a:r>
                      <a:endParaRPr lang="es-CO" sz="8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RF05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Nombre del Requerimiento: 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 dirty="0"/>
                        <a:t>Inventariado</a:t>
                      </a:r>
                      <a:endParaRPr lang="es-CO" sz="8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Características: 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El sistema podrá identificar los productos que entran y salen de la empresa.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/>
                        <a:t>Descripción del requerimiento: </a:t>
                      </a:r>
                      <a:endParaRPr lang="es-CO" sz="800" u="none" strike="noStrike" cap="none" noProof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u="none" strike="noStrike" cap="none" noProof="0" dirty="0"/>
                        <a:t>El sistema al entrar el producto lo inventaría y llevara un seguimiento de los productos vendidos.</a:t>
                      </a:r>
                      <a:endParaRPr lang="es-CO" sz="8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Requerimiento NO funcional: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RNF02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RNF03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RNF04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RNF05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RNF07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Prioridad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    Alta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3" name="Google Shape;213;p22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-105176" y="400050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2385878" y="1092598"/>
            <a:ext cx="657134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Gill Sans"/>
              <a:buNone/>
            </a:pPr>
            <a:r>
              <a:rPr lang="en-US" sz="2610" dirty="0"/>
              <a:t>REFERENCIAS NO FUNCIONALES</a:t>
            </a:r>
            <a:br>
              <a:rPr lang="en-US" sz="2880" dirty="0"/>
            </a:br>
            <a:endParaRPr sz="2880" dirty="0"/>
          </a:p>
        </p:txBody>
      </p:sp>
      <p:pic>
        <p:nvPicPr>
          <p:cNvPr id="220" name="Google Shape;220;p23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876256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25;p24">
            <a:extLst>
              <a:ext uri="{FF2B5EF4-FFF2-40B4-BE49-F238E27FC236}">
                <a16:creationId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495159"/>
              </p:ext>
            </p:extLst>
          </p:nvPr>
        </p:nvGraphicFramePr>
        <p:xfrm>
          <a:off x="1470055" y="2017625"/>
          <a:ext cx="5748892" cy="3787639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29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Eficiencia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Toda funcionalidad del sistema y transacción de negocio debe responder al usuario en menos de 5 segundos.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sistema debe ser capaz de procesar  transacciones por segundo. Esto se medirá por medio de una  herramienta.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0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Baja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57A01A6-3C86-4E37-8FB3-D64BAE643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03095"/>
              </p:ext>
            </p:extLst>
          </p:nvPr>
        </p:nvGraphicFramePr>
        <p:xfrm>
          <a:off x="2101274" y="2016125"/>
          <a:ext cx="5887694" cy="3630694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44031">
                  <a:extLst>
                    <a:ext uri="{9D8B030D-6E8A-4147-A177-3AD203B41FA5}">
                      <a16:colId xmlns:a16="http://schemas.microsoft.com/office/drawing/2014/main" val="3677717866"/>
                    </a:ext>
                  </a:extLst>
                </a:gridCol>
                <a:gridCol w="4443663">
                  <a:extLst>
                    <a:ext uri="{9D8B030D-6E8A-4147-A177-3AD203B41FA5}">
                      <a16:colId xmlns:a16="http://schemas.microsoft.com/office/drawing/2014/main" val="1590388971"/>
                    </a:ext>
                  </a:extLst>
                </a:gridCol>
              </a:tblGrid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RNF03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805631108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Seguridad lógica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3472149960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El sistema debe desarrollarse aplicando patrones y recomendaciones de programación que incrementen la seguridad.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1078816456"/>
                  </a:ext>
                </a:extLst>
              </a:tr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300">
                          <a:effectLst/>
                        </a:rPr>
                        <a:t>Los permisos de acceso al sistema podrán ser cambiados solamente por el administrador de acceso a datos.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2894821117"/>
                  </a:ext>
                </a:extLst>
              </a:tr>
              <a:tr h="23159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10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20608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719027" y="980728"/>
            <a:ext cx="61206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443536" y="4000500"/>
            <a:ext cx="1700463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237;p26">
            <a:extLst>
              <a:ext uri="{FF2B5EF4-FFF2-40B4-BE49-F238E27FC236}">
                <a16:creationId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991820"/>
              </p:ext>
            </p:extLst>
          </p:nvPr>
        </p:nvGraphicFramePr>
        <p:xfrm>
          <a:off x="1481726" y="1876926"/>
          <a:ext cx="6154315" cy="388422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RNF04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5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Protección de información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usuario no podrá acceder al negocio si este llega a tener una emergencia.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strike="noStrike" cap="none" noProof="0" dirty="0"/>
                        <a:t>El sistema no continuará operando en caso de una emergencia.</a:t>
                      </a:r>
                      <a:endParaRPr lang="es-CO" sz="1100" u="none" strike="noStrike" cap="none" noProof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7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Alta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C7B93E-A629-4FB5-8784-0D053F83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78796"/>
              </p:ext>
            </p:extLst>
          </p:nvPr>
        </p:nvGraphicFramePr>
        <p:xfrm>
          <a:off x="1984693" y="2062288"/>
          <a:ext cx="6068444" cy="3777038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96444">
                  <a:extLst>
                    <a:ext uri="{9D8B030D-6E8A-4147-A177-3AD203B41FA5}">
                      <a16:colId xmlns:a16="http://schemas.microsoft.com/office/drawing/2014/main" val="2898036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529941686"/>
                    </a:ext>
                  </a:extLst>
                </a:gridCol>
              </a:tblGrid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RNF07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528790"/>
                  </a:ext>
                </a:extLst>
              </a:tr>
              <a:tr h="810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Códigos del producto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745497"/>
                  </a:ext>
                </a:extLst>
              </a:tr>
              <a:tr h="534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producto tendrá un código  de identificación lo cual hará más fácil su búsqueda.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131210"/>
                  </a:ext>
                </a:extLst>
              </a:tr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 tendrá a su favor un código para cada producto.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79507"/>
                  </a:ext>
                </a:extLst>
              </a:tr>
              <a:tr h="25863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780548" y="4053218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5804"/>
              </p:ext>
            </p:extLst>
          </p:nvPr>
        </p:nvGraphicFramePr>
        <p:xfrm>
          <a:off x="1475874" y="2062288"/>
          <a:ext cx="5997759" cy="3359945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353728">
                  <a:extLst>
                    <a:ext uri="{9D8B030D-6E8A-4147-A177-3AD203B41FA5}">
                      <a16:colId xmlns:a16="http://schemas.microsoft.com/office/drawing/2014/main" val="3569982193"/>
                    </a:ext>
                  </a:extLst>
                </a:gridCol>
                <a:gridCol w="4644031">
                  <a:extLst>
                    <a:ext uri="{9D8B030D-6E8A-4147-A177-3AD203B41FA5}">
                      <a16:colId xmlns:a16="http://schemas.microsoft.com/office/drawing/2014/main" val="3957869109"/>
                    </a:ext>
                  </a:extLst>
                </a:gridCol>
              </a:tblGrid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RNF11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4422"/>
                  </a:ext>
                </a:extLst>
              </a:tr>
              <a:tr h="7210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 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04975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venta contara con un historial del producto vendido.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34615"/>
                  </a:ext>
                </a:extLst>
              </a:tr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43542"/>
                  </a:ext>
                </a:extLst>
              </a:tr>
              <a:tr h="23007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303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 descr="Imagen relacionada"/>
          <p:cNvPicPr preferRelativeResize="0"/>
          <p:nvPr/>
        </p:nvPicPr>
        <p:blipFill rotWithShape="1">
          <a:blip r:embed="rId3">
            <a:alphaModFix/>
          </a:blip>
          <a:srcRect l="3555" t="27030" r="6401" b="28349"/>
          <a:stretch/>
        </p:blipFill>
        <p:spPr>
          <a:xfrm>
            <a:off x="4067944" y="4005064"/>
            <a:ext cx="5251938" cy="26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2138289" y="987218"/>
            <a:ext cx="512507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 dirty="0"/>
              <a:t>CASOS DE USO DE EL SOFTWARE</a:t>
            </a:r>
            <a:endParaRPr sz="2600" dirty="0"/>
          </a:p>
        </p:txBody>
      </p:sp>
      <p:sp>
        <p:nvSpPr>
          <p:cNvPr id="2" name="Flecha derecha 1">
            <a:hlinkClick r:id="rId4" action="ppaction://hlinkfile"/>
          </p:cNvPr>
          <p:cNvSpPr/>
          <p:nvPr/>
        </p:nvSpPr>
        <p:spPr>
          <a:xfrm>
            <a:off x="3934792" y="2655277"/>
            <a:ext cx="2058045" cy="134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chemeClr val="bg1">
                    <a:lumMod val="95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 al caso de uso </a:t>
            </a:r>
            <a:endParaRPr lang="es-419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4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3632CF-AD35-47BB-AF49-1F7FF7A54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80486"/>
              </p:ext>
            </p:extLst>
          </p:nvPr>
        </p:nvGraphicFramePr>
        <p:xfrm>
          <a:off x="604937" y="246130"/>
          <a:ext cx="8192178" cy="63657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1234341">
                  <a:extLst>
                    <a:ext uri="{9D8B030D-6E8A-4147-A177-3AD203B41FA5}">
                      <a16:colId xmlns:a16="http://schemas.microsoft.com/office/drawing/2014/main" val="3310306670"/>
                    </a:ext>
                  </a:extLst>
                </a:gridCol>
                <a:gridCol w="3455696">
                  <a:extLst>
                    <a:ext uri="{9D8B030D-6E8A-4147-A177-3AD203B41FA5}">
                      <a16:colId xmlns:a16="http://schemas.microsoft.com/office/drawing/2014/main" val="1176803569"/>
                    </a:ext>
                  </a:extLst>
                </a:gridCol>
                <a:gridCol w="3502141">
                  <a:extLst>
                    <a:ext uri="{9D8B030D-6E8A-4147-A177-3AD203B41FA5}">
                      <a16:colId xmlns:a16="http://schemas.microsoft.com/office/drawing/2014/main" val="2542147088"/>
                    </a:ext>
                  </a:extLst>
                </a:gridCol>
              </a:tblGrid>
              <a:tr h="351596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# R</a:t>
                      </a:r>
                      <a:r>
                        <a:rPr lang="es-CO" sz="1100" spc="-5" dirty="0">
                          <a:effectLst/>
                        </a:rPr>
                        <a:t>e</a:t>
                      </a:r>
                      <a:r>
                        <a:rPr lang="es-CO" sz="1100" spc="5" dirty="0">
                          <a:effectLst/>
                        </a:rPr>
                        <a:t>f</a:t>
                      </a:r>
                      <a:r>
                        <a:rPr lang="es-CO" sz="1100" dirty="0">
                          <a:effectLst/>
                        </a:rPr>
                        <a:t>.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 marR="130175">
                        <a:lnSpc>
                          <a:spcPct val="1070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CUG01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6530202"/>
                  </a:ext>
                </a:extLst>
              </a:tr>
              <a:tr h="356947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Caso de</a:t>
                      </a:r>
                      <a:r>
                        <a:rPr lang="es-CO" sz="1100" spc="-5">
                          <a:effectLst/>
                        </a:rPr>
                        <a:t> </a:t>
                      </a:r>
                      <a:r>
                        <a:rPr lang="es-CO" sz="1100">
                          <a:effectLst/>
                        </a:rPr>
                        <a:t>Uso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 marR="2070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 spc="-15">
                          <a:effectLst/>
                        </a:rPr>
                        <a:t>Usos del sistema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9115435"/>
                  </a:ext>
                </a:extLst>
              </a:tr>
              <a:tr h="220525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Autor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 spc="5">
                          <a:effectLst/>
                        </a:rPr>
                        <a:t>Aprendiz Sena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0811896"/>
                  </a:ext>
                </a:extLst>
              </a:tr>
              <a:tr h="220525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 spc="-15">
                          <a:effectLst/>
                        </a:rPr>
                        <a:t>F</a:t>
                      </a:r>
                      <a:r>
                        <a:rPr lang="es-CO" sz="1100" spc="5">
                          <a:effectLst/>
                        </a:rPr>
                        <a:t>e</a:t>
                      </a:r>
                      <a:r>
                        <a:rPr lang="es-CO" sz="1100" spc="-5">
                          <a:effectLst/>
                        </a:rPr>
                        <a:t>c</a:t>
                      </a:r>
                      <a:r>
                        <a:rPr lang="es-CO" sz="1100" spc="5">
                          <a:effectLst/>
                        </a:rPr>
                        <a:t>h</a:t>
                      </a:r>
                      <a:r>
                        <a:rPr lang="es-CO" sz="1100">
                          <a:effectLst/>
                        </a:rPr>
                        <a:t>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19/06/2019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1873582"/>
                  </a:ext>
                </a:extLst>
              </a:tr>
              <a:tr h="491903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V</a:t>
                      </a:r>
                      <a:r>
                        <a:rPr lang="es-CO" sz="1100" spc="-5">
                          <a:effectLst/>
                        </a:rPr>
                        <a:t>er</a:t>
                      </a:r>
                      <a:r>
                        <a:rPr lang="es-CO" sz="1100">
                          <a:effectLst/>
                        </a:rPr>
                        <a:t>sión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 marR="1397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V</a:t>
                      </a:r>
                      <a:r>
                        <a:rPr lang="es-CO" sz="1100" spc="-5" dirty="0">
                          <a:effectLst/>
                        </a:rPr>
                        <a:t>e</a:t>
                      </a:r>
                      <a:r>
                        <a:rPr lang="es-CO" sz="1100" dirty="0">
                          <a:effectLst/>
                        </a:rPr>
                        <a:t>rsión 1</a:t>
                      </a:r>
                    </a:p>
                    <a:p>
                      <a:pPr marL="1016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3830795"/>
                  </a:ext>
                </a:extLst>
              </a:tr>
              <a:tr h="355970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A</a:t>
                      </a:r>
                      <a:r>
                        <a:rPr lang="es-CO" sz="1100" spc="-5" dirty="0">
                          <a:effectLst/>
                        </a:rPr>
                        <a:t>c</a:t>
                      </a:r>
                      <a:r>
                        <a:rPr lang="es-CO" sz="1100" dirty="0">
                          <a:effectLst/>
                        </a:rPr>
                        <a:t>to</a:t>
                      </a:r>
                      <a:r>
                        <a:rPr lang="es-CO" sz="1100" spc="-10" dirty="0">
                          <a:effectLst/>
                        </a:rPr>
                        <a:t>r</a:t>
                      </a:r>
                      <a:r>
                        <a:rPr lang="es-CO" sz="1100" dirty="0">
                          <a:effectLst/>
                        </a:rPr>
                        <a:t>/es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27940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Usuario, proveedor, cliente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4406355"/>
                  </a:ext>
                </a:extLst>
              </a:tr>
              <a:tr h="220525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Ti</a:t>
                      </a:r>
                      <a:r>
                        <a:rPr lang="es-CO" sz="1100" spc="5">
                          <a:effectLst/>
                        </a:rPr>
                        <a:t>p</a:t>
                      </a:r>
                      <a:r>
                        <a:rPr lang="es-CO" sz="1100">
                          <a:effectLst/>
                        </a:rPr>
                        <a:t>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 spc="5">
                          <a:effectLst/>
                        </a:rPr>
                        <a:t>General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6921159"/>
                  </a:ext>
                </a:extLst>
              </a:tr>
              <a:tr h="491903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</a:t>
                      </a:r>
                      <a:r>
                        <a:rPr lang="es-CO" sz="1100" spc="-5">
                          <a:effectLst/>
                        </a:rPr>
                        <a:t>e</a:t>
                      </a:r>
                      <a:r>
                        <a:rPr lang="es-CO" sz="1100">
                          <a:effectLst/>
                        </a:rPr>
                        <a:t>s</a:t>
                      </a:r>
                      <a:r>
                        <a:rPr lang="es-CO" sz="1100" spc="-5">
                          <a:effectLst/>
                        </a:rPr>
                        <a:t>cr</a:t>
                      </a:r>
                      <a:r>
                        <a:rPr lang="es-CO" sz="1100">
                          <a:effectLst/>
                        </a:rPr>
                        <a:t>i</a:t>
                      </a:r>
                      <a:r>
                        <a:rPr lang="es-CO" sz="1100" spc="5">
                          <a:effectLst/>
                        </a:rPr>
                        <a:t>p</a:t>
                      </a:r>
                      <a:r>
                        <a:rPr lang="es-CO" sz="1100" spc="-5">
                          <a:effectLst/>
                        </a:rPr>
                        <a:t>c</a:t>
                      </a:r>
                      <a:r>
                        <a:rPr lang="es-CO" sz="1100">
                          <a:effectLst/>
                        </a:rPr>
                        <a:t>ión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 marR="130175" algn="just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Organizar los procesos de la empresa (Administrador, empleado, proveedor) en el sistema para un manejo mas eficaz en los inventarios.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6702364"/>
                  </a:ext>
                </a:extLst>
              </a:tr>
              <a:tr h="425891">
                <a:tc row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</a:t>
                      </a:r>
                      <a:r>
                        <a:rPr lang="es-CO" sz="1100" spc="-5">
                          <a:effectLst/>
                        </a:rPr>
                        <a:t>e</a:t>
                      </a:r>
                      <a:r>
                        <a:rPr lang="es-CO" sz="1100" spc="5">
                          <a:effectLst/>
                        </a:rPr>
                        <a:t>f</a:t>
                      </a:r>
                      <a:r>
                        <a:rPr lang="es-CO" sz="1100" spc="-5">
                          <a:effectLst/>
                        </a:rPr>
                        <a:t>ere</a:t>
                      </a:r>
                      <a:r>
                        <a:rPr lang="es-CO" sz="1100" spc="5">
                          <a:effectLst/>
                        </a:rPr>
                        <a:t>n</a:t>
                      </a:r>
                      <a:r>
                        <a:rPr lang="es-CO" sz="1100" spc="-5">
                          <a:effectLst/>
                        </a:rPr>
                        <a:t>c</a:t>
                      </a:r>
                      <a:r>
                        <a:rPr lang="es-CO" sz="1100">
                          <a:effectLst/>
                        </a:rPr>
                        <a:t>ias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</a:t>
                      </a:r>
                      <a:r>
                        <a:rPr lang="es-CO" sz="1100" spc="-5">
                          <a:effectLst/>
                        </a:rPr>
                        <a:t>r</a:t>
                      </a:r>
                      <a:r>
                        <a:rPr lang="es-CO" sz="1100" spc="5">
                          <a:effectLst/>
                        </a:rPr>
                        <a:t>u</a:t>
                      </a:r>
                      <a:r>
                        <a:rPr lang="es-CO" sz="1100" spc="-5">
                          <a:effectLst/>
                        </a:rPr>
                        <a:t>z</a:t>
                      </a:r>
                      <a:r>
                        <a:rPr lang="es-CO" sz="1100">
                          <a:effectLst/>
                        </a:rPr>
                        <a:t>a</a:t>
                      </a:r>
                      <a:r>
                        <a:rPr lang="es-CO" sz="1100" spc="5">
                          <a:effectLst/>
                        </a:rPr>
                        <a:t>d</a:t>
                      </a:r>
                      <a:r>
                        <a:rPr lang="es-CO" sz="1100">
                          <a:effectLst/>
                        </a:rPr>
                        <a:t>as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C.</a:t>
                      </a:r>
                      <a:r>
                        <a:rPr lang="es-CO" sz="1100" spc="-5">
                          <a:effectLst/>
                        </a:rPr>
                        <a:t>U</a:t>
                      </a:r>
                      <a:r>
                        <a:rPr lang="es-CO" sz="1100">
                          <a:effectLst/>
                        </a:rPr>
                        <a:t>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8001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4504031"/>
                  </a:ext>
                </a:extLst>
              </a:tr>
              <a:tr h="179823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R.</a:t>
                      </a:r>
                      <a:r>
                        <a:rPr lang="es-CO" sz="1100" spc="-15">
                          <a:effectLst/>
                        </a:rPr>
                        <a:t>F</a:t>
                      </a:r>
                      <a:r>
                        <a:rPr lang="es-CO" sz="1100">
                          <a:effectLst/>
                        </a:rPr>
                        <a:t>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RF01-Inicio de Usuario administrado/empleado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RF02-Reporte de monetización en tiempo real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RF03-Código de caracterización del producto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RF05-Inventariado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RF06-Garantía del producto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RF08-Historial de reportes para el administrador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RF09-Facturación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RF10-Datos de los proveedores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RF11-Notificación: Estado del stand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RF12-Buzón de sugerencias y quejas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RF15-Control de productos defectuosos o expirados</a:t>
                      </a:r>
                    </a:p>
                    <a:p>
                      <a:pPr marL="10160" marR="381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2034997"/>
                  </a:ext>
                </a:extLst>
              </a:tr>
              <a:tr h="490435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 spc="-15">
                          <a:effectLst/>
                        </a:rPr>
                        <a:t>P</a:t>
                      </a:r>
                      <a:r>
                        <a:rPr lang="es-CO" sz="1100" spc="5">
                          <a:effectLst/>
                        </a:rPr>
                        <a:t>r</a:t>
                      </a:r>
                      <a:r>
                        <a:rPr lang="es-CO" sz="1100" spc="-5">
                          <a:effectLst/>
                        </a:rPr>
                        <a:t>ec</a:t>
                      </a:r>
                      <a:r>
                        <a:rPr lang="es-CO" sz="1100">
                          <a:effectLst/>
                        </a:rPr>
                        <a:t>o</a:t>
                      </a:r>
                      <a:r>
                        <a:rPr lang="es-CO" sz="1100" spc="5">
                          <a:effectLst/>
                        </a:rPr>
                        <a:t>nd</a:t>
                      </a:r>
                      <a:r>
                        <a:rPr lang="es-CO" sz="1100">
                          <a:effectLst/>
                        </a:rPr>
                        <a:t>ición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" marR="194945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El usu</a:t>
                      </a:r>
                      <a:r>
                        <a:rPr lang="es-CO" sz="1100" spc="-5">
                          <a:effectLst/>
                        </a:rPr>
                        <a:t>a</a:t>
                      </a:r>
                      <a:r>
                        <a:rPr lang="es-CO" sz="1100">
                          <a:effectLst/>
                        </a:rPr>
                        <a:t>rio d</a:t>
                      </a:r>
                      <a:r>
                        <a:rPr lang="es-CO" sz="1100" spc="-5">
                          <a:effectLst/>
                        </a:rPr>
                        <a:t>e</a:t>
                      </a:r>
                      <a:r>
                        <a:rPr lang="es-CO" sz="1100">
                          <a:effectLst/>
                        </a:rPr>
                        <a:t>be</a:t>
                      </a:r>
                      <a:r>
                        <a:rPr lang="es-CO" sz="1100" spc="-5">
                          <a:effectLst/>
                        </a:rPr>
                        <a:t> e</a:t>
                      </a:r>
                      <a:r>
                        <a:rPr lang="es-CO" sz="1100">
                          <a:effectLst/>
                        </a:rPr>
                        <a:t>s</a:t>
                      </a:r>
                      <a:r>
                        <a:rPr lang="es-CO" sz="1100" spc="15">
                          <a:effectLst/>
                        </a:rPr>
                        <a:t>t</a:t>
                      </a:r>
                      <a:r>
                        <a:rPr lang="es-CO" sz="1100" spc="-5">
                          <a:effectLst/>
                        </a:rPr>
                        <a:t>a</a:t>
                      </a:r>
                      <a:r>
                        <a:rPr lang="es-CO" sz="1100">
                          <a:effectLst/>
                        </a:rPr>
                        <a:t>r registrado </a:t>
                      </a:r>
                      <a:r>
                        <a:rPr lang="es-CO" sz="1100" spc="-5">
                          <a:effectLst/>
                        </a:rPr>
                        <a:t>e</a:t>
                      </a:r>
                      <a:r>
                        <a:rPr lang="es-CO" sz="1100">
                          <a:effectLst/>
                        </a:rPr>
                        <a:t>n </a:t>
                      </a:r>
                      <a:r>
                        <a:rPr lang="es-CO" sz="1100" spc="-5">
                          <a:effectLst/>
                        </a:rPr>
                        <a:t>e</a:t>
                      </a:r>
                      <a:r>
                        <a:rPr lang="es-CO" sz="1100">
                          <a:effectLst/>
                        </a:rPr>
                        <a:t>l s</a:t>
                      </a:r>
                      <a:r>
                        <a:rPr lang="es-CO" sz="1100" spc="5">
                          <a:effectLst/>
                        </a:rPr>
                        <a:t>i</a:t>
                      </a:r>
                      <a:r>
                        <a:rPr lang="es-CO" sz="1100">
                          <a:effectLst/>
                        </a:rPr>
                        <a:t>stem</a:t>
                      </a:r>
                      <a:r>
                        <a:rPr lang="es-CO" sz="1100" spc="-5">
                          <a:effectLst/>
                        </a:rPr>
                        <a:t>a</a:t>
                      </a:r>
                      <a:r>
                        <a:rPr lang="es-CO" sz="1100">
                          <a:effectLst/>
                        </a:rPr>
                        <a:t>.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5005195"/>
                  </a:ext>
                </a:extLst>
              </a:tr>
              <a:tr h="206345">
                <a:tc gridSpan="3">
                  <a:txBody>
                    <a:bodyPr/>
                    <a:lstStyle/>
                    <a:p>
                      <a:pPr marL="11430" marR="292100">
                        <a:lnSpc>
                          <a:spcPct val="107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s-CO" sz="1100" spc="5" dirty="0">
                          <a:effectLst/>
                        </a:rPr>
                        <a:t>S</a:t>
                      </a:r>
                      <a:r>
                        <a:rPr lang="es-CO" sz="1100" spc="-5" dirty="0">
                          <a:effectLst/>
                        </a:rPr>
                        <a:t>ec</a:t>
                      </a:r>
                      <a:r>
                        <a:rPr lang="es-CO" sz="1100" spc="5" dirty="0">
                          <a:effectLst/>
                        </a:rPr>
                        <a:t>u</a:t>
                      </a:r>
                      <a:r>
                        <a:rPr lang="es-CO" sz="1100" spc="-5" dirty="0">
                          <a:effectLst/>
                        </a:rPr>
                        <a:t>e</a:t>
                      </a:r>
                      <a:r>
                        <a:rPr lang="es-CO" sz="1100" spc="5" dirty="0">
                          <a:effectLst/>
                        </a:rPr>
                        <a:t>n</a:t>
                      </a:r>
                      <a:r>
                        <a:rPr lang="es-CO" sz="1100" spc="-5" dirty="0">
                          <a:effectLst/>
                        </a:rPr>
                        <a:t>c</a:t>
                      </a:r>
                      <a:r>
                        <a:rPr lang="es-CO" sz="1100" dirty="0">
                          <a:effectLst/>
                        </a:rPr>
                        <a:t>ia No</a:t>
                      </a:r>
                      <a:r>
                        <a:rPr lang="es-CO" sz="1100" spc="5" dirty="0">
                          <a:effectLst/>
                        </a:rPr>
                        <a:t>r</a:t>
                      </a:r>
                      <a:r>
                        <a:rPr lang="es-CO" sz="1100" spc="-15" dirty="0">
                          <a:effectLst/>
                        </a:rPr>
                        <a:t>m</a:t>
                      </a:r>
                      <a:r>
                        <a:rPr lang="es-CO" sz="1100" dirty="0">
                          <a:effectLst/>
                        </a:rPr>
                        <a:t>al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7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FE6104B-84DF-452C-BD92-2E1EEB6D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60423"/>
              </p:ext>
            </p:extLst>
          </p:nvPr>
        </p:nvGraphicFramePr>
        <p:xfrm>
          <a:off x="783410" y="202674"/>
          <a:ext cx="7577179" cy="64526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2433803">
                  <a:extLst>
                    <a:ext uri="{9D8B030D-6E8A-4147-A177-3AD203B41FA5}">
                      <a16:colId xmlns:a16="http://schemas.microsoft.com/office/drawing/2014/main" val="1941082798"/>
                    </a:ext>
                  </a:extLst>
                </a:gridCol>
                <a:gridCol w="5143376">
                  <a:extLst>
                    <a:ext uri="{9D8B030D-6E8A-4147-A177-3AD203B41FA5}">
                      <a16:colId xmlns:a16="http://schemas.microsoft.com/office/drawing/2014/main" val="480876365"/>
                    </a:ext>
                  </a:extLst>
                </a:gridCol>
              </a:tblGrid>
              <a:tr h="2835196">
                <a:tc gridSpan="2"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</a:t>
                      </a:r>
                      <a:r>
                        <a:rPr lang="es-CO" sz="1400" spc="5" dirty="0">
                          <a:effectLst/>
                        </a:rPr>
                        <a:t>S</a:t>
                      </a:r>
                      <a:r>
                        <a:rPr lang="es-CO" sz="1400" dirty="0">
                          <a:effectLst/>
                        </a:rPr>
                        <a:t>CEN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RIO 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s-CO" sz="1400" spc="10" dirty="0">
                          <a:effectLst/>
                        </a:rPr>
                        <a:t>INGRESAR AL SISTEMA INVENTORY SISTEM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ts val="6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400" dirty="0">
                          <a:effectLst/>
                        </a:rPr>
                        <a:t>1.Mu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stra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una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spc="10" dirty="0">
                          <a:effectLst/>
                        </a:rPr>
                        <a:t>v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ntana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spc="5" dirty="0">
                          <a:effectLst/>
                        </a:rPr>
                        <a:t>c</a:t>
                      </a:r>
                      <a:r>
                        <a:rPr lang="es-CO" sz="1400" dirty="0">
                          <a:effectLst/>
                        </a:rPr>
                        <a:t>on tres </a:t>
                      </a:r>
                      <a:r>
                        <a:rPr lang="es-CO" sz="1400" spc="-5" dirty="0">
                          <a:effectLst/>
                        </a:rPr>
                        <a:t>ca</a:t>
                      </a:r>
                      <a:r>
                        <a:rPr lang="es-CO" sz="1400" dirty="0">
                          <a:effectLst/>
                        </a:rPr>
                        <a:t>si</a:t>
                      </a:r>
                      <a:r>
                        <a:rPr lang="es-CO" sz="1400" spc="5" dirty="0">
                          <a:effectLst/>
                        </a:rPr>
                        <a:t>l</a:t>
                      </a:r>
                      <a:r>
                        <a:rPr lang="es-CO" sz="1400" dirty="0">
                          <a:effectLst/>
                        </a:rPr>
                        <a:t>las: USUA</a:t>
                      </a:r>
                      <a:r>
                        <a:rPr lang="es-CO" sz="1400" spc="15" dirty="0">
                          <a:effectLst/>
                        </a:rPr>
                        <a:t>R</a:t>
                      </a:r>
                      <a:r>
                        <a:rPr lang="es-CO" sz="1400" spc="-15" dirty="0">
                          <a:effectLst/>
                        </a:rPr>
                        <a:t>I</a:t>
                      </a:r>
                      <a:r>
                        <a:rPr lang="es-CO" sz="1400" dirty="0">
                          <a:effectLst/>
                        </a:rPr>
                        <a:t>O</a:t>
                      </a:r>
                      <a:r>
                        <a:rPr lang="es-CO" sz="1400" spc="10" dirty="0">
                          <a:effectLst/>
                        </a:rPr>
                        <a:t>,</a:t>
                      </a:r>
                      <a:r>
                        <a:rPr lang="es-CO" sz="1400" spc="-2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CO</a:t>
                      </a:r>
                      <a:r>
                        <a:rPr lang="es-CO" sz="1400" spc="-5" dirty="0">
                          <a:effectLst/>
                        </a:rPr>
                        <a:t>N</a:t>
                      </a:r>
                      <a:r>
                        <a:rPr lang="es-CO" sz="1400" dirty="0">
                          <a:effectLst/>
                        </a:rPr>
                        <a:t>TRA</a:t>
                      </a:r>
                      <a:r>
                        <a:rPr lang="es-CO" sz="1400" spc="5" dirty="0">
                          <a:effectLst/>
                        </a:rPr>
                        <a:t>S</a:t>
                      </a:r>
                      <a:r>
                        <a:rPr lang="es-CO" sz="1400" dirty="0">
                          <a:effectLst/>
                        </a:rPr>
                        <a:t>E</a:t>
                      </a:r>
                      <a:r>
                        <a:rPr lang="es-CO" sz="1400" spc="5" dirty="0">
                          <a:effectLst/>
                        </a:rPr>
                        <a:t>Ñ</a:t>
                      </a:r>
                      <a:r>
                        <a:rPr lang="es-CO" sz="1400" dirty="0">
                          <a:effectLst/>
                        </a:rPr>
                        <a:t>A, Rango laboral.</a:t>
                      </a:r>
                    </a:p>
                    <a:p>
                      <a:pPr>
                        <a:lnSpc>
                          <a:spcPts val="6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2.</a:t>
                      </a:r>
                      <a:r>
                        <a:rPr lang="es-CO" sz="1400" spc="5" dirty="0">
                          <a:effectLst/>
                        </a:rPr>
                        <a:t>S</a:t>
                      </a:r>
                      <a:r>
                        <a:rPr lang="es-CO" sz="1400" dirty="0">
                          <a:effectLst/>
                        </a:rPr>
                        <a:t>e</a:t>
                      </a:r>
                      <a:r>
                        <a:rPr lang="es-CO" sz="1400" spc="-5" dirty="0">
                          <a:effectLst/>
                        </a:rPr>
                        <a:t> e</a:t>
                      </a:r>
                      <a:r>
                        <a:rPr lang="es-CO" sz="1400" dirty="0">
                          <a:effectLst/>
                        </a:rPr>
                        <a:t>sp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ra a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que</a:t>
                      </a:r>
                      <a:r>
                        <a:rPr lang="es-CO" sz="1400" spc="5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l</a:t>
                      </a:r>
                      <a:r>
                        <a:rPr lang="es-CO" sz="1400" spc="5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ac</a:t>
                      </a:r>
                      <a:r>
                        <a:rPr lang="es-CO" sz="1400" dirty="0">
                          <a:effectLst/>
                        </a:rPr>
                        <a:t>t</a:t>
                      </a:r>
                      <a:r>
                        <a:rPr lang="es-CO" sz="1400" spc="15" dirty="0">
                          <a:effectLst/>
                        </a:rPr>
                        <a:t>o</a:t>
                      </a:r>
                      <a:r>
                        <a:rPr lang="es-CO" sz="1400" dirty="0">
                          <a:effectLst/>
                        </a:rPr>
                        <a:t>r di</a:t>
                      </a:r>
                      <a:r>
                        <a:rPr lang="es-CO" sz="1400" spc="-10" dirty="0">
                          <a:effectLst/>
                        </a:rPr>
                        <a:t>g</a:t>
                      </a:r>
                      <a:r>
                        <a:rPr lang="es-CO" sz="1400" dirty="0">
                          <a:effectLst/>
                        </a:rPr>
                        <a:t>i</a:t>
                      </a:r>
                      <a:r>
                        <a:rPr lang="es-CO" sz="1400" spc="5" dirty="0">
                          <a:effectLst/>
                        </a:rPr>
                        <a:t>t</a:t>
                      </a:r>
                      <a:r>
                        <a:rPr lang="es-CO" sz="1400" dirty="0">
                          <a:effectLst/>
                        </a:rPr>
                        <a:t>e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su nombre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spc="10" dirty="0">
                          <a:effectLst/>
                        </a:rPr>
                        <a:t>d</a:t>
                      </a:r>
                      <a:r>
                        <a:rPr lang="es-CO" sz="1400" dirty="0">
                          <a:effectLst/>
                        </a:rPr>
                        <a:t>e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us</a:t>
                      </a:r>
                      <a:r>
                        <a:rPr lang="es-CO" sz="1400" spc="10" dirty="0">
                          <a:effectLst/>
                        </a:rPr>
                        <a:t>u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rio</a:t>
                      </a:r>
                      <a:r>
                        <a:rPr lang="es-CO" sz="1400" spc="15" dirty="0">
                          <a:effectLst/>
                        </a:rPr>
                        <a:t>,</a:t>
                      </a:r>
                      <a:r>
                        <a:rPr lang="es-CO" sz="1400" spc="-2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si</a:t>
                      </a:r>
                      <a:r>
                        <a:rPr lang="es-CO" sz="1400" spc="15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c</a:t>
                      </a:r>
                      <a:r>
                        <a:rPr lang="es-CO" sz="1400" dirty="0">
                          <a:effectLst/>
                        </a:rPr>
                        <a:t>ontr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s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spc="10" dirty="0">
                          <a:effectLst/>
                        </a:rPr>
                        <a:t>ñ</a:t>
                      </a:r>
                      <a:r>
                        <a:rPr lang="es-CO" sz="1400" dirty="0">
                          <a:effectLst/>
                        </a:rPr>
                        <a:t>a y rango laboral.</a:t>
                      </a:r>
                    </a:p>
                    <a:p>
                      <a:pPr>
                        <a:lnSpc>
                          <a:spcPts val="6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3.El</a:t>
                      </a:r>
                      <a:r>
                        <a:rPr lang="es-CO" sz="1400" spc="250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si</a:t>
                      </a:r>
                      <a:r>
                        <a:rPr lang="es-CO" sz="1400" spc="5" dirty="0">
                          <a:effectLst/>
                        </a:rPr>
                        <a:t>s</a:t>
                      </a:r>
                      <a:r>
                        <a:rPr lang="es-CO" sz="1400" dirty="0">
                          <a:effectLst/>
                        </a:rPr>
                        <a:t>tema</a:t>
                      </a:r>
                      <a:r>
                        <a:rPr lang="es-CO" sz="1400" spc="24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v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ri</a:t>
                      </a:r>
                      <a:r>
                        <a:rPr lang="es-CO" sz="1400" spc="-5" dirty="0">
                          <a:effectLst/>
                        </a:rPr>
                        <a:t>f</a:t>
                      </a:r>
                      <a:r>
                        <a:rPr lang="es-CO" sz="1400" dirty="0">
                          <a:effectLst/>
                        </a:rPr>
                        <a:t>ica</a:t>
                      </a:r>
                      <a:r>
                        <a:rPr lang="es-CO" sz="1400" spc="24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los</a:t>
                      </a:r>
                      <a:r>
                        <a:rPr lang="es-CO" sz="1400" spc="25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d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tos</a:t>
                      </a:r>
                      <a:r>
                        <a:rPr lang="es-CO" sz="1400" spc="25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in</a:t>
                      </a:r>
                      <a:r>
                        <a:rPr lang="es-CO" sz="1400" spc="-10" dirty="0">
                          <a:effectLst/>
                        </a:rPr>
                        <a:t>g</a:t>
                      </a:r>
                      <a:r>
                        <a:rPr lang="es-CO" sz="1400" dirty="0">
                          <a:effectLst/>
                        </a:rPr>
                        <a:t>r</a:t>
                      </a:r>
                      <a:r>
                        <a:rPr lang="es-CO" sz="1400" spc="-10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s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dos</a:t>
                      </a:r>
                      <a:r>
                        <a:rPr lang="es-CO" sz="1400" spc="250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por</a:t>
                      </a:r>
                      <a:r>
                        <a:rPr lang="es-CO" sz="1400" spc="260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l</a:t>
                      </a:r>
                      <a:r>
                        <a:rPr lang="es-CO" sz="1400" spc="25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usu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rio.</a:t>
                      </a:r>
                      <a:r>
                        <a:rPr lang="es-CO" sz="1400" spc="250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Otor</a:t>
                      </a:r>
                      <a:r>
                        <a:rPr lang="es-CO" sz="1400" spc="-5" dirty="0">
                          <a:effectLst/>
                        </a:rPr>
                        <a:t>g</a:t>
                      </a:r>
                      <a:r>
                        <a:rPr lang="es-CO" sz="1400" dirty="0">
                          <a:effectLst/>
                        </a:rPr>
                        <a:t>a</a:t>
                      </a:r>
                      <a:r>
                        <a:rPr lang="es-CO" sz="1400" spc="245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l</a:t>
                      </a:r>
                      <a:r>
                        <a:rPr lang="es-CO" sz="1400" spc="25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usu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rio</a:t>
                      </a:r>
                      <a:r>
                        <a:rPr lang="es-CO" sz="1400" spc="250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ac</a:t>
                      </a:r>
                      <a:r>
                        <a:rPr lang="es-CO" sz="1400" spc="5" dirty="0">
                          <a:effectLst/>
                        </a:rPr>
                        <a:t>c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so</a:t>
                      </a:r>
                      <a:r>
                        <a:rPr lang="es-CO" sz="1400" spc="27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y privil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spc="-10" dirty="0">
                          <a:effectLst/>
                        </a:rPr>
                        <a:t>g</a:t>
                      </a:r>
                      <a:r>
                        <a:rPr lang="es-CO" sz="1400" dirty="0">
                          <a:effectLst/>
                        </a:rPr>
                        <a:t>ios dentro </a:t>
                      </a:r>
                      <a:r>
                        <a:rPr lang="es-CO" sz="1400" spc="10" dirty="0">
                          <a:effectLst/>
                        </a:rPr>
                        <a:t>d</a:t>
                      </a:r>
                      <a:r>
                        <a:rPr lang="es-CO" sz="1400" dirty="0">
                          <a:effectLst/>
                        </a:rPr>
                        <a:t>e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la </a:t>
                      </a:r>
                      <a:r>
                        <a:rPr lang="es-CO" sz="1400" spc="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pl</a:t>
                      </a:r>
                      <a:r>
                        <a:rPr lang="es-CO" sz="1400" spc="5" dirty="0">
                          <a:effectLst/>
                        </a:rPr>
                        <a:t>i</a:t>
                      </a:r>
                      <a:r>
                        <a:rPr lang="es-CO" sz="1400" spc="-5" dirty="0">
                          <a:effectLst/>
                        </a:rPr>
                        <a:t>ca</a:t>
                      </a:r>
                      <a:r>
                        <a:rPr lang="es-CO" sz="1400" spc="5" dirty="0">
                          <a:effectLst/>
                        </a:rPr>
                        <a:t>c</a:t>
                      </a:r>
                      <a:r>
                        <a:rPr lang="es-CO" sz="1400" dirty="0">
                          <a:effectLst/>
                        </a:rPr>
                        <a:t>ión s</a:t>
                      </a:r>
                      <a:r>
                        <a:rPr lang="es-CO" sz="1400" spc="10" dirty="0">
                          <a:effectLst/>
                        </a:rPr>
                        <a:t>e</a:t>
                      </a:r>
                      <a:r>
                        <a:rPr lang="es-CO" sz="1400" spc="-10" dirty="0">
                          <a:effectLst/>
                        </a:rPr>
                        <a:t>g</a:t>
                      </a:r>
                      <a:r>
                        <a:rPr lang="es-CO" sz="1400" dirty="0">
                          <a:effectLst/>
                        </a:rPr>
                        <a:t>ún 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l p</a:t>
                      </a:r>
                      <a:r>
                        <a:rPr lang="es-CO" sz="1400" spc="10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r</a:t>
                      </a:r>
                      <a:r>
                        <a:rPr lang="es-CO" sz="1400" spc="-5" dirty="0">
                          <a:effectLst/>
                        </a:rPr>
                        <a:t>f</a:t>
                      </a:r>
                      <a:r>
                        <a:rPr lang="es-CO" sz="1400" dirty="0">
                          <a:effectLst/>
                        </a:rPr>
                        <a:t>il</a:t>
                      </a:r>
                      <a:r>
                        <a:rPr lang="es-CO" sz="1400" spc="15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c</a:t>
                      </a:r>
                      <a:r>
                        <a:rPr lang="es-CO" sz="1400" dirty="0">
                          <a:effectLst/>
                        </a:rPr>
                        <a:t>on 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l que se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spc="10" dirty="0">
                          <a:effectLst/>
                        </a:rPr>
                        <a:t>h</a:t>
                      </a:r>
                      <a:r>
                        <a:rPr lang="es-CO" sz="1400" spc="20" dirty="0">
                          <a:effectLst/>
                        </a:rPr>
                        <a:t>a</a:t>
                      </a:r>
                      <a:r>
                        <a:rPr lang="es-CO" sz="1400" spc="-25" dirty="0">
                          <a:effectLst/>
                        </a:rPr>
                        <a:t>y</a:t>
                      </a:r>
                      <a:r>
                        <a:rPr lang="es-CO" sz="1400" dirty="0">
                          <a:effectLst/>
                        </a:rPr>
                        <a:t>a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spc="5" dirty="0">
                          <a:effectLst/>
                        </a:rPr>
                        <a:t>a</a:t>
                      </a:r>
                      <a:r>
                        <a:rPr lang="es-CO" sz="1400" spc="-5" dirty="0">
                          <a:effectLst/>
                        </a:rPr>
                        <a:t>c</a:t>
                      </a:r>
                      <a:r>
                        <a:rPr lang="es-CO" sz="1400" spc="5" dirty="0">
                          <a:effectLst/>
                        </a:rPr>
                        <a:t>c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dido.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4. Administrador. Acceso a inventario, monetización y negociación con el proveedor.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5. Empleado. Inventario, facturaciones y control de calidad 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6. Proveedor. Accesos a la negociación y buzón de sugerencias de los proveedores 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7. Cliente. Demanda del producto y buzón de sugerencias del cliente 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282"/>
                  </a:ext>
                </a:extLst>
              </a:tr>
              <a:tr h="453003">
                <a:tc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400" spc="-15">
                          <a:effectLst/>
                        </a:rPr>
                        <a:t>P</a:t>
                      </a:r>
                      <a:r>
                        <a:rPr lang="es-CO" sz="1400">
                          <a:effectLst/>
                        </a:rPr>
                        <a:t>os</a:t>
                      </a:r>
                      <a:r>
                        <a:rPr lang="es-CO" sz="1400" spc="10">
                          <a:effectLst/>
                        </a:rPr>
                        <a:t>t</a:t>
                      </a:r>
                      <a:r>
                        <a:rPr lang="es-CO" sz="1400" spc="-5">
                          <a:effectLst/>
                        </a:rPr>
                        <a:t>-c</a:t>
                      </a:r>
                      <a:r>
                        <a:rPr lang="es-CO" sz="1400">
                          <a:effectLst/>
                        </a:rPr>
                        <a:t>o</a:t>
                      </a:r>
                      <a:r>
                        <a:rPr lang="es-CO" sz="1400" spc="5">
                          <a:effectLst/>
                        </a:rPr>
                        <a:t>nd</a:t>
                      </a:r>
                      <a:r>
                        <a:rPr lang="es-CO" sz="1400">
                          <a:effectLst/>
                        </a:rPr>
                        <a:t>ición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19812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El s</a:t>
                      </a:r>
                      <a:r>
                        <a:rPr lang="es-CO" sz="1400" spc="5">
                          <a:effectLst/>
                        </a:rPr>
                        <a:t>i</a:t>
                      </a:r>
                      <a:r>
                        <a:rPr lang="es-CO" sz="1400">
                          <a:effectLst/>
                        </a:rPr>
                        <a:t>stema</a:t>
                      </a:r>
                      <a:r>
                        <a:rPr lang="es-CO" sz="1400" spc="-5">
                          <a:effectLst/>
                        </a:rPr>
                        <a:t> </a:t>
                      </a:r>
                      <a:r>
                        <a:rPr lang="es-CO" sz="1400">
                          <a:effectLst/>
                        </a:rPr>
                        <a:t>d</a:t>
                      </a:r>
                      <a:r>
                        <a:rPr lang="es-CO" sz="1400" spc="-5">
                          <a:effectLst/>
                        </a:rPr>
                        <a:t>e</a:t>
                      </a:r>
                      <a:r>
                        <a:rPr lang="es-CO" sz="1400">
                          <a:effectLst/>
                        </a:rPr>
                        <a:t>be</a:t>
                      </a:r>
                      <a:r>
                        <a:rPr lang="es-CO" sz="1400" spc="-5">
                          <a:effectLst/>
                        </a:rPr>
                        <a:t> </a:t>
                      </a:r>
                      <a:r>
                        <a:rPr lang="es-CO" sz="1400">
                          <a:effectLst/>
                        </a:rPr>
                        <a:t>mos</a:t>
                      </a:r>
                      <a:r>
                        <a:rPr lang="es-CO" sz="1400" spc="5">
                          <a:effectLst/>
                        </a:rPr>
                        <a:t>t</a:t>
                      </a:r>
                      <a:r>
                        <a:rPr lang="es-CO" sz="1400">
                          <a:effectLst/>
                        </a:rPr>
                        <a:t>r</a:t>
                      </a:r>
                      <a:r>
                        <a:rPr lang="es-CO" sz="1400" spc="-10">
                          <a:effectLst/>
                        </a:rPr>
                        <a:t>a</a:t>
                      </a:r>
                      <a:r>
                        <a:rPr lang="es-CO" sz="1400">
                          <a:effectLst/>
                        </a:rPr>
                        <a:t>r </a:t>
                      </a:r>
                      <a:r>
                        <a:rPr lang="es-CO" sz="1400" spc="10">
                          <a:effectLst/>
                        </a:rPr>
                        <a:t>l</a:t>
                      </a:r>
                      <a:r>
                        <a:rPr lang="es-CO" sz="1400">
                          <a:effectLst/>
                        </a:rPr>
                        <a:t>a</a:t>
                      </a:r>
                      <a:r>
                        <a:rPr lang="es-CO" sz="1400" spc="-5">
                          <a:effectLst/>
                        </a:rPr>
                        <a:t> </a:t>
                      </a:r>
                      <a:r>
                        <a:rPr lang="es-CO" sz="1400">
                          <a:effectLst/>
                        </a:rPr>
                        <a:t>in</a:t>
                      </a:r>
                      <a:r>
                        <a:rPr lang="es-CO" sz="1400" spc="5">
                          <a:effectLst/>
                        </a:rPr>
                        <a:t>t</a:t>
                      </a:r>
                      <a:r>
                        <a:rPr lang="es-CO" sz="1400" spc="-5">
                          <a:effectLst/>
                        </a:rPr>
                        <a:t>e</a:t>
                      </a:r>
                      <a:r>
                        <a:rPr lang="es-CO" sz="1400">
                          <a:effectLst/>
                        </a:rPr>
                        <a:t>r</a:t>
                      </a:r>
                      <a:r>
                        <a:rPr lang="es-CO" sz="1400" spc="-5">
                          <a:effectLst/>
                        </a:rPr>
                        <a:t>fa</a:t>
                      </a:r>
                      <a:r>
                        <a:rPr lang="es-CO" sz="1400">
                          <a:effectLst/>
                        </a:rPr>
                        <a:t>z</a:t>
                      </a:r>
                      <a:r>
                        <a:rPr lang="es-CO" sz="1400" spc="5">
                          <a:effectLst/>
                        </a:rPr>
                        <a:t> </a:t>
                      </a:r>
                      <a:r>
                        <a:rPr lang="es-CO" sz="1400">
                          <a:effectLst/>
                        </a:rPr>
                        <a:t>de</a:t>
                      </a:r>
                      <a:r>
                        <a:rPr lang="es-CO" sz="1400" spc="5">
                          <a:effectLst/>
                        </a:rPr>
                        <a:t> </a:t>
                      </a:r>
                      <a:r>
                        <a:rPr lang="es-CO" sz="1400" spc="-5">
                          <a:effectLst/>
                        </a:rPr>
                        <a:t>ac</a:t>
                      </a:r>
                      <a:r>
                        <a:rPr lang="es-CO" sz="1400">
                          <a:effectLst/>
                        </a:rPr>
                        <a:t>u</a:t>
                      </a:r>
                      <a:r>
                        <a:rPr lang="es-CO" sz="1400" spc="5">
                          <a:effectLst/>
                        </a:rPr>
                        <a:t>e</a:t>
                      </a:r>
                      <a:r>
                        <a:rPr lang="es-CO" sz="1400">
                          <a:effectLst/>
                        </a:rPr>
                        <a:t>rdo </a:t>
                      </a:r>
                      <a:r>
                        <a:rPr lang="es-CO" sz="1400" spc="-10">
                          <a:effectLst/>
                        </a:rPr>
                        <a:t>a</a:t>
                      </a:r>
                      <a:r>
                        <a:rPr lang="es-CO" sz="1400">
                          <a:effectLst/>
                        </a:rPr>
                        <a:t>l </a:t>
                      </a:r>
                      <a:r>
                        <a:rPr lang="es-CO" sz="1400" spc="15">
                          <a:effectLst/>
                        </a:rPr>
                        <a:t>p</a:t>
                      </a:r>
                      <a:r>
                        <a:rPr lang="es-CO" sz="1400" spc="-5">
                          <a:effectLst/>
                        </a:rPr>
                        <a:t>e</a:t>
                      </a:r>
                      <a:r>
                        <a:rPr lang="es-CO" sz="1400">
                          <a:effectLst/>
                        </a:rPr>
                        <a:t>r</a:t>
                      </a:r>
                      <a:r>
                        <a:rPr lang="es-CO" sz="1400" spc="-5">
                          <a:effectLst/>
                        </a:rPr>
                        <a:t>f</a:t>
                      </a:r>
                      <a:r>
                        <a:rPr lang="es-CO" sz="1400">
                          <a:effectLst/>
                        </a:rPr>
                        <a:t>il</a:t>
                      </a:r>
                      <a:r>
                        <a:rPr lang="es-CO" sz="1400" spc="5">
                          <a:effectLst/>
                        </a:rPr>
                        <a:t> </a:t>
                      </a:r>
                      <a:r>
                        <a:rPr lang="es-CO" sz="1400">
                          <a:effectLst/>
                        </a:rPr>
                        <a:t>d</a:t>
                      </a:r>
                      <a:r>
                        <a:rPr lang="es-CO" sz="1400" spc="-5">
                          <a:effectLst/>
                        </a:rPr>
                        <a:t>e</a:t>
                      </a:r>
                      <a:r>
                        <a:rPr lang="es-CO" sz="1400">
                          <a:effectLst/>
                        </a:rPr>
                        <a:t>l usu</a:t>
                      </a:r>
                      <a:r>
                        <a:rPr lang="es-CO" sz="1400" spc="-5">
                          <a:effectLst/>
                        </a:rPr>
                        <a:t>a</a:t>
                      </a:r>
                      <a:r>
                        <a:rPr lang="es-CO" sz="1400">
                          <a:effectLst/>
                        </a:rPr>
                        <a:t>rio que</a:t>
                      </a:r>
                      <a:r>
                        <a:rPr lang="es-CO" sz="1400" spc="-5">
                          <a:effectLst/>
                        </a:rPr>
                        <a:t> </a:t>
                      </a:r>
                      <a:r>
                        <a:rPr lang="es-CO" sz="1400">
                          <a:effectLst/>
                        </a:rPr>
                        <a:t>h</a:t>
                      </a:r>
                      <a:r>
                        <a:rPr lang="es-CO" sz="1400" spc="20">
                          <a:effectLst/>
                        </a:rPr>
                        <a:t>a</a:t>
                      </a:r>
                      <a:r>
                        <a:rPr lang="es-CO" sz="1400" spc="-25">
                          <a:effectLst/>
                        </a:rPr>
                        <a:t>y</a:t>
                      </a:r>
                      <a:r>
                        <a:rPr lang="es-CO" sz="1400">
                          <a:effectLst/>
                        </a:rPr>
                        <a:t>a</a:t>
                      </a:r>
                      <a:r>
                        <a:rPr lang="es-CO" sz="1400" spc="5">
                          <a:effectLst/>
                        </a:rPr>
                        <a:t> </a:t>
                      </a:r>
                      <a:r>
                        <a:rPr lang="es-CO" sz="1400">
                          <a:effectLst/>
                        </a:rPr>
                        <a:t>di</a:t>
                      </a:r>
                      <a:r>
                        <a:rPr lang="es-CO" sz="1400" spc="-10">
                          <a:effectLst/>
                        </a:rPr>
                        <a:t>g</a:t>
                      </a:r>
                      <a:r>
                        <a:rPr lang="es-CO" sz="1400">
                          <a:effectLst/>
                        </a:rPr>
                        <a:t>i</a:t>
                      </a:r>
                      <a:r>
                        <a:rPr lang="es-CO" sz="1400" spc="5">
                          <a:effectLst/>
                        </a:rPr>
                        <a:t>t</a:t>
                      </a:r>
                      <a:r>
                        <a:rPr lang="es-CO" sz="1400">
                          <a:effectLst/>
                        </a:rPr>
                        <a:t>a</a:t>
                      </a:r>
                      <a:r>
                        <a:rPr lang="es-CO" sz="1400" spc="5">
                          <a:effectLst/>
                        </a:rPr>
                        <a:t> e</a:t>
                      </a:r>
                      <a:r>
                        <a:rPr lang="es-CO" sz="1400">
                          <a:effectLst/>
                        </a:rPr>
                        <a:t>l a</a:t>
                      </a:r>
                      <a:r>
                        <a:rPr lang="es-CO" sz="1400" spc="-5">
                          <a:effectLst/>
                        </a:rPr>
                        <a:t>c</a:t>
                      </a:r>
                      <a:r>
                        <a:rPr lang="es-CO" sz="1400">
                          <a:effectLst/>
                        </a:rPr>
                        <a:t>tor. 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5672958"/>
                  </a:ext>
                </a:extLst>
              </a:tr>
              <a:tr h="1776039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</a:p>
                    <a:p>
                      <a:pPr marL="11430" marR="39751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Ex</a:t>
                      </a:r>
                      <a:r>
                        <a:rPr lang="es-CO" sz="1400" spc="-5" dirty="0">
                          <a:effectLst/>
                        </a:rPr>
                        <a:t>ce</a:t>
                      </a:r>
                      <a:r>
                        <a:rPr lang="es-CO" sz="1400" spc="5" dirty="0">
                          <a:effectLst/>
                        </a:rPr>
                        <a:t>p</a:t>
                      </a:r>
                      <a:r>
                        <a:rPr lang="es-CO" sz="1400" spc="-5" dirty="0">
                          <a:effectLst/>
                        </a:rPr>
                        <a:t>c</a:t>
                      </a:r>
                      <a:r>
                        <a:rPr lang="es-CO" sz="1400" dirty="0">
                          <a:effectLst/>
                        </a:rPr>
                        <a:t>io</a:t>
                      </a:r>
                      <a:r>
                        <a:rPr lang="es-CO" sz="1400" spc="5" dirty="0">
                          <a:effectLst/>
                        </a:rPr>
                        <a:t>n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s                 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4.1 </a:t>
                      </a:r>
                      <a:r>
                        <a:rPr lang="es-CO" sz="1400" spc="5" dirty="0">
                          <a:effectLst/>
                        </a:rPr>
                        <a:t>P</a:t>
                      </a:r>
                      <a:r>
                        <a:rPr lang="es-CO" sz="1400" dirty="0">
                          <a:effectLst/>
                        </a:rPr>
                        <a:t>r</a:t>
                      </a:r>
                      <a:r>
                        <a:rPr lang="es-CO" sz="1400" spc="-10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s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nta un </a:t>
                      </a:r>
                      <a:r>
                        <a:rPr lang="es-CO" sz="1400" spc="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r</a:t>
                      </a:r>
                      <a:r>
                        <a:rPr lang="es-CO" sz="1400" spc="-5" dirty="0">
                          <a:effectLst/>
                        </a:rPr>
                        <a:t>r</a:t>
                      </a:r>
                      <a:r>
                        <a:rPr lang="es-CO" sz="1400" dirty="0">
                          <a:effectLst/>
                        </a:rPr>
                        <a:t>or</a:t>
                      </a:r>
                      <a:r>
                        <a:rPr lang="es-CO" sz="1400" spc="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a</a:t>
                      </a:r>
                      <a:r>
                        <a:rPr lang="es-CO" sz="1400" spc="-5" dirty="0">
                          <a:effectLst/>
                        </a:rPr>
                        <a:t> c</a:t>
                      </a:r>
                      <a:r>
                        <a:rPr lang="es-CO" sz="1400" spc="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usa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de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los d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tos</a:t>
                      </a:r>
                      <a:r>
                        <a:rPr lang="es-CO" sz="1400" spc="10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di</a:t>
                      </a:r>
                      <a:r>
                        <a:rPr lang="es-CO" sz="1400" spc="5" dirty="0">
                          <a:effectLst/>
                        </a:rPr>
                        <a:t>l</a:t>
                      </a:r>
                      <a:r>
                        <a:rPr lang="es-CO" sz="1400" dirty="0">
                          <a:effectLst/>
                        </a:rPr>
                        <a:t>i</a:t>
                      </a:r>
                      <a:r>
                        <a:rPr lang="es-CO" sz="1400" spc="-10" dirty="0">
                          <a:effectLst/>
                        </a:rPr>
                        <a:t>g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spc="10" dirty="0">
                          <a:effectLst/>
                        </a:rPr>
                        <a:t>n</a:t>
                      </a:r>
                      <a:r>
                        <a:rPr lang="es-CO" sz="1400" spc="-5" dirty="0">
                          <a:effectLst/>
                        </a:rPr>
                        <a:t>c</a:t>
                      </a:r>
                      <a:r>
                        <a:rPr lang="es-CO" sz="1400" dirty="0">
                          <a:effectLst/>
                        </a:rPr>
                        <a:t>iados.</a:t>
                      </a:r>
                    </a:p>
                    <a:p>
                      <a:pPr>
                        <a:lnSpc>
                          <a:spcPts val="6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4.2 Ni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ga</a:t>
                      </a:r>
                      <a:r>
                        <a:rPr lang="es-CO" sz="1400" spc="-5" dirty="0">
                          <a:effectLst/>
                        </a:rPr>
                        <a:t> e</a:t>
                      </a:r>
                      <a:r>
                        <a:rPr lang="es-CO" sz="1400" dirty="0">
                          <a:effectLst/>
                        </a:rPr>
                        <a:t>l </a:t>
                      </a:r>
                      <a:r>
                        <a:rPr lang="es-CO" sz="1400" spc="10" dirty="0">
                          <a:effectLst/>
                        </a:rPr>
                        <a:t>a</a:t>
                      </a:r>
                      <a:r>
                        <a:rPr lang="es-CO" sz="1400" spc="-5" dirty="0">
                          <a:effectLst/>
                        </a:rPr>
                        <a:t>c</a:t>
                      </a:r>
                      <a:r>
                        <a:rPr lang="es-CO" sz="1400" spc="5" dirty="0">
                          <a:effectLst/>
                        </a:rPr>
                        <a:t>c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so 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l u</a:t>
                      </a:r>
                      <a:r>
                        <a:rPr lang="es-CO" sz="1400" spc="15" dirty="0">
                          <a:effectLst/>
                        </a:rPr>
                        <a:t>s</a:t>
                      </a:r>
                      <a:r>
                        <a:rPr lang="es-CO" sz="1400" dirty="0">
                          <a:effectLst/>
                        </a:rPr>
                        <a:t>u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rio. C</a:t>
                      </a:r>
                      <a:r>
                        <a:rPr lang="es-CO" sz="1400" spc="5" dirty="0">
                          <a:effectLst/>
                        </a:rPr>
                        <a:t>l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ve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o </a:t>
                      </a:r>
                      <a:r>
                        <a:rPr lang="es-CO" sz="1400" spc="-5" dirty="0">
                          <a:effectLst/>
                        </a:rPr>
                        <a:t>c</a:t>
                      </a:r>
                      <a:r>
                        <a:rPr lang="es-CO" sz="1400" dirty="0">
                          <a:effectLst/>
                        </a:rPr>
                        <a:t>ont</a:t>
                      </a:r>
                      <a:r>
                        <a:rPr lang="es-CO" sz="1400" spc="10" dirty="0">
                          <a:effectLst/>
                        </a:rPr>
                        <a:t>r</a:t>
                      </a:r>
                      <a:r>
                        <a:rPr lang="es-CO" sz="1400" spc="-5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s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ña</a:t>
                      </a:r>
                      <a:r>
                        <a:rPr lang="es-CO" sz="1400" spc="5" dirty="0">
                          <a:effectLst/>
                        </a:rPr>
                        <a:t> 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r</a:t>
                      </a:r>
                      <a:r>
                        <a:rPr lang="es-CO" sz="1400" spc="-5" dirty="0">
                          <a:effectLst/>
                        </a:rPr>
                        <a:t>ra</a:t>
                      </a:r>
                      <a:r>
                        <a:rPr lang="es-CO" sz="1400" spc="10" dirty="0">
                          <a:effectLst/>
                        </a:rPr>
                        <a:t>d</a:t>
                      </a:r>
                      <a:r>
                        <a:rPr lang="es-CO" sz="1400" dirty="0">
                          <a:effectLst/>
                        </a:rPr>
                        <a:t>a</a:t>
                      </a:r>
                      <a:r>
                        <a:rPr lang="es-CO" sz="1400" spc="-5" dirty="0">
                          <a:effectLst/>
                        </a:rPr>
                        <a:t> </a:t>
                      </a:r>
                      <a:r>
                        <a:rPr lang="es-CO" sz="1400" dirty="0">
                          <a:effectLst/>
                        </a:rPr>
                        <a:t>o 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l usu</a:t>
                      </a:r>
                      <a:r>
                        <a:rPr lang="es-CO" sz="1400" spc="10" dirty="0">
                          <a:effectLst/>
                        </a:rPr>
                        <a:t>a</a:t>
                      </a:r>
                      <a:r>
                        <a:rPr lang="es-CO" sz="1400" dirty="0">
                          <a:effectLst/>
                        </a:rPr>
                        <a:t>rio no 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spc="10" dirty="0">
                          <a:effectLst/>
                        </a:rPr>
                        <a:t>x</a:t>
                      </a:r>
                      <a:r>
                        <a:rPr lang="es-CO" sz="1400" dirty="0">
                          <a:effectLst/>
                        </a:rPr>
                        <a:t>is</a:t>
                      </a:r>
                      <a:r>
                        <a:rPr lang="es-CO" sz="1400" spc="5" dirty="0">
                          <a:effectLst/>
                        </a:rPr>
                        <a:t>t</a:t>
                      </a:r>
                      <a:r>
                        <a:rPr lang="es-CO" sz="1400" spc="-5" dirty="0">
                          <a:effectLst/>
                        </a:rPr>
                        <a:t>e</a:t>
                      </a:r>
                      <a:r>
                        <a:rPr lang="es-CO" sz="1400" dirty="0">
                          <a:effectLst/>
                        </a:rPr>
                        <a:t>.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4.3 presenta un error si quiero modificar un espacio del inventario sin autorización.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4.4 el usuario “el empleado” no poder modificar ni revisar el buzón de sugerencias.</a:t>
                      </a:r>
                    </a:p>
                    <a:p>
                      <a:pPr marL="114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4.5 el sistema se cerra automáticamente si no tiene uso por un tiempo determinado para volver a iniciar sesión.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8290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400" spc="-15">
                          <a:effectLst/>
                        </a:rPr>
                        <a:t>F</a:t>
                      </a:r>
                      <a:r>
                        <a:rPr lang="es-CO" sz="1400" spc="5">
                          <a:effectLst/>
                        </a:rPr>
                        <a:t>r</a:t>
                      </a:r>
                      <a:r>
                        <a:rPr lang="es-CO" sz="1400" spc="-5">
                          <a:effectLst/>
                        </a:rPr>
                        <a:t>ec</a:t>
                      </a:r>
                      <a:r>
                        <a:rPr lang="es-CO" sz="1400" spc="5">
                          <a:effectLst/>
                        </a:rPr>
                        <a:t>u</a:t>
                      </a:r>
                      <a:r>
                        <a:rPr lang="es-CO" sz="1400" spc="-5">
                          <a:effectLst/>
                        </a:rPr>
                        <a:t>e</a:t>
                      </a:r>
                      <a:r>
                        <a:rPr lang="es-CO" sz="1400" spc="5">
                          <a:effectLst/>
                        </a:rPr>
                        <a:t>n</a:t>
                      </a:r>
                      <a:r>
                        <a:rPr lang="es-CO" sz="1400" spc="-5">
                          <a:effectLst/>
                        </a:rPr>
                        <a:t>c</a:t>
                      </a:r>
                      <a:r>
                        <a:rPr lang="es-CO" sz="1400">
                          <a:effectLst/>
                        </a:rPr>
                        <a:t>ia esp</a:t>
                      </a:r>
                      <a:r>
                        <a:rPr lang="es-CO" sz="1400" spc="10">
                          <a:effectLst/>
                        </a:rPr>
                        <a:t>e</a:t>
                      </a:r>
                      <a:r>
                        <a:rPr lang="es-CO" sz="1400" spc="-5">
                          <a:effectLst/>
                        </a:rPr>
                        <a:t>r</a:t>
                      </a:r>
                      <a:r>
                        <a:rPr lang="es-CO" sz="1400">
                          <a:effectLst/>
                        </a:rPr>
                        <a:t>a</a:t>
                      </a:r>
                      <a:r>
                        <a:rPr lang="es-CO" sz="1400" spc="5">
                          <a:effectLst/>
                        </a:rPr>
                        <a:t>d</a:t>
                      </a:r>
                      <a:r>
                        <a:rPr lang="es-CO" sz="1400">
                          <a:effectLst/>
                        </a:rPr>
                        <a:t>a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125095">
                        <a:lnSpc>
                          <a:spcPct val="107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CO" sz="1400" spc="-5">
                          <a:effectLst/>
                        </a:rPr>
                        <a:t>Uso general 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1938302"/>
                  </a:ext>
                </a:extLst>
              </a:tr>
              <a:tr h="313688">
                <a:tc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400" spc="-15">
                          <a:effectLst/>
                        </a:rPr>
                        <a:t>P</a:t>
                      </a:r>
                      <a:r>
                        <a:rPr lang="es-CO" sz="1400" spc="-5">
                          <a:effectLst/>
                        </a:rPr>
                        <a:t>r</a:t>
                      </a:r>
                      <a:r>
                        <a:rPr lang="es-CO" sz="1400">
                          <a:effectLst/>
                        </a:rPr>
                        <a:t>i</a:t>
                      </a:r>
                      <a:r>
                        <a:rPr lang="es-CO" sz="1400" spc="15">
                          <a:effectLst/>
                        </a:rPr>
                        <a:t>o</a:t>
                      </a:r>
                      <a:r>
                        <a:rPr lang="es-CO" sz="1400" spc="-5">
                          <a:effectLst/>
                        </a:rPr>
                        <a:t>r</a:t>
                      </a:r>
                      <a:r>
                        <a:rPr lang="es-CO" sz="1400">
                          <a:effectLst/>
                        </a:rPr>
                        <a:t>i</a:t>
                      </a:r>
                      <a:r>
                        <a:rPr lang="es-CO" sz="1400" spc="5">
                          <a:effectLst/>
                        </a:rPr>
                        <a:t>d</a:t>
                      </a:r>
                      <a:r>
                        <a:rPr lang="es-CO" sz="1400">
                          <a:effectLst/>
                        </a:rPr>
                        <a:t>ad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130175">
                        <a:lnSpc>
                          <a:spcPct val="107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Alta 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5938510"/>
                  </a:ext>
                </a:extLst>
              </a:tr>
              <a:tr h="640008">
                <a:tc>
                  <a:txBody>
                    <a:bodyPr/>
                    <a:lstStyle/>
                    <a:p>
                      <a:pPr marL="11430">
                        <a:lnSpc>
                          <a:spcPct val="107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C</a:t>
                      </a:r>
                      <a:r>
                        <a:rPr lang="es-CO" sz="1400" spc="10">
                          <a:effectLst/>
                        </a:rPr>
                        <a:t>o</a:t>
                      </a:r>
                      <a:r>
                        <a:rPr lang="es-CO" sz="1400" spc="-15">
                          <a:effectLst/>
                        </a:rPr>
                        <a:t>m</a:t>
                      </a:r>
                      <a:r>
                        <a:rPr lang="es-CO" sz="1400" spc="-5">
                          <a:effectLst/>
                        </a:rPr>
                        <a:t>e</a:t>
                      </a:r>
                      <a:r>
                        <a:rPr lang="es-CO" sz="1400" spc="5">
                          <a:effectLst/>
                        </a:rPr>
                        <a:t>n</a:t>
                      </a:r>
                      <a:r>
                        <a:rPr lang="es-CO" sz="1400">
                          <a:effectLst/>
                        </a:rPr>
                        <a:t>ta</a:t>
                      </a:r>
                      <a:r>
                        <a:rPr lang="es-CO" sz="1400" spc="-10">
                          <a:effectLst/>
                        </a:rPr>
                        <a:t>r</a:t>
                      </a:r>
                      <a:r>
                        <a:rPr lang="es-CO" sz="1400">
                          <a:effectLst/>
                        </a:rPr>
                        <a:t>ios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281940">
                        <a:lnSpc>
                          <a:spcPct val="107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s-CO" sz="1400" spc="5" dirty="0">
                          <a:effectLst/>
                        </a:rPr>
                        <a:t>Este es el caso de uso general es para la implementación del software, añadiendo el desglose de los casos referenciados.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239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36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6600"/>
              <a:t>GRACIAS !!</a:t>
            </a:r>
            <a:endParaRPr sz="6600"/>
          </a:p>
        </p:txBody>
      </p:sp>
      <p:pic>
        <p:nvPicPr>
          <p:cNvPr id="263" name="Google Shape;263;p3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44585"/>
          <a:stretch/>
        </p:blipFill>
        <p:spPr>
          <a:xfrm rot="10800000" flipH="1">
            <a:off x="5436825" y="2348875"/>
            <a:ext cx="3707175" cy="2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652337" y="1167458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OBJETIVOS GENERALES </a:t>
            </a:r>
            <a:endParaRPr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396970" y="1975641"/>
            <a:ext cx="4536504" cy="29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el proceso de entrada y salida de la entidad.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endParaRPr lang="es-CO" sz="1850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 dirty="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r="29126"/>
          <a:stretch/>
        </p:blipFill>
        <p:spPr>
          <a:xfrm flipH="1">
            <a:off x="5652120" y="1268760"/>
            <a:ext cx="3894774" cy="472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208" y="260648"/>
            <a:ext cx="1872208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907704" y="1268760"/>
            <a:ext cx="532859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ESPECÍFICOS 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17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Desarrollar un sistema enlazado a la base de datos para que la información pueda ser almacenada.</a:t>
            </a: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Almacenar los diferentes reportes que genera el sistema.</a:t>
            </a: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Realizar pruebas del funcionamiento en el inventario  y guardar todos los datos de la empresa en un servidor Seguro, haciendo un reporte de las salidas y entradas.</a:t>
            </a:r>
            <a:endParaRPr lang="es-CO" sz="1850" dirty="0"/>
          </a:p>
        </p:txBody>
      </p:sp>
      <p:pic>
        <p:nvPicPr>
          <p:cNvPr id="126" name="Google Shape;126;p4" descr="Resultado de imagen para objetivos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2738"/>
            <a:ext cx="2173790" cy="21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403648" y="1196752"/>
            <a:ext cx="6643351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PLANTEAMIENTO DEL PROBLEMA 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99499" y="1794921"/>
            <a:ext cx="6571200" cy="17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O" dirty="0"/>
              <a:t>Los aspectos más comunes e importantes de una empresa comercializadora es el control del inventario de su organización, los cuales representan un pilar fundamental y crítico en las operaciones y economía de la empresa.</a:t>
            </a:r>
          </a:p>
        </p:txBody>
      </p:sp>
      <p:pic>
        <p:nvPicPr>
          <p:cNvPr id="133" name="Google Shape;133;p5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0500" y="2952691"/>
            <a:ext cx="3600399" cy="36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99499" y="3616479"/>
            <a:ext cx="51990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principal problema que identificamos en la empresa es que no tiene un inventario sistematizado lo cual ocasiona que la empresa tenga problema con sus entradas y salidas de productos, además el usuario de la empresa  tiene inconvenientes al identificar la salida y la entrada del producto ya que realiza el registro a papel y lápiz.</a:t>
            </a:r>
            <a:endParaRPr lang="es-CO"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2336223" y="908720"/>
            <a:ext cx="4784693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2880"/>
              <a:t>PREGUNTA PROBLEMÁTICA</a:t>
            </a:r>
            <a:br>
              <a:rPr lang="en-US" sz="2880"/>
            </a:br>
            <a:endParaRPr sz="2880"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1442969" y="2015678"/>
            <a:ext cx="65712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O" sz="2400" dirty="0"/>
              <a:t>¿Cómo suministrar a la empresa un sistema de inventariado actual, llevando consigo la organización y el seguimiento de los productos que se comercializan en el almacén?</a:t>
            </a:r>
          </a:p>
        </p:txBody>
      </p:sp>
      <p:pic>
        <p:nvPicPr>
          <p:cNvPr id="141" name="Google Shape;141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6768" r="36526"/>
          <a:stretch/>
        </p:blipFill>
        <p:spPr>
          <a:xfrm>
            <a:off x="318409" y="284774"/>
            <a:ext cx="808893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2560" r="34881"/>
          <a:stretch/>
        </p:blipFill>
        <p:spPr>
          <a:xfrm flipH="1">
            <a:off x="8150920" y="284774"/>
            <a:ext cx="98622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descr="Resultado de imagen para pregunta problematica anim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692" y="3851678"/>
            <a:ext cx="4032448" cy="26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67744" y="1196298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 </a:t>
            </a:r>
            <a:r>
              <a:rPr lang="en-US" sz="2900"/>
              <a:t>ALCANCE DEL PROYECTO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041375" y="2087406"/>
            <a:ext cx="6267000" cy="9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10000"/>
              </a:lnSpc>
              <a:spcBef>
                <a:spcPts val="0"/>
              </a:spcBef>
              <a:buSzPts val="1700"/>
              <a:buFont typeface="Noto Sans Symbols"/>
              <a:buChar char="✔"/>
            </a:pPr>
            <a:r>
              <a:rPr lang="es-CO" sz="1700" dirty="0"/>
              <a:t>Diseñar un interfaz de registro y acceso de usuario en el sistema .</a:t>
            </a:r>
            <a:endParaRPr lang="es-CO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✔"/>
            </a:pPr>
            <a:r>
              <a:rPr lang="es-CO" sz="1700" dirty="0"/>
              <a:t>Diseñar un código para los productos comercializados.</a:t>
            </a:r>
          </a:p>
        </p:txBody>
      </p:sp>
      <p:pic>
        <p:nvPicPr>
          <p:cNvPr id="150" name="Google Shape;150;p7" descr="Resultado de imagen para alcance del proyecto  anim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066" y="2981593"/>
            <a:ext cx="5364963" cy="339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041375" y="2981138"/>
            <a:ext cx="5346900" cy="24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CO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Encontrar una vista detallada del producto con sus características, su estado, fecha de ingreso y salida de  la empresa.</a:t>
            </a:r>
            <a:endParaRPr lang="es-CO"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CO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Reportar los movimientos de los productos por medio de la base de datos del programa.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ES" sz="1700" dirty="0">
                <a:solidFill>
                  <a:schemeClr val="dk1"/>
                </a:solidFill>
                <a:latin typeface="Gill Sans"/>
              </a:rPr>
              <a:t>Evidenciar  un reporte de control de ventas.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152" name="Google Shape;152;p7" descr="Resultado de imagen para objetiv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64" y="512344"/>
            <a:ext cx="1368152" cy="133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275856" y="980728"/>
            <a:ext cx="27363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JUSTIFICACIÓN </a:t>
            </a:r>
            <a:endParaRPr sz="2900"/>
          </a:p>
        </p:txBody>
      </p:sp>
      <p:pic>
        <p:nvPicPr>
          <p:cNvPr id="158" name="Google Shape;158;p8" descr="Resultado de imagen para justificacion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404664"/>
            <a:ext cx="1944216" cy="14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Resultado de imagen para justificacion anima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3429000"/>
            <a:ext cx="2857500" cy="314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1574123" y="1687156"/>
            <a:ext cx="55520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de la empresa ya que la administradora genera los reportes a papel y lápiz, este problema es latente ya que puede presentarse la perdida del dinero en la empresa.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763689" y="1179997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RECOLECCIÓN DE INFORMACIÓN</a:t>
            </a:r>
            <a:endParaRPr sz="2900"/>
          </a:p>
        </p:txBody>
      </p:sp>
      <p:pic>
        <p:nvPicPr>
          <p:cNvPr id="166" name="Google Shape;166;p9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" y="2550581"/>
            <a:ext cx="3960441" cy="39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035" y="1924195"/>
            <a:ext cx="4522490" cy="452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1957192"/>
            <a:ext cx="4305300" cy="41067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1199</Words>
  <Application>Microsoft Office PowerPoint</Application>
  <PresentationFormat>Presentación en pantalla (4:3)</PresentationFormat>
  <Paragraphs>222</Paragraphs>
  <Slides>26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Gill Sans</vt:lpstr>
      <vt:lpstr>Noto Sans Symbols</vt:lpstr>
      <vt:lpstr>Times New Roman</vt:lpstr>
      <vt:lpstr>Gallery</vt:lpstr>
      <vt:lpstr>ADSI   Haiber Avila  Milton David Araque Hector Sotomayor Andrés Cristancho  TEMA  PROYECTOR FORMATIVO    SEDE COLOMBIA  (SENA) </vt:lpstr>
      <vt:lpstr>Presentación de PowerPoint</vt:lpstr>
      <vt:lpstr>OBJETIVOS GENERALES </vt:lpstr>
      <vt:lpstr>OBJETIVOS ESPECÍFICOS </vt:lpstr>
      <vt:lpstr>PLANTEAMIENTO DEL PROBLEMA </vt:lpstr>
      <vt:lpstr>PREGUNTA PROBLEMÁTICA </vt:lpstr>
      <vt:lpstr> ALCANCE DEL PROYECTO</vt:lpstr>
      <vt:lpstr>JUSTIFICACIÓN </vt:lpstr>
      <vt:lpstr>RECOLECCIÓN DE INFORMACIÓN</vt:lpstr>
      <vt:lpstr>Presentación de PowerPoint</vt:lpstr>
      <vt:lpstr>MAPAS DE PROCESO </vt:lpstr>
      <vt:lpstr>BPNM PROCESO DE LA MANSIÓN Y EL SOFTWARE</vt:lpstr>
      <vt:lpstr>REQUISITOS FUNCIONALES  </vt:lpstr>
      <vt:lpstr>Presentación de PowerPoint</vt:lpstr>
      <vt:lpstr>Presentación de PowerPoint</vt:lpstr>
      <vt:lpstr>Presentación de PowerPoint</vt:lpstr>
      <vt:lpstr>Presentación de PowerPoint</vt:lpstr>
      <vt:lpstr>REFERENCIAS NO FUNCIONALES </vt:lpstr>
      <vt:lpstr>Presentación de PowerPoint</vt:lpstr>
      <vt:lpstr>Presentación de PowerPoint</vt:lpstr>
      <vt:lpstr>Presentación de PowerPoint</vt:lpstr>
      <vt:lpstr>Presentación de PowerPoint</vt:lpstr>
      <vt:lpstr>CASOS DE USO DE EL SOFTWARE</vt:lpstr>
      <vt:lpstr>Presentación de PowerPoint</vt:lpstr>
      <vt:lpstr>Presentación de PowerPoint</vt:lpstr>
      <vt:lpstr>GRACIAS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 Haiber Avila  Milton David Araque Hector Sotomayor Andrés Cristancho  TEMA  PROYECTOR FORMATIVO    SEDE COLOMBIA  (SENA)</dc:title>
  <dc:creator>ACER</dc:creator>
  <cp:lastModifiedBy>APRENDIZ</cp:lastModifiedBy>
  <cp:revision>22</cp:revision>
  <dcterms:created xsi:type="dcterms:W3CDTF">2019-05-29T13:38:16Z</dcterms:created>
  <dcterms:modified xsi:type="dcterms:W3CDTF">2019-06-20T18:20:10Z</dcterms:modified>
</cp:coreProperties>
</file>