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23" r:id="rId2"/>
    <p:sldId id="338" r:id="rId3"/>
    <p:sldId id="337" r:id="rId4"/>
    <p:sldId id="336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8" r:id="rId14"/>
    <p:sldId id="351" r:id="rId15"/>
    <p:sldId id="349" r:id="rId16"/>
    <p:sldId id="353" r:id="rId17"/>
    <p:sldId id="350" r:id="rId18"/>
    <p:sldId id="347" r:id="rId19"/>
    <p:sldId id="357" r:id="rId20"/>
    <p:sldId id="354" r:id="rId21"/>
    <p:sldId id="355" r:id="rId22"/>
    <p:sldId id="356" r:id="rId23"/>
    <p:sldId id="358" r:id="rId24"/>
    <p:sldId id="359" r:id="rId25"/>
    <p:sldId id="335" r:id="rId26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3" autoAdjust="0"/>
    <p:restoredTop sz="89550" autoAdjust="0"/>
  </p:normalViewPr>
  <p:slideViewPr>
    <p:cSldViewPr snapToGrid="0" snapToObjects="1">
      <p:cViewPr>
        <p:scale>
          <a:sx n="73" d="100"/>
          <a:sy n="73" d="100"/>
        </p:scale>
        <p:origin x="-1374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29/06/2019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29/06/2019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imagenes/BPMN%20Entrada.PNG" TargetMode="External"/><Relationship Id="rId7" Type="http://schemas.microsoft.com/office/2007/relationships/hdphoto" Target="../media/hdphoto1.wdp"/><Relationship Id="rId2" Type="http://schemas.openxmlformats.org/officeDocument/2006/relationships/hyperlink" Target="imagenes/BPMN%20General.jpg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hyperlink" Target="imagenes/BPMN%20de%20Salida.PNG" TargetMode="External"/><Relationship Id="rId4" Type="http://schemas.openxmlformats.org/officeDocument/2006/relationships/hyperlink" Target="imagenes/BPMN%20de%20Registro.PNG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imagenes/caso%20de%20uso%20proveedor%201.PNG" TargetMode="External"/><Relationship Id="rId13" Type="http://schemas.openxmlformats.org/officeDocument/2006/relationships/image" Target="../media/image29.png"/><Relationship Id="rId3" Type="http://schemas.openxmlformats.org/officeDocument/2006/relationships/hyperlink" Target="imagenes/caso%20de%20uso%20RNF%204.png" TargetMode="External"/><Relationship Id="rId7" Type="http://schemas.openxmlformats.org/officeDocument/2006/relationships/hyperlink" Target="imagenes/caso%20de%20uso%20administrador%202.PNG" TargetMode="External"/><Relationship Id="rId12" Type="http://schemas.openxmlformats.org/officeDocument/2006/relationships/hyperlink" Target="imagenes/caso%20de%20uso%20empleado%202.PNG" TargetMode="External"/><Relationship Id="rId2" Type="http://schemas.openxmlformats.org/officeDocument/2006/relationships/hyperlink" Target="imagenes/caso%20de%20uso%20RNF%203.pn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imagenes/caso%20de%20uso%20administrador%201.PNG" TargetMode="External"/><Relationship Id="rId11" Type="http://schemas.openxmlformats.org/officeDocument/2006/relationships/hyperlink" Target="imagenes/caso%20de%20uso%20empleado%201.PNG" TargetMode="External"/><Relationship Id="rId5" Type="http://schemas.openxmlformats.org/officeDocument/2006/relationships/hyperlink" Target="imagenes/caso%20de%20uso%20RNF%202.png" TargetMode="External"/><Relationship Id="rId10" Type="http://schemas.openxmlformats.org/officeDocument/2006/relationships/hyperlink" Target="imagenes/caso%20de%20uso%20cliente%201.PNG" TargetMode="External"/><Relationship Id="rId4" Type="http://schemas.openxmlformats.org/officeDocument/2006/relationships/hyperlink" Target="imagenes/caso%20de%20uso%20RNF%201.png" TargetMode="External"/><Relationship Id="rId9" Type="http://schemas.openxmlformats.org/officeDocument/2006/relationships/hyperlink" Target="imagenes/caso%20de%20uso%20general%201.PN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0" y="806735"/>
            <a:ext cx="594099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>
                <a:solidFill>
                  <a:schemeClr val="accent5">
                    <a:lumMod val="75000"/>
                  </a:schemeClr>
                </a:solidFill>
              </a:rPr>
              <a:t>Tecnólogo Análisis y Desarrollo de Sistemas de Información</a:t>
            </a:r>
          </a:p>
        </p:txBody>
      </p:sp>
      <p:sp>
        <p:nvSpPr>
          <p:cNvPr id="3" name="CuadroTexto 2"/>
          <p:cNvSpPr txBox="1"/>
          <p:nvPr/>
        </p:nvSpPr>
        <p:spPr>
          <a:xfrm rot="20360604">
            <a:off x="-108915" y="2031414"/>
            <a:ext cx="9592517" cy="5173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5;p9"/>
          <p:cNvSpPr txBox="1">
            <a:spLocks/>
          </p:cNvSpPr>
          <p:nvPr/>
        </p:nvSpPr>
        <p:spPr>
          <a:xfrm>
            <a:off x="1130138" y="1863328"/>
            <a:ext cx="8013861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900"/>
              <a:buFont typeface="Gill Sans"/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RECOLECCIÓN DE INFORMACIÓN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Imagen 1">
            <a:extLst>
              <a:ext uri="{FF2B5EF4-FFF2-40B4-BE49-F238E27FC236}">
                <a16:creationId xmlns="" xmlns:a16="http://schemas.microsoft.com/office/drawing/2014/main" id="{2C3A44CA-3A60-4BD7-9228-0899E788E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15" y="2491968"/>
            <a:ext cx="6283233" cy="4106723"/>
          </a:xfrm>
          <a:prstGeom prst="rect">
            <a:avLst/>
          </a:prstGeom>
        </p:spPr>
      </p:pic>
      <p:pic>
        <p:nvPicPr>
          <p:cNvPr id="4" name="Picture 2" descr="Resultado de imagen para logo del sena">
            <a:extLst>
              <a:ext uri="{FF2B5EF4-FFF2-40B4-BE49-F238E27FC236}">
                <a16:creationId xmlns="" xmlns:a16="http://schemas.microsoft.com/office/drawing/2014/main" id="{81E4F60E-A9D9-457F-84E1-3B6549C5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755" y="217820"/>
            <a:ext cx="1430302" cy="14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2"/>
          <p:cNvSpPr txBox="1"/>
          <p:nvPr/>
        </p:nvSpPr>
        <p:spPr>
          <a:xfrm>
            <a:off x="542038" y="496389"/>
            <a:ext cx="6381277" cy="939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2400" b="1" dirty="0"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1284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2F0253F8-89F6-4D5B-B1BF-3184FCB24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011" y="1833234"/>
            <a:ext cx="4375922" cy="5024766"/>
          </a:xfrm>
          <a:prstGeom prst="rect">
            <a:avLst/>
          </a:prstGeom>
        </p:spPr>
      </p:pic>
      <p:pic>
        <p:nvPicPr>
          <p:cNvPr id="4" name="Picture 2" descr="Resultado de imagen para logo del sena">
            <a:extLst>
              <a:ext uri="{FF2B5EF4-FFF2-40B4-BE49-F238E27FC236}">
                <a16:creationId xmlns="" xmlns:a16="http://schemas.microsoft.com/office/drawing/2014/main" id="{81E4F60E-A9D9-457F-84E1-3B6549C5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755" y="217820"/>
            <a:ext cx="1430302" cy="14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2"/>
          <p:cNvSpPr txBox="1"/>
          <p:nvPr/>
        </p:nvSpPr>
        <p:spPr>
          <a:xfrm>
            <a:off x="542038" y="496389"/>
            <a:ext cx="6381277" cy="939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2400" b="1" dirty="0"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389623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23FD9492-EAE2-4EE8-A18F-2966A40AE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283" y="2364892"/>
            <a:ext cx="6543675" cy="4141098"/>
          </a:xfrm>
          <a:prstGeom prst="rect">
            <a:avLst/>
          </a:prstGeom>
        </p:spPr>
      </p:pic>
      <p:sp>
        <p:nvSpPr>
          <p:cNvPr id="3" name="Google Shape;173;p14"/>
          <p:cNvSpPr txBox="1">
            <a:spLocks/>
          </p:cNvSpPr>
          <p:nvPr/>
        </p:nvSpPr>
        <p:spPr>
          <a:xfrm>
            <a:off x="2362220" y="1673002"/>
            <a:ext cx="4655799" cy="691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600"/>
              <a:buFont typeface="Gill Sans"/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MAPAS DE PROCESO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Resultado de imagen para logo del sena">
            <a:extLst>
              <a:ext uri="{FF2B5EF4-FFF2-40B4-BE49-F238E27FC236}">
                <a16:creationId xmlns="" xmlns:a16="http://schemas.microsoft.com/office/drawing/2014/main" id="{81E4F60E-A9D9-457F-84E1-3B6549C5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755" y="217820"/>
            <a:ext cx="1430302" cy="14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2"/>
          <p:cNvSpPr txBox="1"/>
          <p:nvPr/>
        </p:nvSpPr>
        <p:spPr>
          <a:xfrm>
            <a:off x="542038" y="496389"/>
            <a:ext cx="6381277" cy="939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2400" b="1" dirty="0"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373467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obo: flecha hacia abajo 5">
            <a:extLst>
              <a:ext uri="{FF2B5EF4-FFF2-40B4-BE49-F238E27FC236}">
                <a16:creationId xmlns="" xmlns:a16="http://schemas.microsoft.com/office/drawing/2014/main" id="{9AFBFD88-80F3-4503-A954-A16DEBAE166A}"/>
              </a:ext>
            </a:extLst>
          </p:cNvPr>
          <p:cNvSpPr/>
          <p:nvPr/>
        </p:nvSpPr>
        <p:spPr>
          <a:xfrm>
            <a:off x="1798970" y="2603946"/>
            <a:ext cx="2207494" cy="1210826"/>
          </a:xfrm>
          <a:prstGeom prst="downArrowCallou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2" action="ppaction://hlinkfile"/>
              </a:rPr>
              <a:t>BPMN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Globo: flecha derecha 2">
            <a:extLst>
              <a:ext uri="{FF2B5EF4-FFF2-40B4-BE49-F238E27FC236}">
                <a16:creationId xmlns="" xmlns:a16="http://schemas.microsoft.com/office/drawing/2014/main" id="{A7E8DFE2-F16D-4DFB-8966-FD0CA5EB8CDA}"/>
              </a:ext>
            </a:extLst>
          </p:cNvPr>
          <p:cNvSpPr/>
          <p:nvPr/>
        </p:nvSpPr>
        <p:spPr>
          <a:xfrm>
            <a:off x="321862" y="4315767"/>
            <a:ext cx="1477108" cy="1497204"/>
          </a:xfrm>
          <a:prstGeom prst="rightArrowCallou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3" action="ppaction://hlinkfile"/>
              </a:rPr>
              <a:t>Entrada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Globo: flecha derecha e izquierda 3">
            <a:extLst>
              <a:ext uri="{FF2B5EF4-FFF2-40B4-BE49-F238E27FC236}">
                <a16:creationId xmlns="" xmlns:a16="http://schemas.microsoft.com/office/drawing/2014/main" id="{5C9FAC26-B6F1-4F20-90D7-35A4CB19F878}"/>
              </a:ext>
            </a:extLst>
          </p:cNvPr>
          <p:cNvSpPr/>
          <p:nvPr/>
        </p:nvSpPr>
        <p:spPr>
          <a:xfrm>
            <a:off x="1798970" y="4315766"/>
            <a:ext cx="2207494" cy="1497204"/>
          </a:xfrm>
          <a:prstGeom prst="leftRightArrowCallou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4" action="ppaction://hlinkfile"/>
              </a:rPr>
              <a:t>Registro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Globo: flecha izquierda 4">
            <a:extLst>
              <a:ext uri="{FF2B5EF4-FFF2-40B4-BE49-F238E27FC236}">
                <a16:creationId xmlns="" xmlns:a16="http://schemas.microsoft.com/office/drawing/2014/main" id="{DCA46724-2005-4805-88A4-E12EB442820F}"/>
              </a:ext>
            </a:extLst>
          </p:cNvPr>
          <p:cNvSpPr/>
          <p:nvPr/>
        </p:nvSpPr>
        <p:spPr>
          <a:xfrm>
            <a:off x="4006465" y="4315767"/>
            <a:ext cx="1175658" cy="1497204"/>
          </a:xfrm>
          <a:prstGeom prst="leftArrowCallou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5" action="ppaction://hlinkfile"/>
              </a:rPr>
              <a:t>salida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6" name="Picture 2" descr="Resultado de imagen para imagen animada de bpmn">
            <a:extLst>
              <a:ext uri="{FF2B5EF4-FFF2-40B4-BE49-F238E27FC236}">
                <a16:creationId xmlns="" xmlns:a16="http://schemas.microsoft.com/office/drawing/2014/main" id="{0D45EF3C-4E2D-499F-BDA7-60DDAE9C9D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100000" l="10000" r="79297">
                        <a14:foregroundMark x1="41797" y1="47639" x2="42109" y2="32083"/>
                        <a14:foregroundMark x1="39453" y1="49583" x2="32891" y2="47639"/>
                        <a14:foregroundMark x1="46094" y1="45417" x2="46094" y2="45417"/>
                        <a14:foregroundMark x1="60859" y1="38611" x2="60859" y2="38611"/>
                        <a14:foregroundMark x1="60547" y1="33750" x2="66250" y2="41944"/>
                        <a14:foregroundMark x1="56719" y1="47083" x2="63672" y2="44167"/>
                        <a14:foregroundMark x1="55781" y1="41389" x2="62578" y2="29861"/>
                        <a14:foregroundMark x1="64375" y1="34861" x2="68906" y2="44722"/>
                        <a14:foregroundMark x1="36406" y1="43056" x2="41172" y2="31250"/>
                        <a14:foregroundMark x1="43359" y1="51806" x2="47969" y2="34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660" t="24424" r="27897" b="-2188"/>
          <a:stretch/>
        </p:blipFill>
        <p:spPr bwMode="auto">
          <a:xfrm>
            <a:off x="5354515" y="3707109"/>
            <a:ext cx="3789485" cy="399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81;p15"/>
          <p:cNvSpPr txBox="1">
            <a:spLocks/>
          </p:cNvSpPr>
          <p:nvPr/>
        </p:nvSpPr>
        <p:spPr>
          <a:xfrm>
            <a:off x="4137094" y="2603946"/>
            <a:ext cx="4810964" cy="134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600"/>
              <a:buFont typeface="Gill Sans"/>
              <a:buNone/>
            </a:pPr>
            <a:r>
              <a:rPr lang="es-CO" sz="2800" dirty="0" smtClean="0">
                <a:latin typeface="Times New Roman" pitchFamily="18" charset="0"/>
                <a:cs typeface="Times New Roman" pitchFamily="18" charset="0"/>
              </a:rPr>
              <a:t>BPMN PROCESO DE LA MANSIÓN Y EL SOFTWARE</a:t>
            </a:r>
            <a:endParaRPr lang="es-CO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Resultado de imagen para logo del sena">
            <a:extLst>
              <a:ext uri="{FF2B5EF4-FFF2-40B4-BE49-F238E27FC236}">
                <a16:creationId xmlns="" xmlns:a16="http://schemas.microsoft.com/office/drawing/2014/main" id="{81E4F60E-A9D9-457F-84E1-3B6549C5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755" y="217820"/>
            <a:ext cx="1430302" cy="14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2"/>
          <p:cNvSpPr txBox="1"/>
          <p:nvPr/>
        </p:nvSpPr>
        <p:spPr>
          <a:xfrm>
            <a:off x="542038" y="496389"/>
            <a:ext cx="6381277" cy="939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2400" b="1" dirty="0"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116485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6;p18"/>
          <p:cNvSpPr txBox="1">
            <a:spLocks/>
          </p:cNvSpPr>
          <p:nvPr/>
        </p:nvSpPr>
        <p:spPr>
          <a:xfrm>
            <a:off x="653144" y="3186498"/>
            <a:ext cx="7876902" cy="2117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600"/>
              <a:buFont typeface="Gill Sans"/>
              <a:buNone/>
            </a:pPr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REQUISITOS FUNCIONALES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endParaRPr lang="en-US" sz="2600" dirty="0"/>
          </a:p>
        </p:txBody>
      </p:sp>
      <p:pic>
        <p:nvPicPr>
          <p:cNvPr id="3" name="Picture 2" descr="Resultado de imagen para logo del sena">
            <a:extLst>
              <a:ext uri="{FF2B5EF4-FFF2-40B4-BE49-F238E27FC236}">
                <a16:creationId xmlns="" xmlns:a16="http://schemas.microsoft.com/office/drawing/2014/main" id="{81E4F60E-A9D9-457F-84E1-3B6549C5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755" y="217820"/>
            <a:ext cx="1430302" cy="14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2"/>
          <p:cNvSpPr txBox="1"/>
          <p:nvPr/>
        </p:nvSpPr>
        <p:spPr>
          <a:xfrm>
            <a:off x="542038" y="496389"/>
            <a:ext cx="6381277" cy="939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2400" b="1" dirty="0"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43315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187;p18"/>
          <p:cNvGraphicFramePr/>
          <p:nvPr>
            <p:extLst>
              <p:ext uri="{D42A27DB-BD31-4B8C-83A1-F6EECF244321}">
                <p14:modId xmlns:p14="http://schemas.microsoft.com/office/powerpoint/2010/main" val="74859334"/>
              </p:ext>
            </p:extLst>
          </p:nvPr>
        </p:nvGraphicFramePr>
        <p:xfrm>
          <a:off x="1153039" y="2224118"/>
          <a:ext cx="7181064" cy="4019929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9134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676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3119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 del requerimiento: 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8200" marR="482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RF01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8200" marR="4820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631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8200" marR="482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Inicio de Usuario administrado/empleado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8200" marR="4820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0767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lang="es-CO" sz="1200" u="none" strike="noStrike" cap="none" noProof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8200" marR="482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 usuarios deberán ingresar su tipo de documento,  nombre y la contraseña para ingresar al sistema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8200" marR="4820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71687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requerimiento: </a:t>
                      </a:r>
                      <a:endParaRPr lang="es-CO" sz="1200" u="none" strike="noStrike" cap="none" noProof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8200" marR="4820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podrá ser consultado por cualquier persona registrada Dependiendo el rol que se le sea asignado.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8200" marR="4820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03738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Requerimiento NO funcional: </a:t>
                      </a:r>
                      <a:endParaRPr lang="es-CO" sz="1200" u="none" strike="noStrike" cap="none" noProof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8200" marR="48200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RNF02</a:t>
                      </a: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RNF03</a:t>
                      </a: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RNF04</a:t>
                      </a: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RNF05</a:t>
                      </a: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RNF12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8200" marR="4820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9987">
                <a:tc gridSpan="2"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 del requerimiento:     Alta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8200" marR="48200" marT="0" marB="0"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Picture 2" descr="Resultado de imagen para logo del sena">
            <a:extLst>
              <a:ext uri="{FF2B5EF4-FFF2-40B4-BE49-F238E27FC236}">
                <a16:creationId xmlns="" xmlns:a16="http://schemas.microsoft.com/office/drawing/2014/main" id="{81E4F60E-A9D9-457F-84E1-3B6549C5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755" y="217820"/>
            <a:ext cx="1430302" cy="14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2"/>
          <p:cNvSpPr txBox="1"/>
          <p:nvPr/>
        </p:nvSpPr>
        <p:spPr>
          <a:xfrm>
            <a:off x="542038" y="496389"/>
            <a:ext cx="6381277" cy="939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2400" b="1" dirty="0"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387240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212;p22"/>
          <p:cNvGraphicFramePr/>
          <p:nvPr>
            <p:extLst>
              <p:ext uri="{D42A27DB-BD31-4B8C-83A1-F6EECF244321}">
                <p14:modId xmlns:p14="http://schemas.microsoft.com/office/powerpoint/2010/main" val="2485130347"/>
              </p:ext>
            </p:extLst>
          </p:nvPr>
        </p:nvGraphicFramePr>
        <p:xfrm>
          <a:off x="1227908" y="2168434"/>
          <a:ext cx="7201760" cy="4071944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6254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762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5723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 del requerimiento: 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50750" marR="507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RF05</a:t>
                      </a:r>
                      <a:endParaRPr sz="120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50750" marR="5075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294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50750" marR="507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Inventariado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50750" marR="5075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864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lang="es-CO" sz="1200" u="none" strike="noStrike" cap="none" noProof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50750" marR="507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podrá identificar los productos que entran y salen de la empresa.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50750" marR="5075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5723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requerimiento: 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50750" marR="507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al entrar el producto lo registraría y llevara un seguimiento de los productos vendidos.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50750" marR="5075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7157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Requerimiento NO funcional: </a:t>
                      </a:r>
                      <a:endParaRPr sz="120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50750" marR="50750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RNF02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RNF03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RNF04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RNF05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RNF07</a:t>
                      </a:r>
                      <a:endParaRPr sz="120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50750" marR="5075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4304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 del requerimiento:     Alta</a:t>
                      </a:r>
                      <a:endParaRPr sz="120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50750" marR="50750" marT="0" marB="0"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Picture 2" descr="Resultado de imagen para logo del sena">
            <a:extLst>
              <a:ext uri="{FF2B5EF4-FFF2-40B4-BE49-F238E27FC236}">
                <a16:creationId xmlns="" xmlns:a16="http://schemas.microsoft.com/office/drawing/2014/main" id="{81E4F60E-A9D9-457F-84E1-3B6549C5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755" y="217820"/>
            <a:ext cx="1430302" cy="14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2"/>
          <p:cNvSpPr txBox="1"/>
          <p:nvPr/>
        </p:nvSpPr>
        <p:spPr>
          <a:xfrm>
            <a:off x="542038" y="496389"/>
            <a:ext cx="6381277" cy="939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2400" b="1" dirty="0"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108581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195;p19"/>
          <p:cNvGraphicFramePr/>
          <p:nvPr>
            <p:extLst>
              <p:ext uri="{D42A27DB-BD31-4B8C-83A1-F6EECF244321}">
                <p14:modId xmlns:p14="http://schemas.microsoft.com/office/powerpoint/2010/main" val="912974425"/>
              </p:ext>
            </p:extLst>
          </p:nvPr>
        </p:nvGraphicFramePr>
        <p:xfrm>
          <a:off x="1654628" y="2097389"/>
          <a:ext cx="6657474" cy="4403856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7701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873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80118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</a:t>
                      </a: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del </a:t>
                      </a: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requerimiento</a:t>
                      </a: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endParaRPr sz="1200" u="none" strike="noStrike" cap="none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RF02</a:t>
                      </a:r>
                      <a:endParaRPr sz="120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0118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Reporte de monetización en tiempo real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3064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sz="1200" u="none" strike="noStrike" cap="none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usuario-Administrador podrá ver los reportes de las ventas hechas por el usuario-empleado en tiempo real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18372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requerimiento: </a:t>
                      </a:r>
                      <a:endParaRPr sz="1200" u="none" strike="noStrike" cap="none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sistema podrá dar los datos de venta en tiempo real al administrador, tomando las facturas hechas por el usuario-empleado en el día.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159752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Requerimiento NO funcional: </a:t>
                      </a:r>
                      <a:endParaRPr sz="1200" u="none" strike="noStrike" cap="none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RNF02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RNF04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RNF06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RNF07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RNF08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RNF11</a:t>
                      </a:r>
                      <a:endParaRPr sz="120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3342">
                <a:tc gridSpan="2"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Prioridad del requerimiento:     Alta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925" marR="45925" marT="0" marB="0"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Picture 2" descr="Resultado de imagen para logo del sena">
            <a:extLst>
              <a:ext uri="{FF2B5EF4-FFF2-40B4-BE49-F238E27FC236}">
                <a16:creationId xmlns="" xmlns:a16="http://schemas.microsoft.com/office/drawing/2014/main" id="{81E4F60E-A9D9-457F-84E1-3B6549C5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755" y="217820"/>
            <a:ext cx="1430302" cy="14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2"/>
          <p:cNvSpPr txBox="1"/>
          <p:nvPr/>
        </p:nvSpPr>
        <p:spPr>
          <a:xfrm>
            <a:off x="542038" y="496389"/>
            <a:ext cx="6381277" cy="939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2400" b="1" dirty="0"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309478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225;p24">
            <a:extLst>
              <a:ext uri="{FF2B5EF4-FFF2-40B4-BE49-F238E27FC236}">
                <a16:creationId xmlns="" xmlns:a16="http://schemas.microsoft.com/office/drawing/2014/main" id="{716AB173-CA00-4303-95EB-BB1EF6D3E7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0400781"/>
              </p:ext>
            </p:extLst>
          </p:nvPr>
        </p:nvGraphicFramePr>
        <p:xfrm>
          <a:off x="1218744" y="2283579"/>
          <a:ext cx="7193736" cy="4064970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6305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63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5818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 del requerimiento: 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RNF02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9401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Eficiencia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401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lang="es-CO" sz="1600" u="none" strike="noStrike" cap="none" noProof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Toda funcionalidad del sistema y transacción de negocio debe responder al usuario en menos de 5 segundos.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7175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requerimiento: </a:t>
                      </a:r>
                      <a:endParaRPr lang="es-CO" sz="1600" u="none" strike="noStrike" cap="none" noProof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debe ser capaz de procesar  transacciones por segundo. Esto se medirá por medio de una  herramienta.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7007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 del requerimiento:     Baja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 descr="Resultado de imagen para logo del sena">
            <a:extLst>
              <a:ext uri="{FF2B5EF4-FFF2-40B4-BE49-F238E27FC236}">
                <a16:creationId xmlns="" xmlns:a16="http://schemas.microsoft.com/office/drawing/2014/main" id="{81E4F60E-A9D9-457F-84E1-3B6549C5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755" y="217820"/>
            <a:ext cx="1430302" cy="14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2"/>
          <p:cNvSpPr txBox="1"/>
          <p:nvPr/>
        </p:nvSpPr>
        <p:spPr>
          <a:xfrm>
            <a:off x="542038" y="496389"/>
            <a:ext cx="6381277" cy="939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2400" b="1" dirty="0"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67134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225;p24">
            <a:extLst>
              <a:ext uri="{FF2B5EF4-FFF2-40B4-BE49-F238E27FC236}">
                <a16:creationId xmlns="" xmlns:a16="http://schemas.microsoft.com/office/drawing/2014/main" id="{716AB173-CA00-4303-95EB-BB1EF6D3E7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2242765"/>
              </p:ext>
            </p:extLst>
          </p:nvPr>
        </p:nvGraphicFramePr>
        <p:xfrm>
          <a:off x="1087027" y="2257451"/>
          <a:ext cx="7377703" cy="4169474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6722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054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089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 del requerimiento: 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RNF02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089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Eficiencia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089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lang="es-CO" sz="1600" u="none" strike="noStrike" cap="none" noProof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Toda funcionalidad del sistema y transacción de negocio debe responder al usuario en menos de 5 segundos.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8802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requerimiento: </a:t>
                      </a:r>
                      <a:endParaRPr lang="es-CO" sz="1600" u="none" strike="noStrike" cap="none" noProof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debe ser capaz de procesar  transacciones por segundo. Esto se medirá por medio de una  herramienta.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4492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 del requerimiento:     Baja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 descr="Resultado de imagen para logo del sena">
            <a:extLst>
              <a:ext uri="{FF2B5EF4-FFF2-40B4-BE49-F238E27FC236}">
                <a16:creationId xmlns="" xmlns:a16="http://schemas.microsoft.com/office/drawing/2014/main" id="{81E4F60E-A9D9-457F-84E1-3B6549C5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755" y="217820"/>
            <a:ext cx="1430302" cy="14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2"/>
          <p:cNvSpPr txBox="1"/>
          <p:nvPr/>
        </p:nvSpPr>
        <p:spPr>
          <a:xfrm>
            <a:off x="542038" y="496389"/>
            <a:ext cx="6381277" cy="939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2400" b="1" dirty="0"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365764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5;p1"/>
          <p:cNvSpPr txBox="1">
            <a:spLocks/>
          </p:cNvSpPr>
          <p:nvPr/>
        </p:nvSpPr>
        <p:spPr>
          <a:xfrm>
            <a:off x="971600" y="1619250"/>
            <a:ext cx="7416824" cy="4795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200"/>
              <a:buFont typeface="Gill Sans"/>
              <a:buNone/>
            </a:pPr>
            <a:r>
              <a:rPr lang="en-US" sz="22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ADSI</a:t>
            </a:r>
            <a:br>
              <a:rPr lang="en-US" sz="22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aiber Avila </a:t>
            </a:r>
            <a:r>
              <a:rPr lang="en-US" sz="22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Milton David Araque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200"/>
              <a:buFont typeface="Gill Sans"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Hector Sotomayor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200"/>
              <a:buFont typeface="Gill Sans"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Andrés Cristancho</a:t>
            </a:r>
            <a:r>
              <a:rPr lang="en-US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TEMA </a:t>
            </a:r>
            <a:br>
              <a:rPr lang="en-US" sz="22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PROYECTO FORMATIVO </a:t>
            </a:r>
            <a:br>
              <a:rPr lang="en-US" sz="22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SEDE COLOMBIA </a:t>
            </a:r>
            <a:br>
              <a:rPr lang="en-US" sz="22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(SENA)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Resultado de imagen para logo del sena">
            <a:extLst>
              <a:ext uri="{FF2B5EF4-FFF2-40B4-BE49-F238E27FC236}">
                <a16:creationId xmlns="" xmlns:a16="http://schemas.microsoft.com/office/drawing/2014/main" id="{81E4F60E-A9D9-457F-84E1-3B6549C5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755" y="217820"/>
            <a:ext cx="1430302" cy="14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2"/>
          <p:cNvSpPr txBox="1"/>
          <p:nvPr/>
        </p:nvSpPr>
        <p:spPr>
          <a:xfrm>
            <a:off x="542038" y="496389"/>
            <a:ext cx="6381277" cy="939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2400" b="1" dirty="0"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342253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237;p26">
            <a:extLst>
              <a:ext uri="{FF2B5EF4-FFF2-40B4-BE49-F238E27FC236}">
                <a16:creationId xmlns="" xmlns:a16="http://schemas.microsoft.com/office/drawing/2014/main" id="{9E918B90-4DE7-4041-BF12-9A715ABE81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4551198"/>
              </p:ext>
            </p:extLst>
          </p:nvPr>
        </p:nvGraphicFramePr>
        <p:xfrm>
          <a:off x="947401" y="2214268"/>
          <a:ext cx="7465080" cy="4408601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6849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801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23843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 del requerimiento: 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RNF04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142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Protección de información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2772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usuario no podrá acceder al negocio si este llega a tener una emergencia</a:t>
                      </a: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sz="160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42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</a:t>
                      </a: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endParaRPr sz="160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no continuará operando en caso de una emergencia.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386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 del requerimiento:     Alta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 descr="Resultado de imagen para logo del sena">
            <a:extLst>
              <a:ext uri="{FF2B5EF4-FFF2-40B4-BE49-F238E27FC236}">
                <a16:creationId xmlns="" xmlns:a16="http://schemas.microsoft.com/office/drawing/2014/main" id="{81E4F60E-A9D9-457F-84E1-3B6549C5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755" y="217820"/>
            <a:ext cx="1430302" cy="14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2"/>
          <p:cNvSpPr txBox="1"/>
          <p:nvPr/>
        </p:nvSpPr>
        <p:spPr>
          <a:xfrm>
            <a:off x="542038" y="496389"/>
            <a:ext cx="6381277" cy="939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2400" b="1" dirty="0"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287466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="" xmlns:a16="http://schemas.microsoft.com/office/drawing/2014/main" id="{6B70B99D-FAC3-4850-8919-8EC3634BA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125723"/>
              </p:ext>
            </p:extLst>
          </p:nvPr>
        </p:nvGraphicFramePr>
        <p:xfrm>
          <a:off x="609058" y="2406316"/>
          <a:ext cx="8221433" cy="4072861"/>
        </p:xfrm>
        <a:graphic>
          <a:graphicData uri="http://schemas.openxmlformats.org/drawingml/2006/table">
            <a:tbl>
              <a:tblPr firstRow="1" firstCol="1" bandRow="1"/>
              <a:tblGrid>
                <a:gridCol w="1855623">
                  <a:extLst>
                    <a:ext uri="{9D8B030D-6E8A-4147-A177-3AD203B41FA5}">
                      <a16:colId xmlns="" xmlns:a16="http://schemas.microsoft.com/office/drawing/2014/main" val="3569982193"/>
                    </a:ext>
                  </a:extLst>
                </a:gridCol>
                <a:gridCol w="6365810">
                  <a:extLst>
                    <a:ext uri="{9D8B030D-6E8A-4147-A177-3AD203B41FA5}">
                      <a16:colId xmlns="" xmlns:a16="http://schemas.microsoft.com/office/drawing/2014/main" val="3957869109"/>
                    </a:ext>
                  </a:extLst>
                </a:gridCol>
              </a:tblGrid>
              <a:tr h="11414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 del requerimiento: </a:t>
                      </a:r>
                      <a:endParaRPr lang="es-CO" sz="16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RNF11</a:t>
                      </a:r>
                      <a:endParaRPr lang="es-CO" sz="16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15544422"/>
                  </a:ext>
                </a:extLst>
              </a:tr>
              <a:tr h="7835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6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6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Seguridad  de datos de la entidad</a:t>
                      </a:r>
                      <a:endParaRPr lang="es-CO" sz="16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53104975"/>
                  </a:ext>
                </a:extLst>
              </a:tr>
              <a:tr h="5876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noProof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lang="es-CO" sz="1600" noProof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Cada venta contara con un historial del producto vendido.</a:t>
                      </a:r>
                      <a:endParaRPr lang="es-CO" sz="16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400334615"/>
                  </a:ext>
                </a:extLst>
              </a:tr>
              <a:tr h="11414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noProof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requerimiento: </a:t>
                      </a:r>
                      <a:endParaRPr lang="es-CO" sz="1600" noProof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6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contara con un historial de los datos ingresados  además de esto tener una plataforma tipo drive para no perder  información.</a:t>
                      </a:r>
                      <a:endParaRPr lang="es-CO" sz="16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955043542"/>
                  </a:ext>
                </a:extLst>
              </a:tr>
              <a:tr h="418778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 del requerimiento:     Alta</a:t>
                      </a:r>
                      <a:endParaRPr lang="es-CO" sz="16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56230314"/>
                  </a:ext>
                </a:extLst>
              </a:tr>
            </a:tbl>
          </a:graphicData>
        </a:graphic>
      </p:graphicFrame>
      <p:pic>
        <p:nvPicPr>
          <p:cNvPr id="3" name="Picture 2" descr="Resultado de imagen para logo del sena">
            <a:extLst>
              <a:ext uri="{FF2B5EF4-FFF2-40B4-BE49-F238E27FC236}">
                <a16:creationId xmlns="" xmlns:a16="http://schemas.microsoft.com/office/drawing/2014/main" id="{81E4F60E-A9D9-457F-84E1-3B6549C5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755" y="217820"/>
            <a:ext cx="1430302" cy="14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2"/>
          <p:cNvSpPr txBox="1"/>
          <p:nvPr/>
        </p:nvSpPr>
        <p:spPr>
          <a:xfrm>
            <a:off x="542038" y="496389"/>
            <a:ext cx="6381277" cy="939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2400" b="1" dirty="0"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255559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1;p15"/>
          <p:cNvSpPr txBox="1">
            <a:spLocks/>
          </p:cNvSpPr>
          <p:nvPr/>
        </p:nvSpPr>
        <p:spPr>
          <a:xfrm>
            <a:off x="1338697" y="2607437"/>
            <a:ext cx="6577395" cy="295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600"/>
              <a:buFont typeface="Gill Sans"/>
              <a:buNone/>
            </a:pPr>
            <a:r>
              <a:rPr lang="es-CO" sz="6600" dirty="0">
                <a:latin typeface="Times New Roman" pitchFamily="18" charset="0"/>
                <a:cs typeface="Times New Roman" pitchFamily="18" charset="0"/>
              </a:rPr>
              <a:t>CASOS DE USO DE EL SOFTWARE</a:t>
            </a:r>
          </a:p>
        </p:txBody>
      </p:sp>
      <p:pic>
        <p:nvPicPr>
          <p:cNvPr id="3" name="Picture 2" descr="Resultado de imagen para logo del sena">
            <a:extLst>
              <a:ext uri="{FF2B5EF4-FFF2-40B4-BE49-F238E27FC236}">
                <a16:creationId xmlns="" xmlns:a16="http://schemas.microsoft.com/office/drawing/2014/main" id="{81E4F60E-A9D9-457F-84E1-3B6549C5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755" y="217820"/>
            <a:ext cx="1430302" cy="14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2"/>
          <p:cNvSpPr txBox="1"/>
          <p:nvPr/>
        </p:nvSpPr>
        <p:spPr>
          <a:xfrm>
            <a:off x="542038" y="496389"/>
            <a:ext cx="6381277" cy="939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2400" b="1" dirty="0"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403810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Llamada de flecha a la derecha"/>
          <p:cNvSpPr/>
          <p:nvPr/>
        </p:nvSpPr>
        <p:spPr>
          <a:xfrm>
            <a:off x="140041" y="4116479"/>
            <a:ext cx="1960605" cy="1760838"/>
          </a:xfrm>
          <a:prstGeom prst="rightArrowCallout">
            <a:avLst>
              <a:gd name="adj1" fmla="val 17070"/>
              <a:gd name="adj2" fmla="val 14076"/>
              <a:gd name="adj3" fmla="val 16180"/>
              <a:gd name="adj4" fmla="val 79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Administrador </a:t>
            </a:r>
          </a:p>
        </p:txBody>
      </p:sp>
      <p:sp>
        <p:nvSpPr>
          <p:cNvPr id="4" name="3 Llamada de flecha a la derecha"/>
          <p:cNvSpPr/>
          <p:nvPr/>
        </p:nvSpPr>
        <p:spPr>
          <a:xfrm>
            <a:off x="2108886" y="4116479"/>
            <a:ext cx="1779372" cy="1760838"/>
          </a:xfrm>
          <a:prstGeom prst="rightArrowCallout">
            <a:avLst>
              <a:gd name="adj1" fmla="val 19958"/>
              <a:gd name="adj2" fmla="val 14076"/>
              <a:gd name="adj3" fmla="val 23845"/>
              <a:gd name="adj4" fmla="val 700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proveedor </a:t>
            </a:r>
          </a:p>
        </p:txBody>
      </p:sp>
      <p:sp>
        <p:nvSpPr>
          <p:cNvPr id="5" name="4 Llamada de flecha izquierda y derecha"/>
          <p:cNvSpPr/>
          <p:nvPr/>
        </p:nvSpPr>
        <p:spPr>
          <a:xfrm>
            <a:off x="3888258" y="4116479"/>
            <a:ext cx="2030627" cy="1760838"/>
          </a:xfrm>
          <a:prstGeom prst="leftRightArrowCallout">
            <a:avLst>
              <a:gd name="adj1" fmla="val 0"/>
              <a:gd name="adj2" fmla="val 25000"/>
              <a:gd name="adj3" fmla="val 25000"/>
              <a:gd name="adj4" fmla="val 48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sistema</a:t>
            </a:r>
          </a:p>
        </p:txBody>
      </p:sp>
      <p:sp>
        <p:nvSpPr>
          <p:cNvPr id="6" name="5 Llamada de flecha a la derecha"/>
          <p:cNvSpPr/>
          <p:nvPr/>
        </p:nvSpPr>
        <p:spPr>
          <a:xfrm flipH="1">
            <a:off x="5918885" y="4116479"/>
            <a:ext cx="1386776" cy="1760838"/>
          </a:xfrm>
          <a:prstGeom prst="rightArrowCallout">
            <a:avLst>
              <a:gd name="adj1" fmla="val 25441"/>
              <a:gd name="adj2" fmla="val 18278"/>
              <a:gd name="adj3" fmla="val 31902"/>
              <a:gd name="adj4" fmla="val 64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cliente </a:t>
            </a:r>
          </a:p>
        </p:txBody>
      </p:sp>
      <p:sp>
        <p:nvSpPr>
          <p:cNvPr id="7" name="6 Llamada de flecha a la derecha"/>
          <p:cNvSpPr/>
          <p:nvPr/>
        </p:nvSpPr>
        <p:spPr>
          <a:xfrm flipH="1">
            <a:off x="7305661" y="4116479"/>
            <a:ext cx="1642396" cy="1760838"/>
          </a:xfrm>
          <a:prstGeom prst="rightArrowCallout">
            <a:avLst>
              <a:gd name="adj1" fmla="val 14916"/>
              <a:gd name="adj2" fmla="val 18278"/>
              <a:gd name="adj3" fmla="val 25840"/>
              <a:gd name="adj4" fmla="val 693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empleado</a:t>
            </a:r>
          </a:p>
        </p:txBody>
      </p:sp>
      <p:sp>
        <p:nvSpPr>
          <p:cNvPr id="8" name="7 Rectángulo"/>
          <p:cNvSpPr/>
          <p:nvPr/>
        </p:nvSpPr>
        <p:spPr>
          <a:xfrm>
            <a:off x="2364259" y="2638452"/>
            <a:ext cx="4699591" cy="741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Caso de uso</a:t>
            </a:r>
          </a:p>
        </p:txBody>
      </p:sp>
      <p:sp>
        <p:nvSpPr>
          <p:cNvPr id="10" name="9 Llamada de flecha a la derecha"/>
          <p:cNvSpPr/>
          <p:nvPr/>
        </p:nvSpPr>
        <p:spPr>
          <a:xfrm>
            <a:off x="1361301" y="2638452"/>
            <a:ext cx="1002958" cy="741404"/>
          </a:xfrm>
          <a:prstGeom prst="rightArrowCallout">
            <a:avLst>
              <a:gd name="adj1" fmla="val 19958"/>
              <a:gd name="adj2" fmla="val 14076"/>
              <a:gd name="adj3" fmla="val 34231"/>
              <a:gd name="adj4" fmla="val 59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RNF</a:t>
            </a:r>
          </a:p>
        </p:txBody>
      </p:sp>
      <p:sp>
        <p:nvSpPr>
          <p:cNvPr id="11" name="10 Llamada de flecha a la derecha"/>
          <p:cNvSpPr/>
          <p:nvPr/>
        </p:nvSpPr>
        <p:spPr>
          <a:xfrm flipH="1">
            <a:off x="7063851" y="2638451"/>
            <a:ext cx="918004" cy="741405"/>
          </a:xfrm>
          <a:prstGeom prst="rightArrowCallout">
            <a:avLst>
              <a:gd name="adj1" fmla="val 19958"/>
              <a:gd name="adj2" fmla="val 14076"/>
              <a:gd name="adj3" fmla="val 34231"/>
              <a:gd name="adj4" fmla="val 59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RNF</a:t>
            </a:r>
          </a:p>
        </p:txBody>
      </p:sp>
      <p:sp>
        <p:nvSpPr>
          <p:cNvPr id="12" name="11 Flecha derecha"/>
          <p:cNvSpPr/>
          <p:nvPr/>
        </p:nvSpPr>
        <p:spPr>
          <a:xfrm flipH="1">
            <a:off x="8120447" y="2638451"/>
            <a:ext cx="739345" cy="37070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hlinkClick r:id="rId2" action="ppaction://hlinkfile"/>
              </a:rPr>
              <a:t>v3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3" name="12 Flecha derecha"/>
          <p:cNvSpPr/>
          <p:nvPr/>
        </p:nvSpPr>
        <p:spPr>
          <a:xfrm flipH="1">
            <a:off x="8120447" y="3009155"/>
            <a:ext cx="739345" cy="37070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hlinkClick r:id="rId3" action="ppaction://hlinkfile"/>
              </a:rPr>
              <a:t>v4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4" name="13 Flecha derecha"/>
          <p:cNvSpPr/>
          <p:nvPr/>
        </p:nvSpPr>
        <p:spPr>
          <a:xfrm>
            <a:off x="372110" y="2618910"/>
            <a:ext cx="739345" cy="37070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hlinkClick r:id="rId4" action="ppaction://hlinkfile"/>
              </a:rPr>
              <a:t>V1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5" name="14 Flecha derecha"/>
          <p:cNvSpPr/>
          <p:nvPr/>
        </p:nvSpPr>
        <p:spPr>
          <a:xfrm>
            <a:off x="372111" y="3009155"/>
            <a:ext cx="739345" cy="37070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hlinkClick r:id="rId5" action="ppaction://hlinkfile"/>
              </a:rPr>
              <a:t>v2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6" name="15 Flecha arriba"/>
          <p:cNvSpPr/>
          <p:nvPr/>
        </p:nvSpPr>
        <p:spPr>
          <a:xfrm>
            <a:off x="140042" y="5993024"/>
            <a:ext cx="481914" cy="617835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hlinkClick r:id="rId6" action="ppaction://hlinkfile"/>
              </a:rPr>
              <a:t>v1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7" name="16 Flecha arriba"/>
          <p:cNvSpPr/>
          <p:nvPr/>
        </p:nvSpPr>
        <p:spPr>
          <a:xfrm>
            <a:off x="879387" y="5978727"/>
            <a:ext cx="481914" cy="605479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hlinkClick r:id="rId7" action="ppaction://hlinkfile"/>
              </a:rPr>
              <a:t>v2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8" name="17 Flecha arriba"/>
          <p:cNvSpPr/>
          <p:nvPr/>
        </p:nvSpPr>
        <p:spPr>
          <a:xfrm>
            <a:off x="2364259" y="5978727"/>
            <a:ext cx="481914" cy="605478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hlinkClick r:id="rId8" action="ppaction://hlinkfile"/>
              </a:rPr>
              <a:t>v1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9" name="18 Flecha arriba"/>
          <p:cNvSpPr/>
          <p:nvPr/>
        </p:nvSpPr>
        <p:spPr>
          <a:xfrm>
            <a:off x="4689388" y="5978726"/>
            <a:ext cx="481914" cy="605479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hlinkClick r:id="rId9" action="ppaction://hlinkfile"/>
              </a:rPr>
              <a:t>v1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0" name="19 Flecha arriba"/>
          <p:cNvSpPr/>
          <p:nvPr/>
        </p:nvSpPr>
        <p:spPr>
          <a:xfrm>
            <a:off x="6647934" y="5958251"/>
            <a:ext cx="481914" cy="605480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hlinkClick r:id="rId10" action="ppaction://hlinkfile"/>
              </a:rPr>
              <a:t>v1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1" name="20 Flecha arriba"/>
          <p:cNvSpPr/>
          <p:nvPr/>
        </p:nvSpPr>
        <p:spPr>
          <a:xfrm>
            <a:off x="7702379" y="5937777"/>
            <a:ext cx="481914" cy="605478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11" action="ppaction://hlinkfile"/>
              </a:rPr>
              <a:t>v2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2" name="21 Flecha arriba"/>
          <p:cNvSpPr/>
          <p:nvPr/>
        </p:nvSpPr>
        <p:spPr>
          <a:xfrm>
            <a:off x="8445837" y="5958777"/>
            <a:ext cx="481914" cy="605480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hlinkClick r:id="rId12" action="ppaction://hlinkfile"/>
              </a:rPr>
              <a:t>v1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pic>
        <p:nvPicPr>
          <p:cNvPr id="23" name="Picture 2" descr="Resultado de imagen para logo del sena">
            <a:extLst>
              <a:ext uri="{FF2B5EF4-FFF2-40B4-BE49-F238E27FC236}">
                <a16:creationId xmlns="" xmlns:a16="http://schemas.microsoft.com/office/drawing/2014/main" id="{81E4F60E-A9D9-457F-84E1-3B6549C5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755" y="217820"/>
            <a:ext cx="1430302" cy="14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adroTexto 2"/>
          <p:cNvSpPr txBox="1"/>
          <p:nvPr/>
        </p:nvSpPr>
        <p:spPr>
          <a:xfrm>
            <a:off x="542038" y="496389"/>
            <a:ext cx="6381277" cy="939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2400" b="1" dirty="0"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164796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2;p30"/>
          <p:cNvSpPr txBox="1">
            <a:spLocks/>
          </p:cNvSpPr>
          <p:nvPr/>
        </p:nvSpPr>
        <p:spPr>
          <a:xfrm>
            <a:off x="827584" y="3309578"/>
            <a:ext cx="4536504" cy="936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600"/>
            </a:pPr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GRACIAS!!</a:t>
            </a:r>
          </a:p>
        </p:txBody>
      </p:sp>
      <p:pic>
        <p:nvPicPr>
          <p:cNvPr id="3" name="Google Shape;263;p30" descr="Resultado de imagen para requisitos animados la empresa"/>
          <p:cNvPicPr preferRelativeResize="0"/>
          <p:nvPr/>
        </p:nvPicPr>
        <p:blipFill rotWithShape="1">
          <a:blip r:embed="rId2">
            <a:alphaModFix/>
          </a:blip>
          <a:srcRect l="44585"/>
          <a:stretch/>
        </p:blipFill>
        <p:spPr>
          <a:xfrm rot="10800000" flipH="1" flipV="1">
            <a:off x="5436825" y="2653675"/>
            <a:ext cx="3707175" cy="267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 descr="Resultado de imagen para logo del sena">
            <a:extLst>
              <a:ext uri="{FF2B5EF4-FFF2-40B4-BE49-F238E27FC236}">
                <a16:creationId xmlns="" xmlns:a16="http://schemas.microsoft.com/office/drawing/2014/main" id="{81E4F60E-A9D9-457F-84E1-3B6549C5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755" y="217820"/>
            <a:ext cx="1430302" cy="14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2"/>
          <p:cNvSpPr txBox="1"/>
          <p:nvPr/>
        </p:nvSpPr>
        <p:spPr>
          <a:xfrm>
            <a:off x="542038" y="496389"/>
            <a:ext cx="6381277" cy="939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2400" b="1" dirty="0"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301643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85490" y="166656"/>
            <a:ext cx="809200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>
                <a:solidFill>
                  <a:schemeClr val="accent5">
                    <a:lumMod val="75000"/>
                  </a:schemeClr>
                </a:solidFill>
              </a:rPr>
              <a:t>PRIMER TRIMESTRE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185490" y="915682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Diurno</a:t>
            </a:r>
          </a:p>
        </p:txBody>
      </p:sp>
    </p:spTree>
    <p:extLst>
      <p:ext uri="{BB962C8B-B14F-4D97-AF65-F5344CB8AC3E}">
        <p14:creationId xmlns:p14="http://schemas.microsoft.com/office/powerpoint/2010/main" val="214904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79712" y="3432447"/>
            <a:ext cx="5599311" cy="24151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11;p2"/>
          <p:cNvSpPr txBox="1">
            <a:spLocks/>
          </p:cNvSpPr>
          <p:nvPr/>
        </p:nvSpPr>
        <p:spPr>
          <a:xfrm>
            <a:off x="1126660" y="2352432"/>
            <a:ext cx="7305414" cy="1080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SzPts val="3200"/>
              <a:buFont typeface="Arial"/>
              <a:buNone/>
            </a:pPr>
            <a:r>
              <a:rPr lang="en-US" sz="4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Nombre comercial del software</a:t>
            </a:r>
            <a:endParaRPr lang="en-US" sz="40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indent="-101600">
              <a:lnSpc>
                <a:spcPct val="120000"/>
              </a:lnSpc>
              <a:spcBef>
                <a:spcPts val="1000"/>
              </a:spcBef>
              <a:buSzPts val="2000"/>
              <a:buFont typeface="Arial"/>
              <a:buNone/>
            </a:pPr>
            <a:endParaRPr lang="en-US" dirty="0"/>
          </a:p>
        </p:txBody>
      </p:sp>
      <p:pic>
        <p:nvPicPr>
          <p:cNvPr id="4" name="Picture 2" descr="Resultado de imagen para logo del sena">
            <a:extLst>
              <a:ext uri="{FF2B5EF4-FFF2-40B4-BE49-F238E27FC236}">
                <a16:creationId xmlns="" xmlns:a16="http://schemas.microsoft.com/office/drawing/2014/main" id="{81E4F60E-A9D9-457F-84E1-3B6549C5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755" y="230883"/>
            <a:ext cx="1430302" cy="14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2"/>
          <p:cNvSpPr txBox="1"/>
          <p:nvPr/>
        </p:nvSpPr>
        <p:spPr>
          <a:xfrm>
            <a:off x="542038" y="496389"/>
            <a:ext cx="6381277" cy="939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2400" b="1" dirty="0"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207051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;p3"/>
          <p:cNvSpPr txBox="1">
            <a:spLocks/>
          </p:cNvSpPr>
          <p:nvPr/>
        </p:nvSpPr>
        <p:spPr>
          <a:xfrm>
            <a:off x="1458516" y="2441903"/>
            <a:ext cx="4536504" cy="608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Gill Sans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OBJETIVO GENERAL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18;p3"/>
          <p:cNvPicPr preferRelativeResize="0"/>
          <p:nvPr/>
        </p:nvPicPr>
        <p:blipFill rotWithShape="1">
          <a:blip r:embed="rId2">
            <a:alphaModFix/>
          </a:blip>
          <a:srcRect r="29126"/>
          <a:stretch/>
        </p:blipFill>
        <p:spPr>
          <a:xfrm flipH="1">
            <a:off x="5842620" y="2746031"/>
            <a:ext cx="3491880" cy="41119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7;p3"/>
          <p:cNvSpPr txBox="1">
            <a:spLocks/>
          </p:cNvSpPr>
          <p:nvPr/>
        </p:nvSpPr>
        <p:spPr>
          <a:xfrm>
            <a:off x="1458516" y="3119824"/>
            <a:ext cx="4536504" cy="290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s-CO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Desarrollar un software dinámico que provea y reporte adecuadamente los materiales adquiridos por la empresa, registrando la entrada y salida de los materiales en el almacén.  Con el fin de optimizar el tiempo en el proceso de entrada y salida de la entidad.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850"/>
              <a:buFont typeface="Arial"/>
              <a:buNone/>
            </a:pPr>
            <a:endParaRPr lang="es-CO" sz="1850" dirty="0" smtClean="0"/>
          </a:p>
          <a:p>
            <a:pPr marL="0" indent="0" algn="just">
              <a:lnSpc>
                <a:spcPct val="120000"/>
              </a:lnSpc>
              <a:spcBef>
                <a:spcPts val="1000"/>
              </a:spcBef>
              <a:buSzPts val="1850"/>
              <a:buFont typeface="Arial"/>
              <a:buNone/>
            </a:pPr>
            <a:endParaRPr lang="es-CO" sz="1850" dirty="0"/>
          </a:p>
        </p:txBody>
      </p:sp>
      <p:pic>
        <p:nvPicPr>
          <p:cNvPr id="6" name="Google Shape;119;p3" descr="Imagen relacion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6352" y="1737918"/>
            <a:ext cx="1872208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 descr="Resultado de imagen para logo del sena">
            <a:extLst>
              <a:ext uri="{FF2B5EF4-FFF2-40B4-BE49-F238E27FC236}">
                <a16:creationId xmlns="" xmlns:a16="http://schemas.microsoft.com/office/drawing/2014/main" id="{81E4F60E-A9D9-457F-84E1-3B6549C5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755" y="217820"/>
            <a:ext cx="1430302" cy="14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2"/>
          <p:cNvSpPr txBox="1"/>
          <p:nvPr/>
        </p:nvSpPr>
        <p:spPr>
          <a:xfrm>
            <a:off x="542038" y="496389"/>
            <a:ext cx="6381277" cy="939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2400" b="1" dirty="0"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164741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4;p4"/>
          <p:cNvSpPr txBox="1">
            <a:spLocks/>
          </p:cNvSpPr>
          <p:nvPr/>
        </p:nvSpPr>
        <p:spPr>
          <a:xfrm>
            <a:off x="1476828" y="2018251"/>
            <a:ext cx="5949968" cy="76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Gill Sans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OBJETIVOS ESPECÍFICOS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Google Shape;126;p4" descr="Resultado de imagen para objetivos animad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98049" y="1349783"/>
            <a:ext cx="1900244" cy="17108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5;p4"/>
          <p:cNvSpPr txBox="1">
            <a:spLocks/>
          </p:cNvSpPr>
          <p:nvPr/>
        </p:nvSpPr>
        <p:spPr>
          <a:xfrm>
            <a:off x="1476828" y="2754660"/>
            <a:ext cx="6571343" cy="3698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31775" algn="just">
              <a:lnSpc>
                <a:spcPct val="120000"/>
              </a:lnSpc>
              <a:spcBef>
                <a:spcPts val="1000"/>
              </a:spcBef>
              <a:buSzPts val="1850"/>
              <a:buFont typeface="Noto Sans Symbols"/>
              <a:buChar char="✔"/>
            </a:pPr>
            <a:r>
              <a:rPr lang="es-CO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Desarrollar un sistema enlazado a la base de datos para que la información pueda ser almacenada.</a:t>
            </a:r>
          </a:p>
          <a:p>
            <a:pPr marL="228600" indent="-231775" algn="just">
              <a:lnSpc>
                <a:spcPct val="120000"/>
              </a:lnSpc>
              <a:spcBef>
                <a:spcPts val="0"/>
              </a:spcBef>
              <a:buSzPts val="1850"/>
              <a:buFont typeface="Noto Sans Symbols"/>
              <a:buChar char="✔"/>
            </a:pPr>
            <a:r>
              <a:rPr lang="es-CO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Almacenar los diferentes reportes que genera el sistema.</a:t>
            </a:r>
          </a:p>
          <a:p>
            <a:pPr marL="228600" indent="-231775" algn="just">
              <a:lnSpc>
                <a:spcPct val="120000"/>
              </a:lnSpc>
              <a:spcBef>
                <a:spcPts val="0"/>
              </a:spcBef>
              <a:buSzPts val="1850"/>
              <a:buFont typeface="Noto Sans Symbols"/>
              <a:buChar char="✔"/>
            </a:pPr>
            <a:r>
              <a:rPr lang="es-CO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Realizar pruebas del funcionamiento en el inventario  y guardar todos los datos de la empresa en un servidor Seguro, haciendo un reporte de las salidas y entradas.</a:t>
            </a:r>
            <a:endParaRPr lang="es-CO" sz="185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Resultado de imagen para logo del sena">
            <a:extLst>
              <a:ext uri="{FF2B5EF4-FFF2-40B4-BE49-F238E27FC236}">
                <a16:creationId xmlns="" xmlns:a16="http://schemas.microsoft.com/office/drawing/2014/main" id="{81E4F60E-A9D9-457F-84E1-3B6549C5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755" y="217820"/>
            <a:ext cx="1430302" cy="14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2"/>
          <p:cNvSpPr txBox="1"/>
          <p:nvPr/>
        </p:nvSpPr>
        <p:spPr>
          <a:xfrm>
            <a:off x="542038" y="496389"/>
            <a:ext cx="6381277" cy="939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2400" b="1" dirty="0"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13434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1;p5"/>
          <p:cNvSpPr txBox="1">
            <a:spLocks/>
          </p:cNvSpPr>
          <p:nvPr/>
        </p:nvSpPr>
        <p:spPr>
          <a:xfrm>
            <a:off x="1403648" y="2073052"/>
            <a:ext cx="7126398" cy="608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Gill Sans"/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PLANTEAMIENTO DEL PROBLEMA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Google Shape;134;p5"/>
          <p:cNvSpPr txBox="1"/>
          <p:nvPr/>
        </p:nvSpPr>
        <p:spPr>
          <a:xfrm>
            <a:off x="1403646" y="2681308"/>
            <a:ext cx="5101655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dirty="0">
                <a:solidFill>
                  <a:schemeClr val="dk1"/>
                </a:solidFill>
                <a:latin typeface="Times New Roman" pitchFamily="18" charset="0"/>
                <a:ea typeface="Gill Sans"/>
                <a:cs typeface="Times New Roman" pitchFamily="18" charset="0"/>
                <a:sym typeface="Gill Sans"/>
              </a:rPr>
              <a:t>El principal problema que identificamos en la empresa es que no tiene un inventario sistematizado lo cual ocasiona que la empresa tenga problema con sus entradas y salidas de productos, además el usuario de la empresa  tiene inconvenientes al identificar la salida y la entrada del producto ya que realiza el registro a papel y lápiz.</a:t>
            </a:r>
            <a:endParaRPr lang="es-CO" sz="2400" b="0" i="0" u="none" strike="noStrike" cap="none" dirty="0">
              <a:solidFill>
                <a:schemeClr val="dk1"/>
              </a:solidFill>
              <a:latin typeface="Times New Roman" pitchFamily="18" charset="0"/>
              <a:ea typeface="Gill Sans"/>
              <a:cs typeface="Times New Roman" pitchFamily="18" charset="0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" name="Google Shape;133;p5" descr="Imagen relacionada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6680" y="3619441"/>
            <a:ext cx="3600399" cy="360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Resultado de imagen para logo del sena">
            <a:extLst>
              <a:ext uri="{FF2B5EF4-FFF2-40B4-BE49-F238E27FC236}">
                <a16:creationId xmlns="" xmlns:a16="http://schemas.microsoft.com/office/drawing/2014/main" id="{81E4F60E-A9D9-457F-84E1-3B6549C5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755" y="217820"/>
            <a:ext cx="1430302" cy="14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2"/>
          <p:cNvSpPr txBox="1"/>
          <p:nvPr/>
        </p:nvSpPr>
        <p:spPr>
          <a:xfrm>
            <a:off x="542038" y="496389"/>
            <a:ext cx="6381277" cy="939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2400" b="1" dirty="0"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96341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9;p6"/>
          <p:cNvSpPr txBox="1">
            <a:spLocks/>
          </p:cNvSpPr>
          <p:nvPr/>
        </p:nvSpPr>
        <p:spPr>
          <a:xfrm>
            <a:off x="1556164" y="2243072"/>
            <a:ext cx="6344810" cy="722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80"/>
              <a:buFont typeface="Gill Sans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PREGUNTA PROBLEMÁTICA</a:t>
            </a:r>
            <a:r>
              <a:rPr lang="en-US" sz="2880" dirty="0" smtClean="0"/>
              <a:t/>
            </a:r>
            <a:br>
              <a:rPr lang="en-US" sz="2880" dirty="0" smtClean="0"/>
            </a:br>
            <a:endParaRPr lang="en-US" sz="2880" dirty="0"/>
          </a:p>
        </p:txBody>
      </p:sp>
      <p:sp>
        <p:nvSpPr>
          <p:cNvPr id="3" name="Google Shape;140;p6"/>
          <p:cNvSpPr txBox="1">
            <a:spLocks/>
          </p:cNvSpPr>
          <p:nvPr/>
        </p:nvSpPr>
        <p:spPr>
          <a:xfrm>
            <a:off x="1442969" y="2822361"/>
            <a:ext cx="6571200" cy="338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SzPts val="2000"/>
              <a:buFont typeface="Arial"/>
              <a:buNone/>
            </a:pPr>
            <a:r>
              <a:rPr lang="es-CO" sz="2800" dirty="0" smtClean="0">
                <a:latin typeface="Times New Roman" pitchFamily="18" charset="0"/>
                <a:cs typeface="Times New Roman" pitchFamily="18" charset="0"/>
              </a:rPr>
              <a:t>¿Cómo suministrar a la empresa un sistema de inventariado actual, llevando consigo la organización y el seguimiento de los productos que se comercializan en el almacén?</a:t>
            </a:r>
            <a:endParaRPr lang="es-CO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43;p6" descr="Resultado de imagen para pregunta problematica animada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8585" y="4397104"/>
            <a:ext cx="4032448" cy="269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Resultado de imagen para logo del sena">
            <a:extLst>
              <a:ext uri="{FF2B5EF4-FFF2-40B4-BE49-F238E27FC236}">
                <a16:creationId xmlns="" xmlns:a16="http://schemas.microsoft.com/office/drawing/2014/main" id="{81E4F60E-A9D9-457F-84E1-3B6549C5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755" y="217820"/>
            <a:ext cx="1430302" cy="14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2"/>
          <p:cNvSpPr txBox="1"/>
          <p:nvPr/>
        </p:nvSpPr>
        <p:spPr>
          <a:xfrm>
            <a:off x="542038" y="496389"/>
            <a:ext cx="6381277" cy="939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2400" b="1" dirty="0"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29386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7;p8"/>
          <p:cNvSpPr txBox="1">
            <a:spLocks/>
          </p:cNvSpPr>
          <p:nvPr/>
        </p:nvSpPr>
        <p:spPr>
          <a:xfrm>
            <a:off x="2037978" y="1818928"/>
            <a:ext cx="3810745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900"/>
              <a:buFont typeface="Gill Sans"/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JUSTIFICACIÓN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uadroTexto 1">
            <a:extLst>
              <a:ext uri="{FF2B5EF4-FFF2-40B4-BE49-F238E27FC236}">
                <a16:creationId xmlns="" xmlns:a16="http://schemas.microsoft.com/office/drawing/2014/main" id="{40048A1A-A6B6-447B-8E3B-33A225610AAF}"/>
              </a:ext>
            </a:extLst>
          </p:cNvPr>
          <p:cNvSpPr txBox="1"/>
          <p:nvPr/>
        </p:nvSpPr>
        <p:spPr>
          <a:xfrm>
            <a:off x="800101" y="2070956"/>
            <a:ext cx="62865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CO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CO" sz="2400" dirty="0">
                <a:solidFill>
                  <a:schemeClr val="dk1"/>
                </a:solidFill>
                <a:latin typeface="Times New Roman" pitchFamily="18" charset="0"/>
                <a:ea typeface="Gill Sans"/>
                <a:cs typeface="Times New Roman" pitchFamily="18" charset="0"/>
                <a:sym typeface="Gill Sans"/>
              </a:rPr>
              <a:t>El presente proyecto consiste en la necesidad  de salvaguardara la información generando reportes de entrada y salida por medio de un sistema de inventario, brindando información detallada acerca del producto para facilitar su comercialización y movimiento dentro del almacén, la razón de implementar este sistema es facilitar el proceso de registro de la empresa ya que la administradora genera los reportes a papel y lápiz, este problema es latente ya que puede presentarse la perdida del dinero en la empresa</a:t>
            </a:r>
            <a:r>
              <a:rPr lang="es-CO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</a:p>
          <a:p>
            <a:endParaRPr lang="es-E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dirty="0"/>
          </a:p>
        </p:txBody>
      </p:sp>
      <p:pic>
        <p:nvPicPr>
          <p:cNvPr id="4" name="Google Shape;159;p8" descr="Resultado de imagen para justificacion animad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35360" y="4316626"/>
            <a:ext cx="2308640" cy="2867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Resultado de imagen para logo del sena">
            <a:extLst>
              <a:ext uri="{FF2B5EF4-FFF2-40B4-BE49-F238E27FC236}">
                <a16:creationId xmlns="" xmlns:a16="http://schemas.microsoft.com/office/drawing/2014/main" id="{81E4F60E-A9D9-457F-84E1-3B6549C5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755" y="217820"/>
            <a:ext cx="1430302" cy="14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2"/>
          <p:cNvSpPr txBox="1"/>
          <p:nvPr/>
        </p:nvSpPr>
        <p:spPr>
          <a:xfrm>
            <a:off x="542038" y="496389"/>
            <a:ext cx="6381277" cy="939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2400" b="1" dirty="0"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15271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8;p7"/>
          <p:cNvSpPr txBox="1">
            <a:spLocks/>
          </p:cNvSpPr>
          <p:nvPr/>
        </p:nvSpPr>
        <p:spPr>
          <a:xfrm>
            <a:off x="1170464" y="1687889"/>
            <a:ext cx="6571343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Gill Sans"/>
              <a:buNone/>
            </a:pPr>
            <a:r>
              <a:rPr lang="en-US" dirty="0" smtClean="0"/>
              <a:t> 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ALCANCE DEL PROYECTO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Google Shape;151;p7"/>
          <p:cNvSpPr txBox="1"/>
          <p:nvPr/>
        </p:nvSpPr>
        <p:spPr>
          <a:xfrm>
            <a:off x="1288029" y="2335961"/>
            <a:ext cx="5831228" cy="4844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algn="just">
              <a:lnSpc>
                <a:spcPct val="110000"/>
              </a:lnSpc>
              <a:buClr>
                <a:schemeClr val="accent1"/>
              </a:buClr>
              <a:buSzPts val="1700"/>
              <a:buFont typeface="Wingdings" pitchFamily="2" charset="2"/>
              <a:buChar char="ü"/>
            </a:pPr>
            <a:r>
              <a:rPr lang="es-CO" sz="2400" dirty="0" smtClean="0">
                <a:latin typeface="Times New Roman" pitchFamily="18" charset="0"/>
                <a:cs typeface="Times New Roman" pitchFamily="18" charset="0"/>
              </a:rPr>
              <a:t>Diseñar </a:t>
            </a:r>
            <a:r>
              <a:rPr lang="es-CO" sz="2400" dirty="0">
                <a:latin typeface="Times New Roman" pitchFamily="18" charset="0"/>
                <a:cs typeface="Times New Roman" pitchFamily="18" charset="0"/>
              </a:rPr>
              <a:t>un interfaz de registro y acceso de usuario en el </a:t>
            </a:r>
            <a:r>
              <a:rPr lang="es-CO" sz="2400" dirty="0" smtClean="0">
                <a:latin typeface="Times New Roman" pitchFamily="18" charset="0"/>
                <a:cs typeface="Times New Roman" pitchFamily="18" charset="0"/>
              </a:rPr>
              <a:t>sistema</a:t>
            </a:r>
            <a:endParaRPr lang="es-CO" sz="2400" dirty="0" smtClean="0">
              <a:latin typeface="Times New Roman" pitchFamily="18" charset="0"/>
              <a:ea typeface="Gill Sans"/>
              <a:cs typeface="Times New Roman" pitchFamily="18" charset="0"/>
              <a:sym typeface="Gill Sans"/>
            </a:endParaRPr>
          </a:p>
          <a:p>
            <a:pPr marL="285750" marR="0" lvl="0" indent="-28575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Wingdings" pitchFamily="2" charset="2"/>
              <a:buChar char="ü"/>
            </a:pPr>
            <a:r>
              <a:rPr lang="es-CO" sz="2400" dirty="0" smtClean="0">
                <a:latin typeface="Times New Roman" pitchFamily="18" charset="0"/>
                <a:ea typeface="Gill Sans"/>
                <a:cs typeface="Times New Roman" pitchFamily="18" charset="0"/>
                <a:sym typeface="Gill Sans"/>
              </a:rPr>
              <a:t>Generar </a:t>
            </a:r>
            <a:r>
              <a:rPr lang="es-CO" sz="2400" dirty="0">
                <a:latin typeface="Times New Roman" pitchFamily="18" charset="0"/>
                <a:ea typeface="Gill Sans"/>
                <a:cs typeface="Times New Roman" pitchFamily="18" charset="0"/>
                <a:sym typeface="Gill Sans"/>
              </a:rPr>
              <a:t>por medio de una etiqueta una vista detallada del producto con sus características, su estado, fecha de ingreso y salida de  la empresa.</a:t>
            </a:r>
            <a:endParaRPr lang="es-CO" sz="2400" dirty="0">
              <a:latin typeface="Times New Roman" pitchFamily="18" charset="0"/>
              <a:cs typeface="Times New Roman" pitchFamily="18" charset="0"/>
            </a:endParaRPr>
          </a:p>
          <a:p>
            <a:pPr marL="285750" marR="0" lvl="0" indent="-28575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Wingdings" pitchFamily="2" charset="2"/>
              <a:buChar char="ü"/>
            </a:pPr>
            <a:r>
              <a:rPr lang="es-CO" sz="2400" dirty="0">
                <a:latin typeface="Times New Roman" pitchFamily="18" charset="0"/>
                <a:ea typeface="Gill Sans"/>
                <a:cs typeface="Times New Roman" pitchFamily="18" charset="0"/>
                <a:sym typeface="Gill Sans"/>
              </a:rPr>
              <a:t>Reportar los movimientos de los productos por medio de la base de datos del programa.</a:t>
            </a:r>
          </a:p>
          <a:p>
            <a:pPr marL="285750" indent="-285750" algn="just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ts val="1700"/>
              <a:buFont typeface="Wingdings" pitchFamily="2" charset="2"/>
              <a:buChar char="ü"/>
            </a:pP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Evidenciar  un reporte de control de ventas</a:t>
            </a:r>
            <a:r>
              <a:rPr lang="es-ES" sz="2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R="0" lvl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00"/>
            </a:pPr>
            <a:endParaRPr dirty="0"/>
          </a:p>
        </p:txBody>
      </p:sp>
      <p:pic>
        <p:nvPicPr>
          <p:cNvPr id="4" name="Google Shape;150;p7" descr="Resultado de imagen para alcance del proyecto  animada"/>
          <p:cNvPicPr preferRelativeResize="0"/>
          <p:nvPr/>
        </p:nvPicPr>
        <p:blipFill rotWithShape="1">
          <a:blip r:embed="rId2">
            <a:alphaModFix/>
          </a:blip>
          <a:srcRect l="22933" r="24870"/>
          <a:stretch/>
        </p:blipFill>
        <p:spPr>
          <a:xfrm>
            <a:off x="6949440" y="3657600"/>
            <a:ext cx="2194560" cy="320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Resultado de imagen para logo del sena">
            <a:extLst>
              <a:ext uri="{FF2B5EF4-FFF2-40B4-BE49-F238E27FC236}">
                <a16:creationId xmlns="" xmlns:a16="http://schemas.microsoft.com/office/drawing/2014/main" id="{81E4F60E-A9D9-457F-84E1-3B6549C5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755" y="217820"/>
            <a:ext cx="1430302" cy="14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2"/>
          <p:cNvSpPr txBox="1"/>
          <p:nvPr/>
        </p:nvSpPr>
        <p:spPr>
          <a:xfrm>
            <a:off x="542038" y="496389"/>
            <a:ext cx="6381277" cy="939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2400" b="1" dirty="0"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415065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8782</TotalTime>
  <Words>1011</Words>
  <Application>Microsoft Office PowerPoint</Application>
  <PresentationFormat>Presentación en pantalla (4:3)</PresentationFormat>
  <Paragraphs>161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ACER</cp:lastModifiedBy>
  <cp:revision>268</cp:revision>
  <dcterms:created xsi:type="dcterms:W3CDTF">2014-06-25T16:18:26Z</dcterms:created>
  <dcterms:modified xsi:type="dcterms:W3CDTF">2019-06-30T01:26:58Z</dcterms:modified>
</cp:coreProperties>
</file>