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80" r:id="rId11"/>
    <p:sldId id="265" r:id="rId12"/>
    <p:sldId id="266" r:id="rId13"/>
    <p:sldId id="267" r:id="rId14"/>
    <p:sldId id="271" r:id="rId15"/>
    <p:sldId id="268" r:id="rId16"/>
    <p:sldId id="272" r:id="rId17"/>
    <p:sldId id="273" r:id="rId18"/>
    <p:sldId id="274" r:id="rId19"/>
    <p:sldId id="276" r:id="rId20"/>
    <p:sldId id="284" r:id="rId21"/>
    <p:sldId id="27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UWTbro4t3Fc8HDq8fOyJJ3gB4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AE7B1-ECC5-402C-B377-4008DD846CEB}">
  <a:tblStyle styleId="{0F4AE7B1-ECC5-402C-B377-4008DD846CE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516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68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1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1"/>
          </p:nvPr>
        </p:nvSpPr>
        <p:spPr>
          <a:xfrm rot="5400000">
            <a:off x="3003857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99" name="Google Shape;99;p42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8" name="Google Shape;38;p34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6" name="Google Shape;46;p35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36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7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0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7" name="Google Shape;77;p40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3">
            <a:alphaModFix/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31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imagenes/BPMN%20General.jpg" TargetMode="External"/><Relationship Id="rId3" Type="http://schemas.openxmlformats.org/officeDocument/2006/relationships/image" Target="../media/image20.png"/><Relationship Id="rId7" Type="http://schemas.openxmlformats.org/officeDocument/2006/relationships/hyperlink" Target="imagenes/BPMN%20de%20Salida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imagenes/BPMN%20de%20Registro.PNG" TargetMode="External"/><Relationship Id="rId5" Type="http://schemas.openxmlformats.org/officeDocument/2006/relationships/hyperlink" Target="imagenes/BPMN%20Entrada.PNG" TargetMode="Externa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imagenes/caso%20de%20uso%20empleado%201.PNG" TargetMode="External"/><Relationship Id="rId13" Type="http://schemas.openxmlformats.org/officeDocument/2006/relationships/hyperlink" Target="imagenes/caso%20de%20uso%20RNF%203.png" TargetMode="External"/><Relationship Id="rId3" Type="http://schemas.openxmlformats.org/officeDocument/2006/relationships/hyperlink" Target="imagenes/caso%20de%20uso%20administrador%201.PNG" TargetMode="External"/><Relationship Id="rId7" Type="http://schemas.openxmlformats.org/officeDocument/2006/relationships/hyperlink" Target="imagenes/caso%20de%20uso%20administrador%202.PNG" TargetMode="External"/><Relationship Id="rId12" Type="http://schemas.openxmlformats.org/officeDocument/2006/relationships/hyperlink" Target="imagenes/caso%20de%20uso%20RNF%204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imagenes/caso%20de%20uso%20general%201.PNG" TargetMode="External"/><Relationship Id="rId11" Type="http://schemas.openxmlformats.org/officeDocument/2006/relationships/hyperlink" Target="imagenes/caso%20de%20uso%20RNF%201.png" TargetMode="External"/><Relationship Id="rId5" Type="http://schemas.openxmlformats.org/officeDocument/2006/relationships/hyperlink" Target="imagenes/caso%20de%20uso%20proveedor%201.PNG" TargetMode="External"/><Relationship Id="rId10" Type="http://schemas.openxmlformats.org/officeDocument/2006/relationships/hyperlink" Target="imagenes/caso%20de%20uso%20RNF%202.png" TargetMode="External"/><Relationship Id="rId4" Type="http://schemas.openxmlformats.org/officeDocument/2006/relationships/hyperlink" Target="imagenes/caso%20de%20uso%20cliente%201.PNG" TargetMode="External"/><Relationship Id="rId9" Type="http://schemas.openxmlformats.org/officeDocument/2006/relationships/hyperlink" Target="imagenes/caso%20de%20uso%20empleado%202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971600" y="116632"/>
            <a:ext cx="741682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>
                <a:solidFill>
                  <a:schemeClr val="dk1"/>
                </a:solidFill>
              </a:rPr>
              <a:t>ADSI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H</a:t>
            </a:r>
            <a:r>
              <a:rPr lang="en-US" sz="2200" dirty="0"/>
              <a:t>aiber Avila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/>
              <a:t>Milton David Araque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Hector Sotomayor</a:t>
            </a: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ill Sans"/>
              <a:buNone/>
            </a:pPr>
            <a:r>
              <a:rPr lang="en-US" sz="2200" dirty="0"/>
              <a:t>Andrés Cristancho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TEMA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PROYECTO FORMATIVO </a:t>
            </a: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SEDE COLOMBIA </a:t>
            </a:r>
            <a:br>
              <a:rPr lang="en-US" sz="2200" dirty="0">
                <a:solidFill>
                  <a:schemeClr val="dk1"/>
                </a:solidFill>
              </a:rPr>
            </a:br>
            <a:r>
              <a:rPr lang="en-US" sz="2200" dirty="0">
                <a:solidFill>
                  <a:schemeClr val="dk1"/>
                </a:solidFill>
              </a:rPr>
              <a:t>(SENA) 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16AC3C4-737E-4ACE-8D75-4640849A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0" b="89941" l="0" r="100000">
                        <a14:foregroundMark x1="60201" y1="49112" x2="70569" y2="48521"/>
                        <a14:foregroundMark x1="61873" y1="43787" x2="61873" y2="43787"/>
                        <a14:foregroundMark x1="60201" y1="44379" x2="60201" y2="44379"/>
                        <a14:foregroundMark x1="60535" y1="55621" x2="60535" y2="55621"/>
                      </a14:backgroundRemoval>
                    </a14:imgEffect>
                  </a14:imgLayer>
                </a14:imgProps>
              </a:ext>
            </a:extLst>
          </a:blip>
          <a:srcRect b="27310"/>
          <a:stretch/>
        </p:blipFill>
        <p:spPr>
          <a:xfrm>
            <a:off x="2419708" y="-183078"/>
            <a:ext cx="5008066" cy="205759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0253F8-89F6-4D5B-B1BF-3184FCB24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11" y="1874520"/>
            <a:ext cx="4125572" cy="4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131840" y="1196752"/>
            <a:ext cx="406461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MAPAS DE PROCESO </a:t>
            </a:r>
            <a:endParaRPr sz="2600"/>
          </a:p>
        </p:txBody>
      </p:sp>
      <p:pic>
        <p:nvPicPr>
          <p:cNvPr id="175" name="Google Shape;175;p14" descr="Resultado de imagen para datos animad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9131" y="3733557"/>
            <a:ext cx="2952327" cy="281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3FD9492-EAE2-4EE8-A18F-2966A40A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1888642"/>
            <a:ext cx="6543675" cy="4141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3155988" y="551119"/>
            <a:ext cx="3488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 dirty="0"/>
              <a:t>BPMN PROCESO DE LA MANSIÓN Y EL SOFTWARE</a:t>
            </a:r>
            <a:endParaRPr sz="2600" dirty="0"/>
          </a:p>
        </p:txBody>
      </p:sp>
      <p:pic>
        <p:nvPicPr>
          <p:cNvPr id="1026" name="Picture 2" descr="Resultado de imagen para imagen animada de bpmn">
            <a:extLst>
              <a:ext uri="{FF2B5EF4-FFF2-40B4-BE49-F238E27FC236}">
                <a16:creationId xmlns:a16="http://schemas.microsoft.com/office/drawing/2014/main" id="{0D45EF3C-4E2D-499F-BDA7-60DDAE9C9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10000" r="79297">
                        <a14:foregroundMark x1="41797" y1="47639" x2="42109" y2="32083"/>
                        <a14:foregroundMark x1="39453" y1="49583" x2="32891" y2="47639"/>
                        <a14:foregroundMark x1="46094" y1="45417" x2="46094" y2="45417"/>
                        <a14:foregroundMark x1="60859" y1="38611" x2="60859" y2="38611"/>
                        <a14:foregroundMark x1="60547" y1="33750" x2="66250" y2="41944"/>
                        <a14:foregroundMark x1="56719" y1="47083" x2="63672" y2="44167"/>
                        <a14:foregroundMark x1="55781" y1="41389" x2="62578" y2="29861"/>
                        <a14:foregroundMark x1="64375" y1="34861" x2="68906" y2="44722"/>
                        <a14:foregroundMark x1="36406" y1="43056" x2="41172" y2="31250"/>
                        <a14:foregroundMark x1="43359" y1="51806" x2="47969" y2="34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24424" r="27897" b="-2188"/>
          <a:stretch/>
        </p:blipFill>
        <p:spPr bwMode="auto">
          <a:xfrm>
            <a:off x="5391568" y="2315877"/>
            <a:ext cx="3789485" cy="39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lobo: flecha derecha 2">
            <a:extLst>
              <a:ext uri="{FF2B5EF4-FFF2-40B4-BE49-F238E27FC236}">
                <a16:creationId xmlns:a16="http://schemas.microsoft.com/office/drawing/2014/main" id="{A7E8DFE2-F16D-4DFB-8966-FD0CA5EB8CDA}"/>
              </a:ext>
            </a:extLst>
          </p:cNvPr>
          <p:cNvSpPr/>
          <p:nvPr/>
        </p:nvSpPr>
        <p:spPr>
          <a:xfrm>
            <a:off x="321862" y="3562139"/>
            <a:ext cx="1477108" cy="1497204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5" action="ppaction://hlinkfile"/>
              </a:rPr>
              <a:t>Entrada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Globo: flecha derecha e izquierda 3">
            <a:extLst>
              <a:ext uri="{FF2B5EF4-FFF2-40B4-BE49-F238E27FC236}">
                <a16:creationId xmlns:a16="http://schemas.microsoft.com/office/drawing/2014/main" id="{5C9FAC26-B6F1-4F20-90D7-35A4CB19F878}"/>
              </a:ext>
            </a:extLst>
          </p:cNvPr>
          <p:cNvSpPr/>
          <p:nvPr/>
        </p:nvSpPr>
        <p:spPr>
          <a:xfrm>
            <a:off x="1857689" y="3567165"/>
            <a:ext cx="1939332" cy="1497204"/>
          </a:xfrm>
          <a:prstGeom prst="leftRigh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6" action="ppaction://hlinkfile"/>
              </a:rPr>
              <a:t>Registro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Globo: flecha izquierda 4">
            <a:extLst>
              <a:ext uri="{FF2B5EF4-FFF2-40B4-BE49-F238E27FC236}">
                <a16:creationId xmlns:a16="http://schemas.microsoft.com/office/drawing/2014/main" id="{DCA46724-2005-4805-88A4-E12EB442820F}"/>
              </a:ext>
            </a:extLst>
          </p:cNvPr>
          <p:cNvSpPr/>
          <p:nvPr/>
        </p:nvSpPr>
        <p:spPr>
          <a:xfrm>
            <a:off x="4006465" y="3567164"/>
            <a:ext cx="1175658" cy="1497204"/>
          </a:xfrm>
          <a:prstGeom prst="left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7" action="ppaction://hlinkfile"/>
              </a:rPr>
              <a:t>salida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Globo: flecha hacia abajo 5">
            <a:extLst>
              <a:ext uri="{FF2B5EF4-FFF2-40B4-BE49-F238E27FC236}">
                <a16:creationId xmlns:a16="http://schemas.microsoft.com/office/drawing/2014/main" id="{9AFBFD88-80F3-4503-A954-A16DEBAE166A}"/>
              </a:ext>
            </a:extLst>
          </p:cNvPr>
          <p:cNvSpPr/>
          <p:nvPr/>
        </p:nvSpPr>
        <p:spPr>
          <a:xfrm>
            <a:off x="1762230" y="2065208"/>
            <a:ext cx="2130250" cy="1210826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8" action="ppaction://hlinkfile"/>
              </a:rPr>
              <a:t>BPMN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2627784" y="1124744"/>
            <a:ext cx="489654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/>
              <a:t>REQUISITOS FUNCIONALES</a:t>
            </a:r>
            <a:br>
              <a:rPr lang="en-US" sz="2600"/>
            </a:br>
            <a:br>
              <a:rPr lang="en-US" sz="2600"/>
            </a:br>
            <a:endParaRPr sz="2600"/>
          </a:p>
        </p:txBody>
      </p:sp>
      <p:graphicFrame>
        <p:nvGraphicFramePr>
          <p:cNvPr id="187" name="Google Shape;187;p18"/>
          <p:cNvGraphicFramePr/>
          <p:nvPr>
            <p:extLst>
              <p:ext uri="{D42A27DB-BD31-4B8C-83A1-F6EECF244321}">
                <p14:modId xmlns:p14="http://schemas.microsoft.com/office/powerpoint/2010/main" val="2298311436"/>
              </p:ext>
            </p:extLst>
          </p:nvPr>
        </p:nvGraphicFramePr>
        <p:xfrm>
          <a:off x="2196434" y="2227028"/>
          <a:ext cx="6447087" cy="3412055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71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26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RF01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Inicio de Usuario administrado/empleado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97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 deberán ingresar su tipo de documento,  nombre y la contraseña para ingresar al sistema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94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ser consultado por cualquier persona registrada Dependiendo el rol que se le sea asignado.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7370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RNF12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8200" marR="482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825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8200" marR="4820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Google Shape;188;p18" descr="Resultado de imagen para requisitos animados la empre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18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2"/>
          <p:cNvGraphicFramePr/>
          <p:nvPr>
            <p:extLst>
              <p:ext uri="{D42A27DB-BD31-4B8C-83A1-F6EECF244321}">
                <p14:modId xmlns:p14="http://schemas.microsoft.com/office/powerpoint/2010/main" val="792383149"/>
              </p:ext>
            </p:extLst>
          </p:nvPr>
        </p:nvGraphicFramePr>
        <p:xfrm>
          <a:off x="1780674" y="1886783"/>
          <a:ext cx="6400800" cy="4353595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44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5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Inventariado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2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podrá identificar los productos que entran y salen de la empresa.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5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al entrar el producto lo registraría y llevara un seguimiento de los productos vendidos.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56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RNF03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RNF05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2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n-US" sz="12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  Alta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50750" marR="50750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3" name="Google Shape;213;p22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-105176" y="4000506"/>
            <a:ext cx="208096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010400" y="3652627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9"/>
          <p:cNvGraphicFramePr/>
          <p:nvPr>
            <p:extLst>
              <p:ext uri="{D42A27DB-BD31-4B8C-83A1-F6EECF244321}">
                <p14:modId xmlns:p14="http://schemas.microsoft.com/office/powerpoint/2010/main" val="3422163881"/>
              </p:ext>
            </p:extLst>
          </p:nvPr>
        </p:nvGraphicFramePr>
        <p:xfrm>
          <a:off x="609600" y="1901446"/>
          <a:ext cx="6657474" cy="437039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77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118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 de monetización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64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usuario-Administrador podrá ver los reportes de las ventas hechas por el usuario-empleado en tiempo real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37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s-CO" sz="12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sistema podrá dar los datos de venta en tiempo real al administrador, tomando las facturas hechas por el usuario-empleado en el día.</a:t>
                      </a:r>
                      <a:endParaRPr lang="es-CO" sz="12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9752">
                <a:tc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Requerimiento NO funcional: </a:t>
                      </a:r>
                      <a:endParaRPr sz="1200" u="none" strike="noStrike" cap="none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45925" marR="4592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RNF06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RNF08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oto Sans Symbols"/>
                        <a:buChar char="∙"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sz="12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5925" marR="459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342">
                <a:tc gridSpan="2">
                  <a:txBody>
                    <a:bodyPr/>
                    <a:lstStyle/>
                    <a:p>
                      <a:pPr marL="3810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Prioridad</a:t>
                      </a:r>
                      <a:r>
                        <a:rPr lang="en-US" sz="1200" u="none" strike="noStrike" cap="none" dirty="0"/>
                        <a:t> del </a:t>
                      </a:r>
                      <a:r>
                        <a:rPr lang="en-US" sz="1200" u="none" strike="noStrike" cap="none" dirty="0" err="1"/>
                        <a:t>requerimiento</a:t>
                      </a:r>
                      <a:r>
                        <a:rPr lang="en-US" sz="1200" u="none" strike="noStrike" cap="none" dirty="0"/>
                        <a:t>:     Alta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925" marR="4592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2385878" y="1092598"/>
            <a:ext cx="6571343" cy="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Gill Sans"/>
              <a:buNone/>
            </a:pPr>
            <a:r>
              <a:rPr lang="en-US" sz="2610" dirty="0"/>
              <a:t>REFERENCIAS NO FUNCIONALES</a:t>
            </a:r>
            <a:br>
              <a:rPr lang="en-US" sz="2880" dirty="0"/>
            </a:br>
            <a:endParaRPr sz="2880" dirty="0"/>
          </a:p>
        </p:txBody>
      </p:sp>
      <p:pic>
        <p:nvPicPr>
          <p:cNvPr id="220" name="Google Shape;220;p23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876256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25;p24">
            <a:extLst>
              <a:ext uri="{FF2B5EF4-FFF2-40B4-BE49-F238E27FC236}">
                <a16:creationId xmlns:a16="http://schemas.microsoft.com/office/drawing/2014/main" id="{716AB173-CA00-4303-95EB-BB1EF6D3E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055278"/>
              </p:ext>
            </p:extLst>
          </p:nvPr>
        </p:nvGraphicFramePr>
        <p:xfrm>
          <a:off x="186779" y="2584024"/>
          <a:ext cx="7032170" cy="2777782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5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RNF02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3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 funcionalidad del sistema y transacción de negocio debe responder al usuario en menos de 5 segundos.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u="none" strike="noStrike" cap="none" noProof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debe ser capaz de procesar  transacciones por segundo. Esto se medirá por medio de una  herramienta.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Baja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>
            <a:off x="307974" y="3933056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D6CE6E2-7EC3-4C4F-B56C-294FFBE3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97410"/>
              </p:ext>
            </p:extLst>
          </p:nvPr>
        </p:nvGraphicFramePr>
        <p:xfrm>
          <a:off x="2209282" y="2231354"/>
          <a:ext cx="6626744" cy="2931414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2800169">
                  <a:extLst>
                    <a:ext uri="{9D8B030D-6E8A-4147-A177-3AD203B41FA5}">
                      <a16:colId xmlns:a16="http://schemas.microsoft.com/office/drawing/2014/main" val="3811329155"/>
                    </a:ext>
                  </a:extLst>
                </a:gridCol>
                <a:gridCol w="3826575">
                  <a:extLst>
                    <a:ext uri="{9D8B030D-6E8A-4147-A177-3AD203B41FA5}">
                      <a16:colId xmlns:a16="http://schemas.microsoft.com/office/drawing/2014/main" val="138187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Identificación del requerimiento: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RNF03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32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Nombre del Requerimiento: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Sistema de ayudas</a:t>
                      </a:r>
                      <a:endParaRPr lang="es-CO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585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Características: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El sistema aplicara patrones y recomendaciones para el mejor uso del sistema.</a:t>
                      </a:r>
                      <a:endParaRPr lang="es-CO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91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Descripción del requerimiento: </a:t>
                      </a:r>
                      <a:endParaRPr lang="es-CO" sz="16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Se tendrán descripciones del uso del sistema mediante notas al momento de realizar una acción permitiendo desactivarse si el usuario lo desea.</a:t>
                      </a:r>
                      <a:endParaRPr lang="es-CO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5453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Prioridad del requerimiento:     Alta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973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7443536" y="4000500"/>
            <a:ext cx="1700463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237;p26">
            <a:extLst>
              <a:ext uri="{FF2B5EF4-FFF2-40B4-BE49-F238E27FC236}">
                <a16:creationId xmlns:a16="http://schemas.microsoft.com/office/drawing/2014/main" id="{9E918B90-4DE7-4041-BF12-9A715ABE8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504568"/>
              </p:ext>
            </p:extLst>
          </p:nvPr>
        </p:nvGraphicFramePr>
        <p:xfrm>
          <a:off x="529389" y="2005263"/>
          <a:ext cx="6914147" cy="3625517"/>
        </p:xfrm>
        <a:graphic>
          <a:graphicData uri="http://schemas.openxmlformats.org/drawingml/2006/table">
            <a:tbl>
              <a:tblPr firstRow="1" firstCol="1" bandRow="1">
                <a:noFill/>
                <a:tableStyleId>{0F4AE7B1-ECC5-402C-B377-4008DD846CEB}</a:tableStyleId>
              </a:tblPr>
              <a:tblGrid>
                <a:gridCol w="156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84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RNF04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6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Protección de información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1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usuario no podrá acceder al negocio si este llega a tener una emergencia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</a:t>
                      </a: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no continuará operando en caso de una emergencia.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58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u="none" strike="noStrike" cap="none" noProof="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13587" r="50000"/>
          <a:stretch/>
        </p:blipFill>
        <p:spPr>
          <a:xfrm flipH="1">
            <a:off x="6780548" y="4053218"/>
            <a:ext cx="2080965" cy="285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70B99D-FAC3-4850-8919-8EC3634B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61821"/>
              </p:ext>
            </p:extLst>
          </p:nvPr>
        </p:nvGraphicFramePr>
        <p:xfrm>
          <a:off x="282487" y="2406316"/>
          <a:ext cx="6792081" cy="2956841"/>
        </p:xfrm>
        <a:graphic>
          <a:graphicData uri="http://schemas.openxmlformats.org/drawingml/2006/table">
            <a:tbl>
              <a:tblPr firstRow="1" firstCol="1" bandRow="1">
                <a:tableStyleId>{0F4AE7B1-ECC5-402C-B377-4008DD846CEB}</a:tableStyleId>
              </a:tblPr>
              <a:tblGrid>
                <a:gridCol w="1533010">
                  <a:extLst>
                    <a:ext uri="{9D8B030D-6E8A-4147-A177-3AD203B41FA5}">
                      <a16:colId xmlns:a16="http://schemas.microsoft.com/office/drawing/2014/main" val="3569982193"/>
                    </a:ext>
                  </a:extLst>
                </a:gridCol>
                <a:gridCol w="5259071">
                  <a:extLst>
                    <a:ext uri="{9D8B030D-6E8A-4147-A177-3AD203B41FA5}">
                      <a16:colId xmlns:a16="http://schemas.microsoft.com/office/drawing/2014/main" val="3957869109"/>
                    </a:ext>
                  </a:extLst>
                </a:gridCol>
              </a:tblGrid>
              <a:tr h="577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Identificación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RNF11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442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del Requerimiento: 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Seguridad  de datos de la entidad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04975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 venta contara con un historial del producto vendido.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34615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 del requerimiento: </a:t>
                      </a:r>
                      <a:endParaRPr lang="es-CO" sz="1600" noProof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sistema contara con un historial de los datos ingresados  además de esto tener una plataforma tipo drive para no perder  información.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43542"/>
                  </a:ext>
                </a:extLst>
              </a:tr>
              <a:tr h="30865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 del requerimiento:     Alta</a:t>
                      </a:r>
                      <a:endParaRPr lang="es-CO" sz="16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303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2060847"/>
            <a:ext cx="5599311" cy="24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719027" y="980728"/>
            <a:ext cx="61206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Nombre comercial del software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495451" y="1223318"/>
            <a:ext cx="6387873" cy="5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None/>
            </a:pPr>
            <a:r>
              <a:rPr lang="en-US" sz="2600" dirty="0"/>
              <a:t>CASOS DE USO DE EL SOFTWARE</a:t>
            </a:r>
            <a:endParaRPr sz="2600" dirty="0"/>
          </a:p>
        </p:txBody>
      </p:sp>
      <p:sp>
        <p:nvSpPr>
          <p:cNvPr id="3" name="2 Rectángulo"/>
          <p:cNvSpPr/>
          <p:nvPr/>
        </p:nvSpPr>
        <p:spPr>
          <a:xfrm>
            <a:off x="2730843" y="2026500"/>
            <a:ext cx="4158048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Caso de uso</a:t>
            </a:r>
          </a:p>
        </p:txBody>
      </p:sp>
      <p:sp>
        <p:nvSpPr>
          <p:cNvPr id="6" name="5 Llamada de flecha a la derecha"/>
          <p:cNvSpPr/>
          <p:nvPr/>
        </p:nvSpPr>
        <p:spPr>
          <a:xfrm>
            <a:off x="148281" y="3401197"/>
            <a:ext cx="1960605" cy="1760838"/>
          </a:xfrm>
          <a:prstGeom prst="rightArrowCallout">
            <a:avLst>
              <a:gd name="adj1" fmla="val 18554"/>
              <a:gd name="adj2" fmla="val 14076"/>
              <a:gd name="adj3" fmla="val 27308"/>
              <a:gd name="adj4" fmla="val 6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Administrador </a:t>
            </a:r>
          </a:p>
        </p:txBody>
      </p:sp>
      <p:sp>
        <p:nvSpPr>
          <p:cNvPr id="9" name="8 Llamada de flecha a la derecha"/>
          <p:cNvSpPr/>
          <p:nvPr/>
        </p:nvSpPr>
        <p:spPr>
          <a:xfrm>
            <a:off x="2108887" y="3401197"/>
            <a:ext cx="1779372" cy="1760838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proveedor </a:t>
            </a:r>
          </a:p>
        </p:txBody>
      </p:sp>
      <p:sp>
        <p:nvSpPr>
          <p:cNvPr id="12" name="11 Llamada de flecha a la derecha"/>
          <p:cNvSpPr/>
          <p:nvPr/>
        </p:nvSpPr>
        <p:spPr>
          <a:xfrm flipH="1">
            <a:off x="5918886" y="3401197"/>
            <a:ext cx="1334530" cy="1760838"/>
          </a:xfrm>
          <a:prstGeom prst="rightArrowCallout">
            <a:avLst>
              <a:gd name="adj1" fmla="val 23319"/>
              <a:gd name="adj2" fmla="val 18278"/>
              <a:gd name="adj3" fmla="val 35084"/>
              <a:gd name="adj4" fmla="val 55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</a:t>
            </a:r>
          </a:p>
        </p:txBody>
      </p:sp>
      <p:sp>
        <p:nvSpPr>
          <p:cNvPr id="14" name="13 Llamada de flecha a la derecha"/>
          <p:cNvSpPr/>
          <p:nvPr/>
        </p:nvSpPr>
        <p:spPr>
          <a:xfrm flipH="1">
            <a:off x="7253416" y="3401197"/>
            <a:ext cx="1606376" cy="1760838"/>
          </a:xfrm>
          <a:prstGeom prst="rightArrowCallout">
            <a:avLst>
              <a:gd name="adj1" fmla="val 14916"/>
              <a:gd name="adj2" fmla="val 18278"/>
              <a:gd name="adj3" fmla="val 25840"/>
              <a:gd name="adj4" fmla="val 69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empleado</a:t>
            </a:r>
          </a:p>
        </p:txBody>
      </p:sp>
      <p:sp>
        <p:nvSpPr>
          <p:cNvPr id="10" name="9 Llamada de flecha izquierda y derecha"/>
          <p:cNvSpPr/>
          <p:nvPr/>
        </p:nvSpPr>
        <p:spPr>
          <a:xfrm>
            <a:off x="3888258" y="3401197"/>
            <a:ext cx="2030627" cy="1760838"/>
          </a:xfrm>
          <a:prstGeom prst="leftRightArrowCallout">
            <a:avLst>
              <a:gd name="adj1" fmla="val 0"/>
              <a:gd name="adj2" fmla="val 25000"/>
              <a:gd name="adj3" fmla="val 2500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sistema</a:t>
            </a:r>
          </a:p>
        </p:txBody>
      </p:sp>
      <p:sp>
        <p:nvSpPr>
          <p:cNvPr id="11" name="10 Flecha arriba"/>
          <p:cNvSpPr/>
          <p:nvPr/>
        </p:nvSpPr>
        <p:spPr>
          <a:xfrm>
            <a:off x="148281" y="5375189"/>
            <a:ext cx="481914" cy="61783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3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8" name="17 Flecha arriba"/>
          <p:cNvSpPr/>
          <p:nvPr/>
        </p:nvSpPr>
        <p:spPr>
          <a:xfrm>
            <a:off x="6647934" y="5387547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4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18 Flecha arriba"/>
          <p:cNvSpPr/>
          <p:nvPr/>
        </p:nvSpPr>
        <p:spPr>
          <a:xfrm>
            <a:off x="2364259" y="5387548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5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0" name="19 Flecha arriba"/>
          <p:cNvSpPr/>
          <p:nvPr/>
        </p:nvSpPr>
        <p:spPr>
          <a:xfrm>
            <a:off x="4689388" y="5387547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6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1" name="20 Flecha arriba"/>
          <p:cNvSpPr/>
          <p:nvPr/>
        </p:nvSpPr>
        <p:spPr>
          <a:xfrm>
            <a:off x="887626" y="5393726"/>
            <a:ext cx="481914" cy="605479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7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2" name="21 Flecha arriba"/>
          <p:cNvSpPr/>
          <p:nvPr/>
        </p:nvSpPr>
        <p:spPr>
          <a:xfrm>
            <a:off x="8445837" y="5387547"/>
            <a:ext cx="481914" cy="60548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8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22 Flecha arriba"/>
          <p:cNvSpPr/>
          <p:nvPr/>
        </p:nvSpPr>
        <p:spPr>
          <a:xfrm>
            <a:off x="7702379" y="5387549"/>
            <a:ext cx="481914" cy="60547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9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15 Llamada de flecha a la derecha"/>
          <p:cNvSpPr/>
          <p:nvPr/>
        </p:nvSpPr>
        <p:spPr>
          <a:xfrm>
            <a:off x="1446255" y="2026505"/>
            <a:ext cx="918004" cy="741404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RNF</a:t>
            </a:r>
          </a:p>
        </p:txBody>
      </p:sp>
      <p:sp>
        <p:nvSpPr>
          <p:cNvPr id="24" name="23 Llamada de flecha a la derecha"/>
          <p:cNvSpPr/>
          <p:nvPr/>
        </p:nvSpPr>
        <p:spPr>
          <a:xfrm flipH="1">
            <a:off x="7129848" y="2026505"/>
            <a:ext cx="918004" cy="741404"/>
          </a:xfrm>
          <a:prstGeom prst="rightArrowCallout">
            <a:avLst>
              <a:gd name="adj1" fmla="val 19958"/>
              <a:gd name="adj2" fmla="val 14076"/>
              <a:gd name="adj3" fmla="val 34231"/>
              <a:gd name="adj4" fmla="val 59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RNF</a:t>
            </a:r>
          </a:p>
        </p:txBody>
      </p:sp>
      <p:sp>
        <p:nvSpPr>
          <p:cNvPr id="2" name="1 Flecha derecha"/>
          <p:cNvSpPr/>
          <p:nvPr/>
        </p:nvSpPr>
        <p:spPr>
          <a:xfrm>
            <a:off x="389238" y="2397207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0" action="ppaction://hlinkfile"/>
              </a:rPr>
              <a:t>v2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24 Flecha derecha"/>
          <p:cNvSpPr/>
          <p:nvPr/>
        </p:nvSpPr>
        <p:spPr>
          <a:xfrm>
            <a:off x="380999" y="1993554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1" action="ppaction://hlinkfile"/>
              </a:rPr>
              <a:t>V1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6" name="25 Flecha derecha"/>
          <p:cNvSpPr/>
          <p:nvPr/>
        </p:nvSpPr>
        <p:spPr>
          <a:xfrm flipH="1">
            <a:off x="8120447" y="2397207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2" action="ppaction://hlinkfile"/>
              </a:rPr>
              <a:t>v4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7" name="26 Flecha derecha"/>
          <p:cNvSpPr/>
          <p:nvPr/>
        </p:nvSpPr>
        <p:spPr>
          <a:xfrm flipH="1">
            <a:off x="8120447" y="1960600"/>
            <a:ext cx="739345" cy="370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hlinkClick r:id="rId13" action="ppaction://hlinkfile"/>
              </a:rPr>
              <a:t>v3</a:t>
            </a:r>
            <a:endParaRPr lang="es-CO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4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27584" y="3309578"/>
            <a:ext cx="453650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sz="6600" dirty="0"/>
              <a:t>GRACIAS!!</a:t>
            </a:r>
            <a:endParaRPr sz="6600" dirty="0"/>
          </a:p>
        </p:txBody>
      </p:sp>
      <p:pic>
        <p:nvPicPr>
          <p:cNvPr id="263" name="Google Shape;263;p30" descr="Resultado de imagen para requisitos animados la empresa"/>
          <p:cNvPicPr preferRelativeResize="0"/>
          <p:nvPr/>
        </p:nvPicPr>
        <p:blipFill rotWithShape="1">
          <a:blip r:embed="rId3">
            <a:alphaModFix/>
          </a:blip>
          <a:srcRect l="44585"/>
          <a:stretch/>
        </p:blipFill>
        <p:spPr>
          <a:xfrm rot="10800000" flipH="1" flipV="1">
            <a:off x="5436825" y="2348875"/>
            <a:ext cx="3707175" cy="2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652337" y="1167458"/>
            <a:ext cx="4536504" cy="6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OBJETIVO GENERAL</a:t>
            </a:r>
            <a:endParaRPr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396970" y="1975641"/>
            <a:ext cx="4536504" cy="290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Desarrollar un software dinámico que provea y reporte adecuadamente los materiales adquiridos por la empresa, registrando la entrada y salida de los materiales en el almacén.  Con el fin de optimizar el tiempo en el proceso de entrada y salida de la entidad.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</a:pPr>
            <a:endParaRPr lang="es-CO" sz="1850"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sz="1850" dirty="0"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r="29126"/>
          <a:stretch/>
        </p:blipFill>
        <p:spPr>
          <a:xfrm flipH="1">
            <a:off x="5652120" y="1881808"/>
            <a:ext cx="3491880" cy="41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208" y="260648"/>
            <a:ext cx="1872208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907704" y="1268760"/>
            <a:ext cx="532859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OBJETIVOS ESPECÍFICOS 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17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Desarrollar un sistema enlazado a la base de datos para que la información pueda ser almacenada.</a:t>
            </a: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Almacenar los diferentes reportes que genera el sistema.</a:t>
            </a:r>
          </a:p>
          <a:p>
            <a:pPr marL="228600" lvl="0" indent="-2317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50"/>
              <a:buFont typeface="Noto Sans Symbols"/>
              <a:buChar char="✔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Realizar pruebas del funcionamiento en el inventario  y guardar todos los datos de la empresa en un servidor Seguro, haciendo un reporte de las salidas y entradas.</a:t>
            </a:r>
            <a:endParaRPr lang="es-CO" sz="1850" dirty="0"/>
          </a:p>
        </p:txBody>
      </p:sp>
      <p:pic>
        <p:nvPicPr>
          <p:cNvPr id="126" name="Google Shape;126;p4" descr="Resultado de imagen para objetivos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00" y="22738"/>
            <a:ext cx="2173790" cy="217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403648" y="1196752"/>
            <a:ext cx="6643351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PLANTEAMIENTO DEL PROBLEMA </a:t>
            </a:r>
            <a:endParaRPr/>
          </a:p>
        </p:txBody>
      </p:sp>
      <p:pic>
        <p:nvPicPr>
          <p:cNvPr id="133" name="Google Shape;133;p5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0500" y="2952691"/>
            <a:ext cx="3600399" cy="36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403648" y="2221489"/>
            <a:ext cx="51990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principal problema que identificamos en la empresa es que no tiene un inventario sistematizado lo cual ocasiona que la empresa tenga problema con sus entradas y salidas de productos, además el usuario de la empresa  tiene inconvenientes al identificar la salida y la entrada del producto ya que realiza el registro a papel y lápiz.</a:t>
            </a:r>
            <a:endParaRPr lang="es-CO"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2336223" y="908720"/>
            <a:ext cx="4784693" cy="6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lang="en-US" sz="2880"/>
              <a:t>PREGUNTA PROBLEMÁTICA</a:t>
            </a:r>
            <a:br>
              <a:rPr lang="en-US" sz="2880"/>
            </a:br>
            <a:endParaRPr sz="2880"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1442969" y="2015678"/>
            <a:ext cx="6571200" cy="1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O" sz="2400" dirty="0"/>
              <a:t>¿Cómo suministrar a la empresa un sistema de inventariado actual, llevando consigo la organización y el seguimiento de los productos que se comercializan en el almacén?</a:t>
            </a:r>
          </a:p>
        </p:txBody>
      </p:sp>
      <p:pic>
        <p:nvPicPr>
          <p:cNvPr id="141" name="Google Shape;141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6768" r="36526"/>
          <a:stretch/>
        </p:blipFill>
        <p:spPr>
          <a:xfrm>
            <a:off x="318409" y="284774"/>
            <a:ext cx="808893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 descr="Resultado de imagen para pregunta problematica animada"/>
          <p:cNvPicPr preferRelativeResize="0"/>
          <p:nvPr/>
        </p:nvPicPr>
        <p:blipFill rotWithShape="1">
          <a:blip r:embed="rId3">
            <a:alphaModFix/>
          </a:blip>
          <a:srcRect l="32560" r="34881"/>
          <a:stretch/>
        </p:blipFill>
        <p:spPr>
          <a:xfrm flipH="1">
            <a:off x="8150920" y="284774"/>
            <a:ext cx="98622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descr="Resultado de imagen para pregunta problematica anim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4692" y="3851678"/>
            <a:ext cx="4032448" cy="26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275856" y="980728"/>
            <a:ext cx="27363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JUSTIFICACIÓN </a:t>
            </a:r>
            <a:endParaRPr sz="2900"/>
          </a:p>
        </p:txBody>
      </p:sp>
      <p:pic>
        <p:nvPicPr>
          <p:cNvPr id="158" name="Google Shape;158;p8" descr="Resultado de imagen para justificacion anim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404664"/>
            <a:ext cx="1944216" cy="145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Resultado de imagen para justificacion anima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5958" y="3707026"/>
            <a:ext cx="2308640" cy="286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048A1A-A6B6-447B-8E3B-33A225610AAF}"/>
              </a:ext>
            </a:extLst>
          </p:cNvPr>
          <p:cNvSpPr txBox="1"/>
          <p:nvPr/>
        </p:nvSpPr>
        <p:spPr>
          <a:xfrm>
            <a:off x="1574123" y="1687156"/>
            <a:ext cx="55520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presente proyecto consiste en la necesidad  de salvaguardara la información generando reportes de entrada y salida por medio de un sistema de inventario, brindando información detallada acerca del producto para facilitar su comercialización y movimiento dentro del almacén, la razón de implementar este sistema es facilitar el proceso de registro de la empresa ya que la administradora genera los reportes a papel y lápiz, este problema es latente ya que puede presentarse la perdida del dinero en la empresa.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67744" y="1196298"/>
            <a:ext cx="6571343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 </a:t>
            </a:r>
            <a:r>
              <a:rPr lang="en-US" sz="2900"/>
              <a:t>ALCANCE DEL PROYECTO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604083" y="2106659"/>
            <a:ext cx="62670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10000"/>
              </a:lnSpc>
              <a:spcBef>
                <a:spcPts val="0"/>
              </a:spcBef>
              <a:buSzPts val="1700"/>
              <a:buFont typeface="Noto Sans Symbols"/>
              <a:buChar char="✔"/>
            </a:pPr>
            <a:r>
              <a:rPr lang="es-CO" sz="1700" dirty="0"/>
              <a:t>Diseñar un interfaz de registro y acceso de usuario en el sistema</a:t>
            </a:r>
          </a:p>
        </p:txBody>
      </p:sp>
      <p:pic>
        <p:nvPicPr>
          <p:cNvPr id="150" name="Google Shape;150;p7" descr="Resultado de imagen para alcance del proyecto  anim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066" y="2981593"/>
            <a:ext cx="5364963" cy="339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604083" y="2720310"/>
            <a:ext cx="5346900" cy="24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CO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Generar por medio de una etiqueta una vista detallada del producto con sus características, su estado, fecha de ingreso y salida de  la empresa.</a:t>
            </a:r>
            <a:endParaRPr lang="es-CO"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CO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Reportar los movimientos de los productos por medio de la base de datos del programa.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ts val="1700"/>
              <a:buFont typeface="Noto Sans Symbols"/>
              <a:buChar char="✔"/>
            </a:pPr>
            <a:r>
              <a:rPr lang="es-ES" sz="1700" dirty="0">
                <a:solidFill>
                  <a:schemeClr val="dk1"/>
                </a:solidFill>
                <a:latin typeface="Gill Sans"/>
              </a:rPr>
              <a:t>Evidenciar  un reporte de control de ventas.</a:t>
            </a:r>
          </a:p>
          <a:p>
            <a: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00"/>
            </a:pPr>
            <a:endParaRPr dirty="0"/>
          </a:p>
        </p:txBody>
      </p:sp>
      <p:pic>
        <p:nvPicPr>
          <p:cNvPr id="152" name="Google Shape;152;p7" descr="Resultado de imagen para objetivos animad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64" y="512344"/>
            <a:ext cx="1368152" cy="133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763689" y="1179997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Gill Sans"/>
              <a:buNone/>
            </a:pPr>
            <a:r>
              <a:rPr lang="en-US" sz="2900"/>
              <a:t>RECOLECCIÓN DE INFORMACIÓN</a:t>
            </a:r>
            <a:endParaRPr sz="2900"/>
          </a:p>
        </p:txBody>
      </p:sp>
      <p:pic>
        <p:nvPicPr>
          <p:cNvPr id="166" name="Google Shape;166;p9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" y="2550581"/>
            <a:ext cx="3960441" cy="39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 descr="Imagen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035" y="1924195"/>
            <a:ext cx="4522490" cy="452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C3A44CA-3A60-4BD7-9228-0899E788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1957192"/>
            <a:ext cx="4305300" cy="41067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838</Words>
  <Application>Microsoft Office PowerPoint</Application>
  <PresentationFormat>Presentación en pantalla (4:3)</PresentationFormat>
  <Paragraphs>136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</vt:lpstr>
      <vt:lpstr>Noto Sans Symbols</vt:lpstr>
      <vt:lpstr>Times New Roman</vt:lpstr>
      <vt:lpstr>Gallery</vt:lpstr>
      <vt:lpstr>ADSI   Haiber Avila  Milton David Araque Hector Sotomayor Andrés Cristancho  TEMA  PROYECTO FORMATIVO    SEDE COLOMBIA  (SENA) </vt:lpstr>
      <vt:lpstr>Presentación de PowerPoint</vt:lpstr>
      <vt:lpstr>OBJETIVO GENERAL</vt:lpstr>
      <vt:lpstr>OBJETIVOS ESPECÍFICOS </vt:lpstr>
      <vt:lpstr>PLANTEAMIENTO DEL PROBLEMA </vt:lpstr>
      <vt:lpstr>PREGUNTA PROBLEMÁTICA </vt:lpstr>
      <vt:lpstr>JUSTIFICACIÓN </vt:lpstr>
      <vt:lpstr> ALCANCE DEL PROYECTO</vt:lpstr>
      <vt:lpstr>RECOLECCIÓN DE INFORMACIÓN</vt:lpstr>
      <vt:lpstr>Presentación de PowerPoint</vt:lpstr>
      <vt:lpstr>MAPAS DE PROCESO </vt:lpstr>
      <vt:lpstr>BPMN PROCESO DE LA MANSIÓN Y EL SOFTWARE</vt:lpstr>
      <vt:lpstr>REQUISITOS FUNCIONALES  </vt:lpstr>
      <vt:lpstr>Presentación de PowerPoint</vt:lpstr>
      <vt:lpstr>Presentación de PowerPoint</vt:lpstr>
      <vt:lpstr>REFERENCIAS NO FUNCIONALES </vt:lpstr>
      <vt:lpstr>Presentación de PowerPoint</vt:lpstr>
      <vt:lpstr>Presentación de PowerPoint</vt:lpstr>
      <vt:lpstr>Presentación de PowerPoint</vt:lpstr>
      <vt:lpstr>CASOS DE USO DE EL SOFTWARE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 Haiber Avila  Milton David Araque Hector Sotomayor Andrés Cristancho  TEMA  PROYECTOR FORMATIVO    SEDE COLOMBIA  (SENA)</dc:title>
  <dc:creator>ACER</dc:creator>
  <cp:lastModifiedBy>APRENDIZ</cp:lastModifiedBy>
  <cp:revision>41</cp:revision>
  <dcterms:created xsi:type="dcterms:W3CDTF">2019-05-29T13:38:16Z</dcterms:created>
  <dcterms:modified xsi:type="dcterms:W3CDTF">2019-06-28T19:30:34Z</dcterms:modified>
</cp:coreProperties>
</file>