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UWTbro4t3Fc8HDq8fOyJJ3gB4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AE7B1-ECC5-402C-B377-4008DD846CEB}">
  <a:tblStyle styleId="{0F4AE7B1-ECC5-402C-B377-4008DD846CE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8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2396319" y="329308"/>
            <a:ext cx="3086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1434703" y="798973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2396319" y="3528542"/>
            <a:ext cx="561851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41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1"/>
          </p:nvPr>
        </p:nvSpPr>
        <p:spPr>
          <a:xfrm rot="5400000">
            <a:off x="3003857" y="455368"/>
            <a:ext cx="3450613" cy="657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 rot="5400000">
            <a:off x="5139597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 rot="5400000">
            <a:off x="1764094" y="478371"/>
            <a:ext cx="4659889" cy="53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99" name="Google Shape;99;p42"/>
          <p:cNvCxnSpPr/>
          <p:nvPr/>
        </p:nvCxnSpPr>
        <p:spPr>
          <a:xfrm>
            <a:off x="6918028" y="798974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8" name="Google Shape;38;p34"/>
          <p:cNvCxnSpPr/>
          <p:nvPr/>
        </p:nvCxnSpPr>
        <p:spPr>
          <a:xfrm>
            <a:off x="1443491" y="3804985"/>
            <a:ext cx="561700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6" name="Google Shape;46;p35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36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7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4186656" y="798974"/>
            <a:ext cx="3828178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1439042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1441748" y="3205491"/>
            <a:ext cx="242327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0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77" name="Google Shape;77;p40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>
            <a:spLocks noGrp="1"/>
          </p:cNvSpPr>
          <p:nvPr>
            <p:ph type="pic" idx="2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>
            <a:off x="1443492" y="3145992"/>
            <a:ext cx="3240286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1436664" y="5469857"/>
            <a:ext cx="3252420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1437530" y="318641"/>
            <a:ext cx="3251553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85" name="Google Shape;85;p40"/>
          <p:cNvCxnSpPr/>
          <p:nvPr/>
        </p:nvCxnSpPr>
        <p:spPr>
          <a:xfrm>
            <a:off x="1441281" y="3143605"/>
            <a:ext cx="324201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13">
            <a:alphaModFix/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31"/>
          <p:cNvCxnSpPr/>
          <p:nvPr/>
        </p:nvCxnSpPr>
        <p:spPr>
          <a:xfrm>
            <a:off x="0" y="6101127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la%20mansion.v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971600" y="116632"/>
            <a:ext cx="741682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>
                <a:solidFill>
                  <a:schemeClr val="dk1"/>
                </a:solidFill>
              </a:rPr>
              <a:t>ADSI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 err="1">
                <a:solidFill>
                  <a:schemeClr val="dk1"/>
                </a:solidFill>
              </a:rPr>
              <a:t>H</a:t>
            </a:r>
            <a:r>
              <a:rPr lang="en-US" sz="2200" dirty="0" err="1"/>
              <a:t>aiber</a:t>
            </a:r>
            <a:r>
              <a:rPr lang="en-US" sz="2200" dirty="0"/>
              <a:t> Avila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/>
              <a:t>Milton David </a:t>
            </a:r>
            <a:r>
              <a:rPr lang="en-US" sz="2200" dirty="0" err="1"/>
              <a:t>Araque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Hector Sotomayor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Andrés </a:t>
            </a:r>
            <a:r>
              <a:rPr lang="en-US" sz="2200" dirty="0" err="1"/>
              <a:t>Cristancho</a:t>
            </a: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TEMA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PROYECTOR FORMATIVO 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SEDE COLOMBIA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(SENA) 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131840" y="1196752"/>
            <a:ext cx="406461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MAPAS DE PROCESO </a:t>
            </a:r>
            <a:endParaRPr sz="2600"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t="10908"/>
          <a:stretch/>
        </p:blipFill>
        <p:spPr>
          <a:xfrm>
            <a:off x="2531095" y="2069431"/>
            <a:ext cx="5681663" cy="38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 descr="Resultado de imagen para dat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9131" y="3733557"/>
            <a:ext cx="2952327" cy="281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 descr="Imagen relacionada"/>
          <p:cNvPicPr preferRelativeResize="0"/>
          <p:nvPr/>
        </p:nvPicPr>
        <p:blipFill rotWithShape="1">
          <a:blip r:embed="rId3">
            <a:alphaModFix/>
          </a:blip>
          <a:srcRect l="3555" t="27030" r="6401" b="28349"/>
          <a:stretch/>
        </p:blipFill>
        <p:spPr>
          <a:xfrm>
            <a:off x="4067944" y="4005064"/>
            <a:ext cx="5251938" cy="26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3155988" y="551119"/>
            <a:ext cx="3488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BPNM PROCESO DE LA MANSIÓN Y EL SOFTWARE</a:t>
            </a:r>
            <a:endParaRPr sz="2600"/>
          </a:p>
        </p:txBody>
      </p:sp>
      <p:sp>
        <p:nvSpPr>
          <p:cNvPr id="2" name="Flecha derecha 1">
            <a:hlinkClick r:id="rId4" action="ppaction://hlinkfile"/>
          </p:cNvPr>
          <p:cNvSpPr/>
          <p:nvPr/>
        </p:nvSpPr>
        <p:spPr>
          <a:xfrm>
            <a:off x="4117672" y="2655277"/>
            <a:ext cx="1565031" cy="134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Ir al BPNM</a:t>
            </a:r>
            <a:endParaRPr lang="es-41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2627784" y="1124744"/>
            <a:ext cx="4896543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REQUISITOS FUNCIONALES</a:t>
            </a:r>
            <a:br>
              <a:rPr lang="en-US" sz="2600"/>
            </a:br>
            <a:br>
              <a:rPr lang="en-US" sz="2600"/>
            </a:br>
            <a:endParaRPr sz="2600"/>
          </a:p>
        </p:txBody>
      </p:sp>
      <p:graphicFrame>
        <p:nvGraphicFramePr>
          <p:cNvPr id="187" name="Google Shape;187;p18"/>
          <p:cNvGraphicFramePr/>
          <p:nvPr>
            <p:extLst>
              <p:ext uri="{D42A27DB-BD31-4B8C-83A1-F6EECF244321}">
                <p14:modId xmlns:p14="http://schemas.microsoft.com/office/powerpoint/2010/main" val="139649530"/>
              </p:ext>
            </p:extLst>
          </p:nvPr>
        </p:nvGraphicFramePr>
        <p:xfrm>
          <a:off x="2203938" y="2098945"/>
          <a:ext cx="5801073" cy="3668221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0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Identificación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RF01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245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Nombre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Inicio</a:t>
                      </a:r>
                      <a:r>
                        <a:rPr lang="en-US" sz="1000" u="none" strike="noStrike" cap="none" dirty="0"/>
                        <a:t> de </a:t>
                      </a:r>
                      <a:r>
                        <a:rPr lang="en-US" sz="1000" u="none" strike="noStrike" cap="none" dirty="0" err="1"/>
                        <a:t>Usuario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administrado</a:t>
                      </a:r>
                      <a:r>
                        <a:rPr lang="en-US" sz="1000" u="none" strike="noStrike" cap="none" dirty="0"/>
                        <a:t>/</a:t>
                      </a:r>
                      <a:r>
                        <a:rPr lang="en-US" sz="1000" u="none" strike="noStrike" cap="none" dirty="0" err="1"/>
                        <a:t>empleado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33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Características: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Los usuarios deberán ingresar su nombre y la contraseña para ingresar al sistema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245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Descripción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El sistema podrá ser consultado por cualquier persona Dependiendo el rol que se le sea asignado.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55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Requerimiento NO funcional: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RNF02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RNF03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RNF04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RNF05</a:t>
                      </a:r>
                      <a:endParaRPr sz="8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/>
                        <a:t>RNF12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285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Prioridad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    Alta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8200" marR="4820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8" name="Google Shape;188;p18" descr="Resultado de imagen para requisitos animados la empre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18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10400" y="3652627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9"/>
          <p:cNvGraphicFramePr/>
          <p:nvPr>
            <p:extLst>
              <p:ext uri="{D42A27DB-BD31-4B8C-83A1-F6EECF244321}">
                <p14:modId xmlns:p14="http://schemas.microsoft.com/office/powerpoint/2010/main" val="2078317489"/>
              </p:ext>
            </p:extLst>
          </p:nvPr>
        </p:nvGraphicFramePr>
        <p:xfrm>
          <a:off x="1443790" y="1989221"/>
          <a:ext cx="5855368" cy="3995225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12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67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Identificación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RF02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Nombre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Reporte</a:t>
                      </a:r>
                      <a:r>
                        <a:rPr lang="en-US" sz="900" u="none" strike="noStrike" cap="none" dirty="0"/>
                        <a:t> de </a:t>
                      </a:r>
                      <a:r>
                        <a:rPr lang="en-US" sz="900" u="none" strike="noStrike" cap="none" dirty="0" err="1"/>
                        <a:t>monetización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tiempo</a:t>
                      </a:r>
                      <a:r>
                        <a:rPr lang="en-US" sz="900" u="none" strike="noStrike" cap="none" dirty="0"/>
                        <a:t> real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6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Características: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Administrador podrá ver reporte de las ventas hechas por el usuario en tiempo real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67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Descripción del requerimiento: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El </a:t>
                      </a:r>
                      <a:r>
                        <a:rPr lang="en-US" sz="900" u="none" strike="noStrike" cap="none" dirty="0" err="1"/>
                        <a:t>sistema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podrá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dar</a:t>
                      </a:r>
                      <a:r>
                        <a:rPr lang="en-US" sz="900" u="none" strike="noStrike" cap="none" dirty="0"/>
                        <a:t> los </a:t>
                      </a:r>
                      <a:r>
                        <a:rPr lang="en-US" sz="900" u="none" strike="noStrike" cap="none" dirty="0" err="1"/>
                        <a:t>datos</a:t>
                      </a:r>
                      <a:r>
                        <a:rPr lang="en-US" sz="900" u="none" strike="noStrike" cap="none" dirty="0"/>
                        <a:t> de </a:t>
                      </a:r>
                      <a:r>
                        <a:rPr lang="en-US" sz="900" u="none" strike="noStrike" cap="none" dirty="0" err="1"/>
                        <a:t>venta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tiempo</a:t>
                      </a:r>
                      <a:r>
                        <a:rPr lang="en-US" sz="900" u="none" strike="noStrike" cap="none" dirty="0"/>
                        <a:t> real al </a:t>
                      </a:r>
                      <a:r>
                        <a:rPr lang="en-US" sz="900" u="none" strike="noStrike" cap="none" dirty="0" err="1"/>
                        <a:t>administrador</a:t>
                      </a:r>
                      <a:r>
                        <a:rPr lang="en-US" sz="900" u="none" strike="noStrike" cap="none" dirty="0"/>
                        <a:t>, </a:t>
                      </a:r>
                      <a:r>
                        <a:rPr lang="en-US" sz="900" u="none" strike="noStrike" cap="none" dirty="0" err="1"/>
                        <a:t>tomando</a:t>
                      </a:r>
                      <a:r>
                        <a:rPr lang="en-US" sz="900" u="none" strike="noStrike" cap="none" dirty="0"/>
                        <a:t> las </a:t>
                      </a:r>
                      <a:r>
                        <a:rPr lang="en-US" sz="900" u="none" strike="noStrike" cap="none" dirty="0" err="1"/>
                        <a:t>facturas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hechas</a:t>
                      </a:r>
                      <a:r>
                        <a:rPr lang="en-US" sz="900" u="none" strike="noStrike" cap="none" dirty="0"/>
                        <a:t> por el </a:t>
                      </a:r>
                      <a:r>
                        <a:rPr lang="en-US" sz="900" u="none" strike="noStrike" cap="none" dirty="0" err="1"/>
                        <a:t>empleado</a:t>
                      </a:r>
                      <a:r>
                        <a:rPr lang="en-US" sz="900" u="none" strike="noStrike" cap="none" dirty="0"/>
                        <a:t> </a:t>
                      </a:r>
                      <a:r>
                        <a:rPr lang="en-US" sz="900" u="none" strike="noStrike" cap="none" dirty="0" err="1"/>
                        <a:t>en</a:t>
                      </a:r>
                      <a:r>
                        <a:rPr lang="en-US" sz="900" u="none" strike="noStrike" cap="none" dirty="0"/>
                        <a:t> el </a:t>
                      </a:r>
                      <a:r>
                        <a:rPr lang="en-US" sz="900" u="none" strike="noStrike" cap="none" dirty="0" err="1"/>
                        <a:t>día</a:t>
                      </a:r>
                      <a:r>
                        <a:rPr lang="en-US" sz="900" u="none" strike="noStrike" cap="none" dirty="0"/>
                        <a:t>.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53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Requerimiento NO funcional: 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RNF02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RNF04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RNF06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RNF07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RNF08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RNF11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1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Prioridad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    Alta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20"/>
          <p:cNvGraphicFramePr/>
          <p:nvPr>
            <p:extLst>
              <p:ext uri="{D42A27DB-BD31-4B8C-83A1-F6EECF244321}">
                <p14:modId xmlns:p14="http://schemas.microsoft.com/office/powerpoint/2010/main" val="4205001313"/>
              </p:ext>
            </p:extLst>
          </p:nvPr>
        </p:nvGraphicFramePr>
        <p:xfrm>
          <a:off x="1990002" y="1925053"/>
          <a:ext cx="5982924" cy="402596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5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8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Identificación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RF03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Nombre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Código de caracterización del producto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Características: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producto tendrá una barra de código que identificara el producto.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8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Descripción del requerimiento: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El sistema identificara El código de barras y lo pondrá en el sistema haciendo un inventario de lo vendido.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9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Requerimiento NO funcional: 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RNF01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RNF07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RNF08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RNF09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RNF10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RNF11</a:t>
                      </a:r>
                      <a:endParaRPr sz="700" u="none" strike="noStrike" cap="none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 u="none" strike="noStrike" cap="none"/>
                        <a:t>RNF15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71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/>
                        <a:t>Prioridad</a:t>
                      </a:r>
                      <a:r>
                        <a:rPr lang="en-US" sz="900" u="none" strike="noStrike" cap="none" dirty="0"/>
                        <a:t> del </a:t>
                      </a:r>
                      <a:r>
                        <a:rPr lang="en-US" sz="900" u="none" strike="noStrike" cap="none" dirty="0" err="1"/>
                        <a:t>requerimiento</a:t>
                      </a:r>
                      <a:r>
                        <a:rPr lang="en-US" sz="900" u="none" strike="noStrike" cap="none" dirty="0"/>
                        <a:t>:     Alta</a:t>
                      </a:r>
                      <a:endParaRPr sz="7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1" name="Google Shape;201;p2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21"/>
          <p:cNvGraphicFramePr/>
          <p:nvPr>
            <p:extLst>
              <p:ext uri="{D42A27DB-BD31-4B8C-83A1-F6EECF244321}">
                <p14:modId xmlns:p14="http://schemas.microsoft.com/office/powerpoint/2010/main" val="3913586277"/>
              </p:ext>
            </p:extLst>
          </p:nvPr>
        </p:nvGraphicFramePr>
        <p:xfrm>
          <a:off x="1443789" y="1925053"/>
          <a:ext cx="5983705" cy="417869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4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3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Identificación del requerimiento: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RF04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Nombre del Requerimiento: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Estampado del producto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Características: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Los </a:t>
                      </a:r>
                      <a:r>
                        <a:rPr lang="en-US" sz="1200" u="none" strike="noStrike" cap="none" dirty="0" err="1"/>
                        <a:t>productos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tendrán</a:t>
                      </a:r>
                      <a:r>
                        <a:rPr lang="en-US" sz="1200" u="none" strike="noStrike" cap="none" dirty="0"/>
                        <a:t> un </a:t>
                      </a:r>
                      <a:r>
                        <a:rPr lang="en-US" sz="1200" u="none" strike="noStrike" cap="none" dirty="0" err="1"/>
                        <a:t>estampado</a:t>
                      </a:r>
                      <a:r>
                        <a:rPr lang="en-US" sz="1200" u="none" strike="noStrike" cap="none" dirty="0"/>
                        <a:t> de la </a:t>
                      </a:r>
                      <a:r>
                        <a:rPr lang="en-US" sz="1200" u="none" strike="noStrike" cap="none" dirty="0" err="1"/>
                        <a:t>empresa</a:t>
                      </a:r>
                      <a:r>
                        <a:rPr lang="en-US" sz="1200" u="none" strike="noStrike" cap="none" dirty="0"/>
                        <a:t> para </a:t>
                      </a:r>
                      <a:r>
                        <a:rPr lang="en-US" sz="1200" u="none" strike="noStrike" cap="none" dirty="0" err="1"/>
                        <a:t>identificarla</a:t>
                      </a:r>
                      <a:r>
                        <a:rPr lang="en-US" sz="1200" u="none" strike="noStrike" cap="none" dirty="0"/>
                        <a:t>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Descripción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El </a:t>
                      </a:r>
                      <a:r>
                        <a:rPr lang="en-US" sz="1200" u="none" strike="noStrike" cap="none" dirty="0" err="1"/>
                        <a:t>Cliente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podrá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identificar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si</a:t>
                      </a:r>
                      <a:r>
                        <a:rPr lang="en-US" sz="1200" u="none" strike="noStrike" cap="none" dirty="0"/>
                        <a:t> el </a:t>
                      </a:r>
                      <a:r>
                        <a:rPr lang="en-US" sz="1200" u="none" strike="noStrike" cap="none" dirty="0" err="1"/>
                        <a:t>producto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fue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comprado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/>
                        <a:t>en</a:t>
                      </a:r>
                      <a:r>
                        <a:rPr lang="en-US" sz="1200" u="none" strike="noStrike" cap="none" dirty="0"/>
                        <a:t> la </a:t>
                      </a:r>
                      <a:r>
                        <a:rPr lang="en-US" sz="1200" u="none" strike="noStrike" cap="none" dirty="0" err="1"/>
                        <a:t>empresa</a:t>
                      </a:r>
                      <a:r>
                        <a:rPr lang="en-US" sz="1200" u="none" strike="noStrike" cap="none" dirty="0"/>
                        <a:t>.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36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Requerimiento NO funcional: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RNF01</a:t>
                      </a:r>
                      <a:endParaRPr lang="en-US"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RNF07</a:t>
                      </a:r>
                      <a:endParaRPr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RNF10</a:t>
                      </a:r>
                      <a:endParaRPr sz="9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u="none" strike="noStrike" cap="none" dirty="0"/>
                        <a:t>RNF11</a:t>
                      </a:r>
                    </a:p>
                  </a:txBody>
                  <a:tcPr marL="56725" marR="567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3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Prioridad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    Alta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725" marR="5672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7" name="Google Shape;207;p21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63035" y="3867617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2"/>
          <p:cNvGraphicFramePr/>
          <p:nvPr>
            <p:extLst>
              <p:ext uri="{D42A27DB-BD31-4B8C-83A1-F6EECF244321}">
                <p14:modId xmlns:p14="http://schemas.microsoft.com/office/powerpoint/2010/main" val="959743540"/>
              </p:ext>
            </p:extLst>
          </p:nvPr>
        </p:nvGraphicFramePr>
        <p:xfrm>
          <a:off x="1583264" y="1999079"/>
          <a:ext cx="6437789" cy="4002854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5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6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Identificación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RF05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Nombre del Requerimiento: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Inventariado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Características: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El </a:t>
                      </a:r>
                      <a:r>
                        <a:rPr lang="en-US" sz="1000" u="none" strike="noStrike" cap="none" dirty="0" err="1"/>
                        <a:t>sistema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podrá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identificar</a:t>
                      </a:r>
                      <a:r>
                        <a:rPr lang="en-US" sz="1000" u="none" strike="noStrike" cap="none" dirty="0"/>
                        <a:t> los </a:t>
                      </a:r>
                      <a:r>
                        <a:rPr lang="en-US" sz="1000" u="none" strike="noStrike" cap="none" dirty="0" err="1"/>
                        <a:t>productos</a:t>
                      </a:r>
                      <a:r>
                        <a:rPr lang="en-US" sz="1000" u="none" strike="noStrike" cap="none" dirty="0"/>
                        <a:t> que </a:t>
                      </a:r>
                      <a:r>
                        <a:rPr lang="en-US" sz="1000" u="none" strike="noStrike" cap="none" dirty="0" err="1"/>
                        <a:t>entran</a:t>
                      </a:r>
                      <a:r>
                        <a:rPr lang="en-US" sz="1000" u="none" strike="noStrike" cap="none" dirty="0"/>
                        <a:t> y </a:t>
                      </a:r>
                      <a:r>
                        <a:rPr lang="en-US" sz="1000" u="none" strike="noStrike" cap="none" dirty="0" err="1"/>
                        <a:t>salen</a:t>
                      </a:r>
                      <a:r>
                        <a:rPr lang="en-US" sz="1000" u="none" strike="noStrike" cap="none" dirty="0"/>
                        <a:t> de la </a:t>
                      </a:r>
                      <a:r>
                        <a:rPr lang="en-US" sz="1000" u="none" strike="noStrike" cap="none" dirty="0" err="1"/>
                        <a:t>empresa</a:t>
                      </a:r>
                      <a:r>
                        <a:rPr lang="en-US" sz="1000" u="none" strike="noStrike" cap="none" dirty="0"/>
                        <a:t>.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6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Descripción del requerimiento: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El </a:t>
                      </a:r>
                      <a:r>
                        <a:rPr lang="en-US" sz="1000" u="none" strike="noStrike" cap="none" dirty="0" err="1"/>
                        <a:t>sistema</a:t>
                      </a:r>
                      <a:r>
                        <a:rPr lang="en-US" sz="1000" u="none" strike="noStrike" cap="none" dirty="0"/>
                        <a:t> al </a:t>
                      </a:r>
                      <a:r>
                        <a:rPr lang="en-US" sz="1000" u="none" strike="noStrike" cap="none" dirty="0" err="1"/>
                        <a:t>entrar</a:t>
                      </a:r>
                      <a:r>
                        <a:rPr lang="en-US" sz="1000" u="none" strike="noStrike" cap="none" dirty="0"/>
                        <a:t> el </a:t>
                      </a:r>
                      <a:r>
                        <a:rPr lang="en-US" sz="1000" u="none" strike="noStrike" cap="none" dirty="0" err="1"/>
                        <a:t>producto</a:t>
                      </a:r>
                      <a:r>
                        <a:rPr lang="en-US" sz="1000" u="none" strike="noStrike" cap="none" dirty="0"/>
                        <a:t> lo </a:t>
                      </a:r>
                      <a:r>
                        <a:rPr lang="en-US" sz="1000" u="none" strike="noStrike" cap="none" dirty="0" err="1"/>
                        <a:t>inventaría</a:t>
                      </a:r>
                      <a:r>
                        <a:rPr lang="en-US" sz="1000" u="none" strike="noStrike" cap="none" dirty="0"/>
                        <a:t> y </a:t>
                      </a:r>
                      <a:r>
                        <a:rPr lang="en-US" sz="1000" u="none" strike="noStrike" cap="none" dirty="0" err="1"/>
                        <a:t>llevara</a:t>
                      </a:r>
                      <a:r>
                        <a:rPr lang="en-US" sz="1000" u="none" strike="noStrike" cap="none" dirty="0"/>
                        <a:t> un </a:t>
                      </a:r>
                      <a:r>
                        <a:rPr lang="en-US" sz="1000" u="none" strike="noStrike" cap="none" dirty="0" err="1"/>
                        <a:t>seguimiento</a:t>
                      </a:r>
                      <a:r>
                        <a:rPr lang="en-US" sz="1000" u="none" strike="noStrike" cap="none" dirty="0"/>
                        <a:t> de los </a:t>
                      </a:r>
                      <a:r>
                        <a:rPr lang="en-US" sz="1000" u="none" strike="noStrike" cap="none" dirty="0" err="1"/>
                        <a:t>productos</a:t>
                      </a:r>
                      <a:r>
                        <a:rPr lang="en-US" sz="1000" u="none" strike="noStrike" cap="none" dirty="0"/>
                        <a:t> </a:t>
                      </a:r>
                      <a:r>
                        <a:rPr lang="en-US" sz="1000" u="none" strike="noStrike" cap="none" dirty="0" err="1"/>
                        <a:t>vendidos</a:t>
                      </a:r>
                      <a:r>
                        <a:rPr lang="en-US" sz="1000" u="none" strike="noStrike" cap="none" dirty="0"/>
                        <a:t>.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Requerimiento NO funcional: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RNF02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RNF03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RNF04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RNF05</a:t>
                      </a:r>
                      <a:endParaRPr sz="800" u="none" strike="noStrike" cap="none" dirty="0"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000" u="none" strike="noStrike" cap="none" dirty="0"/>
                        <a:t>RNF07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/>
                        <a:t>Prioridad</a:t>
                      </a:r>
                      <a:r>
                        <a:rPr lang="en-US" sz="1000" u="none" strike="noStrike" cap="none" dirty="0"/>
                        <a:t> del </a:t>
                      </a:r>
                      <a:r>
                        <a:rPr lang="en-US" sz="1000" u="none" strike="noStrike" cap="none" dirty="0" err="1"/>
                        <a:t>requerimiento</a:t>
                      </a:r>
                      <a:r>
                        <a:rPr lang="en-US" sz="1000" u="none" strike="noStrike" cap="none" dirty="0"/>
                        <a:t>:     Alta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750" marR="5075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3" name="Google Shape;213;p22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-105176" y="400050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1907704" y="1052736"/>
            <a:ext cx="657134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Gill Sans"/>
              <a:buNone/>
            </a:pPr>
            <a:r>
              <a:rPr lang="en-US" sz="2610"/>
              <a:t>REFERENCIAS NO FUNCIONALES</a:t>
            </a:r>
            <a:br>
              <a:rPr lang="en-US" sz="2880"/>
            </a:br>
            <a:endParaRPr sz="2880"/>
          </a:p>
        </p:txBody>
      </p:sp>
      <p:pic>
        <p:nvPicPr>
          <p:cNvPr id="220" name="Google Shape;220;p23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876256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25;p24">
            <a:extLst>
              <a:ext uri="{FF2B5EF4-FFF2-40B4-BE49-F238E27FC236}">
                <a16:creationId xmlns:a16="http://schemas.microsoft.com/office/drawing/2014/main" id="{716AB173-CA00-4303-95EB-BB1EF6D3E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495159"/>
              </p:ext>
            </p:extLst>
          </p:nvPr>
        </p:nvGraphicFramePr>
        <p:xfrm>
          <a:off x="1470055" y="2017625"/>
          <a:ext cx="5748892" cy="3787639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29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0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Identificación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RNF02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Nombre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Eficiencia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Características: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Toda funcionalidad del sistema y transacción de negocio debe responder al usuario en menos de 5 segundos.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0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Descripción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El sistema debe ser capaz de procesar  transacciones por segundo. Esto se medirá por medio de una  herramienta.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0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Prioridad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    Baja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4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57A01A6-3C86-4E37-8FB3-D64BAE643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03095"/>
              </p:ext>
            </p:extLst>
          </p:nvPr>
        </p:nvGraphicFramePr>
        <p:xfrm>
          <a:off x="2101274" y="2016125"/>
          <a:ext cx="5887694" cy="3630694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444031">
                  <a:extLst>
                    <a:ext uri="{9D8B030D-6E8A-4147-A177-3AD203B41FA5}">
                      <a16:colId xmlns:a16="http://schemas.microsoft.com/office/drawing/2014/main" val="3677717866"/>
                    </a:ext>
                  </a:extLst>
                </a:gridCol>
                <a:gridCol w="4443663">
                  <a:extLst>
                    <a:ext uri="{9D8B030D-6E8A-4147-A177-3AD203B41FA5}">
                      <a16:colId xmlns:a16="http://schemas.microsoft.com/office/drawing/2014/main" val="1590388971"/>
                    </a:ext>
                  </a:extLst>
                </a:gridCol>
              </a:tblGrid>
              <a:tr h="973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RNF03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805631108"/>
                  </a:ext>
                </a:extLst>
              </a:tr>
              <a:tr h="7261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Seguridad lógica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3472149960"/>
                  </a:ext>
                </a:extLst>
              </a:tr>
              <a:tr h="7261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 dirty="0">
                          <a:effectLst/>
                        </a:rPr>
                        <a:t>El sistema debe desarrollarse aplicando patrones y recomendaciones de programación que incrementen la seguridad.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1078816456"/>
                  </a:ext>
                </a:extLst>
              </a:tr>
              <a:tr h="973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300">
                          <a:effectLst/>
                        </a:rPr>
                        <a:t>Los permisos de acceso al sistema podrán ser cambiados solamente por el administrador de acceso a datos.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extLst>
                  <a:ext uri="{0D108BD9-81ED-4DB2-BD59-A6C34878D82A}">
                    <a16:rowId xmlns:a16="http://schemas.microsoft.com/office/drawing/2014/main" val="2894821117"/>
                  </a:ext>
                </a:extLst>
              </a:tr>
              <a:tr h="23159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3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67" marR="65667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104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5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443536" y="4000500"/>
            <a:ext cx="1700463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237;p26">
            <a:extLst>
              <a:ext uri="{FF2B5EF4-FFF2-40B4-BE49-F238E27FC236}">
                <a16:creationId xmlns:a16="http://schemas.microsoft.com/office/drawing/2014/main" id="{9E918B90-4DE7-4041-BF12-9A715ABE8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603062"/>
              </p:ext>
            </p:extLst>
          </p:nvPr>
        </p:nvGraphicFramePr>
        <p:xfrm>
          <a:off x="1481726" y="1876926"/>
          <a:ext cx="6154315" cy="388422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3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4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Identificación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RNF04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5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Nombre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Protección de información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Características: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El usuario no podrá acceder al negocio si este llega a tener una emergencia.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6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Descripción del requerimiento: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El </a:t>
                      </a:r>
                      <a:r>
                        <a:rPr lang="en-US" sz="1400" u="none" strike="noStrike" cap="none" dirty="0" err="1"/>
                        <a:t>sistema</a:t>
                      </a:r>
                      <a:r>
                        <a:rPr lang="en-US" sz="1400" u="none" strike="noStrike" cap="none" dirty="0"/>
                        <a:t> no </a:t>
                      </a:r>
                      <a:r>
                        <a:rPr lang="en-US" sz="1400" u="none" strike="noStrike" cap="none" dirty="0" err="1"/>
                        <a:t>continuará</a:t>
                      </a:r>
                      <a:r>
                        <a:rPr lang="en-US" sz="1400" u="none" strike="noStrike" cap="none" dirty="0"/>
                        <a:t> operando </a:t>
                      </a:r>
                      <a:r>
                        <a:rPr lang="en-US" sz="1400" u="none" strike="noStrike" cap="none" dirty="0" err="1"/>
                        <a:t>en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caso</a:t>
                      </a:r>
                      <a:r>
                        <a:rPr lang="en-US" sz="1400" u="none" strike="noStrike" cap="none" dirty="0"/>
                        <a:t> de una </a:t>
                      </a:r>
                      <a:r>
                        <a:rPr lang="en-US" sz="1400" u="none" strike="noStrike" cap="none" dirty="0" err="1"/>
                        <a:t>emergencia</a:t>
                      </a:r>
                      <a:r>
                        <a:rPr lang="en-US" sz="1400" u="none" strike="noStrike" cap="none" dirty="0"/>
                        <a:t>.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7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Prioridad</a:t>
                      </a:r>
                      <a:r>
                        <a:rPr lang="en-US" sz="1400" u="none" strike="noStrike" cap="none" dirty="0"/>
                        <a:t> del </a:t>
                      </a:r>
                      <a:r>
                        <a:rPr lang="en-US" sz="1400" u="none" strike="noStrike" cap="none" dirty="0" err="1"/>
                        <a:t>requerimiento</a:t>
                      </a:r>
                      <a:r>
                        <a:rPr lang="en-US" sz="1400" u="none" strike="noStrike" cap="none" dirty="0"/>
                        <a:t>:     Alta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2060847"/>
            <a:ext cx="5599311" cy="24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719027" y="980728"/>
            <a:ext cx="61206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Nombre comercial del software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6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3C7B93E-A629-4FB5-8784-0D053F833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78796"/>
              </p:ext>
            </p:extLst>
          </p:nvPr>
        </p:nvGraphicFramePr>
        <p:xfrm>
          <a:off x="1984693" y="2062288"/>
          <a:ext cx="6068444" cy="3777038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496444">
                  <a:extLst>
                    <a:ext uri="{9D8B030D-6E8A-4147-A177-3AD203B41FA5}">
                      <a16:colId xmlns:a16="http://schemas.microsoft.com/office/drawing/2014/main" val="28980369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529941686"/>
                    </a:ext>
                  </a:extLst>
                </a:gridCol>
              </a:tblGrid>
              <a:tr h="1086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RNF07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528790"/>
                  </a:ext>
                </a:extLst>
              </a:tr>
              <a:tr h="810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Códigos del producto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745497"/>
                  </a:ext>
                </a:extLst>
              </a:tr>
              <a:tr h="534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Cada producto tendrá un código  de identificación lo cual hará más fácil su búsqueda.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131210"/>
                  </a:ext>
                </a:extLst>
              </a:tr>
              <a:tr h="1086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effectLst/>
                        </a:rPr>
                        <a:t>El sistema  tendrá a su favor un código para cada producto.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879507"/>
                  </a:ext>
                </a:extLst>
              </a:tr>
              <a:tr h="25863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87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780548" y="4053218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70B99D-FAC3-4850-8919-8EC3634B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5804"/>
              </p:ext>
            </p:extLst>
          </p:nvPr>
        </p:nvGraphicFramePr>
        <p:xfrm>
          <a:off x="1475874" y="2062288"/>
          <a:ext cx="5997759" cy="3359945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353728">
                  <a:extLst>
                    <a:ext uri="{9D8B030D-6E8A-4147-A177-3AD203B41FA5}">
                      <a16:colId xmlns:a16="http://schemas.microsoft.com/office/drawing/2014/main" val="3569982193"/>
                    </a:ext>
                  </a:extLst>
                </a:gridCol>
                <a:gridCol w="4644031">
                  <a:extLst>
                    <a:ext uri="{9D8B030D-6E8A-4147-A177-3AD203B41FA5}">
                      <a16:colId xmlns:a16="http://schemas.microsoft.com/office/drawing/2014/main" val="3957869109"/>
                    </a:ext>
                  </a:extLst>
                </a:gridCol>
              </a:tblGrid>
              <a:tr h="96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Identificación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RNF11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44422"/>
                  </a:ext>
                </a:extLst>
              </a:tr>
              <a:tr h="7210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Nombre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 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04975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Características: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Cada venta contara con un historial del producto vendido.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334615"/>
                  </a:ext>
                </a:extLst>
              </a:tr>
              <a:tr h="966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Descripción del requerimiento: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_tradnl" sz="1400">
                          <a:effectLst/>
                        </a:rPr>
                        <a:t>El sistema contara con un historial de los datos ingresados  además de esto tener una plataforma tipo drive para no perder  información.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43542"/>
                  </a:ext>
                </a:extLst>
              </a:tr>
              <a:tr h="23007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303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27584" y="3309578"/>
            <a:ext cx="453650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sz="6600"/>
              <a:t>GRACIAS !!</a:t>
            </a:r>
            <a:endParaRPr sz="6600"/>
          </a:p>
        </p:txBody>
      </p:sp>
      <p:pic>
        <p:nvPicPr>
          <p:cNvPr id="263" name="Google Shape;263;p3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44585"/>
          <a:stretch/>
        </p:blipFill>
        <p:spPr>
          <a:xfrm rot="10800000" flipH="1">
            <a:off x="5436825" y="2348875"/>
            <a:ext cx="3707175" cy="2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979712" y="1124744"/>
            <a:ext cx="4536504" cy="60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OBJETIVOS GENERALES 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403648" y="1988840"/>
            <a:ext cx="4464496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Desarrollar un software dinámico que provea y reporte adecuadamente los materiales adquiridos por la empresa, registrando la entrada y salida de los materiales en el almacén.  Con el fin de optimizar el tiempo en los procesos de entradas y salidas de la entidad.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endParaRPr sz="185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r="29126"/>
          <a:stretch/>
        </p:blipFill>
        <p:spPr>
          <a:xfrm flipH="1">
            <a:off x="5652120" y="1268760"/>
            <a:ext cx="3894774" cy="472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4208" y="260648"/>
            <a:ext cx="1872208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1907704" y="1268760"/>
            <a:ext cx="532859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OBJETIVOS ESPECÍFICOS 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17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Desarrollar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enlazado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 la base de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para que la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pueda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almacenada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almacenar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diferentes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reportes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que genera el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Realizar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pruebas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del Sistema functional del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inventaro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 y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guarda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empresa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Seguro,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haciendo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inventario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salidas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y entradas.</a:t>
            </a:r>
            <a:endParaRPr sz="1850" dirty="0"/>
          </a:p>
        </p:txBody>
      </p:sp>
      <p:pic>
        <p:nvPicPr>
          <p:cNvPr id="126" name="Google Shape;126;p4" descr="Resultado de imagen para objetivos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200" y="22738"/>
            <a:ext cx="2173790" cy="217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403648" y="1196752"/>
            <a:ext cx="6643351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PLANTEAMIENTO DEL PROBLEMA 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73290" y="1860920"/>
            <a:ext cx="6571200" cy="17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Los aspectos más comunes e importantes de una empresa comercializadora es el control del inventario de su organización, los cuales representan un pilar fundamental y crítico en las operaciones y economía de la empresa.</a:t>
            </a:r>
            <a:endParaRPr/>
          </a:p>
        </p:txBody>
      </p:sp>
      <p:pic>
        <p:nvPicPr>
          <p:cNvPr id="133" name="Google Shape;133;p5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0500" y="2952691"/>
            <a:ext cx="3600399" cy="36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73300" y="3618125"/>
            <a:ext cx="51990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principal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identificamos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es que no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tiene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sistema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inventario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ocaciona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tenga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 sus entradas y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salidas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además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los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usuario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 Sistema 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también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tienen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inconvenientes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identificando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salida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 entrada del </a:t>
            </a:r>
            <a:r>
              <a:rPr lang="en-US" sz="2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</a:t>
            </a: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2336223" y="908720"/>
            <a:ext cx="4784693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 sz="2880"/>
              <a:t>PREGUNTA PROBLEMÁTICA</a:t>
            </a:r>
            <a:br>
              <a:rPr lang="en-US" sz="2880"/>
            </a:br>
            <a:endParaRPr sz="2880"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549714" y="2641621"/>
            <a:ext cx="6571200" cy="1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dirty="0"/>
              <a:t>¿</a:t>
            </a:r>
            <a:r>
              <a:rPr lang="en-US" sz="2400" dirty="0" err="1"/>
              <a:t>Cómo</a:t>
            </a:r>
            <a:r>
              <a:rPr lang="en-US" sz="2400" dirty="0"/>
              <a:t> </a:t>
            </a:r>
            <a:r>
              <a:rPr lang="en-US" sz="2400" dirty="0" err="1"/>
              <a:t>suministrar</a:t>
            </a:r>
            <a:r>
              <a:rPr lang="en-US" sz="2400" dirty="0"/>
              <a:t> a la </a:t>
            </a:r>
            <a:r>
              <a:rPr lang="en-US" sz="2400" dirty="0" err="1"/>
              <a:t>organización</a:t>
            </a:r>
            <a:r>
              <a:rPr lang="en-US" sz="2400" dirty="0"/>
              <a:t> de un </a:t>
            </a:r>
            <a:r>
              <a:rPr lang="en-US" sz="2400" dirty="0" err="1"/>
              <a:t>sistema</a:t>
            </a:r>
            <a:r>
              <a:rPr lang="en-US" sz="2400" dirty="0"/>
              <a:t> de </a:t>
            </a:r>
            <a:r>
              <a:rPr lang="en-US" sz="2400" dirty="0" err="1"/>
              <a:t>inventariado</a:t>
            </a:r>
            <a:r>
              <a:rPr lang="en-US" sz="2400" dirty="0"/>
              <a:t> actual, </a:t>
            </a:r>
            <a:r>
              <a:rPr lang="en-US" sz="2400" dirty="0" err="1"/>
              <a:t>llevando</a:t>
            </a:r>
            <a:r>
              <a:rPr lang="en-US" sz="2400" dirty="0"/>
              <a:t> </a:t>
            </a:r>
            <a:r>
              <a:rPr lang="en-US" sz="2400" dirty="0" err="1"/>
              <a:t>consigo</a:t>
            </a:r>
            <a:r>
              <a:rPr lang="en-US" sz="2400" dirty="0"/>
              <a:t> la </a:t>
            </a:r>
            <a:r>
              <a:rPr lang="en-US" sz="2400" dirty="0" err="1"/>
              <a:t>organización</a:t>
            </a:r>
            <a:r>
              <a:rPr lang="en-US" sz="2400" dirty="0"/>
              <a:t> y el </a:t>
            </a:r>
            <a:r>
              <a:rPr lang="en-US" sz="2400" dirty="0" err="1"/>
              <a:t>seguimiento</a:t>
            </a:r>
            <a:r>
              <a:rPr lang="en-US" sz="2400" dirty="0"/>
              <a:t> de los </a:t>
            </a:r>
            <a:r>
              <a:rPr lang="en-US" sz="2400" dirty="0" err="1"/>
              <a:t>productos</a:t>
            </a:r>
            <a:r>
              <a:rPr lang="en-US" sz="2400" dirty="0"/>
              <a:t> que se </a:t>
            </a:r>
            <a:r>
              <a:rPr lang="en-US" sz="2400" dirty="0" err="1"/>
              <a:t>comercializan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almacen</a:t>
            </a:r>
            <a:r>
              <a:rPr lang="en-US" sz="2400" dirty="0"/>
              <a:t>?</a:t>
            </a:r>
            <a:endParaRPr sz="2400" dirty="0"/>
          </a:p>
        </p:txBody>
      </p:sp>
      <p:pic>
        <p:nvPicPr>
          <p:cNvPr id="141" name="Google Shape;141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6768" r="36526"/>
          <a:stretch/>
        </p:blipFill>
        <p:spPr>
          <a:xfrm>
            <a:off x="318409" y="284774"/>
            <a:ext cx="808893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2560" r="34881"/>
          <a:stretch/>
        </p:blipFill>
        <p:spPr>
          <a:xfrm flipH="1">
            <a:off x="8150920" y="284774"/>
            <a:ext cx="98622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 descr="Resultado de imagen para pregunta problematica anim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4692" y="3851678"/>
            <a:ext cx="4032448" cy="26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267744" y="1196298"/>
            <a:ext cx="6571343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 </a:t>
            </a:r>
            <a:r>
              <a:rPr lang="en-US" sz="2900"/>
              <a:t>ALCANCE DEL PROYECTO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041375" y="2087406"/>
            <a:ext cx="6267000" cy="9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10000"/>
              </a:lnSpc>
              <a:spcBef>
                <a:spcPts val="0"/>
              </a:spcBef>
              <a:buSzPts val="1700"/>
              <a:buFont typeface="Noto Sans Symbols"/>
              <a:buChar char="✔"/>
            </a:pPr>
            <a:r>
              <a:rPr lang="en-US" sz="1700" dirty="0" err="1"/>
              <a:t>Diseñar</a:t>
            </a:r>
            <a:r>
              <a:rPr lang="en-US" sz="1700" dirty="0"/>
              <a:t> un </a:t>
            </a:r>
            <a:r>
              <a:rPr lang="en-US" sz="1700" dirty="0" err="1"/>
              <a:t>interfaz</a:t>
            </a:r>
            <a:r>
              <a:rPr lang="en-US" sz="1700" dirty="0"/>
              <a:t> de </a:t>
            </a:r>
            <a:r>
              <a:rPr lang="en-US" sz="1700" dirty="0" err="1"/>
              <a:t>registro</a:t>
            </a:r>
            <a:r>
              <a:rPr lang="en-US" sz="1700" dirty="0"/>
              <a:t> y </a:t>
            </a:r>
            <a:r>
              <a:rPr lang="en-US" sz="1700" dirty="0" err="1"/>
              <a:t>acceso</a:t>
            </a:r>
            <a:r>
              <a:rPr lang="en-US" sz="1700" dirty="0"/>
              <a:t> de </a:t>
            </a:r>
            <a:r>
              <a:rPr lang="en-US" sz="1700" dirty="0" err="1"/>
              <a:t>usuario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el </a:t>
            </a:r>
            <a:r>
              <a:rPr lang="en-US" sz="1700" dirty="0" err="1"/>
              <a:t>sistema</a:t>
            </a:r>
            <a:r>
              <a:rPr lang="en-US" sz="1700" dirty="0"/>
              <a:t> .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✔"/>
            </a:pPr>
            <a:r>
              <a:rPr lang="en-US" sz="1700" dirty="0" err="1"/>
              <a:t>Diseñar</a:t>
            </a:r>
            <a:r>
              <a:rPr lang="en-US" sz="1700" dirty="0"/>
              <a:t> un </a:t>
            </a:r>
            <a:r>
              <a:rPr lang="en-US" sz="1700" dirty="0" err="1"/>
              <a:t>código</a:t>
            </a:r>
            <a:r>
              <a:rPr lang="en-US" sz="1700" dirty="0"/>
              <a:t> para los </a:t>
            </a:r>
            <a:r>
              <a:rPr lang="en-US" sz="1700" dirty="0" err="1"/>
              <a:t>productos</a:t>
            </a:r>
            <a:r>
              <a:rPr lang="en-US" sz="1700" dirty="0"/>
              <a:t> </a:t>
            </a:r>
            <a:r>
              <a:rPr lang="en-US" sz="1700" dirty="0" err="1"/>
              <a:t>comerciales</a:t>
            </a:r>
            <a:r>
              <a:rPr lang="en-US" sz="1700" dirty="0"/>
              <a:t>.</a:t>
            </a:r>
            <a:endParaRPr sz="1700" dirty="0"/>
          </a:p>
        </p:txBody>
      </p:sp>
      <p:pic>
        <p:nvPicPr>
          <p:cNvPr id="150" name="Google Shape;150;p7" descr="Resultado de imagen para alcance del proyecto  anim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066" y="2981593"/>
            <a:ext cx="5364963" cy="339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041375" y="2981138"/>
            <a:ext cx="5346900" cy="244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Encontrar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una vista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detallada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 sus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características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fecha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ingreso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salidad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 la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empresa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Reportar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los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movimientos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los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productos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por medio de un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inventario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sistematizado</a:t>
            </a: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ES" sz="1700" dirty="0">
                <a:solidFill>
                  <a:schemeClr val="dk1"/>
                </a:solidFill>
                <a:latin typeface="Gill Sans"/>
              </a:rPr>
              <a:t>Evidenciar  un reporte de control de ventas.</a:t>
            </a:r>
          </a:p>
          <a:p>
            <a: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</a:pPr>
            <a:endParaRPr dirty="0"/>
          </a:p>
        </p:txBody>
      </p:sp>
      <p:pic>
        <p:nvPicPr>
          <p:cNvPr id="152" name="Google Shape;152;p7" descr="Resultado de imagen para objetiv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64" y="512344"/>
            <a:ext cx="1368152" cy="133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275856" y="980728"/>
            <a:ext cx="27363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JUSTIFICACIÓN </a:t>
            </a:r>
            <a:endParaRPr sz="2900"/>
          </a:p>
        </p:txBody>
      </p:sp>
      <p:pic>
        <p:nvPicPr>
          <p:cNvPr id="158" name="Google Shape;158;p8" descr="Resultado de imagen para justificacion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24" y="404664"/>
            <a:ext cx="1944216" cy="145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Resultado de imagen para justificacion anima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224" y="3429000"/>
            <a:ext cx="2857500" cy="31455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048A1A-A6B6-447B-8E3B-33A225610AAF}"/>
              </a:ext>
            </a:extLst>
          </p:cNvPr>
          <p:cNvSpPr txBox="1"/>
          <p:nvPr/>
        </p:nvSpPr>
        <p:spPr>
          <a:xfrm>
            <a:off x="1531919" y="1968510"/>
            <a:ext cx="55520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presente proyecto consiste en la necesidad  de salvaguardara la información generando reportes de entrada y salida por medio de un sistema de inventario, brindando información detallada acerca del producto para facilitar su comercialización y movimiento dentro del almacén, la razón de implementar este sistema es facilitar el proceso de registro en el almacén ya que la administradora genera los reportes a papel y lápiz, este problema es latente ya que puede presentarse la perdida del dinero en la empresa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763689" y="1179997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RECOLECCIÓN DE INFORMACIÓN</a:t>
            </a:r>
            <a:endParaRPr sz="2900"/>
          </a:p>
        </p:txBody>
      </p:sp>
      <p:pic>
        <p:nvPicPr>
          <p:cNvPr id="166" name="Google Shape;166;p9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" y="2550581"/>
            <a:ext cx="3960441" cy="396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035" y="1924195"/>
            <a:ext cx="4522490" cy="452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C3A44CA-3A60-4BD7-9228-0899E788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0" y="1957192"/>
            <a:ext cx="4305300" cy="41067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995</Words>
  <Application>Microsoft Office PowerPoint</Application>
  <PresentationFormat>Presentación en pantalla (4:3)</PresentationFormat>
  <Paragraphs>155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</vt:lpstr>
      <vt:lpstr>Noto Sans Symbols</vt:lpstr>
      <vt:lpstr>Times New Roman</vt:lpstr>
      <vt:lpstr>Gallery</vt:lpstr>
      <vt:lpstr>ADSI   Haiber Avila  Milton David Araque Hector Sotomayor Andrés Cristancho  TEMA  PROYECTOR FORMATIVO    SEDE COLOMBIA  (SENA) </vt:lpstr>
      <vt:lpstr>Presentación de PowerPoint</vt:lpstr>
      <vt:lpstr>OBJETIVOS GENERALES </vt:lpstr>
      <vt:lpstr>OBJETIVOS ESPECÍFICOS </vt:lpstr>
      <vt:lpstr>PLANTEAMIENTO DEL PROBLEMA </vt:lpstr>
      <vt:lpstr>PREGUNTA PROBLEMÁTICA </vt:lpstr>
      <vt:lpstr> ALCANCE DEL PROYECTO</vt:lpstr>
      <vt:lpstr>JUSTIFICACIÓN </vt:lpstr>
      <vt:lpstr>RECOLECCIÓN DE INFORMACIÓN</vt:lpstr>
      <vt:lpstr>MAPAS DE PROCESO </vt:lpstr>
      <vt:lpstr>BPNM PROCESO DE LA MANSIÓN Y EL SOFTWARE</vt:lpstr>
      <vt:lpstr>REQUISITOS FUNCIONALES  </vt:lpstr>
      <vt:lpstr>Presentación de PowerPoint</vt:lpstr>
      <vt:lpstr>Presentación de PowerPoint</vt:lpstr>
      <vt:lpstr>Presentación de PowerPoint</vt:lpstr>
      <vt:lpstr>Presentación de PowerPoint</vt:lpstr>
      <vt:lpstr>REFERENCIAS NO FUNCIONALES </vt:lpstr>
      <vt:lpstr>Presentación de PowerPoint</vt:lpstr>
      <vt:lpstr>Presentación de PowerPoint</vt:lpstr>
      <vt:lpstr>Presentación de PowerPoint</vt:lpstr>
      <vt:lpstr>Presentación de PowerPoint</vt:lpstr>
      <vt:lpstr>GRACIAS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ADSI   Haiber Avila  Milton David Araque Hector Sotomayor Andrés Cristancho  TEMA  PROYECTOR FORMATIVO    SEDE COLOMBIA  (SENA) </dc:title>
  <dc:creator>ACER</dc:creator>
  <cp:lastModifiedBy>APRENDIZ</cp:lastModifiedBy>
  <cp:revision>13</cp:revision>
  <dcterms:created xsi:type="dcterms:W3CDTF">2019-05-29T13:38:16Z</dcterms:created>
  <dcterms:modified xsi:type="dcterms:W3CDTF">2019-06-12T19:35:47Z</dcterms:modified>
</cp:coreProperties>
</file>