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5/17/2023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2375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82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5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39980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26051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20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14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52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21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6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5/17/2023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590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5/17/2023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2986227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AA33A-FE2A-803E-4772-704044661E58}"/>
              </a:ext>
            </a:extLst>
          </p:cNvPr>
          <p:cNvSpPr>
            <a:spLocks noGrp="1"/>
          </p:cNvSpPr>
          <p:nvPr>
            <p:ph type="ctrTitle"/>
          </p:nvPr>
        </p:nvSpPr>
        <p:spPr>
          <a:xfrm>
            <a:off x="6562614" y="1625608"/>
            <a:ext cx="4655719" cy="2722164"/>
          </a:xfrm>
        </p:spPr>
        <p:txBody>
          <a:bodyPr>
            <a:normAutofit fontScale="90000"/>
          </a:bodyPr>
          <a:lstStyle/>
          <a:p>
            <a:r>
              <a:rPr lang="en-US" dirty="0"/>
              <a:t>Lending Club Case Study</a:t>
            </a:r>
          </a:p>
        </p:txBody>
      </p:sp>
      <p:sp>
        <p:nvSpPr>
          <p:cNvPr id="3" name="Subtitle 2">
            <a:extLst>
              <a:ext uri="{FF2B5EF4-FFF2-40B4-BE49-F238E27FC236}">
                <a16:creationId xmlns:a16="http://schemas.microsoft.com/office/drawing/2014/main" id="{9F9A4E37-1B64-3F2F-F6B6-1C35B04BE238}"/>
              </a:ext>
            </a:extLst>
          </p:cNvPr>
          <p:cNvSpPr>
            <a:spLocks noGrp="1"/>
          </p:cNvSpPr>
          <p:nvPr>
            <p:ph type="subTitle" idx="1"/>
          </p:nvPr>
        </p:nvSpPr>
        <p:spPr>
          <a:xfrm>
            <a:off x="6562614" y="4466845"/>
            <a:ext cx="4655719" cy="882904"/>
          </a:xfrm>
        </p:spPr>
        <p:txBody>
          <a:bodyPr>
            <a:normAutofit/>
          </a:bodyPr>
          <a:lstStyle/>
          <a:p>
            <a:r>
              <a:rPr lang="en-US" dirty="0"/>
              <a:t>Milton Nepoli A</a:t>
            </a:r>
          </a:p>
        </p:txBody>
      </p:sp>
      <p:pic>
        <p:nvPicPr>
          <p:cNvPr id="4" name="Picture 3" descr="Jigsaw puzzles in plastic figures">
            <a:extLst>
              <a:ext uri="{FF2B5EF4-FFF2-40B4-BE49-F238E27FC236}">
                <a16:creationId xmlns:a16="http://schemas.microsoft.com/office/drawing/2014/main" id="{648F9D13-C30B-7D4E-2ED5-37481028B866}"/>
              </a:ext>
            </a:extLst>
          </p:cNvPr>
          <p:cNvPicPr>
            <a:picLocks noChangeAspect="1"/>
          </p:cNvPicPr>
          <p:nvPr/>
        </p:nvPicPr>
        <p:blipFill rotWithShape="1">
          <a:blip r:embed="rId2"/>
          <a:srcRect l="21599" r="17431"/>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30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pPr>
              <a:lnSpc>
                <a:spcPct val="90000"/>
              </a:lnSpc>
            </a:pPr>
            <a:r>
              <a:rPr lang="en-US" sz="3700" dirty="0"/>
              <a:t>Loan Status vs DTI</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lnSpcReduction="10000"/>
          </a:bodyPr>
          <a:lstStyle/>
          <a:p>
            <a:r>
              <a:rPr lang="en-US" dirty="0"/>
              <a:t>I see DTI is positively correlated with both Charged off and Fully Paid</a:t>
            </a:r>
          </a:p>
          <a:p>
            <a:r>
              <a:rPr lang="en-US" dirty="0"/>
              <a:t>I also see if DTI is in range of either 11 to 15 or 16-20 then chances of becoming defaulter is higher</a:t>
            </a:r>
          </a:p>
        </p:txBody>
      </p:sp>
      <p:pic>
        <p:nvPicPr>
          <p:cNvPr id="10242" name="Picture 2">
            <a:extLst>
              <a:ext uri="{FF2B5EF4-FFF2-40B4-BE49-F238E27FC236}">
                <a16:creationId xmlns:a16="http://schemas.microsoft.com/office/drawing/2014/main" id="{F83DDFFC-8E3F-4482-E678-8C9705C361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692181"/>
            <a:ext cx="6254910" cy="3737308"/>
          </a:xfrm>
          <a:prstGeom prst="rect">
            <a:avLst/>
          </a:prstGeom>
          <a:noFill/>
          <a:extLst>
            <a:ext uri="{909E8E84-426E-40DD-AFC4-6F175D3DCCD1}">
              <a14:hiddenFill xmlns:a14="http://schemas.microsoft.com/office/drawing/2010/main">
                <a:solidFill>
                  <a:srgbClr val="FFFFFF"/>
                </a:solidFill>
              </a14:hiddenFill>
            </a:ext>
          </a:extLst>
        </p:spPr>
      </p:pic>
      <p:sp>
        <p:nvSpPr>
          <p:cNvPr id="10249" name="Cross 10248">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23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pPr>
              <a:lnSpc>
                <a:spcPct val="90000"/>
              </a:lnSpc>
            </a:pPr>
            <a:r>
              <a:rPr lang="en-US" sz="3700" dirty="0"/>
              <a:t>Loan Status vs Term</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fontScale="92500" lnSpcReduction="10000"/>
          </a:bodyPr>
          <a:lstStyle/>
          <a:p>
            <a:r>
              <a:rPr lang="en-US" dirty="0"/>
              <a:t>I see term is positively correlated with both Charged off and Fully Paid </a:t>
            </a:r>
          </a:p>
          <a:p>
            <a:r>
              <a:rPr lang="en-US" dirty="0"/>
              <a:t>I also see if term is 36 months, then chances of becoming defaulter is higher</a:t>
            </a:r>
          </a:p>
          <a:p>
            <a:r>
              <a:rPr lang="en-US" dirty="0"/>
              <a:t>But ratio wise 60 months has much higher number</a:t>
            </a:r>
          </a:p>
        </p:txBody>
      </p:sp>
      <p:pic>
        <p:nvPicPr>
          <p:cNvPr id="9220" name="Picture 4">
            <a:extLst>
              <a:ext uri="{FF2B5EF4-FFF2-40B4-BE49-F238E27FC236}">
                <a16:creationId xmlns:a16="http://schemas.microsoft.com/office/drawing/2014/main" id="{7696F73F-9705-9F80-EFFB-DD9DB885EE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707818"/>
            <a:ext cx="6254910" cy="3706033"/>
          </a:xfrm>
          <a:prstGeom prst="rect">
            <a:avLst/>
          </a:prstGeom>
          <a:noFill/>
          <a:extLst>
            <a:ext uri="{909E8E84-426E-40DD-AFC4-6F175D3DCCD1}">
              <a14:hiddenFill xmlns:a14="http://schemas.microsoft.com/office/drawing/2010/main">
                <a:solidFill>
                  <a:srgbClr val="FFFFFF"/>
                </a:solidFill>
              </a14:hiddenFill>
            </a:ext>
          </a:extLst>
        </p:spPr>
      </p:pic>
      <p:sp>
        <p:nvSpPr>
          <p:cNvPr id="9227" name="Cross 9226">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5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pPr>
              <a:lnSpc>
                <a:spcPct val="90000"/>
              </a:lnSpc>
            </a:pPr>
            <a:r>
              <a:rPr lang="en-US" sz="3700" dirty="0"/>
              <a:t>Loan Status vs Grade</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fontScale="92500" lnSpcReduction="10000"/>
          </a:bodyPr>
          <a:lstStyle/>
          <a:p>
            <a:r>
              <a:rPr lang="en-US" dirty="0"/>
              <a:t>I see term is positively correlated with both Charged off and Fully Paid</a:t>
            </a:r>
          </a:p>
          <a:p>
            <a:r>
              <a:rPr lang="en-US" dirty="0"/>
              <a:t>I also see if grade is B then chances of becoming defaulter is higher</a:t>
            </a:r>
          </a:p>
          <a:p>
            <a:r>
              <a:rPr lang="en-US" dirty="0"/>
              <a:t>But ratio wise G has higher chances of being defaulter</a:t>
            </a:r>
          </a:p>
        </p:txBody>
      </p:sp>
      <p:pic>
        <p:nvPicPr>
          <p:cNvPr id="8194" name="Picture 2">
            <a:extLst>
              <a:ext uri="{FF2B5EF4-FFF2-40B4-BE49-F238E27FC236}">
                <a16:creationId xmlns:a16="http://schemas.microsoft.com/office/drawing/2014/main" id="{ACAA2A4C-8F0F-D29B-BF7C-65AE8090F8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707818"/>
            <a:ext cx="6254910" cy="3706033"/>
          </a:xfrm>
          <a:prstGeom prst="rect">
            <a:avLst/>
          </a:prstGeom>
          <a:noFill/>
          <a:extLst>
            <a:ext uri="{909E8E84-426E-40DD-AFC4-6F175D3DCCD1}">
              <a14:hiddenFill xmlns:a14="http://schemas.microsoft.com/office/drawing/2010/main">
                <a:solidFill>
                  <a:srgbClr val="FFFFFF"/>
                </a:solidFill>
              </a14:hiddenFill>
            </a:ext>
          </a:extLst>
        </p:spPr>
      </p:pic>
      <p:sp>
        <p:nvSpPr>
          <p:cNvPr id="8201" name="Cross 8200">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58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fontScale="90000"/>
          </a:bodyPr>
          <a:lstStyle/>
          <a:p>
            <a:pPr>
              <a:lnSpc>
                <a:spcPct val="90000"/>
              </a:lnSpc>
            </a:pPr>
            <a:r>
              <a:rPr lang="en-US" sz="3700" dirty="0"/>
              <a:t>Loan Status vs Employment Length</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fontScale="85000" lnSpcReduction="10000"/>
          </a:bodyPr>
          <a:lstStyle/>
          <a:p>
            <a:r>
              <a:rPr lang="en-US" dirty="0"/>
              <a:t>I see emp length is positively correlated with both Charged off and Fully Paid</a:t>
            </a:r>
          </a:p>
          <a:p>
            <a:r>
              <a:rPr lang="en-US" dirty="0"/>
              <a:t># Basically, emp length may not be a good criteria to detect defaulters</a:t>
            </a:r>
          </a:p>
          <a:p>
            <a:r>
              <a:rPr lang="en-US" dirty="0"/>
              <a:t>Also, I see that Employees who have exp 10+, 0, 2 &amp; 3 years are likely to become defaulters</a:t>
            </a:r>
          </a:p>
        </p:txBody>
      </p:sp>
      <p:pic>
        <p:nvPicPr>
          <p:cNvPr id="7170" name="Picture 2">
            <a:extLst>
              <a:ext uri="{FF2B5EF4-FFF2-40B4-BE49-F238E27FC236}">
                <a16:creationId xmlns:a16="http://schemas.microsoft.com/office/drawing/2014/main" id="{4E56D159-73A4-9979-4CA7-197FD8C607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692181"/>
            <a:ext cx="6254910" cy="3737308"/>
          </a:xfrm>
          <a:prstGeom prst="rect">
            <a:avLst/>
          </a:prstGeom>
          <a:noFill/>
          <a:extLst>
            <a:ext uri="{909E8E84-426E-40DD-AFC4-6F175D3DCCD1}">
              <a14:hiddenFill xmlns:a14="http://schemas.microsoft.com/office/drawing/2010/main">
                <a:solidFill>
                  <a:srgbClr val="FFFFFF"/>
                </a:solidFill>
              </a14:hiddenFill>
            </a:ext>
          </a:extLst>
        </p:spPr>
      </p:pic>
      <p:sp>
        <p:nvSpPr>
          <p:cNvPr id="7177" name="Cross 7176">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13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pPr>
              <a:lnSpc>
                <a:spcPct val="90000"/>
              </a:lnSpc>
            </a:pPr>
            <a:r>
              <a:rPr lang="en-US" sz="3700" dirty="0"/>
              <a:t>Loan Status vs Home Ownership</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fontScale="92500" lnSpcReduction="10000"/>
          </a:bodyPr>
          <a:lstStyle/>
          <a:p>
            <a:r>
              <a:rPr lang="en-US" dirty="0"/>
              <a:t>I see home ownership is positively correlated with both Charged off and Fully Paid</a:t>
            </a:r>
          </a:p>
          <a:p>
            <a:r>
              <a:rPr lang="en-US" dirty="0"/>
              <a:t>I also see if home ownership is either RENT or MORTGAGE then chances of becoming defaulter is higher</a:t>
            </a:r>
          </a:p>
        </p:txBody>
      </p:sp>
      <p:pic>
        <p:nvPicPr>
          <p:cNvPr id="6146" name="Picture 2">
            <a:extLst>
              <a:ext uri="{FF2B5EF4-FFF2-40B4-BE49-F238E27FC236}">
                <a16:creationId xmlns:a16="http://schemas.microsoft.com/office/drawing/2014/main" id="{BC3FEFAC-C312-DA20-1562-4C8FDE00D2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707818"/>
            <a:ext cx="6254910" cy="3706033"/>
          </a:xfrm>
          <a:prstGeom prst="rect">
            <a:avLst/>
          </a:prstGeom>
          <a:noFill/>
          <a:extLst>
            <a:ext uri="{909E8E84-426E-40DD-AFC4-6F175D3DCCD1}">
              <a14:hiddenFill xmlns:a14="http://schemas.microsoft.com/office/drawing/2010/main">
                <a:solidFill>
                  <a:srgbClr val="FFFFFF"/>
                </a:solidFill>
              </a14:hiddenFill>
            </a:ext>
          </a:extLst>
        </p:spPr>
      </p:pic>
      <p:sp>
        <p:nvSpPr>
          <p:cNvPr id="6153" name="Cross 6152">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25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pPr>
              <a:lnSpc>
                <a:spcPct val="90000"/>
              </a:lnSpc>
            </a:pPr>
            <a:r>
              <a:rPr lang="en-US" sz="3700" dirty="0"/>
              <a:t>Loan Status vs Loan Issue Year</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a:bodyPr>
          <a:lstStyle/>
          <a:p>
            <a:r>
              <a:rPr lang="en-US" dirty="0"/>
              <a:t>I see issue year is positively correlated with both Charged off and Fully Paid </a:t>
            </a:r>
          </a:p>
          <a:p>
            <a:r>
              <a:rPr lang="en-US" dirty="0"/>
              <a:t>I also see if issue year is 2011 then chances of becoming defaulter is higher </a:t>
            </a:r>
          </a:p>
        </p:txBody>
      </p:sp>
      <p:pic>
        <p:nvPicPr>
          <p:cNvPr id="5122" name="Picture 2">
            <a:extLst>
              <a:ext uri="{FF2B5EF4-FFF2-40B4-BE49-F238E27FC236}">
                <a16:creationId xmlns:a16="http://schemas.microsoft.com/office/drawing/2014/main" id="{A666DF22-1371-03E6-F605-4A4023CFC2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707818"/>
            <a:ext cx="6254910" cy="3706033"/>
          </a:xfrm>
          <a:prstGeom prst="rect">
            <a:avLst/>
          </a:prstGeom>
          <a:noFill/>
          <a:extLst>
            <a:ext uri="{909E8E84-426E-40DD-AFC4-6F175D3DCCD1}">
              <a14:hiddenFill xmlns:a14="http://schemas.microsoft.com/office/drawing/2010/main">
                <a:solidFill>
                  <a:srgbClr val="FFFFFF"/>
                </a:solidFill>
              </a14:hiddenFill>
            </a:ext>
          </a:extLst>
        </p:spPr>
      </p:pic>
      <p:sp>
        <p:nvSpPr>
          <p:cNvPr id="5129" name="Cross 5128">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7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fontScale="90000"/>
          </a:bodyPr>
          <a:lstStyle/>
          <a:p>
            <a:pPr>
              <a:lnSpc>
                <a:spcPct val="90000"/>
              </a:lnSpc>
            </a:pPr>
            <a:r>
              <a:rPr lang="en-US" sz="3700" dirty="0"/>
              <a:t>Loan Status vs Verification Status</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fontScale="85000" lnSpcReduction="20000"/>
          </a:bodyPr>
          <a:lstStyle/>
          <a:p>
            <a:r>
              <a:rPr lang="en-US" dirty="0"/>
              <a:t>I see verification status is positively correlated with both Charged off and Fully Paid </a:t>
            </a:r>
          </a:p>
          <a:p>
            <a:r>
              <a:rPr lang="en-US" dirty="0"/>
              <a:t>I also see if verification status is not verified then chances of becoming defaulter is higher </a:t>
            </a:r>
          </a:p>
          <a:p>
            <a:r>
              <a:rPr lang="en-US" dirty="0"/>
              <a:t>But percentage wise verified also has higher chances of being defaulter</a:t>
            </a:r>
          </a:p>
        </p:txBody>
      </p:sp>
      <p:pic>
        <p:nvPicPr>
          <p:cNvPr id="4098" name="Picture 2">
            <a:extLst>
              <a:ext uri="{FF2B5EF4-FFF2-40B4-BE49-F238E27FC236}">
                <a16:creationId xmlns:a16="http://schemas.microsoft.com/office/drawing/2014/main" id="{44D9AC7E-711F-2467-F625-4BBF2BF514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707818"/>
            <a:ext cx="6254910" cy="3706033"/>
          </a:xfrm>
          <a:prstGeom prst="rect">
            <a:avLst/>
          </a:prstGeom>
          <a:noFill/>
          <a:extLst>
            <a:ext uri="{909E8E84-426E-40DD-AFC4-6F175D3DCCD1}">
              <a14:hiddenFill xmlns:a14="http://schemas.microsoft.com/office/drawing/2010/main">
                <a:solidFill>
                  <a:srgbClr val="FFFFFF"/>
                </a:solidFill>
              </a14:hiddenFill>
            </a:ext>
          </a:extLst>
        </p:spPr>
      </p:pic>
      <p:sp>
        <p:nvSpPr>
          <p:cNvPr id="4105" name="Cross 4104">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29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pPr>
              <a:lnSpc>
                <a:spcPct val="90000"/>
              </a:lnSpc>
            </a:pPr>
            <a:r>
              <a:rPr lang="en-US" sz="3700" dirty="0"/>
              <a:t>Loan Status vs Loan Issue Month</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lnSpcReduction="10000"/>
          </a:bodyPr>
          <a:lstStyle/>
          <a:p>
            <a:r>
              <a:rPr lang="en-US" dirty="0"/>
              <a:t>I see issue month is positively correlated with both Charged off and Fully Paid</a:t>
            </a:r>
          </a:p>
          <a:p>
            <a:r>
              <a:rPr lang="en-US" dirty="0"/>
              <a:t># I also see if issue month is either Dec or Nov then chances of becoming defaulter is higher</a:t>
            </a:r>
          </a:p>
        </p:txBody>
      </p:sp>
      <p:pic>
        <p:nvPicPr>
          <p:cNvPr id="3074" name="Picture 2">
            <a:extLst>
              <a:ext uri="{FF2B5EF4-FFF2-40B4-BE49-F238E27FC236}">
                <a16:creationId xmlns:a16="http://schemas.microsoft.com/office/drawing/2014/main" id="{86B8A1AD-B585-DF9B-AA34-CAA5F982EE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692181"/>
            <a:ext cx="6254910" cy="3737308"/>
          </a:xfrm>
          <a:prstGeom prst="rect">
            <a:avLst/>
          </a:prstGeom>
          <a:noFill/>
          <a:extLst>
            <a:ext uri="{909E8E84-426E-40DD-AFC4-6F175D3DCCD1}">
              <a14:hiddenFill xmlns:a14="http://schemas.microsoft.com/office/drawing/2010/main">
                <a:solidFill>
                  <a:srgbClr val="FFFFFF"/>
                </a:solidFill>
              </a14:hiddenFill>
            </a:ext>
          </a:extLst>
        </p:spPr>
      </p:pic>
      <p:sp>
        <p:nvSpPr>
          <p:cNvPr id="3081" name="Cross 3080">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71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pPr>
              <a:lnSpc>
                <a:spcPct val="90000"/>
              </a:lnSpc>
            </a:pPr>
            <a:r>
              <a:rPr lang="en-US" sz="3700" dirty="0"/>
              <a:t>Loan Status vs Purpose</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a:bodyPr>
          <a:lstStyle/>
          <a:p>
            <a:r>
              <a:rPr lang="en-US" dirty="0"/>
              <a:t>I see purpose is positively correlated with both Charged off and Fully Paid </a:t>
            </a:r>
          </a:p>
          <a:p>
            <a:r>
              <a:rPr lang="en-US" dirty="0"/>
              <a:t>I also see if purpose is debt consolidation then chances of becoming defaulter is higher</a:t>
            </a:r>
          </a:p>
        </p:txBody>
      </p:sp>
      <p:pic>
        <p:nvPicPr>
          <p:cNvPr id="2050" name="Picture 2">
            <a:extLst>
              <a:ext uri="{FF2B5EF4-FFF2-40B4-BE49-F238E27FC236}">
                <a16:creationId xmlns:a16="http://schemas.microsoft.com/office/drawing/2014/main" id="{FB3F9E45-CB1E-525E-4D89-8836BE3573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707818"/>
            <a:ext cx="6254910" cy="3706033"/>
          </a:xfrm>
          <a:prstGeom prst="rect">
            <a:avLst/>
          </a:prstGeom>
          <a:noFill/>
          <a:extLst>
            <a:ext uri="{909E8E84-426E-40DD-AFC4-6F175D3DCCD1}">
              <a14:hiddenFill xmlns:a14="http://schemas.microsoft.com/office/drawing/2010/main">
                <a:solidFill>
                  <a:srgbClr val="FFFFFF"/>
                </a:solidFill>
              </a14:hiddenFill>
            </a:ext>
          </a:extLst>
        </p:spPr>
      </p:pic>
      <p:sp>
        <p:nvSpPr>
          <p:cNvPr id="2057" name="Cross 2056">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27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12" name="Rectangle 1639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3" name="Cross 1640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4" name="Rectangle 1640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415" name="Rectangle 1640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6562614" y="1625608"/>
            <a:ext cx="4655719" cy="2722164"/>
          </a:xfrm>
        </p:spPr>
        <p:txBody>
          <a:bodyPr vert="horz" lIns="91440" tIns="45720" rIns="91440" bIns="45720" rtlCol="0" anchor="b">
            <a:normAutofit/>
          </a:bodyPr>
          <a:lstStyle/>
          <a:p>
            <a:r>
              <a:rPr lang="en-US" sz="8000" kern="1200" spc="-150">
                <a:solidFill>
                  <a:schemeClr val="tx1"/>
                </a:solidFill>
                <a:latin typeface="+mj-lt"/>
                <a:ea typeface="+mj-ea"/>
                <a:cs typeface="+mj-cs"/>
              </a:rPr>
              <a:t>Correlation</a:t>
            </a:r>
          </a:p>
        </p:txBody>
      </p:sp>
      <p:pic>
        <p:nvPicPr>
          <p:cNvPr id="16386" name="Picture 2">
            <a:extLst>
              <a:ext uri="{FF2B5EF4-FFF2-40B4-BE49-F238E27FC236}">
                <a16:creationId xmlns:a16="http://schemas.microsoft.com/office/drawing/2014/main" id="{E55E9B61-B7BF-6CEF-BCB7-0F16F01FB5D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074"/>
          <a:stretch/>
        </p:blipFill>
        <p:spPr bwMode="auto">
          <a:xfrm>
            <a:off x="20" y="10"/>
            <a:ext cx="6038037" cy="6857990"/>
          </a:xfrm>
          <a:prstGeom prst="rect">
            <a:avLst/>
          </a:prstGeom>
          <a:noFill/>
          <a:extLst>
            <a:ext uri="{909E8E84-426E-40DD-AFC4-6F175D3DCCD1}">
              <a14:hiddenFill xmlns:a14="http://schemas.microsoft.com/office/drawing/2010/main">
                <a:solidFill>
                  <a:srgbClr val="FFFFFF"/>
                </a:solidFill>
              </a14:hiddenFill>
            </a:ext>
          </a:extLst>
        </p:spPr>
      </p:pic>
      <p:sp>
        <p:nvSpPr>
          <p:cNvPr id="16416" name="Cross 16407">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7" name="Rectangle 16409">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81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00EF-4C26-170E-E4F6-AD7A5FCC720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19CA809-B1FD-363D-930E-8D753EF7FA30}"/>
              </a:ext>
            </a:extLst>
          </p:cNvPr>
          <p:cNvSpPr>
            <a:spLocks noGrp="1"/>
          </p:cNvSpPr>
          <p:nvPr>
            <p:ph idx="1"/>
          </p:nvPr>
        </p:nvSpPr>
        <p:spPr/>
        <p:txBody>
          <a:bodyPr/>
          <a:lstStyle/>
          <a:p>
            <a:r>
              <a:rPr lang="en-US" dirty="0"/>
              <a:t>To understand the driving factors (or driver variables) behind loan default, i.e., the variables which are strong indicators of becoming a default</a:t>
            </a:r>
          </a:p>
          <a:p>
            <a:r>
              <a:rPr lang="en-US" dirty="0"/>
              <a:t>The company can utilize this knowledge for its portfolio and risk assessment</a:t>
            </a:r>
          </a:p>
        </p:txBody>
      </p:sp>
    </p:spTree>
    <p:extLst>
      <p:ext uri="{BB962C8B-B14F-4D97-AF65-F5344CB8AC3E}">
        <p14:creationId xmlns:p14="http://schemas.microsoft.com/office/powerpoint/2010/main" val="271593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Rectangle 1331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1" name="Cross 1332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3" name="Rectangle 1332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25" name="Rectangle 1332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6562614" y="1625608"/>
            <a:ext cx="4655719" cy="2722164"/>
          </a:xfrm>
        </p:spPr>
        <p:txBody>
          <a:bodyPr vert="horz" lIns="91440" tIns="45720" rIns="91440" bIns="45720" rtlCol="0" anchor="b">
            <a:normAutofit fontScale="90000"/>
          </a:bodyPr>
          <a:lstStyle/>
          <a:p>
            <a:r>
              <a:rPr lang="en-US" sz="7400" kern="1200" spc="-150" dirty="0">
                <a:solidFill>
                  <a:schemeClr val="tx1"/>
                </a:solidFill>
                <a:latin typeface="+mj-lt"/>
                <a:ea typeface="+mj-ea"/>
                <a:cs typeface="+mj-cs"/>
              </a:rPr>
              <a:t>Correlation between Features</a:t>
            </a:r>
          </a:p>
        </p:txBody>
      </p:sp>
      <p:pic>
        <p:nvPicPr>
          <p:cNvPr id="13314" name="Picture 2">
            <a:extLst>
              <a:ext uri="{FF2B5EF4-FFF2-40B4-BE49-F238E27FC236}">
                <a16:creationId xmlns:a16="http://schemas.microsoft.com/office/drawing/2014/main" id="{415E6F71-7EB1-43CA-C813-EC22C2B7956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087"/>
          <a:stretch/>
        </p:blipFill>
        <p:spPr bwMode="auto">
          <a:xfrm>
            <a:off x="20" y="10"/>
            <a:ext cx="6038037" cy="6857990"/>
          </a:xfrm>
          <a:prstGeom prst="rect">
            <a:avLst/>
          </a:prstGeom>
          <a:noFill/>
          <a:extLst>
            <a:ext uri="{909E8E84-426E-40DD-AFC4-6F175D3DCCD1}">
              <a14:hiddenFill xmlns:a14="http://schemas.microsoft.com/office/drawing/2010/main">
                <a:solidFill>
                  <a:srgbClr val="FFFFFF"/>
                </a:solidFill>
              </a14:hiddenFill>
            </a:ext>
          </a:extLst>
        </p:spPr>
      </p:pic>
      <p:sp>
        <p:nvSpPr>
          <p:cNvPr id="13327" name="Cross 13326">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9" name="Rectangle 13328">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702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8EF8-B214-232D-DE82-80A4F611DF1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15DF3C9-2F05-5E59-C6A4-5164A497896E}"/>
              </a:ext>
            </a:extLst>
          </p:cNvPr>
          <p:cNvSpPr>
            <a:spLocks noGrp="1"/>
          </p:cNvSpPr>
          <p:nvPr>
            <p:ph idx="1"/>
          </p:nvPr>
        </p:nvSpPr>
        <p:spPr/>
        <p:txBody>
          <a:bodyPr>
            <a:noAutofit/>
          </a:bodyPr>
          <a:lstStyle/>
          <a:p>
            <a:pPr marL="0" indent="0">
              <a:buNone/>
            </a:pPr>
            <a:r>
              <a:rPr lang="en-US" sz="1200" dirty="0"/>
              <a:t>Based on heatmap it is observed that </a:t>
            </a:r>
            <a:r>
              <a:rPr lang="en-US" sz="1200" dirty="0" err="1"/>
              <a:t>home_ownership</a:t>
            </a:r>
            <a:r>
              <a:rPr lang="en-US" sz="1200" dirty="0"/>
              <a:t>, </a:t>
            </a:r>
            <a:r>
              <a:rPr lang="en-US" sz="1200" dirty="0" err="1"/>
              <a:t>annual_inc</a:t>
            </a:r>
            <a:r>
              <a:rPr lang="en-US" sz="1200" dirty="0"/>
              <a:t> and </a:t>
            </a:r>
            <a:r>
              <a:rPr lang="en-US" sz="1200" dirty="0" err="1"/>
              <a:t>verification_status</a:t>
            </a:r>
            <a:r>
              <a:rPr lang="en-US" sz="1200" dirty="0"/>
              <a:t> with defaulter are negatively correlated,</a:t>
            </a:r>
          </a:p>
          <a:p>
            <a:pPr>
              <a:buAutoNum type="alphaUcPeriod"/>
            </a:pPr>
            <a:r>
              <a:rPr lang="en-US" sz="1200" dirty="0"/>
              <a:t>If </a:t>
            </a:r>
            <a:r>
              <a:rPr lang="en-US" sz="1200" dirty="0" err="1"/>
              <a:t>home_ownership</a:t>
            </a:r>
            <a:r>
              <a:rPr lang="en-US" sz="1200" dirty="0"/>
              <a:t> is RENT or Mortgage, then chances of becoming defaulter is higher</a:t>
            </a:r>
          </a:p>
          <a:p>
            <a:pPr>
              <a:buAutoNum type="alphaUcPeriod"/>
            </a:pPr>
            <a:r>
              <a:rPr lang="en-US" sz="1200" dirty="0"/>
              <a:t>If </a:t>
            </a:r>
            <a:r>
              <a:rPr lang="en-US" sz="1200" dirty="0" err="1"/>
              <a:t>verification_status</a:t>
            </a:r>
            <a:r>
              <a:rPr lang="en-US" sz="1200" dirty="0"/>
              <a:t> is verified, then chances of becoming defaulter is higher</a:t>
            </a:r>
          </a:p>
          <a:p>
            <a:pPr>
              <a:buAutoNum type="alphaUcPeriod"/>
            </a:pPr>
            <a:r>
              <a:rPr lang="en-US" sz="1200" dirty="0"/>
              <a:t>For Annual income - Looking at the ratio of say charged off/ Fully Paid - say for 0-20000 range, 0.7/2.9 nearly = 24.13 has higher chances of becoming defaulter. Heatmap is also confirming this</a:t>
            </a:r>
          </a:p>
          <a:p>
            <a:pPr marL="0" indent="0">
              <a:buNone/>
            </a:pPr>
            <a:r>
              <a:rPr lang="en-US" sz="1200" dirty="0"/>
              <a:t>Term, </a:t>
            </a:r>
            <a:r>
              <a:rPr lang="en-US" sz="1200" dirty="0" err="1"/>
              <a:t>int_rate</a:t>
            </a:r>
            <a:r>
              <a:rPr lang="en-US" sz="1200" dirty="0"/>
              <a:t>, grade are positively correlated,</a:t>
            </a:r>
          </a:p>
          <a:p>
            <a:pPr marL="0" indent="0">
              <a:buNone/>
            </a:pPr>
            <a:r>
              <a:rPr lang="en-US" sz="1200" dirty="0"/>
              <a:t>A. So higher the term greater will be chances of becoming defaulter - 60 months</a:t>
            </a:r>
          </a:p>
          <a:p>
            <a:pPr marL="0" indent="0">
              <a:buNone/>
            </a:pPr>
            <a:r>
              <a:rPr lang="en-US" sz="1200" dirty="0"/>
              <a:t>B. Higher the </a:t>
            </a:r>
            <a:r>
              <a:rPr lang="en-US" sz="1200" dirty="0" err="1"/>
              <a:t>int_rate</a:t>
            </a:r>
            <a:r>
              <a:rPr lang="en-US" sz="1200" dirty="0"/>
              <a:t> means higher the chances of becoming defaulter - 21-25% </a:t>
            </a:r>
          </a:p>
          <a:p>
            <a:pPr marL="0" indent="0">
              <a:buNone/>
            </a:pPr>
            <a:r>
              <a:rPr lang="en-US" sz="1200"/>
              <a:t>C</a:t>
            </a:r>
            <a:r>
              <a:rPr lang="en-US" sz="1200" dirty="0"/>
              <a:t>. Higher the grade means higher the chances of becoming defaulter - G</a:t>
            </a:r>
          </a:p>
        </p:txBody>
      </p:sp>
    </p:spTree>
    <p:extLst>
      <p:ext uri="{BB962C8B-B14F-4D97-AF65-F5344CB8AC3E}">
        <p14:creationId xmlns:p14="http://schemas.microsoft.com/office/powerpoint/2010/main" val="73031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F7BF-9514-C5DF-F862-DD1609839DC8}"/>
              </a:ext>
            </a:extLst>
          </p:cNvPr>
          <p:cNvSpPr>
            <a:spLocks noGrp="1"/>
          </p:cNvSpPr>
          <p:nvPr>
            <p:ph type="title"/>
          </p:nvPr>
        </p:nvSpPr>
        <p:spPr/>
        <p:txBody>
          <a:bodyPr/>
          <a:lstStyle/>
          <a:p>
            <a:r>
              <a:rPr lang="en-US" dirty="0"/>
              <a:t>Loan Dataset</a:t>
            </a:r>
          </a:p>
        </p:txBody>
      </p:sp>
      <p:sp>
        <p:nvSpPr>
          <p:cNvPr id="3" name="Content Placeholder 2">
            <a:extLst>
              <a:ext uri="{FF2B5EF4-FFF2-40B4-BE49-F238E27FC236}">
                <a16:creationId xmlns:a16="http://schemas.microsoft.com/office/drawing/2014/main" id="{386894A4-8F2F-A6C7-4D4B-C1EBBF1E7CF6}"/>
              </a:ext>
            </a:extLst>
          </p:cNvPr>
          <p:cNvSpPr>
            <a:spLocks noGrp="1"/>
          </p:cNvSpPr>
          <p:nvPr>
            <p:ph idx="1"/>
          </p:nvPr>
        </p:nvSpPr>
        <p:spPr/>
        <p:txBody>
          <a:bodyPr>
            <a:normAutofit fontScale="85000" lnSpcReduction="20000"/>
          </a:bodyPr>
          <a:lstStyle/>
          <a:p>
            <a:r>
              <a:rPr lang="en-US" dirty="0"/>
              <a:t>Loan Accepted: if company approves the loan, there are 3 possible scenarios described below:</a:t>
            </a:r>
          </a:p>
          <a:p>
            <a:pPr lvl="1">
              <a:buFont typeface="Arial" panose="020B0604020202020204" pitchFamily="34" charset="0"/>
              <a:buChar char="•"/>
            </a:pPr>
            <a:r>
              <a:rPr lang="en-US" dirty="0"/>
              <a:t>Fully paid: Applicant has fully paid the loan (the principal and the interest rate)</a:t>
            </a:r>
          </a:p>
          <a:p>
            <a:pPr lvl="1">
              <a:buFont typeface="Arial" panose="020B0604020202020204" pitchFamily="34" charset="0"/>
              <a:buChar char="•"/>
            </a:pPr>
            <a:r>
              <a:rPr lang="en-US" dirty="0"/>
              <a:t>Current: Applicant is in the process of paying the instalments, i.e., the tenure of the loan is not yet completed. These candidates are not labelled as 'defaulted'</a:t>
            </a:r>
          </a:p>
          <a:p>
            <a:pPr lvl="1">
              <a:buFont typeface="Arial" panose="020B0604020202020204" pitchFamily="34" charset="0"/>
              <a:buChar char="•"/>
            </a:pPr>
            <a:r>
              <a:rPr lang="en-US" dirty="0"/>
              <a:t>Charged-off: Applicant has not paid the instalments in due time for a long period of time, i.e., he/she has defaulted on the loan </a:t>
            </a:r>
          </a:p>
          <a:p>
            <a:r>
              <a:rPr lang="en-US" dirty="0"/>
              <a:t>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lvl="1">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26035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3FF1-0FA5-354D-9BB7-4CAFA3EAF3A3}"/>
              </a:ext>
            </a:extLst>
          </p:cNvPr>
          <p:cNvSpPr>
            <a:spLocks noGrp="1"/>
          </p:cNvSpPr>
          <p:nvPr>
            <p:ph type="title"/>
          </p:nvPr>
        </p:nvSpPr>
        <p:spPr/>
        <p:txBody>
          <a:bodyPr/>
          <a:lstStyle/>
          <a:p>
            <a:r>
              <a:rPr lang="en-US" dirty="0"/>
              <a:t>Problem Solving Methodology</a:t>
            </a:r>
          </a:p>
        </p:txBody>
      </p:sp>
      <p:sp>
        <p:nvSpPr>
          <p:cNvPr id="3" name="Content Placeholder 2">
            <a:extLst>
              <a:ext uri="{FF2B5EF4-FFF2-40B4-BE49-F238E27FC236}">
                <a16:creationId xmlns:a16="http://schemas.microsoft.com/office/drawing/2014/main" id="{0440C79A-0FC0-C1B5-F12C-8ABA19DC19A5}"/>
              </a:ext>
            </a:extLst>
          </p:cNvPr>
          <p:cNvSpPr>
            <a:spLocks noGrp="1"/>
          </p:cNvSpPr>
          <p:nvPr>
            <p:ph idx="1"/>
          </p:nvPr>
        </p:nvSpPr>
        <p:spPr/>
        <p:txBody>
          <a:bodyPr/>
          <a:lstStyle/>
          <a:p>
            <a:r>
              <a:rPr lang="en-US" dirty="0"/>
              <a:t>How consumer attributes and loan attributes influence the tendency of defaulter</a:t>
            </a:r>
          </a:p>
          <a:p>
            <a:r>
              <a:rPr lang="en-US" dirty="0"/>
              <a:t>Using EDA for this analysis</a:t>
            </a:r>
          </a:p>
          <a:p>
            <a:pPr lvl="1"/>
            <a:r>
              <a:rPr lang="en-US" dirty="0"/>
              <a:t>Data Cleaning</a:t>
            </a:r>
          </a:p>
          <a:p>
            <a:pPr lvl="1"/>
            <a:r>
              <a:rPr lang="en-US" dirty="0"/>
              <a:t>Data Understanding</a:t>
            </a:r>
          </a:p>
          <a:p>
            <a:pPr lvl="1"/>
            <a:r>
              <a:rPr lang="en-US" dirty="0"/>
              <a:t>Univariate Analysis</a:t>
            </a:r>
          </a:p>
          <a:p>
            <a:pPr lvl="1"/>
            <a:r>
              <a:rPr lang="en-US" dirty="0"/>
              <a:t>Segmented Analysis</a:t>
            </a:r>
          </a:p>
          <a:p>
            <a:pPr lvl="1"/>
            <a:r>
              <a:rPr lang="en-US" dirty="0"/>
              <a:t>Bivariate Analysis</a:t>
            </a:r>
          </a:p>
        </p:txBody>
      </p:sp>
    </p:spTree>
    <p:extLst>
      <p:ext uri="{BB962C8B-B14F-4D97-AF65-F5344CB8AC3E}">
        <p14:creationId xmlns:p14="http://schemas.microsoft.com/office/powerpoint/2010/main" val="190577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1D46-EFAE-602D-F337-9A5947E1B0E9}"/>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374481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14AF-E25D-B622-E829-E84C570A9B8E}"/>
              </a:ext>
            </a:extLst>
          </p:cNvPr>
          <p:cNvSpPr>
            <a:spLocks noGrp="1"/>
          </p:cNvSpPr>
          <p:nvPr>
            <p:ph type="title"/>
          </p:nvPr>
        </p:nvSpPr>
        <p:spPr/>
        <p:txBody>
          <a:bodyPr/>
          <a:lstStyle/>
          <a:p>
            <a:r>
              <a:rPr lang="en-US" dirty="0"/>
              <a:t>Split of Fully Paid vs Charged Off</a:t>
            </a:r>
          </a:p>
        </p:txBody>
      </p:sp>
      <p:pic>
        <p:nvPicPr>
          <p:cNvPr id="5" name="Content Placeholder 4">
            <a:extLst>
              <a:ext uri="{FF2B5EF4-FFF2-40B4-BE49-F238E27FC236}">
                <a16:creationId xmlns:a16="http://schemas.microsoft.com/office/drawing/2014/main" id="{28D7CD42-F8BB-C79A-215B-71341A6A2D87}"/>
              </a:ext>
            </a:extLst>
          </p:cNvPr>
          <p:cNvPicPr>
            <a:picLocks noGrp="1" noChangeAspect="1"/>
          </p:cNvPicPr>
          <p:nvPr>
            <p:ph idx="1"/>
          </p:nvPr>
        </p:nvPicPr>
        <p:blipFill>
          <a:blip r:embed="rId2"/>
          <a:stretch>
            <a:fillRect/>
          </a:stretch>
        </p:blipFill>
        <p:spPr>
          <a:xfrm>
            <a:off x="2415758" y="2692400"/>
            <a:ext cx="4566483" cy="3187700"/>
          </a:xfrm>
        </p:spPr>
      </p:pic>
    </p:spTree>
    <p:extLst>
      <p:ext uri="{BB962C8B-B14F-4D97-AF65-F5344CB8AC3E}">
        <p14:creationId xmlns:p14="http://schemas.microsoft.com/office/powerpoint/2010/main" val="165585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r>
              <a:rPr lang="en-US" sz="3500" dirty="0"/>
              <a:t>Loan Status vs Invested Amount</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lnSpcReduction="10000"/>
          </a:bodyPr>
          <a:lstStyle/>
          <a:p>
            <a:r>
              <a:rPr lang="en-US" dirty="0"/>
              <a:t>I see funded amount invested is positively correlated with both Charged off and Fully Paid</a:t>
            </a:r>
          </a:p>
          <a:p>
            <a:r>
              <a:rPr lang="en-US" dirty="0"/>
              <a:t>I see that Employees who have exp 10+, 0, 2 &amp; 3 years are likely to become Defaulters</a:t>
            </a:r>
          </a:p>
        </p:txBody>
      </p:sp>
      <p:pic>
        <p:nvPicPr>
          <p:cNvPr id="1026" name="Picture 2">
            <a:extLst>
              <a:ext uri="{FF2B5EF4-FFF2-40B4-BE49-F238E27FC236}">
                <a16:creationId xmlns:a16="http://schemas.microsoft.com/office/drawing/2014/main" id="{3F7F34F4-A57A-7783-B170-C52BAE4729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707818"/>
            <a:ext cx="6254910" cy="3706033"/>
          </a:xfrm>
          <a:prstGeom prst="rect">
            <a:avLst/>
          </a:prstGeom>
          <a:noFill/>
          <a:extLst>
            <a:ext uri="{909E8E84-426E-40DD-AFC4-6F175D3DCCD1}">
              <a14:hiddenFill xmlns:a14="http://schemas.microsoft.com/office/drawing/2010/main">
                <a:solidFill>
                  <a:srgbClr val="FFFFFF"/>
                </a:solidFill>
              </a14:hiddenFill>
            </a:ext>
          </a:extLst>
        </p:spPr>
      </p:pic>
      <p:sp>
        <p:nvSpPr>
          <p:cNvPr id="1035" name="Cross 1034">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65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pPr>
              <a:lnSpc>
                <a:spcPct val="90000"/>
              </a:lnSpc>
            </a:pPr>
            <a:r>
              <a:rPr lang="en-US" sz="3700" dirty="0"/>
              <a:t>Loan Status vs Interest Rate</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fontScale="77500" lnSpcReduction="20000"/>
          </a:bodyPr>
          <a:lstStyle/>
          <a:p>
            <a:r>
              <a:rPr lang="en-US" dirty="0"/>
              <a:t>I see annual income is positively correlated with both Charged off and Fully Paid</a:t>
            </a:r>
          </a:p>
          <a:p>
            <a:r>
              <a:rPr lang="en-US" dirty="0"/>
              <a:t>I also see if annual income is in range of 40001 to 60000 then chances of becoming defaulter is higher</a:t>
            </a:r>
          </a:p>
          <a:p>
            <a:r>
              <a:rPr lang="en-US" dirty="0"/>
              <a:t>Looking at the ratio of, say charged off vs Fully Paid say for 0-20000, has higher chances of becoming defaulter</a:t>
            </a:r>
          </a:p>
        </p:txBody>
      </p:sp>
      <p:pic>
        <p:nvPicPr>
          <p:cNvPr id="12290" name="Picture 2">
            <a:extLst>
              <a:ext uri="{FF2B5EF4-FFF2-40B4-BE49-F238E27FC236}">
                <a16:creationId xmlns:a16="http://schemas.microsoft.com/office/drawing/2014/main" id="{3AB76E6E-C725-3595-3470-70521E0FAD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707818"/>
            <a:ext cx="6254910" cy="3706033"/>
          </a:xfrm>
          <a:prstGeom prst="rect">
            <a:avLst/>
          </a:prstGeom>
          <a:noFill/>
          <a:extLst>
            <a:ext uri="{909E8E84-426E-40DD-AFC4-6F175D3DCCD1}">
              <a14:hiddenFill xmlns:a14="http://schemas.microsoft.com/office/drawing/2010/main">
                <a:solidFill>
                  <a:srgbClr val="FFFFFF"/>
                </a:solidFill>
              </a14:hiddenFill>
            </a:ext>
          </a:extLst>
        </p:spPr>
      </p:pic>
      <p:sp>
        <p:nvSpPr>
          <p:cNvPr id="12297" name="Cross 12296">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61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FCB2D-D520-D093-871D-152ACC1EF9AE}"/>
              </a:ext>
            </a:extLst>
          </p:cNvPr>
          <p:cNvSpPr>
            <a:spLocks noGrp="1"/>
          </p:cNvSpPr>
          <p:nvPr>
            <p:ph type="title"/>
          </p:nvPr>
        </p:nvSpPr>
        <p:spPr>
          <a:xfrm>
            <a:off x="8016856" y="1204721"/>
            <a:ext cx="3609983" cy="1446550"/>
          </a:xfrm>
        </p:spPr>
        <p:txBody>
          <a:bodyPr>
            <a:normAutofit/>
          </a:bodyPr>
          <a:lstStyle/>
          <a:p>
            <a:pPr>
              <a:lnSpc>
                <a:spcPct val="90000"/>
              </a:lnSpc>
            </a:pPr>
            <a:r>
              <a:rPr lang="en-US" sz="3700" dirty="0"/>
              <a:t>Loan Status vs Annual Income</a:t>
            </a:r>
          </a:p>
        </p:txBody>
      </p:sp>
      <p:sp>
        <p:nvSpPr>
          <p:cNvPr id="1030" name="Content Placeholder 1029">
            <a:extLst>
              <a:ext uri="{FF2B5EF4-FFF2-40B4-BE49-F238E27FC236}">
                <a16:creationId xmlns:a16="http://schemas.microsoft.com/office/drawing/2014/main" id="{29B75D07-E98C-99C5-0E59-63FE60EFC2D8}"/>
              </a:ext>
            </a:extLst>
          </p:cNvPr>
          <p:cNvSpPr>
            <a:spLocks noGrp="1"/>
          </p:cNvSpPr>
          <p:nvPr>
            <p:ph idx="1"/>
          </p:nvPr>
        </p:nvSpPr>
        <p:spPr>
          <a:xfrm>
            <a:off x="8016857" y="2691638"/>
            <a:ext cx="3609983" cy="3188586"/>
          </a:xfrm>
        </p:spPr>
        <p:txBody>
          <a:bodyPr>
            <a:normAutofit fontScale="77500" lnSpcReduction="20000"/>
          </a:bodyPr>
          <a:lstStyle/>
          <a:p>
            <a:r>
              <a:rPr lang="en-US" dirty="0"/>
              <a:t>I see annual income is positively correlated with both Charged off and Fully Paid</a:t>
            </a:r>
          </a:p>
          <a:p>
            <a:r>
              <a:rPr lang="en-US" dirty="0"/>
              <a:t>I also see if annual income is in range of 40001 to 60000 then chances of becoming defaulter is higher</a:t>
            </a:r>
          </a:p>
          <a:p>
            <a:r>
              <a:rPr lang="en-US" dirty="0"/>
              <a:t>Looking at the ratio of say charged off/ Fully Paid --&gt; say for 0-20000, 0.7/2.9 nearly = 24.13 has higher chances of becoming defaulter</a:t>
            </a:r>
          </a:p>
        </p:txBody>
      </p:sp>
      <p:pic>
        <p:nvPicPr>
          <p:cNvPr id="11266" name="Picture 2">
            <a:extLst>
              <a:ext uri="{FF2B5EF4-FFF2-40B4-BE49-F238E27FC236}">
                <a16:creationId xmlns:a16="http://schemas.microsoft.com/office/drawing/2014/main" id="{83A1D5A4-AF97-5B33-2921-2AC648D2BE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7" y="1692181"/>
            <a:ext cx="6254910" cy="3737308"/>
          </a:xfrm>
          <a:prstGeom prst="rect">
            <a:avLst/>
          </a:prstGeom>
          <a:noFill/>
          <a:extLst>
            <a:ext uri="{909E8E84-426E-40DD-AFC4-6F175D3DCCD1}">
              <a14:hiddenFill xmlns:a14="http://schemas.microsoft.com/office/drawing/2010/main">
                <a:solidFill>
                  <a:srgbClr val="FFFFFF"/>
                </a:solidFill>
              </a14:hiddenFill>
            </a:ext>
          </a:extLst>
        </p:spPr>
      </p:pic>
      <p:sp>
        <p:nvSpPr>
          <p:cNvPr id="11273" name="Cross 11272">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073125"/>
      </p:ext>
    </p:extLst>
  </p:cSld>
  <p:clrMapOvr>
    <a:masterClrMapping/>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29</TotalTime>
  <Words>926</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Seaford Display</vt:lpstr>
      <vt:lpstr>System Font Regular</vt:lpstr>
      <vt:lpstr>Tenorite</vt:lpstr>
      <vt:lpstr>MadridVTI</vt:lpstr>
      <vt:lpstr>Lending Club Case Study</vt:lpstr>
      <vt:lpstr>Problem Statement</vt:lpstr>
      <vt:lpstr>Loan Dataset</vt:lpstr>
      <vt:lpstr>Problem Solving Methodology</vt:lpstr>
      <vt:lpstr>Analysis</vt:lpstr>
      <vt:lpstr>Split of Fully Paid vs Charged Off</vt:lpstr>
      <vt:lpstr>Loan Status vs Invested Amount</vt:lpstr>
      <vt:lpstr>Loan Status vs Interest Rate</vt:lpstr>
      <vt:lpstr>Loan Status vs Annual Income</vt:lpstr>
      <vt:lpstr>Loan Status vs DTI</vt:lpstr>
      <vt:lpstr>Loan Status vs Term</vt:lpstr>
      <vt:lpstr>Loan Status vs Grade</vt:lpstr>
      <vt:lpstr>Loan Status vs Employment Length</vt:lpstr>
      <vt:lpstr>Loan Status vs Home Ownership</vt:lpstr>
      <vt:lpstr>Loan Status vs Loan Issue Year</vt:lpstr>
      <vt:lpstr>Loan Status vs Verification Status</vt:lpstr>
      <vt:lpstr>Loan Status vs Loan Issue Month</vt:lpstr>
      <vt:lpstr>Loan Status vs Purpose</vt:lpstr>
      <vt:lpstr>Correlation</vt:lpstr>
      <vt:lpstr>Correlation between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Milton Nepoli</dc:creator>
  <cp:lastModifiedBy>Milton Nepoli</cp:lastModifiedBy>
  <cp:revision>17</cp:revision>
  <dcterms:created xsi:type="dcterms:W3CDTF">2023-05-18T00:14:46Z</dcterms:created>
  <dcterms:modified xsi:type="dcterms:W3CDTF">2023-05-18T00:44:27Z</dcterms:modified>
</cp:coreProperties>
</file>