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88B0E-EA46-BA28-389E-A99E212F10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4F1340B8-8F8F-DAEC-D9C8-388750D10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553A61A4-88BE-A454-7040-899EC776ABCC}"/>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5" name="Marcador de pie de página 4">
            <a:extLst>
              <a:ext uri="{FF2B5EF4-FFF2-40B4-BE49-F238E27FC236}">
                <a16:creationId xmlns:a16="http://schemas.microsoft.com/office/drawing/2014/main" id="{5DA0E61B-94EE-4B8E-33E8-6A0BADF86DC3}"/>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3427C4CA-8CFF-B06D-33B4-700001C128BF}"/>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401479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CAB5E-48BC-5C50-4629-38EA4C3AD899}"/>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149527B3-5FF9-B570-61E2-60F6E1E1BC3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A4A389A8-468F-CA66-F548-56BC3938B494}"/>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5" name="Marcador de pie de página 4">
            <a:extLst>
              <a:ext uri="{FF2B5EF4-FFF2-40B4-BE49-F238E27FC236}">
                <a16:creationId xmlns:a16="http://schemas.microsoft.com/office/drawing/2014/main" id="{B84BA5B3-C047-6098-37E8-F83AC717A6D4}"/>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B72F84D-F47F-57B2-4CF7-AC60B7233FE4}"/>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201151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55BDC4E-067B-6FEA-BE63-0FF7C9D18ED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D7925F2C-09D5-4B66-F251-641D3D261D6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B2371D67-5107-B713-F115-9DF1CBB817F6}"/>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5" name="Marcador de pie de página 4">
            <a:extLst>
              <a:ext uri="{FF2B5EF4-FFF2-40B4-BE49-F238E27FC236}">
                <a16:creationId xmlns:a16="http://schemas.microsoft.com/office/drawing/2014/main" id="{A2A21F2F-9ABD-4196-F0AB-5021B878B1DE}"/>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96D79883-4E6E-41A9-E2E3-B0F28F45350A}"/>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341297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F8859-0AE9-9663-042F-9E81EDA64205}"/>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9927D454-93C8-ADCD-7726-14FED77465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E9E6D491-561D-6B4B-7A00-F063F5F617DE}"/>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5" name="Marcador de pie de página 4">
            <a:extLst>
              <a:ext uri="{FF2B5EF4-FFF2-40B4-BE49-F238E27FC236}">
                <a16:creationId xmlns:a16="http://schemas.microsoft.com/office/drawing/2014/main" id="{F7B78046-18D2-EBAA-0841-EC3898837B29}"/>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48E8A9B8-DA09-B950-A514-C90BE3145850}"/>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407807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8CA25-6BCC-6DCB-4A22-43B8ADCD1DE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85106939-06F6-6EE9-1C41-2558CBC4E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A366885-48B4-6348-2D4C-7EED9F7EEAE9}"/>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5" name="Marcador de pie de página 4">
            <a:extLst>
              <a:ext uri="{FF2B5EF4-FFF2-40B4-BE49-F238E27FC236}">
                <a16:creationId xmlns:a16="http://schemas.microsoft.com/office/drawing/2014/main" id="{D9D844F5-DFDF-A026-A27A-2CB627541ACB}"/>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BFA2E5EA-9048-7936-EA5D-EC40D5717E6B}"/>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98310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CB547-1A8C-C723-5752-44DF51599A8A}"/>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3718C88C-CB30-AB7A-F45C-5A2D9C2C2CD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0310DD61-9BFA-A6E0-C646-04523E09F9C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24DAD874-B17F-8032-82D9-6A87C90AC17E}"/>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6" name="Marcador de pie de página 5">
            <a:extLst>
              <a:ext uri="{FF2B5EF4-FFF2-40B4-BE49-F238E27FC236}">
                <a16:creationId xmlns:a16="http://schemas.microsoft.com/office/drawing/2014/main" id="{101290B7-1689-0C20-7907-648D472541EC}"/>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B9BB689B-8831-6B8A-0A4E-7E20CB21F5D2}"/>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215499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8EA52-29BA-F505-325A-D8AEB605B49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DEDA2CC4-2E23-F971-98D9-D406A03BC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B4E533E-1B9C-4B7B-3824-6410A84BE7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840A4C5A-94E5-D9C5-FB42-FFFD32978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6E45476-49D2-CB62-D58E-31D730A76FF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5D73CA53-7F7B-75AF-82FE-A36424A08640}"/>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8" name="Marcador de pie de página 7">
            <a:extLst>
              <a:ext uri="{FF2B5EF4-FFF2-40B4-BE49-F238E27FC236}">
                <a16:creationId xmlns:a16="http://schemas.microsoft.com/office/drawing/2014/main" id="{3A13981C-14A9-77EC-92FA-EAFCD95F5851}"/>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F33BC47F-ABCE-B919-4FFA-C8C4BE1CD8F7}"/>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52187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DFBEF-F5B9-0DFE-37EA-BCB798D43B9A}"/>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6C887E7E-5C40-D85F-B1E6-6299845D642D}"/>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4" name="Marcador de pie de página 3">
            <a:extLst>
              <a:ext uri="{FF2B5EF4-FFF2-40B4-BE49-F238E27FC236}">
                <a16:creationId xmlns:a16="http://schemas.microsoft.com/office/drawing/2014/main" id="{19AEA6D9-8ADD-B841-FC79-F80F1DCFE2DF}"/>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D7B5B10F-424E-1C93-5DA3-A4B3EEBB37C0}"/>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384468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23DCBC-DFB6-A4C6-B913-56C10357D730}"/>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3" name="Marcador de pie de página 2">
            <a:extLst>
              <a:ext uri="{FF2B5EF4-FFF2-40B4-BE49-F238E27FC236}">
                <a16:creationId xmlns:a16="http://schemas.microsoft.com/office/drawing/2014/main" id="{6665D387-3FF1-88B0-0E9F-1A70C4A34EAF}"/>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970CED47-9F67-D365-6162-997E9961AACB}"/>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89269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3B8AB-B809-02A6-36C2-21B2BC77BE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DED4EC4F-1CCE-5C4F-0219-81F509B2E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7D507BB0-C6B4-B9BC-05A0-76BE169F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1FD253-8E17-6BF3-71DE-9D35DF88A4C9}"/>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6" name="Marcador de pie de página 5">
            <a:extLst>
              <a:ext uri="{FF2B5EF4-FFF2-40B4-BE49-F238E27FC236}">
                <a16:creationId xmlns:a16="http://schemas.microsoft.com/office/drawing/2014/main" id="{B2AA1B22-7785-CF89-FD89-63B880A7B155}"/>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D8B477D7-9D5E-B6E8-38CE-CAC737D146AD}"/>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164840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F844E-1C80-7337-3965-7E70F6CA79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7F768375-B142-961E-3EEF-0E8738EFD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B65A843A-5D83-DB0E-DDF1-5B7FD397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21D29D-78FD-7742-579F-82B4E44DEB2C}"/>
              </a:ext>
            </a:extLst>
          </p:cNvPr>
          <p:cNvSpPr>
            <a:spLocks noGrp="1"/>
          </p:cNvSpPr>
          <p:nvPr>
            <p:ph type="dt" sz="half" idx="10"/>
          </p:nvPr>
        </p:nvSpPr>
        <p:spPr/>
        <p:txBody>
          <a:bodyPr/>
          <a:lstStyle/>
          <a:p>
            <a:fld id="{D5F75AF1-BC71-4622-8788-6CBC9951BC82}" type="datetimeFigureOut">
              <a:rPr lang="es-GT" smtClean="0"/>
              <a:t>9/07/2023</a:t>
            </a:fld>
            <a:endParaRPr lang="es-GT"/>
          </a:p>
        </p:txBody>
      </p:sp>
      <p:sp>
        <p:nvSpPr>
          <p:cNvPr id="6" name="Marcador de pie de página 5">
            <a:extLst>
              <a:ext uri="{FF2B5EF4-FFF2-40B4-BE49-F238E27FC236}">
                <a16:creationId xmlns:a16="http://schemas.microsoft.com/office/drawing/2014/main" id="{73A12E7D-9299-CC2E-BF10-001DBA9B67A0}"/>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601ED79E-5977-1633-5B4C-5A932FBE48EF}"/>
              </a:ext>
            </a:extLst>
          </p:cNvPr>
          <p:cNvSpPr>
            <a:spLocks noGrp="1"/>
          </p:cNvSpPr>
          <p:nvPr>
            <p:ph type="sldNum" sz="quarter" idx="12"/>
          </p:nvPr>
        </p:nvSpPr>
        <p:spPr/>
        <p:txBody>
          <a:bodyPr/>
          <a:lstStyle/>
          <a:p>
            <a:fld id="{5A31C858-04B9-44FF-B546-BCB37CB1A769}" type="slidenum">
              <a:rPr lang="es-GT" smtClean="0"/>
              <a:t>‹Nº›</a:t>
            </a:fld>
            <a:endParaRPr lang="es-GT"/>
          </a:p>
        </p:txBody>
      </p:sp>
    </p:spTree>
    <p:extLst>
      <p:ext uri="{BB962C8B-B14F-4D97-AF65-F5344CB8AC3E}">
        <p14:creationId xmlns:p14="http://schemas.microsoft.com/office/powerpoint/2010/main" val="275882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E78494-2E88-665E-6735-63A8277A8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39EFAE1B-E0D4-6B95-AC41-26D0CA97E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D20398E3-B2B5-EEBF-5568-495E5C580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75AF1-BC71-4622-8788-6CBC9951BC82}" type="datetimeFigureOut">
              <a:rPr lang="es-GT" smtClean="0"/>
              <a:t>9/07/2023</a:t>
            </a:fld>
            <a:endParaRPr lang="es-GT"/>
          </a:p>
        </p:txBody>
      </p:sp>
      <p:sp>
        <p:nvSpPr>
          <p:cNvPr id="5" name="Marcador de pie de página 4">
            <a:extLst>
              <a:ext uri="{FF2B5EF4-FFF2-40B4-BE49-F238E27FC236}">
                <a16:creationId xmlns:a16="http://schemas.microsoft.com/office/drawing/2014/main" id="{5FAEC656-4136-B76D-A430-F20C6FF3C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3811AC29-1701-F1CF-0084-84E2EA781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1C858-04B9-44FF-B546-BCB37CB1A769}" type="slidenum">
              <a:rPr lang="es-GT" smtClean="0"/>
              <a:t>‹Nº›</a:t>
            </a:fld>
            <a:endParaRPr lang="es-GT"/>
          </a:p>
        </p:txBody>
      </p:sp>
    </p:spTree>
    <p:extLst>
      <p:ext uri="{BB962C8B-B14F-4D97-AF65-F5344CB8AC3E}">
        <p14:creationId xmlns:p14="http://schemas.microsoft.com/office/powerpoint/2010/main" val="214693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a estrella de color azul&#10;&#10;Descripción generada automáticamente con confianza baja">
            <a:extLst>
              <a:ext uri="{FF2B5EF4-FFF2-40B4-BE49-F238E27FC236}">
                <a16:creationId xmlns:a16="http://schemas.microsoft.com/office/drawing/2014/main" id="{8153249D-8D27-AC0D-C890-0FB5034C545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0000"/>
          <a:stretch/>
        </p:blipFill>
        <p:spPr>
          <a:xfrm>
            <a:off x="0" y="0"/>
            <a:ext cx="12191999" cy="6858000"/>
          </a:xfrm>
          <a:prstGeom prst="rect">
            <a:avLst/>
          </a:prstGeom>
        </p:spPr>
      </p:pic>
      <p:sp>
        <p:nvSpPr>
          <p:cNvPr id="2" name="Título 1">
            <a:extLst>
              <a:ext uri="{FF2B5EF4-FFF2-40B4-BE49-F238E27FC236}">
                <a16:creationId xmlns:a16="http://schemas.microsoft.com/office/drawing/2014/main" id="{93226F18-6CD0-56CA-9EA6-36C69757F519}"/>
              </a:ext>
            </a:extLst>
          </p:cNvPr>
          <p:cNvSpPr>
            <a:spLocks noGrp="1"/>
          </p:cNvSpPr>
          <p:nvPr>
            <p:ph type="ctrTitle"/>
          </p:nvPr>
        </p:nvSpPr>
        <p:spPr>
          <a:xfrm>
            <a:off x="1524000" y="1122362"/>
            <a:ext cx="9144000" cy="2900518"/>
          </a:xfrm>
        </p:spPr>
        <p:txBody>
          <a:bodyPr>
            <a:normAutofit/>
          </a:bodyPr>
          <a:lstStyle/>
          <a:p>
            <a:r>
              <a:rPr lang="es-GT" dirty="0">
                <a:solidFill>
                  <a:srgbClr val="FFFFFF"/>
                </a:solidFill>
                <a:latin typeface="Goudy Old Style" panose="02020502050305020303" pitchFamily="18" charset="0"/>
              </a:rPr>
              <a:t>09/07/2023</a:t>
            </a:r>
          </a:p>
        </p:txBody>
      </p:sp>
      <p:sp>
        <p:nvSpPr>
          <p:cNvPr id="3" name="Subtítulo 2">
            <a:extLst>
              <a:ext uri="{FF2B5EF4-FFF2-40B4-BE49-F238E27FC236}">
                <a16:creationId xmlns:a16="http://schemas.microsoft.com/office/drawing/2014/main" id="{0B4E1A09-6D65-99C4-4CC6-1355B4BEF213}"/>
              </a:ext>
            </a:extLst>
          </p:cNvPr>
          <p:cNvSpPr>
            <a:spLocks noGrp="1"/>
          </p:cNvSpPr>
          <p:nvPr>
            <p:ph type="subTitle" idx="1"/>
          </p:nvPr>
        </p:nvSpPr>
        <p:spPr>
          <a:xfrm>
            <a:off x="1524000" y="4159404"/>
            <a:ext cx="9144000" cy="1098395"/>
          </a:xfrm>
        </p:spPr>
        <p:txBody>
          <a:bodyPr>
            <a:normAutofit/>
          </a:bodyPr>
          <a:lstStyle/>
          <a:p>
            <a:endParaRPr lang="es-GT">
              <a:solidFill>
                <a:srgbClr val="FFFFFF"/>
              </a:solidFill>
            </a:endParaRPr>
          </a:p>
        </p:txBody>
      </p:sp>
    </p:spTree>
    <p:extLst>
      <p:ext uri="{BB962C8B-B14F-4D97-AF65-F5344CB8AC3E}">
        <p14:creationId xmlns:p14="http://schemas.microsoft.com/office/powerpoint/2010/main" val="17711698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Hosting</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Servidor para alojar las aplicaciones de manera rápida y sencilla, hosting estático y seguro</a:t>
            </a:r>
          </a:p>
          <a:p>
            <a:r>
              <a:rPr lang="es-GT" sz="2200" dirty="0">
                <a:latin typeface="Avenir Next LT Pro" panose="020B0504020202020204" pitchFamily="34" charset="0"/>
              </a:rPr>
              <a:t>Proporciona certificados de seguridad SSL y HTTP2 de forma automática y gratuita para cada dominio</a:t>
            </a:r>
          </a:p>
          <a:p>
            <a:r>
              <a:rPr lang="es-GT" sz="2200" dirty="0">
                <a:latin typeface="Avenir Next LT Pro" panose="020B0504020202020204" pitchFamily="34" charset="0"/>
              </a:rPr>
              <a:t>Funciona situándolas en el CDN (Content </a:t>
            </a:r>
            <a:r>
              <a:rPr lang="es-GT" sz="2200" dirty="0" err="1">
                <a:latin typeface="Avenir Next LT Pro" panose="020B0504020202020204" pitchFamily="34" charset="0"/>
              </a:rPr>
              <a:t>Delivery</a:t>
            </a:r>
            <a:r>
              <a:rPr lang="es-GT" sz="2200" dirty="0">
                <a:latin typeface="Avenir Next LT Pro" panose="020B0504020202020204" pitchFamily="34" charset="0"/>
              </a:rPr>
              <a:t> Network) de </a:t>
            </a:r>
            <a:r>
              <a:rPr lang="es-GT" sz="2200" dirty="0" err="1">
                <a:latin typeface="Avenir Next LT Pro" panose="020B0504020202020204" pitchFamily="34" charset="0"/>
              </a:rPr>
              <a:t>Firebase</a:t>
            </a:r>
            <a:r>
              <a:rPr lang="es-GT" sz="2200" dirty="0">
                <a:latin typeface="Avenir Next LT Pro" panose="020B0504020202020204" pitchFamily="34" charset="0"/>
              </a:rPr>
              <a:t>, una red que recibe los archivos subidos y permite entregar el contenido</a:t>
            </a:r>
          </a:p>
        </p:txBody>
      </p:sp>
    </p:spTree>
    <p:extLst>
      <p:ext uri="{BB962C8B-B14F-4D97-AF65-F5344CB8AC3E}">
        <p14:creationId xmlns:p14="http://schemas.microsoft.com/office/powerpoint/2010/main" val="268214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2. Crecimiento</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Enfocado en el proceso de crecimiento de la aplicación, que contempla tanto la gestión de aquellos que ya son usuarios de la misma, como herramientas para la captación de nuevos usuarios</a:t>
            </a:r>
          </a:p>
        </p:txBody>
      </p:sp>
    </p:spTree>
    <p:extLst>
      <p:ext uri="{BB962C8B-B14F-4D97-AF65-F5344CB8AC3E}">
        <p14:creationId xmlns:p14="http://schemas.microsoft.com/office/powerpoint/2010/main" val="358981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Notificaciones</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Una de las partes más esenciales de muchas aplicaciones para informar al usuario de eventos</a:t>
            </a:r>
          </a:p>
          <a:p>
            <a:r>
              <a:rPr lang="es-GT" sz="2200" dirty="0">
                <a:latin typeface="Avenir Next LT Pro" panose="020B0504020202020204" pitchFamily="34" charset="0"/>
              </a:rPr>
              <a:t>Puede ser desde un mensaje recibido hasta una información relevante según el tipo de usuario</a:t>
            </a:r>
          </a:p>
          <a:p>
            <a:r>
              <a:rPr lang="es-GT" sz="2200" dirty="0">
                <a:latin typeface="Avenir Next LT Pro" panose="020B0504020202020204" pitchFamily="34" charset="0"/>
              </a:rPr>
              <a:t>Se pueden diseñar y enviar notificaciones </a:t>
            </a:r>
            <a:r>
              <a:rPr lang="es-GT" sz="2200" dirty="0" err="1">
                <a:latin typeface="Avenir Next LT Pro" panose="020B0504020202020204" pitchFamily="34" charset="0"/>
              </a:rPr>
              <a:t>push</a:t>
            </a:r>
            <a:r>
              <a:rPr lang="es-GT" sz="2200" dirty="0">
                <a:latin typeface="Avenir Next LT Pro" panose="020B0504020202020204" pitchFamily="34" charset="0"/>
              </a:rPr>
              <a:t> en el momento preciso, con la posibilidad de segmentarlas y personalizarlas</a:t>
            </a:r>
          </a:p>
          <a:p>
            <a:r>
              <a:rPr lang="es-GT" sz="2200" dirty="0">
                <a:latin typeface="Avenir Next LT Pro" panose="020B0504020202020204" pitchFamily="34" charset="0"/>
              </a:rPr>
              <a:t>Es un servicio gratuito, seguro y sin límites. Cuenta con la posibilidad de vinculación a </a:t>
            </a:r>
            <a:r>
              <a:rPr lang="es-GT" sz="2200" dirty="0" err="1">
                <a:latin typeface="Avenir Next LT Pro" panose="020B0504020202020204" pitchFamily="34" charset="0"/>
              </a:rPr>
              <a:t>Analytics</a:t>
            </a:r>
            <a:endParaRPr lang="es-GT" sz="2200" dirty="0">
              <a:latin typeface="Avenir Next LT Pro" panose="020B0504020202020204" pitchFamily="34" charset="0"/>
            </a:endParaRPr>
          </a:p>
        </p:txBody>
      </p:sp>
    </p:spTree>
    <p:extLst>
      <p:ext uri="{BB962C8B-B14F-4D97-AF65-F5344CB8AC3E}">
        <p14:creationId xmlns:p14="http://schemas.microsoft.com/office/powerpoint/2010/main" val="315370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Dynamic links</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Links inteligentes que permiten redirigir al usuario a zonas o contenidos concretos de la aplicación </a:t>
            </a:r>
          </a:p>
          <a:p>
            <a:r>
              <a:rPr lang="es-GT" sz="2200" dirty="0">
                <a:latin typeface="Avenir Next LT Pro" panose="020B0504020202020204" pitchFamily="34" charset="0"/>
              </a:rPr>
              <a:t>En función del objeto que se quiera conseguir y de la personalización que se otorgue a diversos parámetros de URL</a:t>
            </a:r>
          </a:p>
          <a:p>
            <a:r>
              <a:rPr lang="es-GT" sz="2200" dirty="0">
                <a:latin typeface="Avenir Next LT Pro" panose="020B0504020202020204" pitchFamily="34" charset="0"/>
              </a:rPr>
              <a:t>El funcionamiento de estos enlaces se dirige como queramos y procurando una experiencia agradable para el usuario en diversas plataformas</a:t>
            </a:r>
          </a:p>
          <a:p>
            <a:r>
              <a:rPr lang="es-GT" sz="2200" dirty="0">
                <a:latin typeface="Avenir Next LT Pro" panose="020B0504020202020204" pitchFamily="34" charset="0"/>
              </a:rPr>
              <a:t>Especialmente útiles para dirigir contenidos a ciertos segmentos de usuarios, ya sean actuales o potenciales, en cuyo caso podrán recibir una recomendación de instalar nuestra app</a:t>
            </a:r>
          </a:p>
        </p:txBody>
      </p:sp>
    </p:spTree>
    <p:extLst>
      <p:ext uri="{BB962C8B-B14F-4D97-AF65-F5344CB8AC3E}">
        <p14:creationId xmlns:p14="http://schemas.microsoft.com/office/powerpoint/2010/main" val="309337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3. Monetización</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La búsqueda de ganancias viene ligada a la publicidad que se puede insertar en las aplicaciones</a:t>
            </a:r>
          </a:p>
          <a:p>
            <a:r>
              <a:rPr lang="es-GT" sz="2200" dirty="0">
                <a:latin typeface="Avenir Next LT Pro" panose="020B0504020202020204" pitchFamily="34" charset="0"/>
              </a:rPr>
              <a:t>Consigue que los usuarios reciban anuncios relevantes en función de la segmentación que se le haya dado a la campaña</a:t>
            </a:r>
          </a:p>
          <a:p>
            <a:r>
              <a:rPr lang="es-GT" sz="2200" dirty="0">
                <a:latin typeface="Avenir Next LT Pro" panose="020B0504020202020204" pitchFamily="34" charset="0"/>
              </a:rPr>
              <a:t>Para integrar estos anuncios en las aplicaciones, </a:t>
            </a:r>
            <a:r>
              <a:rPr lang="es-GT" sz="2200" dirty="0" err="1">
                <a:latin typeface="Avenir Next LT Pro" panose="020B0504020202020204" pitchFamily="34" charset="0"/>
              </a:rPr>
              <a:t>Firebase</a:t>
            </a:r>
            <a:r>
              <a:rPr lang="es-GT" sz="2200" dirty="0">
                <a:latin typeface="Avenir Next LT Pro" panose="020B0504020202020204" pitchFamily="34" charset="0"/>
              </a:rPr>
              <a:t> cuenta con </a:t>
            </a:r>
            <a:r>
              <a:rPr lang="es-GT" sz="2200" dirty="0" err="1">
                <a:latin typeface="Avenir Next LT Pro" panose="020B0504020202020204" pitchFamily="34" charset="0"/>
              </a:rPr>
              <a:t>AdMob</a:t>
            </a:r>
            <a:r>
              <a:rPr lang="es-GT" sz="2200" dirty="0">
                <a:latin typeface="Avenir Next LT Pro" panose="020B0504020202020204" pitchFamily="34" charset="0"/>
              </a:rPr>
              <a:t>, para rentabilizar la aplicación</a:t>
            </a:r>
          </a:p>
        </p:txBody>
      </p:sp>
    </p:spTree>
    <p:extLst>
      <p:ext uri="{BB962C8B-B14F-4D97-AF65-F5344CB8AC3E}">
        <p14:creationId xmlns:p14="http://schemas.microsoft.com/office/powerpoint/2010/main" val="121551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Desventajas</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Se ha hablado de la escalabilidad de </a:t>
            </a:r>
            <a:r>
              <a:rPr lang="es-GT" sz="2200" dirty="0" err="1">
                <a:latin typeface="Avenir Next LT Pro" panose="020B0504020202020204" pitchFamily="34" charset="0"/>
              </a:rPr>
              <a:t>Firebase</a:t>
            </a:r>
            <a:r>
              <a:rPr lang="es-GT" sz="2200" dirty="0">
                <a:latin typeface="Avenir Next LT Pro" panose="020B0504020202020204" pitchFamily="34" charset="0"/>
              </a:rPr>
              <a:t>, donde el inicio con el plan </a:t>
            </a:r>
            <a:r>
              <a:rPr lang="es-GT" sz="2200" dirty="0" err="1">
                <a:latin typeface="Avenir Next LT Pro" panose="020B0504020202020204" pitchFamily="34" charset="0"/>
              </a:rPr>
              <a:t>Spar</a:t>
            </a:r>
            <a:r>
              <a:rPr lang="es-GT" sz="2200" dirty="0">
                <a:latin typeface="Avenir Next LT Pro" panose="020B0504020202020204" pitchFamily="34" charset="0"/>
              </a:rPr>
              <a:t> es gratuito</a:t>
            </a:r>
          </a:p>
          <a:p>
            <a:r>
              <a:rPr lang="es-GT" sz="2200" dirty="0">
                <a:latin typeface="Avenir Next LT Pro" panose="020B0504020202020204" pitchFamily="34" charset="0"/>
              </a:rPr>
              <a:t>Sin embargo, tiene limitaciones, principalmente con el número de usuarios simultáneos y el espacio de almacenamiento, por lo que puede resultar necesario contratar una versión de pago</a:t>
            </a:r>
          </a:p>
        </p:txBody>
      </p:sp>
    </p:spTree>
    <p:extLst>
      <p:ext uri="{BB962C8B-B14F-4D97-AF65-F5344CB8AC3E}">
        <p14:creationId xmlns:p14="http://schemas.microsoft.com/office/powerpoint/2010/main" val="91541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Clientes</a:t>
            </a:r>
          </a:p>
        </p:txBody>
      </p:sp>
      <p:pic>
        <p:nvPicPr>
          <p:cNvPr id="1026" name="Picture 2" descr="Halfbrick">
            <a:extLst>
              <a:ext uri="{FF2B5EF4-FFF2-40B4-BE49-F238E27FC236}">
                <a16:creationId xmlns:a16="http://schemas.microsoft.com/office/drawing/2014/main" id="{3CF3CA73-026C-4999-2240-DF9F7E557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9265"/>
            <a:ext cx="4292820" cy="21464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uolingo">
            <a:extLst>
              <a:ext uri="{FF2B5EF4-FFF2-40B4-BE49-F238E27FC236}">
                <a16:creationId xmlns:a16="http://schemas.microsoft.com/office/drawing/2014/main" id="{40265B43-6CE5-149F-2F9D-0EBF430A4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41913"/>
            <a:ext cx="4292820" cy="2146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ivago">
            <a:extLst>
              <a:ext uri="{FF2B5EF4-FFF2-40B4-BE49-F238E27FC236}">
                <a16:creationId xmlns:a16="http://schemas.microsoft.com/office/drawing/2014/main" id="{6863288B-353A-A80F-F03A-F6EAA3A76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657" y="1742883"/>
            <a:ext cx="4292816" cy="21464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ameloft">
            <a:extLst>
              <a:ext uri="{FF2B5EF4-FFF2-40B4-BE49-F238E27FC236}">
                <a16:creationId xmlns:a16="http://schemas.microsoft.com/office/drawing/2014/main" id="{D6D6F7AA-980D-CDF9-82AC-13B2F5E3E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7657" y="4041913"/>
            <a:ext cx="4596143" cy="228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65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ctrTitle"/>
          </p:nvPr>
        </p:nvSpPr>
        <p:spPr/>
        <p:txBody>
          <a:bodyPr>
            <a:normAutofit/>
          </a:bodyPr>
          <a:lstStyle/>
          <a:p>
            <a:r>
              <a:rPr lang="es-GT" sz="5400" dirty="0" err="1">
                <a:latin typeface="Goudy Old Style" panose="02020502050305020303" pitchFamily="18" charset="0"/>
              </a:rPr>
              <a:t>Firebase</a:t>
            </a:r>
            <a:endParaRPr lang="es-GT" sz="5400" dirty="0">
              <a:latin typeface="Goudy Old Style" panose="02020502050305020303" pitchFamily="18" charset="0"/>
            </a:endParaRP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type="subTitle" idx="1"/>
          </p:nvPr>
        </p:nvSpPr>
        <p:spPr/>
        <p:txBody>
          <a:bodyPr anchor="ctr">
            <a:normAutofit/>
          </a:bodyPr>
          <a:lstStyle/>
          <a:p>
            <a:endParaRPr lang="es-GT" sz="2200" dirty="0">
              <a:latin typeface="Avenir Next LT Pro" panose="020B0504020202020204" pitchFamily="34" charset="0"/>
            </a:endParaRPr>
          </a:p>
        </p:txBody>
      </p:sp>
    </p:spTree>
    <p:extLst>
      <p:ext uri="{BB962C8B-B14F-4D97-AF65-F5344CB8AC3E}">
        <p14:creationId xmlns:p14="http://schemas.microsoft.com/office/powerpoint/2010/main" val="80841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a:xfrm>
            <a:off x="841248" y="535388"/>
            <a:ext cx="3600860" cy="5431536"/>
          </a:xfrm>
        </p:spPr>
        <p:txBody>
          <a:bodyPr>
            <a:normAutofit/>
          </a:bodyPr>
          <a:lstStyle/>
          <a:p>
            <a:r>
              <a:rPr lang="es-GT" sz="5400" dirty="0">
                <a:latin typeface="Goudy Old Style" panose="02020502050305020303" pitchFamily="18" charset="0"/>
              </a:rPr>
              <a:t>¿Qué 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a:xfrm>
            <a:off x="5126418" y="552091"/>
            <a:ext cx="6224335" cy="5431536"/>
          </a:xfrm>
        </p:spPr>
        <p:txBody>
          <a:bodyPr anchor="ctr">
            <a:normAutofit/>
          </a:bodyPr>
          <a:lstStyle/>
          <a:p>
            <a:r>
              <a:rPr lang="es-GT" sz="2200" dirty="0">
                <a:latin typeface="Avenir Next LT Pro" panose="020B0504020202020204" pitchFamily="34" charset="0"/>
              </a:rPr>
              <a:t>Plataforma diseñada para el desarrollo de aplicaciones web y móviles de forma rápida y eficiente</a:t>
            </a:r>
          </a:p>
          <a:p>
            <a:r>
              <a:rPr lang="es-GT" sz="2200" dirty="0">
                <a:latin typeface="Avenir Next LT Pro" panose="020B0504020202020204" pitchFamily="34" charset="0"/>
              </a:rPr>
              <a:t>Disponible para distintas plataformas (iOS, Android y web)</a:t>
            </a:r>
          </a:p>
          <a:p>
            <a:endParaRPr lang="es-GT" sz="2200" dirty="0">
              <a:latin typeface="Avenir Next LT Pro" panose="020B0504020202020204" pitchFamily="34" charset="0"/>
            </a:endParaRPr>
          </a:p>
        </p:txBody>
      </p:sp>
    </p:spTree>
    <p:extLst>
      <p:ext uri="{BB962C8B-B14F-4D97-AF65-F5344CB8AC3E}">
        <p14:creationId xmlns:p14="http://schemas.microsoft.com/office/powerpoint/2010/main" val="221908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ctrTitle"/>
          </p:nvPr>
        </p:nvSpPr>
        <p:spPr/>
        <p:txBody>
          <a:bodyPr>
            <a:normAutofit/>
          </a:bodyPr>
          <a:lstStyle/>
          <a:p>
            <a:r>
              <a:rPr lang="es-GT" sz="5400" dirty="0">
                <a:latin typeface="Goudy Old Style" panose="02020502050305020303" pitchFamily="18" charset="0"/>
              </a:rPr>
              <a:t>Funciones</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type="subTitle" idx="1"/>
          </p:nvPr>
        </p:nvSpPr>
        <p:spPr/>
        <p:txBody>
          <a:bodyPr anchor="ctr">
            <a:normAutofit/>
          </a:bodyPr>
          <a:lstStyle/>
          <a:p>
            <a:r>
              <a:rPr lang="es-GT" sz="2200" dirty="0">
                <a:latin typeface="Avenir Next LT Pro" panose="020B0504020202020204" pitchFamily="34" charset="0"/>
              </a:rPr>
              <a:t>Dispone de 3 grupos básicos</a:t>
            </a:r>
          </a:p>
        </p:txBody>
      </p:sp>
    </p:spTree>
    <p:extLst>
      <p:ext uri="{BB962C8B-B14F-4D97-AF65-F5344CB8AC3E}">
        <p14:creationId xmlns:p14="http://schemas.microsoft.com/office/powerpoint/2010/main" val="281816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1. Desarrollo</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Incluye los servicios necesarios para el desarrollo de un proyecto</a:t>
            </a:r>
          </a:p>
          <a:p>
            <a:r>
              <a:rPr lang="es-GT" sz="2200" dirty="0">
                <a:latin typeface="Avenir Next LT Pro" panose="020B0504020202020204" pitchFamily="34" charset="0"/>
              </a:rPr>
              <a:t>Contribuye a que el proceso sea más rápido, dejando actividades a cargo de </a:t>
            </a:r>
            <a:r>
              <a:rPr lang="es-GT" sz="2200" dirty="0" err="1">
                <a:latin typeface="Avenir Next LT Pro" panose="020B0504020202020204" pitchFamily="34" charset="0"/>
              </a:rPr>
              <a:t>Firebase</a:t>
            </a:r>
            <a:endParaRPr lang="es-GT" sz="2200" dirty="0">
              <a:latin typeface="Avenir Next LT Pro" panose="020B0504020202020204" pitchFamily="34" charset="0"/>
            </a:endParaRPr>
          </a:p>
          <a:p>
            <a:r>
              <a:rPr lang="es-GT" sz="2200" dirty="0">
                <a:latin typeface="Avenir Next LT Pro" panose="020B0504020202020204" pitchFamily="34" charset="0"/>
              </a:rPr>
              <a:t>Otros servicios permiten optimizar algunos aspectos para conseguir la calidad esperada</a:t>
            </a:r>
          </a:p>
        </p:txBody>
      </p:sp>
    </p:spTree>
    <p:extLst>
      <p:ext uri="{BB962C8B-B14F-4D97-AF65-F5344CB8AC3E}">
        <p14:creationId xmlns:p14="http://schemas.microsoft.com/office/powerpoint/2010/main" val="420707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err="1">
                <a:latin typeface="Goudy Old Style" panose="02020502050305020303" pitchFamily="18" charset="0"/>
              </a:rPr>
              <a:t>Realtime</a:t>
            </a:r>
            <a:r>
              <a:rPr lang="es-GT" sz="5400" dirty="0">
                <a:latin typeface="Goudy Old Style" panose="02020502050305020303" pitchFamily="18" charset="0"/>
              </a:rPr>
              <a:t> </a:t>
            </a:r>
            <a:r>
              <a:rPr lang="es-GT" sz="5400" dirty="0" err="1">
                <a:latin typeface="Goudy Old Style" panose="02020502050305020303" pitchFamily="18" charset="0"/>
              </a:rPr>
              <a:t>database</a:t>
            </a:r>
            <a:endParaRPr lang="es-GT" sz="5400" dirty="0">
              <a:latin typeface="Goudy Old Style" panose="02020502050305020303" pitchFamily="18" charset="0"/>
            </a:endParaRP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Una de las herramientas más destacadas</a:t>
            </a:r>
          </a:p>
          <a:p>
            <a:r>
              <a:rPr lang="es-GT" sz="2200" dirty="0">
                <a:latin typeface="Avenir Next LT Pro" panose="020B0504020202020204" pitchFamily="34" charset="0"/>
              </a:rPr>
              <a:t>Base de datos NoSQL</a:t>
            </a:r>
          </a:p>
          <a:p>
            <a:r>
              <a:rPr lang="es-GT" sz="2200" dirty="0">
                <a:latin typeface="Avenir Next LT Pro" panose="020B0504020202020204" pitchFamily="34" charset="0"/>
              </a:rPr>
              <a:t>Permite alojar y disponer de la información en tiempo real</a:t>
            </a:r>
          </a:p>
          <a:p>
            <a:r>
              <a:rPr lang="es-GT" sz="2200" dirty="0">
                <a:latin typeface="Avenir Next LT Pro" panose="020B0504020202020204" pitchFamily="34" charset="0"/>
              </a:rPr>
              <a:t>Se envía automáticamente eventos a las aplicaciones cuando los datos cambian</a:t>
            </a:r>
          </a:p>
          <a:p>
            <a:r>
              <a:rPr lang="es-GT" sz="2200" dirty="0">
                <a:latin typeface="Avenir Next LT Pro" panose="020B0504020202020204" pitchFamily="34" charset="0"/>
              </a:rPr>
              <a:t>Aunque no hubiera conexión por parte de un usuario, los datos estarían disponibles para el resto y los cambios realizados se sincronizarían una vez se reestablece la conexión </a:t>
            </a:r>
          </a:p>
        </p:txBody>
      </p:sp>
    </p:spTree>
    <p:extLst>
      <p:ext uri="{BB962C8B-B14F-4D97-AF65-F5344CB8AC3E}">
        <p14:creationId xmlns:p14="http://schemas.microsoft.com/office/powerpoint/2010/main" val="46745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Autenticación de usuarios</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Sistema de autenticación que permite el registro mediante email y contraseña, como el acceso utilizando perfiles de plataformas externas (Facebook, Google, Twitter)</a:t>
            </a:r>
          </a:p>
          <a:p>
            <a:r>
              <a:rPr lang="es-GT" sz="2200" dirty="0">
                <a:latin typeface="Avenir Next LT Pro" panose="020B0504020202020204" pitchFamily="34" charset="0"/>
              </a:rPr>
              <a:t>Gestiona los accesos consiguiendo una mayor seguridad y protección de los datos</a:t>
            </a:r>
          </a:p>
          <a:p>
            <a:r>
              <a:rPr lang="es-GT" sz="2200" dirty="0">
                <a:latin typeface="Avenir Next LT Pro" panose="020B0504020202020204" pitchFamily="34" charset="0"/>
              </a:rPr>
              <a:t>Guarda en la nube los datos de inicio de sesión con total seguridad, evitando que una persona tenga que identificarse cada vez que abra la aplicación</a:t>
            </a:r>
          </a:p>
        </p:txBody>
      </p:sp>
    </p:spTree>
    <p:extLst>
      <p:ext uri="{BB962C8B-B14F-4D97-AF65-F5344CB8AC3E}">
        <p14:creationId xmlns:p14="http://schemas.microsoft.com/office/powerpoint/2010/main" val="59187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Almacenamiento en la nube</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Sistema de almacenamiento para guardar ficheros de las aplicaciones y sincronizarlos</a:t>
            </a:r>
          </a:p>
          <a:p>
            <a:r>
              <a:rPr lang="es-GT" sz="2200" dirty="0">
                <a:latin typeface="Avenir Next LT Pro" panose="020B0504020202020204" pitchFamily="34" charset="0"/>
              </a:rPr>
              <a:t>De gran ayuda para manejar archivos de los usuarios (fotografías), que se pueden obtener de forma más fácil y rápida</a:t>
            </a:r>
          </a:p>
        </p:txBody>
      </p:sp>
    </p:spTree>
    <p:extLst>
      <p:ext uri="{BB962C8B-B14F-4D97-AF65-F5344CB8AC3E}">
        <p14:creationId xmlns:p14="http://schemas.microsoft.com/office/powerpoint/2010/main" val="377030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BB6C0-E6C9-083B-3C73-7C3B40AD1CA2}"/>
              </a:ext>
            </a:extLst>
          </p:cNvPr>
          <p:cNvSpPr>
            <a:spLocks noGrp="1"/>
          </p:cNvSpPr>
          <p:nvPr>
            <p:ph type="title"/>
          </p:nvPr>
        </p:nvSpPr>
        <p:spPr/>
        <p:txBody>
          <a:bodyPr>
            <a:normAutofit/>
          </a:bodyPr>
          <a:lstStyle/>
          <a:p>
            <a:r>
              <a:rPr lang="es-GT" sz="5400" dirty="0">
                <a:latin typeface="Goudy Old Style" panose="02020502050305020303" pitchFamily="18" charset="0"/>
              </a:rPr>
              <a:t>Autenticación de usuarios</a:t>
            </a:r>
          </a:p>
        </p:txBody>
      </p:sp>
      <p:sp>
        <p:nvSpPr>
          <p:cNvPr id="3" name="Marcador de contenido 2">
            <a:extLst>
              <a:ext uri="{FF2B5EF4-FFF2-40B4-BE49-F238E27FC236}">
                <a16:creationId xmlns:a16="http://schemas.microsoft.com/office/drawing/2014/main" id="{B6ABC038-EC31-7975-C680-AF01306FA808}"/>
              </a:ext>
            </a:extLst>
          </p:cNvPr>
          <p:cNvSpPr>
            <a:spLocks noGrp="1"/>
          </p:cNvSpPr>
          <p:nvPr>
            <p:ph idx="1"/>
          </p:nvPr>
        </p:nvSpPr>
        <p:spPr/>
        <p:txBody>
          <a:bodyPr anchor="t">
            <a:normAutofit/>
          </a:bodyPr>
          <a:lstStyle/>
          <a:p>
            <a:r>
              <a:rPr lang="es-GT" sz="2200" dirty="0">
                <a:latin typeface="Avenir Next LT Pro" panose="020B0504020202020204" pitchFamily="34" charset="0"/>
              </a:rPr>
              <a:t>Sistema de autenticación que permite el registro mediante email y contraseña, como el acceso utilizando perfiles de plataformas externas (Facebook, Google, Twitter)</a:t>
            </a:r>
          </a:p>
          <a:p>
            <a:r>
              <a:rPr lang="es-GT" sz="2200" dirty="0">
                <a:latin typeface="Avenir Next LT Pro" panose="020B0504020202020204" pitchFamily="34" charset="0"/>
              </a:rPr>
              <a:t>Gestiona los accesos consiguiendo una mayor seguridad y protección de los datos</a:t>
            </a:r>
          </a:p>
          <a:p>
            <a:r>
              <a:rPr lang="es-GT" sz="2200" dirty="0">
                <a:latin typeface="Avenir Next LT Pro" panose="020B0504020202020204" pitchFamily="34" charset="0"/>
              </a:rPr>
              <a:t>Guarda en la nube los datos de inicio de sesión con total seguridad, evitando que una persona tenga que identificarse cada vez que abra la aplicación</a:t>
            </a:r>
          </a:p>
        </p:txBody>
      </p:sp>
    </p:spTree>
    <p:extLst>
      <p:ext uri="{BB962C8B-B14F-4D97-AF65-F5344CB8AC3E}">
        <p14:creationId xmlns:p14="http://schemas.microsoft.com/office/powerpoint/2010/main" val="1568346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665</Words>
  <Application>Microsoft Office PowerPoint</Application>
  <PresentationFormat>Panorámica</PresentationFormat>
  <Paragraphs>52</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Avenir Next LT Pro</vt:lpstr>
      <vt:lpstr>Calibri</vt:lpstr>
      <vt:lpstr>Calibri Light</vt:lpstr>
      <vt:lpstr>Goudy Old Style</vt:lpstr>
      <vt:lpstr>Tema de Office</vt:lpstr>
      <vt:lpstr>09/07/2023</vt:lpstr>
      <vt:lpstr>Firebase</vt:lpstr>
      <vt:lpstr>¿Qué es?</vt:lpstr>
      <vt:lpstr>Funciones</vt:lpstr>
      <vt:lpstr>1. Desarrollo</vt:lpstr>
      <vt:lpstr>Realtime database</vt:lpstr>
      <vt:lpstr>Autenticación de usuarios</vt:lpstr>
      <vt:lpstr>Almacenamiento en la nube</vt:lpstr>
      <vt:lpstr>Autenticación de usuarios</vt:lpstr>
      <vt:lpstr>Hosting</vt:lpstr>
      <vt:lpstr>2. Crecimiento</vt:lpstr>
      <vt:lpstr>Notificaciones</vt:lpstr>
      <vt:lpstr>Dynamic links</vt:lpstr>
      <vt:lpstr>3. Monetización</vt:lpstr>
      <vt:lpstr>Desventajas</vt:lpstr>
      <vt:lpstr>Clientes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26/03/2023</dc:title>
  <dc:creator>Milton Villeda</dc:creator>
  <cp:lastModifiedBy>Milton Villeda</cp:lastModifiedBy>
  <cp:revision>14</cp:revision>
  <dcterms:created xsi:type="dcterms:W3CDTF">2023-03-25T20:37:44Z</dcterms:created>
  <dcterms:modified xsi:type="dcterms:W3CDTF">2023-07-09T12:04:54Z</dcterms:modified>
</cp:coreProperties>
</file>