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17" r:id="rId4"/>
    <p:sldId id="32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3" r:id="rId19"/>
    <p:sldId id="345" r:id="rId20"/>
    <p:sldId id="347" r:id="rId21"/>
    <p:sldId id="348" r:id="rId22"/>
    <p:sldId id="349" r:id="rId23"/>
    <p:sldId id="350" r:id="rId24"/>
    <p:sldId id="351" r:id="rId25"/>
    <p:sldId id="354" r:id="rId26"/>
    <p:sldId id="355" r:id="rId27"/>
    <p:sldId id="356" r:id="rId28"/>
    <p:sldId id="357" r:id="rId29"/>
    <p:sldId id="352" r:id="rId30"/>
    <p:sldId id="353" r:id="rId3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963D2-FCCE-423D-8A17-382D697CAEA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81FB60F6-0F65-4766-9866-CA66539C2081}">
      <dgm:prSet phldrT="[Texto]" custT="1"/>
      <dgm:spPr/>
      <dgm:t>
        <a:bodyPr/>
        <a:lstStyle/>
        <a:p>
          <a:r>
            <a:rPr lang="es-GT" sz="2500" dirty="0"/>
            <a:t>Entrada de información</a:t>
          </a:r>
        </a:p>
      </dgm:t>
    </dgm:pt>
    <dgm:pt modelId="{11CF9101-2DC4-43A7-952E-3AB79B5D8A01}" type="parTrans" cxnId="{78BFAC45-7CE5-490C-B0D5-85C9281857F1}">
      <dgm:prSet/>
      <dgm:spPr/>
      <dgm:t>
        <a:bodyPr/>
        <a:lstStyle/>
        <a:p>
          <a:endParaRPr lang="es-GT" sz="2500"/>
        </a:p>
      </dgm:t>
    </dgm:pt>
    <dgm:pt modelId="{46C84491-F190-4DDF-A201-BEBF51E401F2}" type="sibTrans" cxnId="{78BFAC45-7CE5-490C-B0D5-85C9281857F1}">
      <dgm:prSet custT="1"/>
      <dgm:spPr/>
      <dgm:t>
        <a:bodyPr/>
        <a:lstStyle/>
        <a:p>
          <a:endParaRPr lang="es-GT" sz="2500"/>
        </a:p>
      </dgm:t>
    </dgm:pt>
    <dgm:pt modelId="{AEC235AB-235D-4817-A931-B4A7287D5FE7}">
      <dgm:prSet phldrT="[Texto]" custT="1"/>
      <dgm:spPr/>
      <dgm:t>
        <a:bodyPr/>
        <a:lstStyle/>
        <a:p>
          <a:r>
            <a:rPr lang="es-GT" sz="2500" dirty="0"/>
            <a:t>Almacenamiento de información</a:t>
          </a:r>
        </a:p>
      </dgm:t>
    </dgm:pt>
    <dgm:pt modelId="{3AF56238-C24A-4981-B542-27C2A3D65627}" type="parTrans" cxnId="{5FCCEFAD-BA46-4D0C-B15A-B14AFF2FA8EA}">
      <dgm:prSet/>
      <dgm:spPr/>
      <dgm:t>
        <a:bodyPr/>
        <a:lstStyle/>
        <a:p>
          <a:endParaRPr lang="es-GT" sz="2500"/>
        </a:p>
      </dgm:t>
    </dgm:pt>
    <dgm:pt modelId="{2A63155A-B15D-4E31-8A35-A09D984E97A5}" type="sibTrans" cxnId="{5FCCEFAD-BA46-4D0C-B15A-B14AFF2FA8EA}">
      <dgm:prSet custT="1"/>
      <dgm:spPr/>
      <dgm:t>
        <a:bodyPr/>
        <a:lstStyle/>
        <a:p>
          <a:endParaRPr lang="es-GT" sz="2500"/>
        </a:p>
      </dgm:t>
    </dgm:pt>
    <dgm:pt modelId="{508F6A6B-5D33-4C25-9AE5-6FA5A7858A69}">
      <dgm:prSet phldrT="[Texto]" custT="1"/>
      <dgm:spPr/>
      <dgm:t>
        <a:bodyPr/>
        <a:lstStyle/>
        <a:p>
          <a:r>
            <a:rPr lang="es-GT" sz="2500" dirty="0"/>
            <a:t>Procesamiento de información</a:t>
          </a:r>
        </a:p>
      </dgm:t>
    </dgm:pt>
    <dgm:pt modelId="{1B095DA3-6719-4896-AEC2-7F0C25714F2E}" type="parTrans" cxnId="{FB77E519-AE59-4E71-B0FD-719D311793A3}">
      <dgm:prSet/>
      <dgm:spPr/>
      <dgm:t>
        <a:bodyPr/>
        <a:lstStyle/>
        <a:p>
          <a:endParaRPr lang="es-GT" sz="2500"/>
        </a:p>
      </dgm:t>
    </dgm:pt>
    <dgm:pt modelId="{803D54BD-36C4-4E36-99BC-3F7962D8FA9F}" type="sibTrans" cxnId="{FB77E519-AE59-4E71-B0FD-719D311793A3}">
      <dgm:prSet custT="1"/>
      <dgm:spPr/>
      <dgm:t>
        <a:bodyPr/>
        <a:lstStyle/>
        <a:p>
          <a:endParaRPr lang="es-GT" sz="2500"/>
        </a:p>
      </dgm:t>
    </dgm:pt>
    <dgm:pt modelId="{5C56923A-077C-4070-8844-3FA025E43901}">
      <dgm:prSet phldrT="[Texto]" custT="1"/>
      <dgm:spPr/>
      <dgm:t>
        <a:bodyPr/>
        <a:lstStyle/>
        <a:p>
          <a:r>
            <a:rPr lang="es-GT" sz="2500" dirty="0"/>
            <a:t>Salida de información</a:t>
          </a:r>
        </a:p>
      </dgm:t>
    </dgm:pt>
    <dgm:pt modelId="{53137E12-FA52-41D4-BE5D-985F57D6A81C}" type="parTrans" cxnId="{762D6D4F-F1B8-47B5-A69B-7A6DD3C6B044}">
      <dgm:prSet/>
      <dgm:spPr/>
      <dgm:t>
        <a:bodyPr/>
        <a:lstStyle/>
        <a:p>
          <a:endParaRPr lang="es-GT" sz="2500"/>
        </a:p>
      </dgm:t>
    </dgm:pt>
    <dgm:pt modelId="{2C81199C-5304-44DB-9310-02A31E7214D4}" type="sibTrans" cxnId="{762D6D4F-F1B8-47B5-A69B-7A6DD3C6B044}">
      <dgm:prSet/>
      <dgm:spPr/>
      <dgm:t>
        <a:bodyPr/>
        <a:lstStyle/>
        <a:p>
          <a:endParaRPr lang="es-GT" sz="2500"/>
        </a:p>
      </dgm:t>
    </dgm:pt>
    <dgm:pt modelId="{DB21E6CC-104A-403A-9223-B1A2CCE52289}" type="pres">
      <dgm:prSet presAssocID="{F03963D2-FCCE-423D-8A17-382D697CAEAD}" presName="outerComposite" presStyleCnt="0">
        <dgm:presLayoutVars>
          <dgm:chMax val="5"/>
          <dgm:dir/>
          <dgm:resizeHandles val="exact"/>
        </dgm:presLayoutVars>
      </dgm:prSet>
      <dgm:spPr/>
    </dgm:pt>
    <dgm:pt modelId="{33B13583-5E1E-41F3-8DFE-B6F8D58534A0}" type="pres">
      <dgm:prSet presAssocID="{F03963D2-FCCE-423D-8A17-382D697CAEAD}" presName="dummyMaxCanvas" presStyleCnt="0">
        <dgm:presLayoutVars/>
      </dgm:prSet>
      <dgm:spPr/>
    </dgm:pt>
    <dgm:pt modelId="{3A919CA0-C122-47E8-9642-CCBD4DA621BA}" type="pres">
      <dgm:prSet presAssocID="{F03963D2-FCCE-423D-8A17-382D697CAEAD}" presName="FourNodes_1" presStyleLbl="node1" presStyleIdx="0" presStyleCnt="4">
        <dgm:presLayoutVars>
          <dgm:bulletEnabled val="1"/>
        </dgm:presLayoutVars>
      </dgm:prSet>
      <dgm:spPr/>
    </dgm:pt>
    <dgm:pt modelId="{82A3F354-FFA5-43C7-A8F9-354C94224D2E}" type="pres">
      <dgm:prSet presAssocID="{F03963D2-FCCE-423D-8A17-382D697CAEAD}" presName="FourNodes_2" presStyleLbl="node1" presStyleIdx="1" presStyleCnt="4">
        <dgm:presLayoutVars>
          <dgm:bulletEnabled val="1"/>
        </dgm:presLayoutVars>
      </dgm:prSet>
      <dgm:spPr/>
    </dgm:pt>
    <dgm:pt modelId="{6A1C28AD-F6C3-4A0D-8116-DCDE99FF5458}" type="pres">
      <dgm:prSet presAssocID="{F03963D2-FCCE-423D-8A17-382D697CAEAD}" presName="FourNodes_3" presStyleLbl="node1" presStyleIdx="2" presStyleCnt="4">
        <dgm:presLayoutVars>
          <dgm:bulletEnabled val="1"/>
        </dgm:presLayoutVars>
      </dgm:prSet>
      <dgm:spPr/>
    </dgm:pt>
    <dgm:pt modelId="{9BABBEC7-2CB8-405A-81CD-FE78388473C9}" type="pres">
      <dgm:prSet presAssocID="{F03963D2-FCCE-423D-8A17-382D697CAEAD}" presName="FourNodes_4" presStyleLbl="node1" presStyleIdx="3" presStyleCnt="4">
        <dgm:presLayoutVars>
          <dgm:bulletEnabled val="1"/>
        </dgm:presLayoutVars>
      </dgm:prSet>
      <dgm:spPr/>
    </dgm:pt>
    <dgm:pt modelId="{E1A84941-84DA-40D5-A870-7169657DEDE1}" type="pres">
      <dgm:prSet presAssocID="{F03963D2-FCCE-423D-8A17-382D697CAEAD}" presName="FourConn_1-2" presStyleLbl="fgAccFollowNode1" presStyleIdx="0" presStyleCnt="3">
        <dgm:presLayoutVars>
          <dgm:bulletEnabled val="1"/>
        </dgm:presLayoutVars>
      </dgm:prSet>
      <dgm:spPr/>
    </dgm:pt>
    <dgm:pt modelId="{3B7F8A3C-F67A-4A03-96D3-D5A27F3EDD73}" type="pres">
      <dgm:prSet presAssocID="{F03963D2-FCCE-423D-8A17-382D697CAEAD}" presName="FourConn_2-3" presStyleLbl="fgAccFollowNode1" presStyleIdx="1" presStyleCnt="3">
        <dgm:presLayoutVars>
          <dgm:bulletEnabled val="1"/>
        </dgm:presLayoutVars>
      </dgm:prSet>
      <dgm:spPr/>
    </dgm:pt>
    <dgm:pt modelId="{EAAE13BE-D752-4D68-AA59-E545DB6603D0}" type="pres">
      <dgm:prSet presAssocID="{F03963D2-FCCE-423D-8A17-382D697CAEAD}" presName="FourConn_3-4" presStyleLbl="fgAccFollowNode1" presStyleIdx="2" presStyleCnt="3">
        <dgm:presLayoutVars>
          <dgm:bulletEnabled val="1"/>
        </dgm:presLayoutVars>
      </dgm:prSet>
      <dgm:spPr/>
    </dgm:pt>
    <dgm:pt modelId="{32835432-3DE7-4006-A212-D33C90BD4D03}" type="pres">
      <dgm:prSet presAssocID="{F03963D2-FCCE-423D-8A17-382D697CAEAD}" presName="FourNodes_1_text" presStyleLbl="node1" presStyleIdx="3" presStyleCnt="4">
        <dgm:presLayoutVars>
          <dgm:bulletEnabled val="1"/>
        </dgm:presLayoutVars>
      </dgm:prSet>
      <dgm:spPr/>
    </dgm:pt>
    <dgm:pt modelId="{FD4FA859-A75F-4011-98D7-C48D5DEB41E9}" type="pres">
      <dgm:prSet presAssocID="{F03963D2-FCCE-423D-8A17-382D697CAEAD}" presName="FourNodes_2_text" presStyleLbl="node1" presStyleIdx="3" presStyleCnt="4">
        <dgm:presLayoutVars>
          <dgm:bulletEnabled val="1"/>
        </dgm:presLayoutVars>
      </dgm:prSet>
      <dgm:spPr/>
    </dgm:pt>
    <dgm:pt modelId="{7E539F85-C1BD-4D3D-9A3B-8F582985BF29}" type="pres">
      <dgm:prSet presAssocID="{F03963D2-FCCE-423D-8A17-382D697CAEAD}" presName="FourNodes_3_text" presStyleLbl="node1" presStyleIdx="3" presStyleCnt="4">
        <dgm:presLayoutVars>
          <dgm:bulletEnabled val="1"/>
        </dgm:presLayoutVars>
      </dgm:prSet>
      <dgm:spPr/>
    </dgm:pt>
    <dgm:pt modelId="{820D5700-6CCA-4260-9230-3BBEB6AB19FF}" type="pres">
      <dgm:prSet presAssocID="{F03963D2-FCCE-423D-8A17-382D697CAE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B77E519-AE59-4E71-B0FD-719D311793A3}" srcId="{F03963D2-FCCE-423D-8A17-382D697CAEAD}" destId="{508F6A6B-5D33-4C25-9AE5-6FA5A7858A69}" srcOrd="2" destOrd="0" parTransId="{1B095DA3-6719-4896-AEC2-7F0C25714F2E}" sibTransId="{803D54BD-36C4-4E36-99BC-3F7962D8FA9F}"/>
    <dgm:cxn modelId="{968F101B-31A0-418C-8443-9DE15B840DA9}" type="presOf" srcId="{AEC235AB-235D-4817-A931-B4A7287D5FE7}" destId="{82A3F354-FFA5-43C7-A8F9-354C94224D2E}" srcOrd="0" destOrd="0" presId="urn:microsoft.com/office/officeart/2005/8/layout/vProcess5"/>
    <dgm:cxn modelId="{F1905E1B-7A65-4DD0-B8ED-6CFBC9F49C91}" type="presOf" srcId="{46C84491-F190-4DDF-A201-BEBF51E401F2}" destId="{E1A84941-84DA-40D5-A870-7169657DEDE1}" srcOrd="0" destOrd="0" presId="urn:microsoft.com/office/officeart/2005/8/layout/vProcess5"/>
    <dgm:cxn modelId="{14998836-E50A-4560-87E8-DB35B6EC3856}" type="presOf" srcId="{81FB60F6-0F65-4766-9866-CA66539C2081}" destId="{3A919CA0-C122-47E8-9642-CCBD4DA621BA}" srcOrd="0" destOrd="0" presId="urn:microsoft.com/office/officeart/2005/8/layout/vProcess5"/>
    <dgm:cxn modelId="{04588C62-E4FD-456E-BF75-73EAF338856C}" type="presOf" srcId="{5C56923A-077C-4070-8844-3FA025E43901}" destId="{820D5700-6CCA-4260-9230-3BBEB6AB19FF}" srcOrd="1" destOrd="0" presId="urn:microsoft.com/office/officeart/2005/8/layout/vProcess5"/>
    <dgm:cxn modelId="{78BFAC45-7CE5-490C-B0D5-85C9281857F1}" srcId="{F03963D2-FCCE-423D-8A17-382D697CAEAD}" destId="{81FB60F6-0F65-4766-9866-CA66539C2081}" srcOrd="0" destOrd="0" parTransId="{11CF9101-2DC4-43A7-952E-3AB79B5D8A01}" sibTransId="{46C84491-F190-4DDF-A201-BEBF51E401F2}"/>
    <dgm:cxn modelId="{762D6D4F-F1B8-47B5-A69B-7A6DD3C6B044}" srcId="{F03963D2-FCCE-423D-8A17-382D697CAEAD}" destId="{5C56923A-077C-4070-8844-3FA025E43901}" srcOrd="3" destOrd="0" parTransId="{53137E12-FA52-41D4-BE5D-985F57D6A81C}" sibTransId="{2C81199C-5304-44DB-9310-02A31E7214D4}"/>
    <dgm:cxn modelId="{DA920375-678C-410C-A210-366CDA6F8AD5}" type="presOf" srcId="{803D54BD-36C4-4E36-99BC-3F7962D8FA9F}" destId="{EAAE13BE-D752-4D68-AA59-E545DB6603D0}" srcOrd="0" destOrd="0" presId="urn:microsoft.com/office/officeart/2005/8/layout/vProcess5"/>
    <dgm:cxn modelId="{F7D8EF7C-4A17-4761-AAF1-F62B63764626}" type="presOf" srcId="{F03963D2-FCCE-423D-8A17-382D697CAEAD}" destId="{DB21E6CC-104A-403A-9223-B1A2CCE52289}" srcOrd="0" destOrd="0" presId="urn:microsoft.com/office/officeart/2005/8/layout/vProcess5"/>
    <dgm:cxn modelId="{474E4A7D-72AE-423F-A1D1-161F809ADB10}" type="presOf" srcId="{AEC235AB-235D-4817-A931-B4A7287D5FE7}" destId="{FD4FA859-A75F-4011-98D7-C48D5DEB41E9}" srcOrd="1" destOrd="0" presId="urn:microsoft.com/office/officeart/2005/8/layout/vProcess5"/>
    <dgm:cxn modelId="{728E417E-4BEB-4AB5-8AC7-CF56CA3BFE8C}" type="presOf" srcId="{5C56923A-077C-4070-8844-3FA025E43901}" destId="{9BABBEC7-2CB8-405A-81CD-FE78388473C9}" srcOrd="0" destOrd="0" presId="urn:microsoft.com/office/officeart/2005/8/layout/vProcess5"/>
    <dgm:cxn modelId="{16A64B80-19A9-439D-9211-550DAFAAA9C7}" type="presOf" srcId="{2A63155A-B15D-4E31-8A35-A09D984E97A5}" destId="{3B7F8A3C-F67A-4A03-96D3-D5A27F3EDD73}" srcOrd="0" destOrd="0" presId="urn:microsoft.com/office/officeart/2005/8/layout/vProcess5"/>
    <dgm:cxn modelId="{5FCCEFAD-BA46-4D0C-B15A-B14AFF2FA8EA}" srcId="{F03963D2-FCCE-423D-8A17-382D697CAEAD}" destId="{AEC235AB-235D-4817-A931-B4A7287D5FE7}" srcOrd="1" destOrd="0" parTransId="{3AF56238-C24A-4981-B542-27C2A3D65627}" sibTransId="{2A63155A-B15D-4E31-8A35-A09D984E97A5}"/>
    <dgm:cxn modelId="{FD7424D4-C680-439A-BE4D-3BE521D02022}" type="presOf" srcId="{508F6A6B-5D33-4C25-9AE5-6FA5A7858A69}" destId="{7E539F85-C1BD-4D3D-9A3B-8F582985BF29}" srcOrd="1" destOrd="0" presId="urn:microsoft.com/office/officeart/2005/8/layout/vProcess5"/>
    <dgm:cxn modelId="{99DE0CDB-F955-4216-ABDC-A233562406DD}" type="presOf" srcId="{81FB60F6-0F65-4766-9866-CA66539C2081}" destId="{32835432-3DE7-4006-A212-D33C90BD4D03}" srcOrd="1" destOrd="0" presId="urn:microsoft.com/office/officeart/2005/8/layout/vProcess5"/>
    <dgm:cxn modelId="{87C885E5-DC0E-423B-B88B-C54E46CFBEBF}" type="presOf" srcId="{508F6A6B-5D33-4C25-9AE5-6FA5A7858A69}" destId="{6A1C28AD-F6C3-4A0D-8116-DCDE99FF5458}" srcOrd="0" destOrd="0" presId="urn:microsoft.com/office/officeart/2005/8/layout/vProcess5"/>
    <dgm:cxn modelId="{E43D4113-AB98-4204-8549-06261BFD8097}" type="presParOf" srcId="{DB21E6CC-104A-403A-9223-B1A2CCE52289}" destId="{33B13583-5E1E-41F3-8DFE-B6F8D58534A0}" srcOrd="0" destOrd="0" presId="urn:microsoft.com/office/officeart/2005/8/layout/vProcess5"/>
    <dgm:cxn modelId="{883A6E5C-A914-40BC-9C60-5C9F0AD4E887}" type="presParOf" srcId="{DB21E6CC-104A-403A-9223-B1A2CCE52289}" destId="{3A919CA0-C122-47E8-9642-CCBD4DA621BA}" srcOrd="1" destOrd="0" presId="urn:microsoft.com/office/officeart/2005/8/layout/vProcess5"/>
    <dgm:cxn modelId="{F7966906-C3B8-481B-9ED1-2756AA85D2D0}" type="presParOf" srcId="{DB21E6CC-104A-403A-9223-B1A2CCE52289}" destId="{82A3F354-FFA5-43C7-A8F9-354C94224D2E}" srcOrd="2" destOrd="0" presId="urn:microsoft.com/office/officeart/2005/8/layout/vProcess5"/>
    <dgm:cxn modelId="{9CB85BFC-1741-40B6-B103-416FB0ADF28E}" type="presParOf" srcId="{DB21E6CC-104A-403A-9223-B1A2CCE52289}" destId="{6A1C28AD-F6C3-4A0D-8116-DCDE99FF5458}" srcOrd="3" destOrd="0" presId="urn:microsoft.com/office/officeart/2005/8/layout/vProcess5"/>
    <dgm:cxn modelId="{A1C63EF0-3A28-4FD3-8EFF-DCB170BBB3CC}" type="presParOf" srcId="{DB21E6CC-104A-403A-9223-B1A2CCE52289}" destId="{9BABBEC7-2CB8-405A-81CD-FE78388473C9}" srcOrd="4" destOrd="0" presId="urn:microsoft.com/office/officeart/2005/8/layout/vProcess5"/>
    <dgm:cxn modelId="{3BD61B51-FA27-448E-AF82-72D8D8BC51F6}" type="presParOf" srcId="{DB21E6CC-104A-403A-9223-B1A2CCE52289}" destId="{E1A84941-84DA-40D5-A870-7169657DEDE1}" srcOrd="5" destOrd="0" presId="urn:microsoft.com/office/officeart/2005/8/layout/vProcess5"/>
    <dgm:cxn modelId="{049FA2A8-DF6B-441B-9979-733798B0B52B}" type="presParOf" srcId="{DB21E6CC-104A-403A-9223-B1A2CCE52289}" destId="{3B7F8A3C-F67A-4A03-96D3-D5A27F3EDD73}" srcOrd="6" destOrd="0" presId="urn:microsoft.com/office/officeart/2005/8/layout/vProcess5"/>
    <dgm:cxn modelId="{8091F34A-D813-42B8-843F-38CE2A3B6C07}" type="presParOf" srcId="{DB21E6CC-104A-403A-9223-B1A2CCE52289}" destId="{EAAE13BE-D752-4D68-AA59-E545DB6603D0}" srcOrd="7" destOrd="0" presId="urn:microsoft.com/office/officeart/2005/8/layout/vProcess5"/>
    <dgm:cxn modelId="{14B181F8-0567-4E41-B547-3FD37E890690}" type="presParOf" srcId="{DB21E6CC-104A-403A-9223-B1A2CCE52289}" destId="{32835432-3DE7-4006-A212-D33C90BD4D03}" srcOrd="8" destOrd="0" presId="urn:microsoft.com/office/officeart/2005/8/layout/vProcess5"/>
    <dgm:cxn modelId="{C99BFAD2-161F-4BE8-8730-F5F45E2E875D}" type="presParOf" srcId="{DB21E6CC-104A-403A-9223-B1A2CCE52289}" destId="{FD4FA859-A75F-4011-98D7-C48D5DEB41E9}" srcOrd="9" destOrd="0" presId="urn:microsoft.com/office/officeart/2005/8/layout/vProcess5"/>
    <dgm:cxn modelId="{FC1D3C6C-2525-473B-96C4-C5E9B3F0FA3B}" type="presParOf" srcId="{DB21E6CC-104A-403A-9223-B1A2CCE52289}" destId="{7E539F85-C1BD-4D3D-9A3B-8F582985BF29}" srcOrd="10" destOrd="0" presId="urn:microsoft.com/office/officeart/2005/8/layout/vProcess5"/>
    <dgm:cxn modelId="{530ED8CF-6A96-4E93-A8CE-ADEC61C2E4BD}" type="presParOf" srcId="{DB21E6CC-104A-403A-9223-B1A2CCE52289}" destId="{820D5700-6CCA-4260-9230-3BBEB6AB19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19CA0-C122-47E8-9642-CCBD4DA621BA}">
      <dsp:nvSpPr>
        <dsp:cNvPr id="0" name=""/>
        <dsp:cNvSpPr/>
      </dsp:nvSpPr>
      <dsp:spPr>
        <a:xfrm>
          <a:off x="0" y="0"/>
          <a:ext cx="6411401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kern="1200" dirty="0"/>
            <a:t>Entrada de información</a:t>
          </a:r>
        </a:p>
      </dsp:txBody>
      <dsp:txXfrm>
        <a:off x="28038" y="28038"/>
        <a:ext cx="5297515" cy="901218"/>
      </dsp:txXfrm>
    </dsp:sp>
    <dsp:sp modelId="{82A3F354-FFA5-43C7-A8F9-354C94224D2E}">
      <dsp:nvSpPr>
        <dsp:cNvPr id="0" name=""/>
        <dsp:cNvSpPr/>
      </dsp:nvSpPr>
      <dsp:spPr>
        <a:xfrm>
          <a:off x="536954" y="1131347"/>
          <a:ext cx="6411401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kern="1200" dirty="0"/>
            <a:t>Almacenamiento de información</a:t>
          </a:r>
        </a:p>
      </dsp:txBody>
      <dsp:txXfrm>
        <a:off x="564992" y="1159385"/>
        <a:ext cx="5196129" cy="901218"/>
      </dsp:txXfrm>
    </dsp:sp>
    <dsp:sp modelId="{6A1C28AD-F6C3-4A0D-8116-DCDE99FF5458}">
      <dsp:nvSpPr>
        <dsp:cNvPr id="0" name=""/>
        <dsp:cNvSpPr/>
      </dsp:nvSpPr>
      <dsp:spPr>
        <a:xfrm>
          <a:off x="1065895" y="2262695"/>
          <a:ext cx="6411401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kern="1200" dirty="0"/>
            <a:t>Procesamiento de información</a:t>
          </a:r>
        </a:p>
      </dsp:txBody>
      <dsp:txXfrm>
        <a:off x="1093933" y="2290733"/>
        <a:ext cx="5204143" cy="901218"/>
      </dsp:txXfrm>
    </dsp:sp>
    <dsp:sp modelId="{9BABBEC7-2CB8-405A-81CD-FE78388473C9}">
      <dsp:nvSpPr>
        <dsp:cNvPr id="0" name=""/>
        <dsp:cNvSpPr/>
      </dsp:nvSpPr>
      <dsp:spPr>
        <a:xfrm>
          <a:off x="1602850" y="3394043"/>
          <a:ext cx="6411401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kern="1200" dirty="0"/>
            <a:t>Salida de información</a:t>
          </a:r>
        </a:p>
      </dsp:txBody>
      <dsp:txXfrm>
        <a:off x="1630888" y="3422081"/>
        <a:ext cx="5196129" cy="901218"/>
      </dsp:txXfrm>
    </dsp:sp>
    <dsp:sp modelId="{E1A84941-84DA-40D5-A870-7169657DEDE1}">
      <dsp:nvSpPr>
        <dsp:cNvPr id="0" name=""/>
        <dsp:cNvSpPr/>
      </dsp:nvSpPr>
      <dsp:spPr>
        <a:xfrm>
          <a:off x="5789160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2500" kern="1200"/>
        </a:p>
      </dsp:txBody>
      <dsp:txXfrm>
        <a:off x="5929164" y="733200"/>
        <a:ext cx="342233" cy="468236"/>
      </dsp:txXfrm>
    </dsp:sp>
    <dsp:sp modelId="{3B7F8A3C-F67A-4A03-96D3-D5A27F3EDD73}">
      <dsp:nvSpPr>
        <dsp:cNvPr id="0" name=""/>
        <dsp:cNvSpPr/>
      </dsp:nvSpPr>
      <dsp:spPr>
        <a:xfrm>
          <a:off x="6326115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2500" kern="1200"/>
        </a:p>
      </dsp:txBody>
      <dsp:txXfrm>
        <a:off x="6466119" y="1864548"/>
        <a:ext cx="342233" cy="468236"/>
      </dsp:txXfrm>
    </dsp:sp>
    <dsp:sp modelId="{EAAE13BE-D752-4D68-AA59-E545DB6603D0}">
      <dsp:nvSpPr>
        <dsp:cNvPr id="0" name=""/>
        <dsp:cNvSpPr/>
      </dsp:nvSpPr>
      <dsp:spPr>
        <a:xfrm>
          <a:off x="6855055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2500" kern="1200"/>
        </a:p>
      </dsp:txBody>
      <dsp:txXfrm>
        <a:off x="6995059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B0E-EA46-BA28-389E-A99E212F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340B8-8F8F-DAEC-D9C8-388750D1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A61A4-88BE-A454-7040-899EC77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E61B-94EE-4B8E-33E8-6A0BADF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C4CA-8CFF-B06D-33B4-700001C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47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AB5E-48BC-5C50-4629-38EA4C3A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527B3-5FF9-B570-61E2-60F6E1E1B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389A8-468F-CA66-F548-56BC393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A5B3-C047-6098-37E8-F83AC71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2F84D-F47F-57B2-4CF7-AC60B72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51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5BDC4E-067B-6FEA-BE63-0FF7C9D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925F2C-09D5-4B66-F251-641D3D26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71D67-5107-B713-F115-9DF1CBB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1F2F-9ABD-4196-F0AB-5021B87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9883-4E6E-41A9-E2E3-B0F28F45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2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8859-0AE9-9663-042F-9E81EDA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7D454-93C8-ADCD-7726-14FED774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D491-561D-6B4B-7A00-F063F5F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78046-18D2-EBAA-0841-EC38988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8A9B8-DA09-B950-A514-C90BE31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80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CA25-6BCC-6DCB-4A22-43B8ADC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06939-06F6-6EE9-1C41-2558CBC4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6885-48B4-6348-2D4C-7EED9F7E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844F5-DFDF-A026-A27A-2CB6275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2E5EA-9048-7936-EA5D-EC40D5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1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B547-1A8C-C723-5752-44DF515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8C88C-CB30-AB7A-F45C-5A2D9C2C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0DD61-9BFA-A6E0-C646-04523E0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AD874-B17F-8032-82D9-6A87C9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90B7-1689-0C20-7907-648D472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B689B-8831-6B8A-0A4E-7E20CB2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49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EA52-29BA-F505-325A-D8AEB60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A2CC4-2E23-F971-98D9-D406A03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E533E-1B9C-4B7B-3824-6410A84B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0A4C5A-94E5-D9C5-FB42-FFFD32978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45476-49D2-CB62-D58E-31D730A7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3CA53-7F7B-75AF-82FE-A36424A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13981C-14A9-77EC-92FA-EAFCD95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BC47F-ABCE-B919-4FFA-C8C4BE1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18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FBEF-F5B9-0DFE-37EA-BCB798D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87E7E-5C40-D85F-B1E6-6299845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EA6D9-8ADD-B841-FC79-F80F1DC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B10F-424E-1C93-5DA3-A4B3EE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46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3DCBC-DFB6-A4C6-B913-56C10357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65D387-3FF1-88B0-0E9F-1A70C4A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CED47-9F67-D365-6162-997E9961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26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B8AB-B809-02A6-36C2-21B2BC77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EC4F-1CCE-5C4F-0219-81F509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07BB0-C6B4-B9BC-05A0-76BE169F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FD253-8E17-6BF3-71DE-9D35DF88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A1B22-7785-CF89-FD89-63B880A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B477D7-9D5E-B6E8-38CE-CAC737D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8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844E-1C80-7337-3965-7E70F6CA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68375-B142-961E-3EEF-0E8738E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A843A-5D83-DB0E-DDF1-5B7FD397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1D29D-78FD-7742-579F-82B4E44D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12E7D-9299-CC2E-BF10-001DBA9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ED79E-5977-1633-5B4C-5A932FBE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88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78494-2E88-665E-6735-63A8277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FAE1B-E0D4-6B95-AC41-26D0CA97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398E3-B2B5-EEBF-5568-495E5C58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AF1-BC71-4622-8788-6CBC9951BC82}" type="datetimeFigureOut">
              <a:rPr lang="es-GT" smtClean="0"/>
              <a:t>13/08/2023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EC656-4136-B76D-A430-F20C6FF3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1AC29-1701-F1CF-0084-84E2EA78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9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a-uPiFH3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8153249D-8D27-AC0D-C890-0FB5034C5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26F18-6CD0-56CA-9EA6-36C69757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  <a:latin typeface="Goudy Old Style" panose="02020502050305020303" pitchFamily="18" charset="0"/>
              </a:rPr>
              <a:t>13/08/2023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1A09-6D65-99C4-4CC6-1355B4BE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6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Elementos de los 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4CBAC7-2831-B790-FAEA-08CA90C8D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28091"/>
              </p:ext>
            </p:extLst>
          </p:nvPr>
        </p:nvGraphicFramePr>
        <p:xfrm>
          <a:off x="2088874" y="1812373"/>
          <a:ext cx="80142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25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Key Performance </a:t>
            </a:r>
            <a:r>
              <a:rPr lang="es-GT" sz="2200" dirty="0" err="1">
                <a:latin typeface="Avenir Next LT Pro" panose="020B0504020202020204" pitchFamily="34" charset="0"/>
              </a:rPr>
              <a:t>Indicator</a:t>
            </a:r>
            <a:endParaRPr lang="es-GT" sz="2200" dirty="0">
              <a:latin typeface="Avenir Next LT Pro" panose="020B0504020202020204" pitchFamily="34" charset="0"/>
            </a:endParaRPr>
          </a:p>
          <a:p>
            <a:r>
              <a:rPr lang="es-GT" sz="2200" dirty="0">
                <a:latin typeface="Avenir Next LT Pro" panose="020B0504020202020204" pitchFamily="34" charset="0"/>
              </a:rPr>
              <a:t>Indicadores o valores cuantitativos que se pueden medir comparar y monitorear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Su fin es exponer el desempeño de los procesos y trabajar en las estrategias de un negocio</a:t>
            </a:r>
          </a:p>
        </p:txBody>
      </p:sp>
    </p:spTree>
    <p:extLst>
      <p:ext uri="{BB962C8B-B14F-4D97-AF65-F5344CB8AC3E}">
        <p14:creationId xmlns:p14="http://schemas.microsoft.com/office/powerpoint/2010/main" val="247799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Ejemplos de KPI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Ventas y marketing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Ingresos totales: mide el total de ingresos generados por la empresa en un periodo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Tasa de conversión: porcentaje de visitantes de un sitio web que realizan una acción deseada, como una compra o una suscripción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Costo por adquisición (CPA): cuánto cuesta en promedio adquirir un nuevo cliente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Retorno de inversión: mide la ganancia neta en relación con el costo de una inversión publicitaria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Tasa de </a:t>
            </a:r>
            <a:r>
              <a:rPr lang="es-GT" sz="2200" dirty="0" err="1">
                <a:latin typeface="Avenir Next LT Pro" panose="020B0504020202020204" pitchFamily="34" charset="0"/>
              </a:rPr>
              <a:t>Churn</a:t>
            </a:r>
            <a:r>
              <a:rPr lang="es-GT" sz="2200" dirty="0">
                <a:latin typeface="Avenir Next LT Pro" panose="020B0504020202020204" pitchFamily="34" charset="0"/>
              </a:rPr>
              <a:t>: porcentaje de clientes que dejan de utilizar un servicio en un periodo de tiempo</a:t>
            </a:r>
          </a:p>
        </p:txBody>
      </p:sp>
    </p:spTree>
    <p:extLst>
      <p:ext uri="{BB962C8B-B14F-4D97-AF65-F5344CB8AC3E}">
        <p14:creationId xmlns:p14="http://schemas.microsoft.com/office/powerpoint/2010/main" val="140848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Recursos humanos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Rotación de empleos: número de empleados que dejan la empresa en un periodo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Índice de satisfacción del empleado: mide el nivel de satisfacción de los empleados a través de encuestas o retroalimentación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Tiempo promedio de contratación: cuanto tiempo se necesita para contratar un nuevo empleado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Índice de ausentismo: porcentaje de tiempo que los empleados están ausentes del trabajo</a:t>
            </a:r>
          </a:p>
        </p:txBody>
      </p:sp>
    </p:spTree>
    <p:extLst>
      <p:ext uri="{BB962C8B-B14F-4D97-AF65-F5344CB8AC3E}">
        <p14:creationId xmlns:p14="http://schemas.microsoft.com/office/powerpoint/2010/main" val="301315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Operaciones y producción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Tiempo de ciclo: cuánto tiempo lleva completar un proceso o proyecto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Utilización de la capacidad: porcentaje de la capacidad de producción real utilizada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Tiempo de inactividad: tiempo durante el cual una maquina o proceso está inactivo debido a fallas o mantenimiento</a:t>
            </a:r>
          </a:p>
        </p:txBody>
      </p:sp>
    </p:spTree>
    <p:extLst>
      <p:ext uri="{BB962C8B-B14F-4D97-AF65-F5344CB8AC3E}">
        <p14:creationId xmlns:p14="http://schemas.microsoft.com/office/powerpoint/2010/main" val="320106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Atención al cliente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Tiempo de respuesta: cuánto tiempo lleva responder a una consulta o solicitud del cliente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NPS (Net </a:t>
            </a:r>
            <a:r>
              <a:rPr lang="es-GT" sz="2200" dirty="0" err="1">
                <a:latin typeface="Avenir Next LT Pro" panose="020B0504020202020204" pitchFamily="34" charset="0"/>
              </a:rPr>
              <a:t>Promoter</a:t>
            </a:r>
            <a:r>
              <a:rPr lang="es-GT" sz="2200" dirty="0">
                <a:latin typeface="Avenir Next LT Pro" panose="020B0504020202020204" pitchFamily="34" charset="0"/>
              </a:rPr>
              <a:t> Score): mide la lealtad del cliente a través de una encuesta de satisfacción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Tasa de resolución en el primer contacto: porcentaje de consultas resueltas en la primera interacción con el cliente</a:t>
            </a:r>
          </a:p>
        </p:txBody>
      </p:sp>
    </p:spTree>
    <p:extLst>
      <p:ext uri="{BB962C8B-B14F-4D97-AF65-F5344CB8AC3E}">
        <p14:creationId xmlns:p14="http://schemas.microsoft.com/office/powerpoint/2010/main" val="105725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Tecnologías y desarrollo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Tiempo promedio de carga de una página: cuánto tiempo lleva que una página web se cargue completamente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Tiempo de entrega de proyectos: cuánto tiempo lleva completar un proyecto de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362890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Otras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Kubernetes</a:t>
            </a:r>
          </a:p>
        </p:txBody>
      </p:sp>
      <p:pic>
        <p:nvPicPr>
          <p:cNvPr id="3074" name="Picture 2" descr="Service Mesh (Linkerd) | Pi Kubernetes Cluster">
            <a:extLst>
              <a:ext uri="{FF2B5EF4-FFF2-40B4-BE49-F238E27FC236}">
                <a16:creationId xmlns:a16="http://schemas.microsoft.com/office/drawing/2014/main" id="{EE6E22AD-9AAA-8278-65AA-79D6BB7B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75"/>
          <a:stretch/>
        </p:blipFill>
        <p:spPr bwMode="auto">
          <a:xfrm>
            <a:off x="2472267" y="2252870"/>
            <a:ext cx="7247466" cy="460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5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Kubernetes </a:t>
            </a:r>
            <a:r>
              <a:rPr lang="es-GT" sz="2200" dirty="0" err="1">
                <a:latin typeface="Avenir Next LT Pro" panose="020B0504020202020204" pitchFamily="34" charset="0"/>
              </a:rPr>
              <a:t>Dashboard</a:t>
            </a:r>
            <a:endParaRPr lang="es-GT" sz="2200" dirty="0">
              <a:latin typeface="Avenir Next LT Pro" panose="020B0504020202020204" pitchFamily="34" charset="0"/>
            </a:endParaRPr>
          </a:p>
        </p:txBody>
      </p:sp>
      <p:pic>
        <p:nvPicPr>
          <p:cNvPr id="2050" name="Picture 2" descr="Deploy and Access the Kubernetes Dashboard | Kubernetes">
            <a:extLst>
              <a:ext uri="{FF2B5EF4-FFF2-40B4-BE49-F238E27FC236}">
                <a16:creationId xmlns:a16="http://schemas.microsoft.com/office/drawing/2014/main" id="{EE8AC13F-11C9-1C59-5338-03E3FC388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75" y="2319130"/>
            <a:ext cx="7591050" cy="45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2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 err="1">
                <a:latin typeface="Avenir Next LT Pro" panose="020B0504020202020204" pitchFamily="34" charset="0"/>
              </a:rPr>
              <a:t>Prometheus</a:t>
            </a:r>
            <a:r>
              <a:rPr lang="es-GT" sz="2200" dirty="0">
                <a:latin typeface="Avenir Next LT Pro" panose="020B0504020202020204" pitchFamily="34" charset="0"/>
              </a:rPr>
              <a:t> y </a:t>
            </a:r>
            <a:r>
              <a:rPr lang="es-GT" sz="2200" dirty="0" err="1">
                <a:latin typeface="Avenir Next LT Pro" panose="020B0504020202020204" pitchFamily="34" charset="0"/>
              </a:rPr>
              <a:t>Grafana</a:t>
            </a:r>
            <a:endParaRPr lang="es-GT" sz="2200" dirty="0">
              <a:latin typeface="Avenir Next LT Pro" panose="020B0504020202020204" pitchFamily="34" charset="0"/>
            </a:endParaRPr>
          </a:p>
          <a:p>
            <a:endParaRPr lang="es-GT" sz="2200" dirty="0">
              <a:latin typeface="Avenir Next LT Pro" panose="020B0504020202020204" pitchFamily="34" charset="0"/>
            </a:endParaRPr>
          </a:p>
        </p:txBody>
      </p:sp>
      <p:pic>
        <p:nvPicPr>
          <p:cNvPr id="4098" name="Picture 2" descr="What is Prometheus? | MetricFire Blog">
            <a:extLst>
              <a:ext uri="{FF2B5EF4-FFF2-40B4-BE49-F238E27FC236}">
                <a16:creationId xmlns:a16="http://schemas.microsoft.com/office/drawing/2014/main" id="{DAB9C309-C911-D019-2D27-C05D0ED7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78" y="2325370"/>
            <a:ext cx="8799443" cy="45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Freeform: Shape 615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GT" sz="4800">
                <a:latin typeface="Goudy Old Style" panose="02020502050305020303" pitchFamily="18" charset="0"/>
              </a:rPr>
              <a:t>Cisco App Dynamics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s-GT" sz="2000">
              <a:latin typeface="Avenir Next LT Pro" panose="020B0504020202020204" pitchFamily="34" charset="0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Cisco AppDynamics - The Crystal Ball That Leaves Hackers Puzzled - GovSmart">
            <a:extLst>
              <a:ext uri="{FF2B5EF4-FFF2-40B4-BE49-F238E27FC236}">
                <a16:creationId xmlns:a16="http://schemas.microsoft.com/office/drawing/2014/main" id="{2D466590-6192-0BBC-9A3F-E8E75C79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8624"/>
            <a:ext cx="6408836" cy="3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14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Herramienta de monitoreo y alerta de código abierto diseñada para ayudar a los equipos de tecnología a rastrear el rendimiento y la salud de sus sistemas y aplicaciones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Aplicado en entornos de infraestructura y aplicaciones de tecnología, como el monitoreo de servidores, contenedores, microservicios y aplicaciones en la nube</a:t>
            </a:r>
          </a:p>
          <a:p>
            <a:endParaRPr lang="es-GT" sz="2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3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Funciones y usos</a:t>
            </a:r>
          </a:p>
          <a:p>
            <a:r>
              <a:rPr lang="es-GT" sz="2200" dirty="0" err="1">
                <a:latin typeface="Avenir Next LT Pro" panose="020B0504020202020204" pitchFamily="34" charset="0"/>
              </a:rPr>
              <a:t>Recoleccion</a:t>
            </a:r>
            <a:r>
              <a:rPr lang="es-GT" sz="2200" dirty="0">
                <a:latin typeface="Avenir Next LT Pro" panose="020B0504020202020204" pitchFamily="34" charset="0"/>
              </a:rPr>
              <a:t> de métricas: métricas de diversos servicios y sistemas en tiempo real. Permite a los equipos de operaciones y desarrollo monitorear y analizar el rendimiento de sus aplicaciones y recursos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Almacenamiento de series temporales: almacenamiento de métricas recopiladas en series temporales, lo que facilita el análisis histórico del rendimiento e identificación de patrones a lo largo del tiempo</a:t>
            </a:r>
          </a:p>
          <a:p>
            <a:r>
              <a:rPr lang="es-GT" sz="2200" dirty="0" err="1">
                <a:latin typeface="Avenir Next LT Pro" panose="020B0504020202020204" pitchFamily="34" charset="0"/>
              </a:rPr>
              <a:t>Visualizacion</a:t>
            </a:r>
            <a:r>
              <a:rPr lang="es-GT" sz="2200" dirty="0">
                <a:latin typeface="Avenir Next LT Pro" panose="020B0504020202020204" pitchFamily="34" charset="0"/>
              </a:rPr>
              <a:t> de datos: implementación herramientas de visualización populares como </a:t>
            </a:r>
            <a:r>
              <a:rPr lang="es-GT" sz="2200" dirty="0" err="1">
                <a:latin typeface="Avenir Next LT Pro" panose="020B0504020202020204" pitchFamily="34" charset="0"/>
              </a:rPr>
              <a:t>Grafana</a:t>
            </a:r>
            <a:endParaRPr lang="es-GT" sz="2200" dirty="0">
              <a:latin typeface="Avenir Next LT Pro" panose="020B0504020202020204" pitchFamily="34" charset="0"/>
            </a:endParaRPr>
          </a:p>
          <a:p>
            <a:endParaRPr lang="es-GT" sz="2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1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Reglas y alertas: definición de reglas y umbrales para activar alertas en función de ciertas condiciones de los datos monitoreados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Descubrimiento de objetivos: compatibilidad con la configuración dinámica y el descubrimiento automático de los objetivos. Especialmente útil en entornos en la nube o con contenedores, donde las instancias pueden aparecer y desaparecer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Extensibilidad: altamente extensible y permite agregar métricas personalizadas, integrar con sistemas existentes y crear funciones especificas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Monitoreo distribuido: permite desplegar múltiples instancias de </a:t>
            </a:r>
            <a:r>
              <a:rPr lang="es-GT" sz="2200" dirty="0" err="1">
                <a:latin typeface="Avenir Next LT Pro" panose="020B0504020202020204" pitchFamily="34" charset="0"/>
              </a:rPr>
              <a:t>Prometheus</a:t>
            </a:r>
            <a:r>
              <a:rPr lang="es-GT" sz="2200" dirty="0">
                <a:latin typeface="Avenir Next LT Pro" panose="020B0504020202020204" pitchFamily="34" charset="0"/>
              </a:rPr>
              <a:t> 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Para monitorizar entornos distribuidos y luego centralizar y visualizar datos en un solo lugar</a:t>
            </a:r>
          </a:p>
        </p:txBody>
      </p:sp>
    </p:spTree>
    <p:extLst>
      <p:ext uri="{BB962C8B-B14F-4D97-AF65-F5344CB8AC3E}">
        <p14:creationId xmlns:p14="http://schemas.microsoft.com/office/powerpoint/2010/main" val="66605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77" name="Freeform: Shape 71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79" name="Freeform: Shape 71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A2F967-B786-6488-4B4D-9747FF371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GT" sz="4800"/>
              <a:t>Oracle APEX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s-GT" sz="2000">
              <a:latin typeface="Avenir Next LT Pro" panose="020B0504020202020204" pitchFamily="34" charset="0"/>
            </a:endParaRP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Dimitri Gielis Blog (Oracle Application Express - APEX): Oracle APEX 5.0  released today">
            <a:extLst>
              <a:ext uri="{FF2B5EF4-FFF2-40B4-BE49-F238E27FC236}">
                <a16:creationId xmlns:a16="http://schemas.microsoft.com/office/drawing/2014/main" id="{92425401-7062-264C-876A-7BC229A1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0613"/>
            <a:ext cx="6408836" cy="40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3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Es la plataforma de aplicación </a:t>
            </a:r>
            <a:r>
              <a:rPr lang="es-GT" sz="2200" dirty="0" err="1">
                <a:latin typeface="Avenir Next LT Pro" panose="020B0504020202020204" pitchFamily="34" charset="0"/>
              </a:rPr>
              <a:t>low-code</a:t>
            </a:r>
            <a:r>
              <a:rPr lang="es-GT" sz="2200" dirty="0">
                <a:latin typeface="Avenir Next LT Pro" panose="020B0504020202020204" pitchFamily="34" charset="0"/>
              </a:rPr>
              <a:t> empresarial más popular del mundo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Permite construir aplicaciones móviles y web seguras y escalables, con características de clase mundial, que pueden ser desplegadas en cualquier lugar – infraestructura en la nube u </a:t>
            </a:r>
            <a:r>
              <a:rPr lang="es-GT" sz="2200" dirty="0" err="1">
                <a:latin typeface="Avenir Next LT Pro" panose="020B0504020202020204" pitchFamily="34" charset="0"/>
              </a:rPr>
              <a:t>on</a:t>
            </a:r>
            <a:r>
              <a:rPr lang="es-GT" sz="2200" dirty="0">
                <a:latin typeface="Avenir Next LT Pro" panose="020B0504020202020204" pitchFamily="34" charset="0"/>
              </a:rPr>
              <a:t> premises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Los desarrolladores pueden rápidamente desarrollar y desplegar aplicaciones que resuelven problemas reales y proporcionan valor inmediato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Sin necesidad de ser un experto en un amplio catálogo de tecnologías para entregar una solución sofisticada</a:t>
            </a:r>
          </a:p>
        </p:txBody>
      </p:sp>
    </p:spTree>
    <p:extLst>
      <p:ext uri="{BB962C8B-B14F-4D97-AF65-F5344CB8AC3E}">
        <p14:creationId xmlns:p14="http://schemas.microsoft.com/office/powerpoint/2010/main" val="421565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Data y reportes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Se enfoca en hacer lo más sencillo posible el mostrar, manipular, graficar y procesar información como sea posible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No importa de donde provenga la información, si es de una base de datos local, una base de datos remota o un servicio web</a:t>
            </a:r>
          </a:p>
        </p:txBody>
      </p:sp>
    </p:spTree>
    <p:extLst>
      <p:ext uri="{BB962C8B-B14F-4D97-AF65-F5344CB8AC3E}">
        <p14:creationId xmlns:p14="http://schemas.microsoft.com/office/powerpoint/2010/main" val="382489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 err="1">
                <a:latin typeface="Avenir Next LT Pro" panose="020B0504020202020204" pitchFamily="34" charset="0"/>
              </a:rPr>
              <a:t>Turn</a:t>
            </a:r>
            <a:r>
              <a:rPr lang="es-GT" sz="2200" dirty="0">
                <a:latin typeface="Avenir Next LT Pro" panose="020B0504020202020204" pitchFamily="34" charset="0"/>
              </a:rPr>
              <a:t> Data </a:t>
            </a:r>
            <a:r>
              <a:rPr lang="es-GT" sz="2200" dirty="0" err="1">
                <a:latin typeface="Avenir Next LT Pro" panose="020B0504020202020204" pitchFamily="34" charset="0"/>
              </a:rPr>
              <a:t>into</a:t>
            </a:r>
            <a:r>
              <a:rPr lang="es-GT" sz="2200" dirty="0">
                <a:latin typeface="Avenir Next LT Pro" panose="020B0504020202020204" pitchFamily="34" charset="0"/>
              </a:rPr>
              <a:t> </a:t>
            </a:r>
            <a:r>
              <a:rPr lang="es-GT" sz="2200" dirty="0" err="1">
                <a:latin typeface="Avenir Next LT Pro" panose="020B0504020202020204" pitchFamily="34" charset="0"/>
              </a:rPr>
              <a:t>Info</a:t>
            </a:r>
            <a:endParaRPr lang="es-GT" sz="2200" dirty="0">
              <a:latin typeface="Avenir Next LT Pro" panose="020B0504020202020204" pitchFamily="34" charset="0"/>
            </a:endParaRPr>
          </a:p>
          <a:p>
            <a:r>
              <a:rPr lang="es-GT" sz="2200" dirty="0">
                <a:latin typeface="Avenir Next LT Pro" panose="020B0504020202020204" pitchFamily="34" charset="0"/>
              </a:rPr>
              <a:t>Con componentes de reporte interactivos se enriquece a los clientes para que fácilmente puedan personalizar la información que ven en una forma que pueda satisfacer sus necesidades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Desde cambios simples como determinar que columnas mostrar hasta personalizaciones más sofisticadas como datos pivotantes</a:t>
            </a:r>
          </a:p>
        </p:txBody>
      </p:sp>
    </p:spTree>
    <p:extLst>
      <p:ext uri="{BB962C8B-B14F-4D97-AF65-F5344CB8AC3E}">
        <p14:creationId xmlns:p14="http://schemas.microsoft.com/office/powerpoint/2010/main" val="138771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 err="1">
                <a:latin typeface="Avenir Next LT Pro" panose="020B0504020202020204" pitchFamily="34" charset="0"/>
              </a:rPr>
              <a:t>Turn</a:t>
            </a:r>
            <a:r>
              <a:rPr lang="es-GT" sz="2200" dirty="0">
                <a:latin typeface="Avenir Next LT Pro" panose="020B0504020202020204" pitchFamily="34" charset="0"/>
              </a:rPr>
              <a:t> Data </a:t>
            </a:r>
            <a:r>
              <a:rPr lang="es-GT" sz="2200" dirty="0" err="1">
                <a:latin typeface="Avenir Next LT Pro" panose="020B0504020202020204" pitchFamily="34" charset="0"/>
              </a:rPr>
              <a:t>into</a:t>
            </a:r>
            <a:r>
              <a:rPr lang="es-GT" sz="2200" dirty="0">
                <a:latin typeface="Avenir Next LT Pro" panose="020B0504020202020204" pitchFamily="34" charset="0"/>
              </a:rPr>
              <a:t> </a:t>
            </a:r>
            <a:r>
              <a:rPr lang="es-GT" sz="2200" dirty="0" err="1">
                <a:latin typeface="Avenir Next LT Pro" panose="020B0504020202020204" pitchFamily="34" charset="0"/>
              </a:rPr>
              <a:t>Info</a:t>
            </a:r>
            <a:endParaRPr lang="es-GT" sz="2200" dirty="0">
              <a:latin typeface="Avenir Next LT Pro" panose="020B0504020202020204" pitchFamily="34" charset="0"/>
            </a:endParaRPr>
          </a:p>
          <a:p>
            <a:r>
              <a:rPr lang="es-GT" sz="2200" dirty="0">
                <a:latin typeface="Avenir Next LT Pro" panose="020B0504020202020204" pitchFamily="34" charset="0"/>
              </a:rPr>
              <a:t>Con componentes de reporte interactivos se enriquece a los clientes para que fácilmente puedan personalizar la información que ven en una forma que pueda satisfacer sus necesidades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Desde cambios simples como determinar que columnas mostrar hasta personalizaciones más sofisticadas como datos pivotantes</a:t>
            </a:r>
          </a:p>
        </p:txBody>
      </p:sp>
    </p:spTree>
    <p:extLst>
      <p:ext uri="{BB962C8B-B14F-4D97-AF65-F5344CB8AC3E}">
        <p14:creationId xmlns:p14="http://schemas.microsoft.com/office/powerpoint/2010/main" val="301549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GT" sz="2200" dirty="0">
                <a:latin typeface="Avenir Next LT Pro" panose="020B0504020202020204" pitchFamily="34" charset="0"/>
              </a:rPr>
              <a:t>Otras </a:t>
            </a:r>
            <a:r>
              <a:rPr lang="es-GT" sz="2200" dirty="0" err="1">
                <a:latin typeface="Avenir Next LT Pro" panose="020B0504020202020204" pitchFamily="34" charset="0"/>
              </a:rPr>
              <a:t>caracteristicas</a:t>
            </a:r>
            <a:endParaRPr lang="es-GT" sz="2200" dirty="0">
              <a:latin typeface="Avenir Next LT Pro" panose="020B0504020202020204" pitchFamily="34" charset="0"/>
            </a:endParaRPr>
          </a:p>
          <a:p>
            <a:r>
              <a:rPr lang="es-GT" sz="2200" dirty="0">
                <a:latin typeface="Avenir Next LT Pro" panose="020B0504020202020204" pitchFamily="34" charset="0"/>
              </a:rPr>
              <a:t>Búsqueda por faces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Búsqueda y filtros inteligentes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Editar información sin esfuerzo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Capacidad de graficar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Acceso local y remoto 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Formularios y procesamiento de modelo de datos automático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Integración con dispositivos móviles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Aplicaciones web progresivas</a:t>
            </a:r>
          </a:p>
        </p:txBody>
      </p:sp>
    </p:spTree>
    <p:extLst>
      <p:ext uri="{BB962C8B-B14F-4D97-AF65-F5344CB8AC3E}">
        <p14:creationId xmlns:p14="http://schemas.microsoft.com/office/powerpoint/2010/main" val="163591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¿Qué se puede hacer con APEX?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 err="1">
                <a:latin typeface="Avenir Next LT Pro" panose="020B0504020202020204" pitchFamily="34" charset="0"/>
              </a:rPr>
              <a:t>Apex</a:t>
            </a:r>
            <a:r>
              <a:rPr lang="es-GT" sz="2200" dirty="0">
                <a:latin typeface="Avenir Next LT Pro" panose="020B0504020202020204" pitchFamily="34" charset="0"/>
              </a:rPr>
              <a:t> provee soluciones convincentes para una variedad de casos: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Construir nuevas aplicaciones </a:t>
            </a:r>
            <a:r>
              <a:rPr lang="es-GT" sz="2200" dirty="0" err="1">
                <a:latin typeface="Avenir Next LT Pro" panose="020B0504020202020204" pitchFamily="34" charset="0"/>
              </a:rPr>
              <a:t>cloud</a:t>
            </a:r>
            <a:r>
              <a:rPr lang="es-GT" sz="2200" dirty="0">
                <a:latin typeface="Avenir Next LT Pro" panose="020B0504020202020204" pitchFamily="34" charset="0"/>
              </a:rPr>
              <a:t> o móvil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Convertir hojas de cálculo en apps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Modernización de formularios Oracle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Extensiones SaaS y ESB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Compartir data externa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Reportes de </a:t>
            </a:r>
            <a:r>
              <a:rPr lang="es-GT" sz="2200" dirty="0" err="1">
                <a:latin typeface="Avenir Next LT Pro" panose="020B0504020202020204" pitchFamily="34" charset="0"/>
              </a:rPr>
              <a:t>datamart</a:t>
            </a:r>
            <a:endParaRPr lang="es-GT" sz="2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App Dynamic, fundada en 2008 antes que Cisco la adquiriera por $3.7 billones de dólares en 2017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Es una de las tecnologías clave en el portfolio de Cisco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Enfocada en proveer la disponibilidad y consistencia de aplicaciones a través de la tecnología full </a:t>
            </a:r>
            <a:r>
              <a:rPr lang="es-GT" sz="2200" dirty="0" err="1">
                <a:latin typeface="Avenir Next LT Pro" panose="020B0504020202020204" pitchFamily="34" charset="0"/>
              </a:rPr>
              <a:t>stack</a:t>
            </a:r>
            <a:r>
              <a:rPr lang="es-GT" sz="2200" dirty="0">
                <a:latin typeface="Avenir Next LT Pro" panose="020B0504020202020204" pitchFamily="34" charset="0"/>
              </a:rPr>
              <a:t>  proporcionando </a:t>
            </a:r>
            <a:r>
              <a:rPr lang="es-GT" sz="2200" dirty="0" err="1">
                <a:latin typeface="Avenir Next LT Pro" panose="020B0504020202020204" pitchFamily="34" charset="0"/>
              </a:rPr>
              <a:t>insights</a:t>
            </a:r>
            <a:r>
              <a:rPr lang="es-GT" sz="2200" dirty="0">
                <a:latin typeface="Avenir Next LT Pro" panose="020B0504020202020204" pitchFamily="34" charset="0"/>
              </a:rPr>
              <a:t> de desempeño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4207074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0"/>
            <a:ext cx="10515600" cy="4351338"/>
          </a:xfrm>
        </p:spPr>
        <p:txBody>
          <a:bodyPr anchor="t">
            <a:normAutofit/>
          </a:bodyPr>
          <a:lstStyle/>
          <a:p>
            <a:endParaRPr lang="es-GT" sz="2200" dirty="0">
              <a:latin typeface="Avenir Next LT Pro" panose="020B05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0FA0EE9-6C8B-503A-8842-ECDCC321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1162893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70833CE-F035-67E8-BA5B-D7AFC710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9" y="3429000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946833B-9CF0-7545-016F-5D9F8620F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599695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Casos de éxito</a:t>
            </a:r>
          </a:p>
        </p:txBody>
      </p:sp>
    </p:spTree>
    <p:extLst>
      <p:ext uri="{BB962C8B-B14F-4D97-AF65-F5344CB8AC3E}">
        <p14:creationId xmlns:p14="http://schemas.microsoft.com/office/powerpoint/2010/main" val="27701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Es una solución APM (</a:t>
            </a:r>
            <a:r>
              <a:rPr lang="es-GT" sz="2200" dirty="0" err="1">
                <a:latin typeface="Avenir Next LT Pro" panose="020B0504020202020204" pitchFamily="34" charset="0"/>
              </a:rPr>
              <a:t>Application</a:t>
            </a:r>
            <a:r>
              <a:rPr lang="es-GT" sz="2200" dirty="0">
                <a:latin typeface="Avenir Next LT Pro" panose="020B0504020202020204" pitchFamily="34" charset="0"/>
              </a:rPr>
              <a:t> Performance Management) que permite a las organizaciones tomar decisiones críticas y estratégicas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Utiliza IA (Inteligencia Artificial) para resolver problemas de aplicación y prevenir que ocurran en el futuro, así como mejorar la visibilidad en la arquitectura IT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Permite transformar las aplicaciones y negocios con el monitoreo de desempeño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75471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 err="1">
                <a:latin typeface="Goudy Old Style" panose="02020502050305020303" pitchFamily="18" charset="0"/>
              </a:rPr>
              <a:t>Insight</a:t>
            </a:r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Se utiliza en investigación de mercados, </a:t>
            </a:r>
            <a:r>
              <a:rPr lang="es-GT" sz="2200" dirty="0" err="1">
                <a:latin typeface="Avenir Next LT Pro" panose="020B0504020202020204" pitchFamily="34" charset="0"/>
              </a:rPr>
              <a:t>markenting</a:t>
            </a:r>
            <a:r>
              <a:rPr lang="es-GT" sz="2200" dirty="0">
                <a:latin typeface="Avenir Next LT Pro" panose="020B0504020202020204" pitchFamily="34" charset="0"/>
              </a:rPr>
              <a:t> y comunicación, se refiere a un descubrimiento, una idea reveladora que nos da una clave para poder resolver un problema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Es una revelación o descubrimiento que proporciona una nueva perspectiva o claridad sobre algo que antes no se entendía completamente</a:t>
            </a:r>
          </a:p>
        </p:txBody>
      </p:sp>
    </p:spTree>
    <p:extLst>
      <p:ext uri="{BB962C8B-B14F-4D97-AF65-F5344CB8AC3E}">
        <p14:creationId xmlns:p14="http://schemas.microsoft.com/office/powerpoint/2010/main" val="223122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Cloud Native </a:t>
            </a:r>
            <a:r>
              <a:rPr lang="es-GT" sz="5400" dirty="0" err="1">
                <a:latin typeface="Goudy Old Style" panose="02020502050305020303" pitchFamily="18" charset="0"/>
              </a:rPr>
              <a:t>Application</a:t>
            </a:r>
            <a:r>
              <a:rPr lang="es-GT" sz="5400" dirty="0">
                <a:latin typeface="Goudy Old Style" panose="02020502050305020303" pitchFamily="18" charset="0"/>
              </a:rPr>
              <a:t> </a:t>
            </a:r>
            <a:r>
              <a:rPr lang="es-GT" sz="5400" dirty="0" err="1">
                <a:latin typeface="Goudy Old Style" panose="02020502050305020303" pitchFamily="18" charset="0"/>
              </a:rPr>
              <a:t>Observability</a:t>
            </a:r>
            <a:endParaRPr lang="es-GT" sz="5400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El viaje hacia Cloud Native es más simple de lo que se piensa</a:t>
            </a:r>
          </a:p>
          <a:p>
            <a:pPr marL="0" indent="0">
              <a:buNone/>
            </a:pPr>
            <a:endParaRPr lang="es-GT" sz="2200" dirty="0">
              <a:latin typeface="Avenir Next LT Pro" panose="020B0504020202020204" pitchFamily="34" charset="0"/>
            </a:endParaRPr>
          </a:p>
          <a:p>
            <a:r>
              <a:rPr lang="es-GT" sz="2200" dirty="0">
                <a:latin typeface="Avenir Next LT Pro" panose="020B0504020202020204" pitchFamily="34" charset="0"/>
              </a:rPr>
              <a:t>Ofrece herramientas de analítica y desempeño para superar retos de crecimiento para hacer cualquier decisión de tecnología una decisión de negocios</a:t>
            </a:r>
          </a:p>
          <a:p>
            <a:r>
              <a:rPr lang="es-GT" sz="2200" dirty="0">
                <a:latin typeface="Avenir Next LT Pro" panose="020B0504020202020204" pitchFamily="34" charset="0"/>
                <a:hlinkClick r:id="rId2"/>
              </a:rPr>
              <a:t>https://www.youtube.com/watch?v=mFa-uPiFH3g</a:t>
            </a:r>
            <a:r>
              <a:rPr lang="es-GT" sz="2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51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Mejora del desempeño: detección de problemas monitoreo en tiempo real antes que impacten a los clientes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Migración a la nube: visibilidad integral para planificar con precisión, migrar con confianza y validar el éxito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Basado en resultados de negocio: impacta a usuarios finales e impulsa resultados de negocio a través de rendimiento mejorado de la aplicación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Reparación automática: desbloquea el poder de machine </a:t>
            </a:r>
            <a:r>
              <a:rPr lang="es-GT" sz="2200" dirty="0" err="1">
                <a:latin typeface="Avenir Next LT Pro" panose="020B0504020202020204" pitchFamily="34" charset="0"/>
              </a:rPr>
              <a:t>learning</a:t>
            </a:r>
            <a:r>
              <a:rPr lang="es-GT" sz="2200" dirty="0">
                <a:latin typeface="Avenir Next LT Pro" panose="020B0504020202020204" pitchFamily="34" charset="0"/>
              </a:rPr>
              <a:t> para acelerar y automatizar diagnósticos de causa principal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Servicio de visibilidad integral: visibilidad comprensiva y proactiva en la experiencia de la </a:t>
            </a:r>
            <a:r>
              <a:rPr lang="es-GT" sz="2200" dirty="0" err="1">
                <a:latin typeface="Avenir Next LT Pro" panose="020B0504020202020204" pitchFamily="34" charset="0"/>
              </a:rPr>
              <a:t>aplicacion</a:t>
            </a:r>
            <a:endParaRPr lang="es-GT" sz="2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s-GT" sz="2200" dirty="0">
              <a:latin typeface="Avenir Next LT Pro" panose="020B0504020202020204" pitchFamily="34" charset="0"/>
            </a:endParaRPr>
          </a:p>
        </p:txBody>
      </p:sp>
      <p:pic>
        <p:nvPicPr>
          <p:cNvPr id="1026" name="Picture 2" descr="Alaska Airlines Logo, symbol, meaning, history, PNG, brand">
            <a:extLst>
              <a:ext uri="{FF2B5EF4-FFF2-40B4-BE49-F238E27FC236}">
                <a16:creationId xmlns:a16="http://schemas.microsoft.com/office/drawing/2014/main" id="{3E28069E-5C76-1C80-E901-05209F4C9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6" b="10648"/>
          <a:stretch/>
        </p:blipFill>
        <p:spPr bwMode="auto">
          <a:xfrm>
            <a:off x="3396000" y="1690688"/>
            <a:ext cx="5400000" cy="24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6EF8BC-7B14-6BFB-6B20-0D2DE9A1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00" y="4516822"/>
            <a:ext cx="5400000" cy="179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ECA2D2-5443-08F9-92EA-431EB31F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0" y="4576063"/>
            <a:ext cx="5400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5400" dirty="0">
                <a:latin typeface="Goudy Old Style" panose="02020502050305020303" pitchFamily="18" charset="0"/>
              </a:rPr>
              <a:t>Necesidad de los sistemas de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GT" sz="2200" dirty="0">
                <a:latin typeface="Avenir Next LT Pro" panose="020B0504020202020204" pitchFamily="34" charset="0"/>
              </a:rPr>
              <a:t>Administración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Automatización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Almacenamiento</a:t>
            </a:r>
          </a:p>
          <a:p>
            <a:r>
              <a:rPr lang="es-GT" sz="2200" dirty="0">
                <a:latin typeface="Avenir Next LT Pro" panose="020B0504020202020204" pitchFamily="34" charset="0"/>
              </a:rPr>
              <a:t>Toma de decisiones basadas en datos</a:t>
            </a:r>
          </a:p>
        </p:txBody>
      </p:sp>
    </p:spTree>
    <p:extLst>
      <p:ext uri="{BB962C8B-B14F-4D97-AF65-F5344CB8AC3E}">
        <p14:creationId xmlns:p14="http://schemas.microsoft.com/office/powerpoint/2010/main" val="123408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1212</Words>
  <Application>Microsoft Office PowerPoint</Application>
  <PresentationFormat>Panorámica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Calibri Light</vt:lpstr>
      <vt:lpstr>Goudy Old Style</vt:lpstr>
      <vt:lpstr>Tema de Office</vt:lpstr>
      <vt:lpstr>13/08/2023</vt:lpstr>
      <vt:lpstr>Cisco App Dynamics</vt:lpstr>
      <vt:lpstr>¿Qué es?</vt:lpstr>
      <vt:lpstr>Presentación de PowerPoint</vt:lpstr>
      <vt:lpstr>Insight</vt:lpstr>
      <vt:lpstr>Cloud Native Application Observability</vt:lpstr>
      <vt:lpstr>Beneficios</vt:lpstr>
      <vt:lpstr>Clientes</vt:lpstr>
      <vt:lpstr>Necesidad de los sistemas de información</vt:lpstr>
      <vt:lpstr>Elementos de los sistemas de información</vt:lpstr>
      <vt:lpstr>KPI</vt:lpstr>
      <vt:lpstr>Ejemplos de KPI</vt:lpstr>
      <vt:lpstr>Presentación de PowerPoint</vt:lpstr>
      <vt:lpstr>Presentación de PowerPoint</vt:lpstr>
      <vt:lpstr>Presentación de PowerPoint</vt:lpstr>
      <vt:lpstr>Presentación de PowerPoint</vt:lpstr>
      <vt:lpstr>Otras herramientas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Oracle APEX</vt:lpstr>
      <vt:lpstr>Presentación de PowerPoint</vt:lpstr>
      <vt:lpstr>Características</vt:lpstr>
      <vt:lpstr>Presentación de PowerPoint</vt:lpstr>
      <vt:lpstr>Presentación de PowerPoint</vt:lpstr>
      <vt:lpstr>Presentación de PowerPoint</vt:lpstr>
      <vt:lpstr>¿Qué se puede hacer con APEX?</vt:lpstr>
      <vt:lpstr>Casos de éxito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26/03/2023</dc:title>
  <dc:creator>Milton Villeda</dc:creator>
  <cp:lastModifiedBy>Milton Villeda</cp:lastModifiedBy>
  <cp:revision>17</cp:revision>
  <dcterms:created xsi:type="dcterms:W3CDTF">2023-03-25T20:37:44Z</dcterms:created>
  <dcterms:modified xsi:type="dcterms:W3CDTF">2023-08-13T22:56:22Z</dcterms:modified>
</cp:coreProperties>
</file>