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8" r:id="rId6"/>
    <p:sldId id="260" r:id="rId7"/>
    <p:sldId id="269" r:id="rId8"/>
    <p:sldId id="261" r:id="rId9"/>
    <p:sldId id="270" r:id="rId10"/>
    <p:sldId id="262" r:id="rId11"/>
    <p:sldId id="263" r:id="rId12"/>
    <p:sldId id="271" r:id="rId13"/>
    <p:sldId id="264" r:id="rId14"/>
    <p:sldId id="265" r:id="rId15"/>
    <p:sldId id="2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47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4CDF44C2-16A7-4C38-8BCA-80D29448C9FA}" type="datetimeFigureOut">
              <a:rPr lang="en-US" smtClean="0"/>
              <a:t>4/4/2024</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60AEF2C8-937B-4027-8B7E-95093E5AEE0D}"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CDF44C2-16A7-4C38-8BCA-80D29448C9FA}" type="datetimeFigureOut">
              <a:rPr lang="en-US" smtClean="0"/>
              <a:t>4/4/2024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0AEF2C8-937B-4027-8B7E-95093E5AEE0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CDF44C2-16A7-4C38-8BCA-80D29448C9FA}" type="datetimeFigureOut">
              <a:rPr lang="en-US" smtClean="0"/>
              <a:t>4/4/2024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0AEF2C8-937B-4027-8B7E-95093E5AEE0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CDF44C2-16A7-4C38-8BCA-80D29448C9FA}" type="datetimeFigureOut">
              <a:rPr lang="en-US" smtClean="0"/>
              <a:t>4/4/2024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0AEF2C8-937B-4027-8B7E-95093E5AEE0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CDF44C2-16A7-4C38-8BCA-80D29448C9FA}" type="datetimeFigureOut">
              <a:rPr lang="en-US" smtClean="0"/>
              <a:t>4/4/2024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0AEF2C8-937B-4027-8B7E-95093E5AEE0D}"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CDF44C2-16A7-4C38-8BCA-80D29448C9FA}" type="datetimeFigureOut">
              <a:rPr lang="en-US" smtClean="0"/>
              <a:t>4/4/2024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0AEF2C8-937B-4027-8B7E-95093E5AEE0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CDF44C2-16A7-4C38-8BCA-80D29448C9FA}" type="datetimeFigureOut">
              <a:rPr lang="en-US" smtClean="0"/>
              <a:t>4/4/2024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0AEF2C8-937B-4027-8B7E-95093E5AEE0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CDF44C2-16A7-4C38-8BCA-80D29448C9FA}" type="datetimeFigureOut">
              <a:rPr lang="en-US" smtClean="0"/>
              <a:t>4/4/2024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0AEF2C8-937B-4027-8B7E-95093E5AEE0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4CDF44C2-16A7-4C38-8BCA-80D29448C9FA}" type="datetimeFigureOut">
              <a:rPr lang="en-US" smtClean="0"/>
              <a:t>4/4/2024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0AEF2C8-937B-4027-8B7E-95093E5AEE0D}"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CDF44C2-16A7-4C38-8BCA-80D29448C9FA}" type="datetimeFigureOut">
              <a:rPr lang="en-US" smtClean="0"/>
              <a:t>4/4/2024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0AEF2C8-937B-4027-8B7E-95093E5AEE0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4CDF44C2-16A7-4C38-8BCA-80D29448C9FA}" type="datetimeFigureOut">
              <a:rPr lang="en-US" smtClean="0"/>
              <a:t>4/4/2024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0AEF2C8-937B-4027-8B7E-95093E5AEE0D}"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CDF44C2-16A7-4C38-8BCA-80D29448C9FA}" type="datetimeFigureOut">
              <a:rPr lang="en-US" smtClean="0"/>
              <a:t>4/4/2024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0AEF2C8-937B-4027-8B7E-95093E5AEE0D}"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imdb.com/interface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251520" y="2708920"/>
            <a:ext cx="9144000" cy="977778"/>
          </a:xfrm>
          <a:prstGeom prst="rect">
            <a:avLst/>
          </a:prstGeom>
          <a:noFill/>
          <a:ln w="9525">
            <a:noFill/>
          </a:ln>
        </p:spPr>
        <p:txBody>
          <a:bodyPr anchor="ctr" anchorCtr="0"/>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algn="ctr"/>
            <a:r>
              <a:rPr lang="en-US" sz="4400" b="1" dirty="0" smtClean="0">
                <a:solidFill>
                  <a:schemeClr val="accent1"/>
                </a:solidFill>
                <a:latin typeface="Cambria" pitchFamily="18" charset="0"/>
                <a:ea typeface="Cambria" pitchFamily="18" charset="0"/>
                <a:cs typeface="Arial" panose="020B0604020202020204" pitchFamily="34" charset="0"/>
              </a:rPr>
              <a:t>IMDB Movie Reviews</a:t>
            </a:r>
            <a:endParaRPr lang="en-US" sz="4400" b="1" dirty="0">
              <a:solidFill>
                <a:schemeClr val="accent1"/>
              </a:solidFill>
              <a:latin typeface="Cambria" pitchFamily="18" charset="0"/>
              <a:ea typeface="Cambria" pitchFamily="18" charset="0"/>
              <a:cs typeface="Arial" panose="020B0604020202020204" pitchFamily="34" charset="0"/>
            </a:endParaRPr>
          </a:p>
        </p:txBody>
      </p:sp>
      <p:sp>
        <p:nvSpPr>
          <p:cNvPr id="7" name="TextBox 2"/>
          <p:cNvSpPr txBox="1"/>
          <p:nvPr/>
        </p:nvSpPr>
        <p:spPr>
          <a:xfrm>
            <a:off x="-1791324" y="1299035"/>
            <a:ext cx="12726648" cy="584775"/>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a:solidFill>
                  <a:schemeClr val="accent1">
                    <a:lumMod val="75000"/>
                  </a:schemeClr>
                </a:solidFill>
                <a:latin typeface="Arial" panose="020B0604020202020204"/>
                <a:cs typeface="Arial" panose="020B0604020202020204"/>
              </a:rPr>
              <a:t>CAPSTONE PROJECT</a:t>
            </a:r>
          </a:p>
        </p:txBody>
      </p:sp>
      <p:sp>
        <p:nvSpPr>
          <p:cNvPr id="8" name="TextBox 3"/>
          <p:cNvSpPr txBox="1"/>
          <p:nvPr/>
        </p:nvSpPr>
        <p:spPr>
          <a:xfrm>
            <a:off x="1655987" y="4851079"/>
            <a:ext cx="7980183" cy="769441"/>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u="sng" dirty="0">
                <a:solidFill>
                  <a:schemeClr val="accent1">
                    <a:lumMod val="75000"/>
                  </a:schemeClr>
                </a:solidFill>
                <a:latin typeface="Cambria" pitchFamily="18" charset="0"/>
                <a:ea typeface="Cambria" pitchFamily="18" charset="0"/>
                <a:cs typeface="Arial" panose="020B0604020202020204" pitchFamily="34" charset="0"/>
              </a:rPr>
              <a:t>Presented By</a:t>
            </a:r>
            <a:r>
              <a:rPr lang="en-US" sz="2400" b="1" u="sng" dirty="0" smtClean="0">
                <a:solidFill>
                  <a:schemeClr val="accent1">
                    <a:lumMod val="75000"/>
                  </a:schemeClr>
                </a:solidFill>
                <a:latin typeface="Cambria" pitchFamily="18" charset="0"/>
                <a:ea typeface="Cambria" pitchFamily="18" charset="0"/>
                <a:cs typeface="Arial" panose="020B0604020202020204" pitchFamily="34" charset="0"/>
              </a:rPr>
              <a:t>:</a:t>
            </a:r>
            <a:endParaRPr lang="en-US" sz="2400" b="1" u="sng" dirty="0">
              <a:solidFill>
                <a:schemeClr val="accent1">
                  <a:lumMod val="75000"/>
                </a:schemeClr>
              </a:solidFill>
              <a:latin typeface="Cambria" pitchFamily="18" charset="0"/>
              <a:ea typeface="Cambria" pitchFamily="18" charset="0"/>
              <a:cs typeface="Arial" panose="020B0604020202020204" pitchFamily="34" charset="0"/>
            </a:endParaRPr>
          </a:p>
          <a:p>
            <a:r>
              <a:rPr lang="en-US" sz="2000" b="1" dirty="0">
                <a:solidFill>
                  <a:schemeClr val="accent1">
                    <a:lumMod val="75000"/>
                  </a:schemeClr>
                </a:solidFill>
                <a:latin typeface="Cambria" pitchFamily="18" charset="0"/>
                <a:ea typeface="Cambria" pitchFamily="18" charset="0"/>
                <a:cs typeface="Arial" panose="020B0604020202020204"/>
              </a:rPr>
              <a:t>1. </a:t>
            </a:r>
            <a:r>
              <a:rPr lang="en-US" sz="2000" b="1" dirty="0" smtClean="0">
                <a:solidFill>
                  <a:schemeClr val="accent1">
                    <a:lumMod val="75000"/>
                  </a:schemeClr>
                </a:solidFill>
                <a:latin typeface="Cambria" pitchFamily="18" charset="0"/>
                <a:ea typeface="Cambria" pitchFamily="18" charset="0"/>
                <a:cs typeface="Arial" panose="020B0604020202020204"/>
              </a:rPr>
              <a:t>MILTON INFANT RAI</a:t>
            </a:r>
            <a:r>
              <a:rPr lang="en-US" sz="2000" b="1" dirty="0" smtClean="0">
                <a:solidFill>
                  <a:schemeClr val="accent1">
                    <a:lumMod val="75000"/>
                  </a:schemeClr>
                </a:solidFill>
                <a:latin typeface="Cambria" pitchFamily="18" charset="0"/>
                <a:ea typeface="Cambria" pitchFamily="18" charset="0"/>
                <a:cs typeface="Arial" panose="020B0604020202020204"/>
              </a:rPr>
              <a:t>-Kings college of </a:t>
            </a:r>
            <a:r>
              <a:rPr lang="en-US" sz="2000" dirty="0" smtClean="0">
                <a:solidFill>
                  <a:schemeClr val="accent1">
                    <a:lumMod val="75000"/>
                  </a:schemeClr>
                </a:solidFill>
                <a:latin typeface="Cambria" pitchFamily="18" charset="0"/>
                <a:ea typeface="Cambria" pitchFamily="18" charset="0"/>
                <a:cs typeface="Arial" panose="020B0604020202020204"/>
              </a:rPr>
              <a:t>E</a:t>
            </a:r>
            <a:r>
              <a:rPr lang="en-US" sz="2000" b="1" dirty="0" smtClean="0">
                <a:solidFill>
                  <a:schemeClr val="accent1">
                    <a:lumMod val="75000"/>
                  </a:schemeClr>
                </a:solidFill>
                <a:latin typeface="Cambria" pitchFamily="18" charset="0"/>
                <a:ea typeface="Cambria" pitchFamily="18" charset="0"/>
                <a:cs typeface="Arial" panose="020B0604020202020204"/>
              </a:rPr>
              <a:t>ngineering-EEE</a:t>
            </a:r>
            <a:endParaRPr lang="en-US" sz="2000" b="1" dirty="0">
              <a:solidFill>
                <a:schemeClr val="accent1">
                  <a:lumMod val="75000"/>
                </a:schemeClr>
              </a:solidFill>
              <a:latin typeface="Cambria" pitchFamily="18" charset="0"/>
              <a:ea typeface="Cambria" pitchFamily="18" charset="0"/>
              <a:cs typeface="Arial" panose="020B0604020202020204"/>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accent6"/>
                </a:solidFill>
                <a:latin typeface="Cambria" pitchFamily="18" charset="0"/>
                <a:ea typeface="Cambria" pitchFamily="18" charset="0"/>
                <a:cs typeface="Arial" panose="020B0604020202020204"/>
              </a:rPr>
              <a:t>Result: </a:t>
            </a:r>
            <a:r>
              <a:rPr lang="en-US" sz="3600" b="1" dirty="0" smtClean="0">
                <a:solidFill>
                  <a:schemeClr val="accent6"/>
                </a:solidFill>
                <a:latin typeface="Cambria" pitchFamily="18" charset="0"/>
                <a:ea typeface="Cambria" pitchFamily="18" charset="0"/>
                <a:cs typeface="Arial" panose="020B0604020202020204"/>
              </a:rPr>
              <a:t/>
            </a:r>
            <a:br>
              <a:rPr lang="en-US" sz="3600" b="1" dirty="0" smtClean="0">
                <a:solidFill>
                  <a:schemeClr val="accent6"/>
                </a:solidFill>
                <a:latin typeface="Cambria" pitchFamily="18" charset="0"/>
                <a:ea typeface="Cambria" pitchFamily="18" charset="0"/>
                <a:cs typeface="Arial" panose="020B0604020202020204"/>
              </a:rPr>
            </a:br>
            <a:endParaRPr lang="en-US" sz="3600" dirty="0">
              <a:solidFill>
                <a:schemeClr val="accent6"/>
              </a:solidFill>
            </a:endParaRPr>
          </a:p>
        </p:txBody>
      </p:sp>
      <p:pic>
        <p:nvPicPr>
          <p:cNvPr id="3074" name="Picture 2"/>
          <p:cNvPicPr>
            <a:picLocks noGrp="1" noChangeAspect="1" noChangeArrowheads="1"/>
          </p:cNvPicPr>
          <p:nvPr>
            <p:ph idx="1"/>
          </p:nvPr>
        </p:nvPicPr>
        <p:blipFill>
          <a:blip r:embed="rId2" cstate="print"/>
          <a:srcRect l="35087" t="30741" r="15406" b="33394"/>
          <a:stretch>
            <a:fillRect/>
          </a:stretch>
        </p:blipFill>
        <p:spPr bwMode="auto">
          <a:xfrm>
            <a:off x="1475656" y="980728"/>
            <a:ext cx="7056784" cy="2664296"/>
          </a:xfrm>
          <a:prstGeom prst="rect">
            <a:avLst/>
          </a:prstGeom>
          <a:noFill/>
          <a:ln w="9525">
            <a:noFill/>
            <a:miter lim="800000"/>
            <a:headEnd/>
            <a:tailEnd/>
          </a:ln>
        </p:spPr>
      </p:pic>
      <p:sp>
        <p:nvSpPr>
          <p:cNvPr id="5" name="Rectangle 4"/>
          <p:cNvSpPr/>
          <p:nvPr/>
        </p:nvSpPr>
        <p:spPr>
          <a:xfrm>
            <a:off x="1259632" y="4057233"/>
            <a:ext cx="7488832" cy="2800767"/>
          </a:xfrm>
          <a:prstGeom prst="rect">
            <a:avLst/>
          </a:prstGeom>
        </p:spPr>
        <p:txBody>
          <a:bodyPr wrap="square">
            <a:spAutoFit/>
          </a:bodyPr>
          <a:lstStyle/>
          <a:p>
            <a:r>
              <a:rPr lang="en-US" sz="1600" b="1" dirty="0">
                <a:latin typeface="Cambria" pitchFamily="18" charset="0"/>
                <a:ea typeface="Cambria" pitchFamily="18" charset="0"/>
              </a:rPr>
              <a:t>Accuracy</a:t>
            </a:r>
            <a:r>
              <a:rPr lang="en-US" sz="1600" dirty="0">
                <a:latin typeface="Cambria" pitchFamily="18" charset="0"/>
                <a:ea typeface="Cambria" pitchFamily="18" charset="0"/>
              </a:rPr>
              <a:t>: This indicates the proportion of correctly classified instances out of the total instances in the testing set.</a:t>
            </a:r>
          </a:p>
          <a:p>
            <a:r>
              <a:rPr lang="en-US" sz="1600" b="1" dirty="0">
                <a:latin typeface="Cambria" pitchFamily="18" charset="0"/>
                <a:ea typeface="Cambria" pitchFamily="18" charset="0"/>
              </a:rPr>
              <a:t>Classification Report</a:t>
            </a:r>
            <a:r>
              <a:rPr lang="en-US" sz="1600" dirty="0">
                <a:latin typeface="Cambria" pitchFamily="18" charset="0"/>
                <a:ea typeface="Cambria" pitchFamily="18" charset="0"/>
              </a:rPr>
              <a:t>: This provides a detailed summary of the model's performance, including metrics such as precision, recall, and F1-score for each class ('pos' and '</a:t>
            </a:r>
            <a:r>
              <a:rPr lang="en-US" sz="1600" dirty="0" err="1">
                <a:latin typeface="Cambria" pitchFamily="18" charset="0"/>
                <a:ea typeface="Cambria" pitchFamily="18" charset="0"/>
              </a:rPr>
              <a:t>neg</a:t>
            </a:r>
            <a:r>
              <a:rPr lang="en-US" sz="1600" dirty="0" smtClean="0">
                <a:latin typeface="Cambria" pitchFamily="18" charset="0"/>
                <a:ea typeface="Cambria" pitchFamily="18" charset="0"/>
              </a:rPr>
              <a:t>').</a:t>
            </a:r>
          </a:p>
          <a:p>
            <a:r>
              <a:rPr lang="en-US" sz="1600" b="1" dirty="0" smtClean="0">
                <a:latin typeface="Cambria" pitchFamily="18" charset="0"/>
                <a:ea typeface="Cambria" pitchFamily="18" charset="0"/>
              </a:rPr>
              <a:t> </a:t>
            </a:r>
            <a:r>
              <a:rPr lang="en-US" sz="1600" b="1" dirty="0">
                <a:latin typeface="Cambria" pitchFamily="18" charset="0"/>
                <a:ea typeface="Cambria" pitchFamily="18" charset="0"/>
              </a:rPr>
              <a:t>Accuracy</a:t>
            </a:r>
            <a:r>
              <a:rPr lang="en-US" sz="1600" dirty="0">
                <a:latin typeface="Cambria" pitchFamily="18" charset="0"/>
                <a:ea typeface="Cambria" pitchFamily="18" charset="0"/>
              </a:rPr>
              <a:t>: 85% of the reviews in the testing set were correctly classified.</a:t>
            </a:r>
          </a:p>
          <a:p>
            <a:r>
              <a:rPr lang="en-US" sz="1600" b="1" dirty="0">
                <a:latin typeface="Cambria" pitchFamily="18" charset="0"/>
                <a:ea typeface="Cambria" pitchFamily="18" charset="0"/>
              </a:rPr>
              <a:t>Classification Report</a:t>
            </a:r>
            <a:r>
              <a:rPr lang="en-US" sz="1600" dirty="0">
                <a:latin typeface="Cambria" pitchFamily="18" charset="0"/>
                <a:ea typeface="Cambria" pitchFamily="18" charset="0"/>
              </a:rPr>
              <a:t>: This provides a breakdown of precision, recall, and F1-score for both positive ('pos') and negative ('</a:t>
            </a:r>
            <a:r>
              <a:rPr lang="en-US" sz="1600" dirty="0" err="1">
                <a:latin typeface="Cambria" pitchFamily="18" charset="0"/>
                <a:ea typeface="Cambria" pitchFamily="18" charset="0"/>
              </a:rPr>
              <a:t>neg</a:t>
            </a:r>
            <a:r>
              <a:rPr lang="en-US" sz="1600" dirty="0">
                <a:latin typeface="Cambria" pitchFamily="18" charset="0"/>
                <a:ea typeface="Cambria" pitchFamily="18" charset="0"/>
              </a:rPr>
              <a:t>') classes. Additionally, it includes the support, which is the number of actual occurrences of each class in the testing set. The 'macro </a:t>
            </a:r>
            <a:r>
              <a:rPr lang="en-US" sz="1600" dirty="0" err="1">
                <a:latin typeface="Cambria" pitchFamily="18" charset="0"/>
                <a:ea typeface="Cambria" pitchFamily="18" charset="0"/>
              </a:rPr>
              <a:t>avg</a:t>
            </a:r>
            <a:r>
              <a:rPr lang="en-US" sz="1600" dirty="0">
                <a:latin typeface="Cambria" pitchFamily="18" charset="0"/>
                <a:ea typeface="Cambria" pitchFamily="18" charset="0"/>
              </a:rPr>
              <a:t>' and 'weighted </a:t>
            </a:r>
            <a:r>
              <a:rPr lang="en-US" sz="1600" dirty="0" err="1">
                <a:latin typeface="Cambria" pitchFamily="18" charset="0"/>
                <a:ea typeface="Cambria" pitchFamily="18" charset="0"/>
              </a:rPr>
              <a:t>avg</a:t>
            </a:r>
            <a:r>
              <a:rPr lang="en-US" sz="1600" dirty="0">
                <a:latin typeface="Cambria" pitchFamily="18" charset="0"/>
                <a:ea typeface="Cambria" pitchFamily="18" charset="0"/>
              </a:rPr>
              <a:t>' rows provide metrics averaged over all classes.</a:t>
            </a:r>
          </a:p>
          <a:p>
            <a:endParaRPr lang="en-US" sz="1600" dirty="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solidFill>
                  <a:schemeClr val="accent6"/>
                </a:solidFill>
                <a:latin typeface="Cambria" pitchFamily="18" charset="0"/>
                <a:ea typeface="Cambria" pitchFamily="18" charset="0"/>
                <a:cs typeface="Arial" panose="020B0604020202020204"/>
              </a:rPr>
              <a:t>Conclusion:</a:t>
            </a:r>
            <a:r>
              <a:rPr lang="en-US" sz="6000" dirty="0" smtClean="0">
                <a:latin typeface="Cambria" pitchFamily="18" charset="0"/>
                <a:ea typeface="Cambria" pitchFamily="18" charset="0"/>
                <a:cs typeface="Arial" panose="020B0604020202020204"/>
              </a:rPr>
              <a:t/>
            </a:r>
            <a:br>
              <a:rPr lang="en-US" sz="6000" dirty="0" smtClean="0">
                <a:latin typeface="Cambria" pitchFamily="18" charset="0"/>
                <a:ea typeface="Cambria" pitchFamily="18" charset="0"/>
                <a:cs typeface="Arial" panose="020B0604020202020204"/>
              </a:rPr>
            </a:br>
            <a:endParaRPr lang="en-US" dirty="0"/>
          </a:p>
        </p:txBody>
      </p:sp>
      <p:sp>
        <p:nvSpPr>
          <p:cNvPr id="3" name="Content Placeholder 2"/>
          <p:cNvSpPr>
            <a:spLocks noGrp="1"/>
          </p:cNvSpPr>
          <p:nvPr>
            <p:ph idx="1"/>
          </p:nvPr>
        </p:nvSpPr>
        <p:spPr>
          <a:xfrm>
            <a:off x="971600" y="908720"/>
            <a:ext cx="8172400" cy="4800600"/>
          </a:xfrm>
        </p:spPr>
        <p:txBody>
          <a:bodyPr>
            <a:noAutofit/>
          </a:bodyPr>
          <a:lstStyle/>
          <a:p>
            <a:r>
              <a:rPr lang="en-US" sz="2000" dirty="0" smtClean="0">
                <a:latin typeface="Cambria" pitchFamily="18" charset="0"/>
                <a:ea typeface="Cambria" pitchFamily="18" charset="0"/>
              </a:rPr>
              <a:t>In conclusion, the task of sentiment classification on the </a:t>
            </a:r>
            <a:r>
              <a:rPr lang="en-US" sz="2000" dirty="0" err="1" smtClean="0">
                <a:latin typeface="Cambria" pitchFamily="18" charset="0"/>
                <a:ea typeface="Cambria" pitchFamily="18" charset="0"/>
              </a:rPr>
              <a:t>IMDb</a:t>
            </a:r>
            <a:r>
              <a:rPr lang="en-US" sz="2000" dirty="0" smtClean="0">
                <a:latin typeface="Cambria" pitchFamily="18" charset="0"/>
                <a:ea typeface="Cambria" pitchFamily="18" charset="0"/>
              </a:rPr>
              <a:t> movie reviews dataset, consisting of 25,000 highly polar movie reviews for training and 25,000 for testing, presents a rich opportunity for machine learning and deep learning algorithms.</a:t>
            </a:r>
          </a:p>
          <a:p>
            <a:r>
              <a:rPr lang="en-US" sz="2000" b="1" dirty="0" smtClean="0">
                <a:latin typeface="Cambria" pitchFamily="18" charset="0"/>
                <a:ea typeface="Cambria" pitchFamily="18" charset="0"/>
              </a:rPr>
              <a:t>Model Performance</a:t>
            </a:r>
            <a:r>
              <a:rPr lang="en-US" sz="2000" dirty="0" smtClean="0">
                <a:latin typeface="Cambria" pitchFamily="18" charset="0"/>
                <a:ea typeface="Cambria" pitchFamily="18" charset="0"/>
              </a:rPr>
              <a:t>: By applying classification or deep learning algorithms, we can effectively predict the sentiment of movie reviews, distinguishing between positive and negative sentiments with a reasonable degree of accuracy.</a:t>
            </a:r>
          </a:p>
          <a:p>
            <a:r>
              <a:rPr lang="en-US" sz="2000" b="1" dirty="0" smtClean="0">
                <a:latin typeface="Cambria" pitchFamily="18" charset="0"/>
                <a:ea typeface="Cambria" pitchFamily="18" charset="0"/>
              </a:rPr>
              <a:t>Insights into Audience Sentiment</a:t>
            </a:r>
            <a:r>
              <a:rPr lang="en-US" sz="2000" dirty="0" smtClean="0">
                <a:latin typeface="Cambria" pitchFamily="18" charset="0"/>
                <a:ea typeface="Cambria" pitchFamily="18" charset="0"/>
              </a:rPr>
              <a:t>: The successful classification of movie reviews enables us to gain valuable insights into audience opinions and preferences regarding various films. This information can be leveraged by filmmakers, distributors, and movie critics to understand audience reactions and tailor their strategies accordingly.</a:t>
            </a:r>
          </a:p>
          <a:p>
            <a:r>
              <a:rPr lang="en-US" sz="2000" b="1" dirty="0" smtClean="0">
                <a:latin typeface="Cambria" pitchFamily="18" charset="0"/>
                <a:ea typeface="Cambria" pitchFamily="18" charset="0"/>
              </a:rPr>
              <a:t>Potential for Further Analysis</a:t>
            </a:r>
            <a:r>
              <a:rPr lang="en-US" sz="2000" dirty="0" smtClean="0">
                <a:latin typeface="Cambria" pitchFamily="18" charset="0"/>
                <a:ea typeface="Cambria" pitchFamily="18" charset="0"/>
              </a:rPr>
              <a:t>: While achieving good performance on sentiment classification, there are still opportunities for further analysis. This includes exploring aspects such as fine-grained sentiment analysis, aspect-based sentiment analysis, or even sentiment analysis across different genres or time periods.</a:t>
            </a:r>
          </a:p>
          <a:p>
            <a:endParaRPr lang="en-US" sz="2000" dirty="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ChangeArrowheads="1"/>
          </p:cNvSpPr>
          <p:nvPr/>
        </p:nvSpPr>
        <p:spPr bwMode="auto">
          <a:xfrm>
            <a:off x="1403648" y="394792"/>
            <a:ext cx="7344816" cy="5632826"/>
          </a:xfrm>
          <a:prstGeom prst="rect">
            <a:avLst/>
          </a:prstGeom>
          <a:noFill/>
          <a:ln w="9525">
            <a:noFill/>
            <a:miter lim="800000"/>
            <a:headEnd/>
            <a:tailEnd/>
          </a:ln>
          <a:effectLst/>
        </p:spPr>
        <p:txBody>
          <a:bodyPr vert="horz" wrap="square" lIns="0" tIns="198375" rIns="0" bIns="198375"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ambria" pitchFamily="18" charset="0"/>
              <a:ea typeface="Cambria"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2000" b="1" i="0" u="none" strike="noStrike" cap="none" normalizeH="0" baseline="0" dirty="0" smtClean="0">
                <a:ln>
                  <a:noFill/>
                </a:ln>
                <a:solidFill>
                  <a:schemeClr val="tx1"/>
                </a:solidFill>
                <a:effectLst/>
                <a:latin typeface="Cambria" pitchFamily="18" charset="0"/>
                <a:ea typeface="Cambria" pitchFamily="18" charset="0"/>
                <a:cs typeface="Arial" pitchFamily="34" charset="0"/>
              </a:rPr>
              <a:t>Future Directions</a:t>
            </a:r>
            <a:r>
              <a:rPr kumimoji="0" lang="en-US" sz="2000" b="0" i="0" u="none" strike="noStrike" cap="none" normalizeH="0" baseline="0" dirty="0" smtClean="0">
                <a:ln>
                  <a:noFill/>
                </a:ln>
                <a:solidFill>
                  <a:schemeClr val="tx1"/>
                </a:solidFill>
                <a:effectLst/>
                <a:latin typeface="Cambria" pitchFamily="18" charset="0"/>
                <a:ea typeface="Cambria" pitchFamily="18" charset="0"/>
                <a:cs typeface="Arial" pitchFamily="34" charset="0"/>
              </a:rPr>
              <a:t>: Future research could focus on enhancing model performance through the use of advanced deep learning architectures, fine-tuning pre-trained models, handling class imbalance, or incorporating additional modalities such as images or user ratings for multimodal sentiment analysis.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2000" b="1" i="0" u="none" strike="noStrike" cap="none" normalizeH="0" baseline="0" dirty="0" smtClean="0">
                <a:ln>
                  <a:noFill/>
                </a:ln>
                <a:solidFill>
                  <a:schemeClr val="tx1"/>
                </a:solidFill>
                <a:effectLst/>
                <a:latin typeface="Cambria" pitchFamily="18" charset="0"/>
                <a:ea typeface="Cambria" pitchFamily="18" charset="0"/>
                <a:cs typeface="Arial" pitchFamily="34" charset="0"/>
              </a:rPr>
              <a:t>Real-world Applications</a:t>
            </a:r>
            <a:r>
              <a:rPr kumimoji="0" lang="en-US" sz="2000" b="0" i="0" u="none" strike="noStrike" cap="none" normalizeH="0" baseline="0" dirty="0" smtClean="0">
                <a:ln>
                  <a:noFill/>
                </a:ln>
                <a:solidFill>
                  <a:schemeClr val="tx1"/>
                </a:solidFill>
                <a:effectLst/>
                <a:latin typeface="Cambria" pitchFamily="18" charset="0"/>
                <a:ea typeface="Cambria" pitchFamily="18" charset="0"/>
                <a:cs typeface="Arial" pitchFamily="34" charset="0"/>
              </a:rPr>
              <a:t>: Sentiment analysis on </a:t>
            </a:r>
            <a:r>
              <a:rPr kumimoji="0" lang="en-US" sz="2000" b="0" i="0" u="none" strike="noStrike" cap="none" normalizeH="0" baseline="0" dirty="0" err="1" smtClean="0">
                <a:ln>
                  <a:noFill/>
                </a:ln>
                <a:solidFill>
                  <a:schemeClr val="tx1"/>
                </a:solidFill>
                <a:effectLst/>
                <a:latin typeface="Cambria" pitchFamily="18" charset="0"/>
                <a:ea typeface="Cambria" pitchFamily="18" charset="0"/>
                <a:cs typeface="Arial" pitchFamily="34" charset="0"/>
              </a:rPr>
              <a:t>IMDb</a:t>
            </a:r>
            <a:r>
              <a:rPr kumimoji="0" lang="en-US" sz="2000" b="0" i="0" u="none" strike="noStrike" cap="none" normalizeH="0" baseline="0" dirty="0" smtClean="0">
                <a:ln>
                  <a:noFill/>
                </a:ln>
                <a:solidFill>
                  <a:schemeClr val="tx1"/>
                </a:solidFill>
                <a:effectLst/>
                <a:latin typeface="Cambria" pitchFamily="18" charset="0"/>
                <a:ea typeface="Cambria" pitchFamily="18" charset="0"/>
                <a:cs typeface="Arial" pitchFamily="34" charset="0"/>
              </a:rPr>
              <a:t> movie reviews has practical applications in the film industry, including market research, recommendation systems, and understanding audience reactions to specific films or genres.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sz="2000" b="0" i="0" u="none" strike="noStrike" cap="none" normalizeH="0" baseline="0" dirty="0" smtClean="0">
              <a:ln>
                <a:noFill/>
              </a:ln>
              <a:solidFill>
                <a:schemeClr val="tx1"/>
              </a:solidFill>
              <a:effectLst/>
              <a:latin typeface="Cambria" pitchFamily="18" charset="0"/>
              <a:ea typeface="Cambria"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sz="2000" b="0" i="0" u="none" strike="noStrike" cap="none" normalizeH="0" baseline="0" dirty="0" smtClean="0">
              <a:ln>
                <a:noFill/>
              </a:ln>
              <a:solidFill>
                <a:schemeClr val="tx1"/>
              </a:solidFill>
              <a:effectLst/>
              <a:latin typeface="Cambria" pitchFamily="18" charset="0"/>
              <a:ea typeface="Cambria"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mbria" pitchFamily="18" charset="0"/>
                <a:ea typeface="Cambria" pitchFamily="18" charset="0"/>
                <a:cs typeface="Arial" pitchFamily="34" charset="0"/>
              </a:rPr>
              <a:t>Overall, sentiment analysis on </a:t>
            </a:r>
            <a:r>
              <a:rPr kumimoji="0" lang="en-US" sz="2000" b="0" i="0" u="none" strike="noStrike" cap="none" normalizeH="0" baseline="0" dirty="0" err="1" smtClean="0">
                <a:ln>
                  <a:noFill/>
                </a:ln>
                <a:solidFill>
                  <a:schemeClr val="tx1"/>
                </a:solidFill>
                <a:effectLst/>
                <a:latin typeface="Cambria" pitchFamily="18" charset="0"/>
                <a:ea typeface="Cambria" pitchFamily="18" charset="0"/>
                <a:cs typeface="Arial" pitchFamily="34" charset="0"/>
              </a:rPr>
              <a:t>IMDb</a:t>
            </a:r>
            <a:r>
              <a:rPr kumimoji="0" lang="en-US" sz="2000" b="0" i="0" u="none" strike="noStrike" cap="none" normalizeH="0" baseline="0" dirty="0" smtClean="0">
                <a:ln>
                  <a:noFill/>
                </a:ln>
                <a:solidFill>
                  <a:schemeClr val="tx1"/>
                </a:solidFill>
                <a:effectLst/>
                <a:latin typeface="Cambria" pitchFamily="18" charset="0"/>
                <a:ea typeface="Cambria" pitchFamily="18" charset="0"/>
                <a:cs typeface="Arial" pitchFamily="34" charset="0"/>
              </a:rPr>
              <a:t> movie reviews serves as a valuable tool for extracting actionable insights from large volumes of textual data, ultimately contributing to improved decision-making and audience engagement in the film industry.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ambria" pitchFamily="18" charset="0"/>
              <a:ea typeface="Cambria" pitchFamily="18" charset="0"/>
              <a:cs typeface="Arial" pitchFamily="34" charset="0"/>
            </a:endParaRPr>
          </a:p>
        </p:txBody>
      </p:sp>
      <p:sp>
        <p:nvSpPr>
          <p:cNvPr id="5122" name="Rectangle 2"/>
          <p:cNvSpPr>
            <a:spLocks noChangeArrowheads="1"/>
          </p:cNvSpPr>
          <p:nvPr/>
        </p:nvSpPr>
        <p:spPr bwMode="auto">
          <a:xfrm>
            <a:off x="0" y="0"/>
            <a:ext cx="836613"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solidFill>
                  <a:schemeClr val="accent6"/>
                </a:solidFill>
                <a:latin typeface="Cambria" pitchFamily="18" charset="0"/>
                <a:ea typeface="Cambria" pitchFamily="18" charset="0"/>
                <a:cs typeface="Arial" panose="020B0604020202020204"/>
              </a:rPr>
              <a:t>Future </a:t>
            </a:r>
            <a:r>
              <a:rPr lang="en-US" sz="4000" b="1" dirty="0" smtClean="0">
                <a:solidFill>
                  <a:schemeClr val="accent6"/>
                </a:solidFill>
                <a:latin typeface="Cambria" pitchFamily="18" charset="0"/>
                <a:ea typeface="Cambria" pitchFamily="18" charset="0"/>
                <a:cs typeface="Arial" panose="020B0604020202020204"/>
              </a:rPr>
              <a:t>Scope:</a:t>
            </a:r>
            <a:r>
              <a:rPr lang="en-US" sz="4400" b="1" dirty="0" smtClean="0">
                <a:latin typeface="Cambria" pitchFamily="18" charset="0"/>
                <a:ea typeface="Cambria" pitchFamily="18" charset="0"/>
                <a:cs typeface="Arial" panose="020B0604020202020204"/>
              </a:rPr>
              <a:t/>
            </a:r>
            <a:br>
              <a:rPr lang="en-US" sz="4400" b="1" dirty="0" smtClean="0">
                <a:latin typeface="Cambria" pitchFamily="18" charset="0"/>
                <a:ea typeface="Cambria" pitchFamily="18" charset="0"/>
                <a:cs typeface="Arial" panose="020B0604020202020204"/>
              </a:rPr>
            </a:br>
            <a:endParaRPr lang="en-US" dirty="0"/>
          </a:p>
        </p:txBody>
      </p:sp>
      <p:sp>
        <p:nvSpPr>
          <p:cNvPr id="3" name="Content Placeholder 2"/>
          <p:cNvSpPr>
            <a:spLocks noGrp="1"/>
          </p:cNvSpPr>
          <p:nvPr>
            <p:ph idx="1"/>
          </p:nvPr>
        </p:nvSpPr>
        <p:spPr>
          <a:xfrm>
            <a:off x="1187624" y="1052736"/>
            <a:ext cx="7746064" cy="4800600"/>
          </a:xfrm>
        </p:spPr>
        <p:txBody>
          <a:bodyPr>
            <a:noAutofit/>
          </a:bodyPr>
          <a:lstStyle/>
          <a:p>
            <a:r>
              <a:rPr lang="en-US" sz="1800" b="1" dirty="0" smtClean="0">
                <a:latin typeface="Cambria" pitchFamily="18" charset="0"/>
                <a:ea typeface="Cambria" pitchFamily="18" charset="0"/>
              </a:rPr>
              <a:t>Fine-grained Sentiment Analysis</a:t>
            </a:r>
            <a:r>
              <a:rPr lang="en-US" sz="1800" dirty="0" smtClean="0">
                <a:latin typeface="Cambria" pitchFamily="18" charset="0"/>
                <a:ea typeface="Cambria" pitchFamily="18" charset="0"/>
              </a:rPr>
              <a:t>: Move beyond binary sentiment classification (positive/negative) to more fine-grained sentiment analysis, where sentiments are categorized into multiple classes such as strongly positive, mildly positive, neutral, mildly negative, and strongly negative. This can provide more nuanced insights into audience sentiments.</a:t>
            </a:r>
          </a:p>
          <a:p>
            <a:r>
              <a:rPr lang="en-US" sz="1800" b="1" dirty="0" smtClean="0">
                <a:latin typeface="Cambria" pitchFamily="18" charset="0"/>
                <a:ea typeface="Cambria" pitchFamily="18" charset="0"/>
              </a:rPr>
              <a:t>Aspect-based Sentiment Analysis</a:t>
            </a:r>
            <a:r>
              <a:rPr lang="en-US" sz="1800" dirty="0" smtClean="0">
                <a:latin typeface="Cambria" pitchFamily="18" charset="0"/>
                <a:ea typeface="Cambria" pitchFamily="18" charset="0"/>
              </a:rPr>
              <a:t>: Dive deeper into the analysis by identifying and analyzing sentiments towards specific aspects or features of movies, such as acting, plot, cinematography, soundtrack, etc. This approach provides a more detailed understanding of what aspects of the movie contribute to overall positive or negative sentiments.</a:t>
            </a:r>
          </a:p>
          <a:p>
            <a:r>
              <a:rPr lang="en-US" sz="1800" b="1" dirty="0" smtClean="0">
                <a:latin typeface="Cambria" pitchFamily="18" charset="0"/>
                <a:ea typeface="Cambria" pitchFamily="18" charset="0"/>
              </a:rPr>
              <a:t>Temporal Analysis</a:t>
            </a:r>
            <a:r>
              <a:rPr lang="en-US" sz="1800" dirty="0" smtClean="0">
                <a:latin typeface="Cambria" pitchFamily="18" charset="0"/>
                <a:ea typeface="Cambria" pitchFamily="18" charset="0"/>
              </a:rPr>
              <a:t>: Explore how sentiments towards movies evolve over time. Analyze whether there are seasonal trends, trends related to movie release dates, or trends related to specific events (e.g., awards ceremonies, controversies) that impact audience sentiments towards movies.</a:t>
            </a:r>
          </a:p>
          <a:p>
            <a:r>
              <a:rPr lang="en-US" sz="1800" b="1" dirty="0" smtClean="0">
                <a:latin typeface="Cambria" pitchFamily="18" charset="0"/>
                <a:ea typeface="Cambria" pitchFamily="18" charset="0"/>
              </a:rPr>
              <a:t>Multimodal Sentiment Analysis</a:t>
            </a:r>
            <a:r>
              <a:rPr lang="en-US" sz="1800" dirty="0" smtClean="0">
                <a:latin typeface="Cambria" pitchFamily="18" charset="0"/>
                <a:ea typeface="Cambria" pitchFamily="18" charset="0"/>
              </a:rPr>
              <a:t>: Integrate additional modalities such as images, trailers, or user ratings alongside text to perform multimodal sentiment analysis. Combining multiple modalities can provide a richer understanding of audience sentiments towards movies.</a:t>
            </a:r>
          </a:p>
          <a:p>
            <a:endParaRPr lang="en-US" sz="1800" dirty="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05435" indent="-305435"/>
            <a:r>
              <a:rPr lang="en-US" sz="3600" b="1" dirty="0" smtClean="0">
                <a:solidFill>
                  <a:schemeClr val="accent6"/>
                </a:solidFill>
                <a:latin typeface="Cambria" pitchFamily="18" charset="0"/>
                <a:ea typeface="Cambria" pitchFamily="18" charset="0"/>
                <a:cs typeface="Arial" panose="020B0604020202020204"/>
              </a:rPr>
              <a:t>References:</a:t>
            </a:r>
            <a:endParaRPr lang="en-US" sz="4800" dirty="0">
              <a:solidFill>
                <a:schemeClr val="accent6"/>
              </a:solidFill>
              <a:latin typeface="Cambria" pitchFamily="18" charset="0"/>
              <a:ea typeface="Cambria" pitchFamily="18" charset="0"/>
              <a:cs typeface="Arial" panose="020B0604020202020204"/>
            </a:endParaRPr>
          </a:p>
        </p:txBody>
      </p:sp>
      <p:sp>
        <p:nvSpPr>
          <p:cNvPr id="3" name="Content Placeholder 2"/>
          <p:cNvSpPr>
            <a:spLocks noGrp="1"/>
          </p:cNvSpPr>
          <p:nvPr>
            <p:ph idx="1"/>
          </p:nvPr>
        </p:nvSpPr>
        <p:spPr/>
        <p:txBody>
          <a:bodyPr>
            <a:normAutofit/>
          </a:bodyPr>
          <a:lstStyle/>
          <a:p>
            <a:r>
              <a:rPr lang="en-US" sz="2400" b="1" dirty="0" smtClean="0">
                <a:latin typeface="Cambria" pitchFamily="18" charset="0"/>
                <a:ea typeface="Cambria" pitchFamily="18" charset="0"/>
              </a:rPr>
              <a:t>Title</a:t>
            </a:r>
            <a:r>
              <a:rPr lang="en-US" sz="2400" dirty="0" smtClean="0">
                <a:latin typeface="Cambria" pitchFamily="18" charset="0"/>
                <a:ea typeface="Cambria" pitchFamily="18" charset="0"/>
              </a:rPr>
              <a:t>: </a:t>
            </a:r>
            <a:r>
              <a:rPr lang="en-US" sz="2400" dirty="0" err="1" smtClean="0">
                <a:latin typeface="Cambria" pitchFamily="18" charset="0"/>
                <a:ea typeface="Cambria" pitchFamily="18" charset="0"/>
              </a:rPr>
              <a:t>IMDb</a:t>
            </a:r>
            <a:r>
              <a:rPr lang="en-US" sz="2400" dirty="0" smtClean="0">
                <a:latin typeface="Cambria" pitchFamily="18" charset="0"/>
                <a:ea typeface="Cambria" pitchFamily="18" charset="0"/>
              </a:rPr>
              <a:t> Movie Reviews Dataset</a:t>
            </a:r>
          </a:p>
          <a:p>
            <a:r>
              <a:rPr lang="en-US" sz="2400" b="1" dirty="0" smtClean="0">
                <a:latin typeface="Cambria" pitchFamily="18" charset="0"/>
                <a:ea typeface="Cambria" pitchFamily="18" charset="0"/>
              </a:rPr>
              <a:t>Creator</a:t>
            </a:r>
            <a:r>
              <a:rPr lang="en-US" sz="2400" dirty="0" smtClean="0">
                <a:latin typeface="Cambria" pitchFamily="18" charset="0"/>
                <a:ea typeface="Cambria" pitchFamily="18" charset="0"/>
              </a:rPr>
              <a:t>: </a:t>
            </a:r>
            <a:r>
              <a:rPr lang="en-US" sz="2400" dirty="0" err="1" smtClean="0">
                <a:latin typeface="Cambria" pitchFamily="18" charset="0"/>
                <a:ea typeface="Cambria" pitchFamily="18" charset="0"/>
              </a:rPr>
              <a:t>IMDb</a:t>
            </a:r>
            <a:r>
              <a:rPr lang="en-US" sz="2400" dirty="0" smtClean="0">
                <a:latin typeface="Cambria" pitchFamily="18" charset="0"/>
                <a:ea typeface="Cambria" pitchFamily="18" charset="0"/>
              </a:rPr>
              <a:t> (Internet Movie Database)</a:t>
            </a:r>
          </a:p>
          <a:p>
            <a:r>
              <a:rPr lang="en-US" sz="2400" b="1" dirty="0" smtClean="0">
                <a:latin typeface="Cambria" pitchFamily="18" charset="0"/>
                <a:ea typeface="Cambria" pitchFamily="18" charset="0"/>
              </a:rPr>
              <a:t>URL</a:t>
            </a:r>
            <a:r>
              <a:rPr lang="en-US" sz="2400" dirty="0" smtClean="0">
                <a:latin typeface="Cambria" pitchFamily="18" charset="0"/>
                <a:ea typeface="Cambria" pitchFamily="18" charset="0"/>
              </a:rPr>
              <a:t>: </a:t>
            </a:r>
            <a:r>
              <a:rPr lang="en-US" sz="2400" dirty="0" err="1" smtClean="0">
                <a:latin typeface="Cambria" pitchFamily="18" charset="0"/>
                <a:ea typeface="Cambria" pitchFamily="18" charset="0"/>
                <a:hlinkClick r:id="rId2"/>
              </a:rPr>
              <a:t>IMDb</a:t>
            </a:r>
            <a:r>
              <a:rPr lang="en-US" sz="2400" dirty="0" smtClean="0">
                <a:latin typeface="Cambria" pitchFamily="18" charset="0"/>
                <a:ea typeface="Cambria" pitchFamily="18" charset="0"/>
                <a:hlinkClick r:id="rId2"/>
              </a:rPr>
              <a:t> Datasets</a:t>
            </a:r>
            <a:endParaRPr lang="en-US" sz="2400" dirty="0" smtClean="0">
              <a:latin typeface="Cambria" pitchFamily="18" charset="0"/>
              <a:ea typeface="Cambria" pitchFamily="18" charset="0"/>
            </a:endParaRPr>
          </a:p>
          <a:p>
            <a:r>
              <a:rPr lang="en-US" sz="2400" b="1" dirty="0" smtClean="0">
                <a:latin typeface="Cambria" pitchFamily="18" charset="0"/>
                <a:ea typeface="Cambria" pitchFamily="18" charset="0"/>
              </a:rPr>
              <a:t>Description</a:t>
            </a:r>
            <a:r>
              <a:rPr lang="en-US" sz="2400" dirty="0" smtClean="0">
                <a:latin typeface="Cambria" pitchFamily="18" charset="0"/>
                <a:ea typeface="Cambria" pitchFamily="18" charset="0"/>
              </a:rPr>
              <a:t>: The </a:t>
            </a:r>
            <a:r>
              <a:rPr lang="en-US" sz="2400" dirty="0" err="1" smtClean="0">
                <a:latin typeface="Cambria" pitchFamily="18" charset="0"/>
                <a:ea typeface="Cambria" pitchFamily="18" charset="0"/>
              </a:rPr>
              <a:t>IMDb</a:t>
            </a:r>
            <a:r>
              <a:rPr lang="en-US" sz="2400" dirty="0" smtClean="0">
                <a:latin typeface="Cambria" pitchFamily="18" charset="0"/>
                <a:ea typeface="Cambria" pitchFamily="18" charset="0"/>
              </a:rPr>
              <a:t> movie reviews dataset consists of highly polar movie reviews collected from the </a:t>
            </a:r>
            <a:r>
              <a:rPr lang="en-US" sz="2400" dirty="0" err="1" smtClean="0">
                <a:latin typeface="Cambria" pitchFamily="18" charset="0"/>
                <a:ea typeface="Cambria" pitchFamily="18" charset="0"/>
              </a:rPr>
              <a:t>IMDb</a:t>
            </a:r>
            <a:r>
              <a:rPr lang="en-US" sz="2400" dirty="0" smtClean="0">
                <a:latin typeface="Cambria" pitchFamily="18" charset="0"/>
                <a:ea typeface="Cambria" pitchFamily="18" charset="0"/>
              </a:rPr>
              <a:t> platform. It contains 25,000 reviews for training and 25,000 for testing, making it a benchmark dataset for sentiment analysis tasks.</a:t>
            </a:r>
          </a:p>
          <a:p>
            <a:r>
              <a:rPr lang="en-US" sz="2400" b="1" dirty="0" smtClean="0">
                <a:latin typeface="Cambria" pitchFamily="18" charset="0"/>
                <a:ea typeface="Cambria" pitchFamily="18" charset="0"/>
              </a:rPr>
              <a:t>Citation (APA format)</a:t>
            </a:r>
            <a:r>
              <a:rPr lang="en-US" sz="2400" dirty="0" smtClean="0">
                <a:latin typeface="Cambria" pitchFamily="18" charset="0"/>
                <a:ea typeface="Cambria" pitchFamily="18" charset="0"/>
              </a:rPr>
              <a:t>:</a:t>
            </a:r>
          </a:p>
          <a:p>
            <a:r>
              <a:rPr lang="en-US" sz="2400" dirty="0" err="1" smtClean="0">
                <a:latin typeface="Cambria" pitchFamily="18" charset="0"/>
                <a:ea typeface="Cambria" pitchFamily="18" charset="0"/>
              </a:rPr>
              <a:t>IMDb</a:t>
            </a:r>
            <a:r>
              <a:rPr lang="en-US" sz="2400" dirty="0" smtClean="0">
                <a:latin typeface="Cambria" pitchFamily="18" charset="0"/>
                <a:ea typeface="Cambria" pitchFamily="18" charset="0"/>
              </a:rPr>
              <a:t>. (</a:t>
            </a:r>
            <a:r>
              <a:rPr lang="en-US" sz="2400" dirty="0" err="1" smtClean="0">
                <a:latin typeface="Cambria" pitchFamily="18" charset="0"/>
                <a:ea typeface="Cambria" pitchFamily="18" charset="0"/>
              </a:rPr>
              <a:t>n.d</a:t>
            </a:r>
            <a:r>
              <a:rPr lang="en-US" sz="2400" dirty="0" smtClean="0">
                <a:latin typeface="Cambria" pitchFamily="18" charset="0"/>
                <a:ea typeface="Cambria" pitchFamily="18" charset="0"/>
              </a:rPr>
              <a:t>.). </a:t>
            </a:r>
            <a:r>
              <a:rPr lang="en-US" sz="2400" dirty="0" err="1" smtClean="0">
                <a:latin typeface="Cambria" pitchFamily="18" charset="0"/>
                <a:ea typeface="Cambria" pitchFamily="18" charset="0"/>
              </a:rPr>
              <a:t>IMDb</a:t>
            </a:r>
            <a:r>
              <a:rPr lang="en-US" sz="2400" dirty="0" smtClean="0">
                <a:latin typeface="Cambria" pitchFamily="18" charset="0"/>
                <a:ea typeface="Cambria" pitchFamily="18" charset="0"/>
              </a:rPr>
              <a:t> Datasets. Retrieved from </a:t>
            </a:r>
            <a:r>
              <a:rPr lang="en-US" sz="2400" dirty="0" smtClean="0">
                <a:latin typeface="Cambria" pitchFamily="18" charset="0"/>
                <a:ea typeface="Cambria" pitchFamily="18" charset="0"/>
                <a:hlinkClick r:id="rId2"/>
              </a:rPr>
              <a:t>https://www.imdb.com/interfaces/</a:t>
            </a:r>
            <a:endParaRPr lang="en-US" sz="2400" dirty="0" smtClean="0">
              <a:latin typeface="Cambria" pitchFamily="18" charset="0"/>
              <a:ea typeface="Cambria" pitchFamily="18" charset="0"/>
            </a:endParaRPr>
          </a:p>
          <a:p>
            <a:endParaRPr lang="en-US" sz="2400" dirty="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5776" y="2636912"/>
            <a:ext cx="4968552" cy="1143000"/>
          </a:xfrm>
        </p:spPr>
        <p:txBody>
          <a:bodyPr numCol="1">
            <a:noAutofit/>
          </a:bodyPr>
          <a:lstStyle/>
          <a:p>
            <a:pPr algn="ctr"/>
            <a:r>
              <a:rPr lang="en-US" sz="6000" b="1" i="1" spc="300" dirty="0" smtClean="0">
                <a:solidFill>
                  <a:schemeClr val="accent6"/>
                </a:solidFill>
                <a:latin typeface="Cambria" pitchFamily="18" charset="0"/>
                <a:ea typeface="Cambria" pitchFamily="18" charset="0"/>
              </a:rPr>
              <a:t>Thank you</a:t>
            </a:r>
            <a:endParaRPr lang="en-US" sz="6000" b="1" i="1" spc="300" dirty="0">
              <a:solidFill>
                <a:schemeClr val="accent6"/>
              </a:solidFill>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1259632" y="188640"/>
            <a:ext cx="2736304" cy="132556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b="1" dirty="0" smtClean="0">
                <a:solidFill>
                  <a:srgbClr val="002060"/>
                </a:solidFill>
                <a:latin typeface="Cambria" pitchFamily="18" charset="0"/>
                <a:ea typeface="Cambria" pitchFamily="18" charset="0"/>
                <a:cs typeface="Arial" panose="020B0604020202020204" pitchFamily="34" charset="0"/>
              </a:rPr>
              <a:t>OUTLINE:</a:t>
            </a:r>
            <a:endParaRPr lang="en-US" b="1" dirty="0">
              <a:solidFill>
                <a:srgbClr val="002060"/>
              </a:solidFill>
              <a:latin typeface="Cambria" pitchFamily="18" charset="0"/>
              <a:ea typeface="Cambria" pitchFamily="18" charset="0"/>
              <a:cs typeface="Arial" panose="020B0604020202020204" pitchFamily="34" charset="0"/>
            </a:endParaRPr>
          </a:p>
        </p:txBody>
      </p:sp>
      <p:sp>
        <p:nvSpPr>
          <p:cNvPr id="7" name="Content Placeholder 2"/>
          <p:cNvSpPr>
            <a:spLocks noGrp="1"/>
          </p:cNvSpPr>
          <p:nvPr/>
        </p:nvSpPr>
        <p:spPr>
          <a:xfrm>
            <a:off x="1043608" y="1268760"/>
            <a:ext cx="7128792" cy="5239062"/>
          </a:xfrm>
          <a:prstGeom prst="rect">
            <a:avLst/>
          </a:prstGeom>
          <a:noFill/>
          <a:ln w="9525">
            <a:noFill/>
          </a:ln>
        </p:spPr>
        <p:txBody>
          <a:bodyPr vert="horz" lIns="91440" tIns="45720" rIns="91440" bIns="45720" rtlCol="0" anchor="t">
            <a:noAutofit/>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latin typeface="Cambria" pitchFamily="18" charset="0"/>
                <a:ea typeface="Cambria" pitchFamily="18" charset="0"/>
                <a:cs typeface="Arial" panose="020B0604020202020204"/>
              </a:rPr>
              <a:t>  </a:t>
            </a:r>
            <a:endParaRPr lang="en-US" sz="3600" dirty="0">
              <a:latin typeface="Cambria" pitchFamily="18" charset="0"/>
              <a:ea typeface="Cambria" pitchFamily="18" charset="0"/>
              <a:cs typeface="Arial" panose="020B0604020202020204"/>
            </a:endParaRPr>
          </a:p>
          <a:p>
            <a:pPr marL="305435" indent="-305435"/>
            <a:r>
              <a:rPr lang="en-US" sz="2400" b="1" dirty="0">
                <a:latin typeface="Cambria" pitchFamily="18" charset="0"/>
                <a:ea typeface="Cambria" pitchFamily="18" charset="0"/>
                <a:cs typeface="Arial" panose="020B0604020202020204"/>
              </a:rPr>
              <a:t>Problem Statement </a:t>
            </a:r>
          </a:p>
          <a:p>
            <a:pPr marL="305435" indent="-305435"/>
            <a:r>
              <a:rPr lang="en-US" sz="2400" b="1" dirty="0">
                <a:latin typeface="Cambria" pitchFamily="18" charset="0"/>
                <a:ea typeface="Cambria" pitchFamily="18" charset="0"/>
                <a:cs typeface="Arial" panose="020B0604020202020204"/>
              </a:rPr>
              <a:t>Proposed System/Solution</a:t>
            </a:r>
            <a:endParaRPr lang="en-US" sz="3600" dirty="0">
              <a:latin typeface="Cambria" pitchFamily="18" charset="0"/>
              <a:ea typeface="Cambria" pitchFamily="18" charset="0"/>
              <a:cs typeface="Arial" panose="020B0604020202020204"/>
            </a:endParaRPr>
          </a:p>
          <a:p>
            <a:pPr marL="305435" indent="-305435"/>
            <a:r>
              <a:rPr lang="en-US" sz="2400" b="1" dirty="0">
                <a:latin typeface="Cambria" pitchFamily="18" charset="0"/>
                <a:ea typeface="Cambria" pitchFamily="18" charset="0"/>
                <a:cs typeface="Calibri" panose="020F0502020204030204"/>
              </a:rPr>
              <a:t>System </a:t>
            </a:r>
            <a:r>
              <a:rPr lang="en-US" sz="2400" b="1" dirty="0">
                <a:latin typeface="Cambria" pitchFamily="18" charset="0"/>
                <a:ea typeface="Cambria" pitchFamily="18" charset="0"/>
                <a:cs typeface="+mn-lt"/>
              </a:rPr>
              <a:t>Development Approach</a:t>
            </a:r>
            <a:endParaRPr lang="en-US" sz="3600" dirty="0">
              <a:latin typeface="Cambria" pitchFamily="18" charset="0"/>
              <a:ea typeface="Cambria" pitchFamily="18" charset="0"/>
              <a:cs typeface="+mn-lt"/>
            </a:endParaRPr>
          </a:p>
          <a:p>
            <a:pPr marL="305435" indent="-305435"/>
            <a:r>
              <a:rPr lang="en-US" sz="2400" b="1" dirty="0">
                <a:latin typeface="Cambria" pitchFamily="18" charset="0"/>
                <a:ea typeface="Cambria" pitchFamily="18" charset="0"/>
                <a:cs typeface="+mn-lt"/>
              </a:rPr>
              <a:t>Algorithm &amp; Deployment  </a:t>
            </a:r>
            <a:endParaRPr lang="en-US" sz="3600" dirty="0">
              <a:latin typeface="Cambria" pitchFamily="18" charset="0"/>
              <a:ea typeface="Cambria" pitchFamily="18" charset="0"/>
              <a:cs typeface="Calibri" panose="020F0502020204030204"/>
            </a:endParaRPr>
          </a:p>
          <a:p>
            <a:pPr marL="305435" indent="-305435"/>
            <a:r>
              <a:rPr lang="en-US" sz="2400" b="1" dirty="0">
                <a:latin typeface="Cambria" pitchFamily="18" charset="0"/>
                <a:ea typeface="Cambria" pitchFamily="18" charset="0"/>
                <a:cs typeface="Arial" panose="020B0604020202020204"/>
              </a:rPr>
              <a:t>Result </a:t>
            </a:r>
          </a:p>
          <a:p>
            <a:pPr marL="305435" indent="-305435"/>
            <a:r>
              <a:rPr lang="en-US" sz="2400" b="1" dirty="0">
                <a:latin typeface="Cambria" pitchFamily="18" charset="0"/>
                <a:ea typeface="Cambria" pitchFamily="18" charset="0"/>
                <a:cs typeface="Arial" panose="020B0604020202020204"/>
              </a:rPr>
              <a:t>Conclusion</a:t>
            </a:r>
            <a:endParaRPr lang="en-US" sz="3600" dirty="0">
              <a:latin typeface="Cambria" pitchFamily="18" charset="0"/>
              <a:ea typeface="Cambria" pitchFamily="18" charset="0"/>
              <a:cs typeface="Arial" panose="020B0604020202020204"/>
            </a:endParaRPr>
          </a:p>
          <a:p>
            <a:pPr marL="305435" indent="-305435"/>
            <a:r>
              <a:rPr lang="en-US" sz="2400" b="1" dirty="0">
                <a:latin typeface="Cambria" pitchFamily="18" charset="0"/>
                <a:ea typeface="Cambria" pitchFamily="18" charset="0"/>
                <a:cs typeface="Arial" panose="020B0604020202020204"/>
              </a:rPr>
              <a:t>Future Scope</a:t>
            </a:r>
          </a:p>
          <a:p>
            <a:pPr marL="305435" indent="-305435"/>
            <a:r>
              <a:rPr lang="en-US" sz="2400" b="1" dirty="0">
                <a:latin typeface="Cambria" pitchFamily="18" charset="0"/>
                <a:ea typeface="Cambria" pitchFamily="18" charset="0"/>
                <a:cs typeface="Arial" panose="020B0604020202020204"/>
              </a:rPr>
              <a:t>References</a:t>
            </a:r>
            <a:endParaRPr lang="en-US" sz="3600" dirty="0">
              <a:latin typeface="Cambria" pitchFamily="18" charset="0"/>
              <a:ea typeface="Cambria" pitchFamily="18" charset="0"/>
              <a:cs typeface="Arial" panose="020B0604020202020204"/>
            </a:endParaRPr>
          </a:p>
          <a:p>
            <a:pPr marL="305435" indent="-305435"/>
            <a:endParaRPr lang="en-US" sz="3600" dirty="0">
              <a:latin typeface="Cambria" pitchFamily="18" charset="0"/>
              <a:ea typeface="Cambria" pitchFamily="18" charset="0"/>
              <a:cs typeface="Arial" panose="020B0604020202020204"/>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accent6"/>
                </a:solidFill>
                <a:latin typeface="Cambria" pitchFamily="18" charset="0"/>
                <a:ea typeface="Cambria" pitchFamily="18" charset="0"/>
                <a:cs typeface="Arial" panose="020B0604020202020204"/>
              </a:rPr>
              <a:t>Problem </a:t>
            </a:r>
            <a:r>
              <a:rPr lang="en-US" sz="3600" b="1" dirty="0" smtClean="0">
                <a:solidFill>
                  <a:schemeClr val="accent6"/>
                </a:solidFill>
                <a:latin typeface="Cambria" pitchFamily="18" charset="0"/>
                <a:ea typeface="Cambria" pitchFamily="18" charset="0"/>
                <a:cs typeface="Arial" panose="020B0604020202020204"/>
              </a:rPr>
              <a:t>Statement: </a:t>
            </a:r>
            <a:r>
              <a:rPr lang="en-US" sz="3600" b="1" dirty="0" smtClean="0">
                <a:solidFill>
                  <a:schemeClr val="accent6"/>
                </a:solidFill>
                <a:latin typeface="Cambria" pitchFamily="18" charset="0"/>
                <a:ea typeface="Cambria" pitchFamily="18" charset="0"/>
                <a:cs typeface="Arial" panose="020B0604020202020204"/>
              </a:rPr>
              <a:t/>
            </a:r>
            <a:br>
              <a:rPr lang="en-US" sz="3600" b="1" dirty="0" smtClean="0">
                <a:solidFill>
                  <a:schemeClr val="accent6"/>
                </a:solidFill>
                <a:latin typeface="Cambria" pitchFamily="18" charset="0"/>
                <a:ea typeface="Cambria" pitchFamily="18" charset="0"/>
                <a:cs typeface="Arial" panose="020B0604020202020204"/>
              </a:rPr>
            </a:br>
            <a:endParaRPr lang="en-US" sz="3600" dirty="0">
              <a:solidFill>
                <a:schemeClr val="accent6"/>
              </a:solidFill>
            </a:endParaRPr>
          </a:p>
        </p:txBody>
      </p:sp>
      <p:sp>
        <p:nvSpPr>
          <p:cNvPr id="3" name="Content Placeholder 2"/>
          <p:cNvSpPr>
            <a:spLocks noGrp="1"/>
          </p:cNvSpPr>
          <p:nvPr>
            <p:ph idx="1"/>
          </p:nvPr>
        </p:nvSpPr>
        <p:spPr>
          <a:xfrm>
            <a:off x="971600" y="2204864"/>
            <a:ext cx="7890080" cy="3096344"/>
          </a:xfrm>
        </p:spPr>
        <p:txBody>
          <a:bodyPr>
            <a:noAutofit/>
          </a:bodyPr>
          <a:lstStyle/>
          <a:p>
            <a:r>
              <a:rPr lang="en-US" sz="2400" dirty="0" smtClean="0">
                <a:latin typeface="Cambria" pitchFamily="18" charset="0"/>
                <a:ea typeface="Cambria" pitchFamily="18" charset="0"/>
              </a:rPr>
              <a:t>Movie dataset for binary sentiment classification containing substantially more data than previous benchmark datasets</a:t>
            </a:r>
            <a:r>
              <a:rPr lang="en-US" sz="2400" dirty="0" smtClean="0">
                <a:latin typeface="Cambria" pitchFamily="18" charset="0"/>
                <a:ea typeface="Cambria" pitchFamily="18" charset="0"/>
              </a:rPr>
              <a:t>. </a:t>
            </a:r>
            <a:r>
              <a:rPr lang="en-US" sz="2400" dirty="0" smtClean="0">
                <a:latin typeface="Cambria" pitchFamily="18" charset="0"/>
                <a:ea typeface="Cambria" pitchFamily="18" charset="0"/>
              </a:rPr>
              <a:t>We provide a set of 25,000 highly polar movie reviews for training and 25,000 for testing. So, predict the number of positive and negative reviews using either classification or deep learning algorithms.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0"/>
            <a:ext cx="7498080" cy="738336"/>
          </a:xfrm>
        </p:spPr>
        <p:txBody>
          <a:bodyPr>
            <a:normAutofit/>
          </a:bodyPr>
          <a:lstStyle/>
          <a:p>
            <a:r>
              <a:rPr lang="en-US" sz="3600" b="1" dirty="0" smtClean="0">
                <a:solidFill>
                  <a:schemeClr val="accent6"/>
                </a:solidFill>
                <a:latin typeface="Cambria" pitchFamily="18" charset="0"/>
                <a:ea typeface="Cambria" pitchFamily="18" charset="0"/>
                <a:cs typeface="Arial" panose="020B0604020202020204"/>
              </a:rPr>
              <a:t>Proposed </a:t>
            </a:r>
            <a:r>
              <a:rPr lang="en-US" sz="3600" b="1" dirty="0" smtClean="0">
                <a:solidFill>
                  <a:schemeClr val="accent6"/>
                </a:solidFill>
                <a:latin typeface="Cambria" pitchFamily="18" charset="0"/>
                <a:ea typeface="Cambria" pitchFamily="18" charset="0"/>
                <a:cs typeface="Arial" panose="020B0604020202020204"/>
              </a:rPr>
              <a:t>System/Solution:</a:t>
            </a:r>
            <a:endParaRPr lang="en-US" sz="3600" dirty="0">
              <a:solidFill>
                <a:schemeClr val="accent6"/>
              </a:solidFill>
            </a:endParaRPr>
          </a:p>
        </p:txBody>
      </p:sp>
      <p:sp>
        <p:nvSpPr>
          <p:cNvPr id="3" name="Content Placeholder 2"/>
          <p:cNvSpPr>
            <a:spLocks noGrp="1"/>
          </p:cNvSpPr>
          <p:nvPr>
            <p:ph idx="1"/>
          </p:nvPr>
        </p:nvSpPr>
        <p:spPr>
          <a:xfrm>
            <a:off x="971600" y="836712"/>
            <a:ext cx="8172400" cy="5616624"/>
          </a:xfrm>
        </p:spPr>
        <p:txBody>
          <a:bodyPr>
            <a:noAutofit/>
          </a:bodyPr>
          <a:lstStyle/>
          <a:p>
            <a:r>
              <a:rPr lang="en-US" sz="1800" b="1" dirty="0" smtClean="0">
                <a:latin typeface="Cambria" pitchFamily="18" charset="0"/>
                <a:ea typeface="Cambria" pitchFamily="18" charset="0"/>
              </a:rPr>
              <a:t>Data Preprocessing</a:t>
            </a:r>
            <a:r>
              <a:rPr lang="en-US" sz="1800" dirty="0" smtClean="0">
                <a:latin typeface="Cambria" pitchFamily="18" charset="0"/>
                <a:ea typeface="Cambria" pitchFamily="18" charset="0"/>
              </a:rPr>
              <a:t>:</a:t>
            </a:r>
          </a:p>
          <a:p>
            <a:pPr lvl="1"/>
            <a:r>
              <a:rPr lang="en-US" sz="1600" dirty="0" smtClean="0">
                <a:latin typeface="Cambria" pitchFamily="18" charset="0"/>
                <a:ea typeface="Cambria" pitchFamily="18" charset="0"/>
              </a:rPr>
              <a:t>Load and preprocess the movie dataset, which contains 25,000 highly polar movie reviews for training and 25,000 for testing.</a:t>
            </a:r>
          </a:p>
          <a:p>
            <a:pPr lvl="1"/>
            <a:r>
              <a:rPr lang="en-US" sz="1600" dirty="0" smtClean="0">
                <a:latin typeface="Cambria" pitchFamily="18" charset="0"/>
                <a:ea typeface="Cambria" pitchFamily="18" charset="0"/>
              </a:rPr>
              <a:t>Clean the text by removing HTML tags, special characters, and punctuation.</a:t>
            </a:r>
          </a:p>
          <a:p>
            <a:pPr lvl="1"/>
            <a:r>
              <a:rPr lang="en-US" sz="1600" dirty="0" smtClean="0">
                <a:latin typeface="Cambria" pitchFamily="18" charset="0"/>
                <a:ea typeface="Cambria" pitchFamily="18" charset="0"/>
              </a:rPr>
              <a:t>Tokenize the text into individual words and convert them to lowercase.</a:t>
            </a:r>
          </a:p>
          <a:p>
            <a:pPr lvl="1"/>
            <a:r>
              <a:rPr lang="en-US" sz="1600" dirty="0" smtClean="0">
                <a:latin typeface="Cambria" pitchFamily="18" charset="0"/>
                <a:ea typeface="Cambria" pitchFamily="18" charset="0"/>
              </a:rPr>
              <a:t>Remove stop words and perform stemming or lemmatization to normalize the text data.</a:t>
            </a:r>
          </a:p>
          <a:p>
            <a:r>
              <a:rPr lang="en-US" sz="1800" b="1" dirty="0" smtClean="0">
                <a:latin typeface="Cambria" pitchFamily="18" charset="0"/>
                <a:ea typeface="Cambria" pitchFamily="18" charset="0"/>
              </a:rPr>
              <a:t>Feature Extraction</a:t>
            </a:r>
            <a:r>
              <a:rPr lang="en-US" sz="1800" dirty="0" smtClean="0">
                <a:latin typeface="Cambria" pitchFamily="18" charset="0"/>
                <a:ea typeface="Cambria" pitchFamily="18" charset="0"/>
              </a:rPr>
              <a:t>:</a:t>
            </a:r>
          </a:p>
          <a:p>
            <a:pPr lvl="1"/>
            <a:r>
              <a:rPr lang="en-US" sz="1600" dirty="0" smtClean="0">
                <a:latin typeface="Cambria" pitchFamily="18" charset="0"/>
                <a:ea typeface="Cambria" pitchFamily="18" charset="0"/>
              </a:rPr>
              <a:t>Convert the preprocessed text data into numerical features suitable for machine learning models.</a:t>
            </a:r>
          </a:p>
          <a:p>
            <a:pPr lvl="1"/>
            <a:r>
              <a:rPr lang="en-US" sz="1600" dirty="0" smtClean="0">
                <a:latin typeface="Cambria" pitchFamily="18" charset="0"/>
                <a:ea typeface="Cambria" pitchFamily="18" charset="0"/>
              </a:rPr>
              <a:t>Explore techniques like TF-IDF (Term Frequency-Inverse Document Frequency), word embeddings (e.g., Word2Vec, </a:t>
            </a:r>
            <a:r>
              <a:rPr lang="en-US" sz="1600" dirty="0" err="1" smtClean="0">
                <a:latin typeface="Cambria" pitchFamily="18" charset="0"/>
                <a:ea typeface="Cambria" pitchFamily="18" charset="0"/>
              </a:rPr>
              <a:t>GloVe</a:t>
            </a:r>
            <a:r>
              <a:rPr lang="en-US" sz="1600" dirty="0" smtClean="0">
                <a:latin typeface="Cambria" pitchFamily="18" charset="0"/>
                <a:ea typeface="Cambria" pitchFamily="18" charset="0"/>
              </a:rPr>
              <a:t>), or pre-trained language models (e.g., BERT, GPT) to represent the text.</a:t>
            </a:r>
          </a:p>
          <a:p>
            <a:pPr lvl="1"/>
            <a:r>
              <a:rPr lang="en-US" sz="1600" dirty="0" smtClean="0">
                <a:latin typeface="Cambria" pitchFamily="18" charset="0"/>
                <a:ea typeface="Cambria" pitchFamily="18" charset="0"/>
              </a:rPr>
              <a:t>Consider feature selection methods to identify the most relevant features for sentiment classification.</a:t>
            </a:r>
          </a:p>
          <a:p>
            <a:r>
              <a:rPr lang="en-US" sz="1800" b="1" dirty="0" smtClean="0">
                <a:latin typeface="Cambria" pitchFamily="18" charset="0"/>
                <a:ea typeface="Cambria" pitchFamily="18" charset="0"/>
              </a:rPr>
              <a:t>Model Selection</a:t>
            </a:r>
            <a:r>
              <a:rPr lang="en-US" sz="1800" dirty="0" smtClean="0">
                <a:latin typeface="Cambria" pitchFamily="18" charset="0"/>
                <a:ea typeface="Cambria" pitchFamily="18" charset="0"/>
              </a:rPr>
              <a:t>:</a:t>
            </a:r>
          </a:p>
          <a:p>
            <a:pPr lvl="1"/>
            <a:r>
              <a:rPr lang="en-US" sz="1600" dirty="0" smtClean="0">
                <a:latin typeface="Cambria" pitchFamily="18" charset="0"/>
                <a:ea typeface="Cambria" pitchFamily="18" charset="0"/>
              </a:rPr>
              <a:t>Experiment with both traditional machine learning algorithms and deep learning architectures for sentiment classification.</a:t>
            </a:r>
          </a:p>
          <a:p>
            <a:pPr lvl="1"/>
            <a:r>
              <a:rPr lang="en-US" sz="1600" dirty="0" smtClean="0">
                <a:latin typeface="Cambria" pitchFamily="18" charset="0"/>
                <a:ea typeface="Cambria" pitchFamily="18" charset="0"/>
              </a:rPr>
              <a:t>For traditional ML algorithms, consider Logistic Regression, Naive </a:t>
            </a:r>
            <a:r>
              <a:rPr lang="en-US" sz="1600" dirty="0" err="1" smtClean="0">
                <a:latin typeface="Cambria" pitchFamily="18" charset="0"/>
                <a:ea typeface="Cambria" pitchFamily="18" charset="0"/>
              </a:rPr>
              <a:t>Bayes</a:t>
            </a:r>
            <a:r>
              <a:rPr lang="en-US" sz="1600" dirty="0" smtClean="0">
                <a:latin typeface="Cambria" pitchFamily="18" charset="0"/>
                <a:ea typeface="Cambria" pitchFamily="18" charset="0"/>
              </a:rPr>
              <a:t>, Support Vector Machines (SVM), Random Forest, and Gradient Boosting.</a:t>
            </a:r>
          </a:p>
          <a:p>
            <a:endParaRPr lang="en-US" sz="1400" dirty="0" smtClean="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260648"/>
            <a:ext cx="8172400" cy="4800600"/>
          </a:xfrm>
        </p:spPr>
        <p:txBody>
          <a:bodyPr>
            <a:noAutofit/>
          </a:bodyPr>
          <a:lstStyle/>
          <a:p>
            <a:r>
              <a:rPr lang="en-US" sz="2000" b="1" dirty="0" smtClean="0">
                <a:latin typeface="Cambria" pitchFamily="18" charset="0"/>
                <a:ea typeface="Cambria" pitchFamily="18" charset="0"/>
              </a:rPr>
              <a:t>Model Training</a:t>
            </a:r>
            <a:r>
              <a:rPr lang="en-US" sz="2000" dirty="0" smtClean="0">
                <a:latin typeface="Cambria" pitchFamily="18" charset="0"/>
                <a:ea typeface="Cambria" pitchFamily="18" charset="0"/>
              </a:rPr>
              <a:t>:</a:t>
            </a:r>
          </a:p>
          <a:p>
            <a:pPr lvl="1"/>
            <a:r>
              <a:rPr lang="en-US" sz="1800" dirty="0" smtClean="0">
                <a:latin typeface="Cambria" pitchFamily="18" charset="0"/>
                <a:ea typeface="Cambria" pitchFamily="18" charset="0"/>
              </a:rPr>
              <a:t>Split the training dataset into training and validation sets (e.g., 80% training, 20% validation).</a:t>
            </a:r>
          </a:p>
          <a:p>
            <a:pPr lvl="1"/>
            <a:r>
              <a:rPr lang="en-US" sz="1800" dirty="0" smtClean="0">
                <a:latin typeface="Cambria" pitchFamily="18" charset="0"/>
                <a:ea typeface="Cambria" pitchFamily="18" charset="0"/>
              </a:rPr>
              <a:t>Train the selected models on the training data and tune </a:t>
            </a:r>
            <a:r>
              <a:rPr lang="en-US" sz="1800" dirty="0" err="1" smtClean="0">
                <a:latin typeface="Cambria" pitchFamily="18" charset="0"/>
                <a:ea typeface="Cambria" pitchFamily="18" charset="0"/>
              </a:rPr>
              <a:t>hyperparameters</a:t>
            </a:r>
            <a:r>
              <a:rPr lang="en-US" sz="1800" dirty="0" smtClean="0">
                <a:latin typeface="Cambria" pitchFamily="18" charset="0"/>
                <a:ea typeface="Cambria" pitchFamily="18" charset="0"/>
              </a:rPr>
              <a:t> using techniques like grid search or random search.</a:t>
            </a:r>
          </a:p>
          <a:p>
            <a:r>
              <a:rPr lang="en-US" sz="2000" b="1" dirty="0" smtClean="0">
                <a:latin typeface="Cambria" pitchFamily="18" charset="0"/>
                <a:ea typeface="Cambria" pitchFamily="18" charset="0"/>
              </a:rPr>
              <a:t>Model </a:t>
            </a:r>
            <a:r>
              <a:rPr lang="en-US" sz="2000" b="1" dirty="0" smtClean="0">
                <a:latin typeface="Cambria" pitchFamily="18" charset="0"/>
                <a:ea typeface="Cambria" pitchFamily="18" charset="0"/>
              </a:rPr>
              <a:t>Evaluation</a:t>
            </a:r>
            <a:r>
              <a:rPr lang="en-US" sz="2000" dirty="0" smtClean="0">
                <a:latin typeface="Cambria" pitchFamily="18" charset="0"/>
                <a:ea typeface="Cambria" pitchFamily="18" charset="0"/>
              </a:rPr>
              <a:t>:</a:t>
            </a:r>
          </a:p>
          <a:p>
            <a:pPr lvl="1"/>
            <a:r>
              <a:rPr lang="en-US" sz="1800" dirty="0" smtClean="0">
                <a:latin typeface="Cambria" pitchFamily="18" charset="0"/>
                <a:ea typeface="Cambria" pitchFamily="18" charset="0"/>
              </a:rPr>
              <a:t>Evaluate the trained models on the separate testing dataset to assess their performance in predicting sentiment.</a:t>
            </a:r>
          </a:p>
          <a:p>
            <a:pPr lvl="1"/>
            <a:r>
              <a:rPr lang="en-US" sz="1800" dirty="0" smtClean="0">
                <a:latin typeface="Cambria" pitchFamily="18" charset="0"/>
                <a:ea typeface="Cambria" pitchFamily="18" charset="0"/>
              </a:rPr>
              <a:t>Measure evaluation metrics such as accuracy, precision, recall, F1-score, and ROC-AUC to evaluate model effectiveness.</a:t>
            </a:r>
          </a:p>
          <a:p>
            <a:r>
              <a:rPr lang="en-US" sz="2000" b="1" dirty="0" smtClean="0">
                <a:latin typeface="Cambria" pitchFamily="18" charset="0"/>
                <a:ea typeface="Cambria" pitchFamily="18" charset="0"/>
              </a:rPr>
              <a:t>Prediction </a:t>
            </a:r>
            <a:r>
              <a:rPr lang="en-US" sz="2000" b="1" dirty="0" smtClean="0">
                <a:latin typeface="Cambria" pitchFamily="18" charset="0"/>
                <a:ea typeface="Cambria" pitchFamily="18" charset="0"/>
              </a:rPr>
              <a:t>and Analysis</a:t>
            </a:r>
            <a:r>
              <a:rPr lang="en-US" sz="2000" dirty="0" smtClean="0">
                <a:latin typeface="Cambria" pitchFamily="18" charset="0"/>
                <a:ea typeface="Cambria" pitchFamily="18" charset="0"/>
              </a:rPr>
              <a:t>:</a:t>
            </a:r>
          </a:p>
          <a:p>
            <a:pPr lvl="1"/>
            <a:r>
              <a:rPr lang="en-US" sz="1800" dirty="0" smtClean="0">
                <a:latin typeface="Cambria" pitchFamily="18" charset="0"/>
                <a:ea typeface="Cambria" pitchFamily="18" charset="0"/>
              </a:rPr>
              <a:t>Use the best-performing model to predict the sentiment (positive or negative) of the testing dataset.</a:t>
            </a:r>
          </a:p>
          <a:p>
            <a:pPr lvl="1"/>
            <a:r>
              <a:rPr lang="en-US" sz="1800" dirty="0" smtClean="0">
                <a:latin typeface="Cambria" pitchFamily="18" charset="0"/>
                <a:ea typeface="Cambria" pitchFamily="18" charset="0"/>
              </a:rPr>
              <a:t>Analyze the predictions to understand the distribution of positive and negative reviews and gain insights into the sentiment of the movie reviews.</a:t>
            </a:r>
          </a:p>
          <a:p>
            <a:r>
              <a:rPr lang="en-US" sz="2000" b="1" dirty="0" smtClean="0">
                <a:latin typeface="Cambria" pitchFamily="18" charset="0"/>
                <a:ea typeface="Cambria" pitchFamily="18" charset="0"/>
              </a:rPr>
              <a:t>Deployment and Integration (Optional)</a:t>
            </a:r>
            <a:r>
              <a:rPr lang="en-US" sz="2000" dirty="0" smtClean="0">
                <a:latin typeface="Cambria" pitchFamily="18" charset="0"/>
                <a:ea typeface="Cambria" pitchFamily="18" charset="0"/>
              </a:rPr>
              <a:t>:</a:t>
            </a:r>
          </a:p>
          <a:p>
            <a:pPr lvl="1"/>
            <a:r>
              <a:rPr lang="en-US" sz="1800" dirty="0" smtClean="0">
                <a:latin typeface="Cambria" pitchFamily="18" charset="0"/>
                <a:ea typeface="Cambria" pitchFamily="18" charset="0"/>
              </a:rPr>
              <a:t>Deploy the trained model as a service or integrate it into an application where users can input movie reviews for sentiment analysis.</a:t>
            </a:r>
          </a:p>
          <a:p>
            <a:pPr lvl="1"/>
            <a:r>
              <a:rPr lang="en-US" sz="1800" dirty="0" smtClean="0">
                <a:latin typeface="Cambria" pitchFamily="18" charset="0"/>
                <a:ea typeface="Cambria" pitchFamily="18" charset="0"/>
              </a:rPr>
              <a:t>Provide an interface for users to interact with the system and obtain predictions on new movie reviews.</a:t>
            </a:r>
          </a:p>
          <a:p>
            <a:endParaRPr lang="en-US" sz="1400" dirty="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74638"/>
            <a:ext cx="7818072" cy="1143000"/>
          </a:xfrm>
        </p:spPr>
        <p:txBody>
          <a:bodyPr>
            <a:normAutofit/>
          </a:bodyPr>
          <a:lstStyle/>
          <a:p>
            <a:r>
              <a:rPr lang="en-US" sz="3600" b="1" dirty="0" smtClean="0">
                <a:solidFill>
                  <a:schemeClr val="accent6"/>
                </a:solidFill>
                <a:latin typeface="Cambria" pitchFamily="18" charset="0"/>
                <a:ea typeface="Cambria" pitchFamily="18" charset="0"/>
                <a:cs typeface="Calibri" panose="020F0502020204030204"/>
              </a:rPr>
              <a:t>System </a:t>
            </a:r>
            <a:r>
              <a:rPr lang="en-US" sz="3600" b="1" dirty="0" smtClean="0">
                <a:solidFill>
                  <a:schemeClr val="accent6"/>
                </a:solidFill>
                <a:latin typeface="Cambria" pitchFamily="18" charset="0"/>
                <a:ea typeface="Cambria" pitchFamily="18" charset="0"/>
                <a:cs typeface="+mn-lt"/>
              </a:rPr>
              <a:t>Development </a:t>
            </a:r>
            <a:r>
              <a:rPr lang="en-US" sz="3600" b="1" dirty="0" smtClean="0">
                <a:solidFill>
                  <a:schemeClr val="accent6"/>
                </a:solidFill>
                <a:latin typeface="Cambria" pitchFamily="18" charset="0"/>
                <a:ea typeface="Cambria" pitchFamily="18" charset="0"/>
                <a:cs typeface="+mn-lt"/>
              </a:rPr>
              <a:t>Approach:</a:t>
            </a:r>
            <a:endParaRPr lang="en-US" sz="3600" dirty="0">
              <a:solidFill>
                <a:schemeClr val="accent6"/>
              </a:solidFill>
            </a:endParaRPr>
          </a:p>
        </p:txBody>
      </p:sp>
      <p:sp>
        <p:nvSpPr>
          <p:cNvPr id="3" name="Content Placeholder 2"/>
          <p:cNvSpPr>
            <a:spLocks noGrp="1"/>
          </p:cNvSpPr>
          <p:nvPr>
            <p:ph idx="1"/>
          </p:nvPr>
        </p:nvSpPr>
        <p:spPr/>
        <p:txBody>
          <a:bodyPr>
            <a:noAutofit/>
          </a:bodyPr>
          <a:lstStyle/>
          <a:p>
            <a:r>
              <a:rPr lang="en-US" sz="2800" b="1" dirty="0" smtClean="0">
                <a:latin typeface="Cambria" pitchFamily="18" charset="0"/>
                <a:ea typeface="Cambria" pitchFamily="18" charset="0"/>
              </a:rPr>
              <a:t>Requirement Analysis</a:t>
            </a:r>
            <a:r>
              <a:rPr lang="en-US" sz="2800" dirty="0" smtClean="0">
                <a:latin typeface="Cambria" pitchFamily="18" charset="0"/>
                <a:ea typeface="Cambria" pitchFamily="18" charset="0"/>
              </a:rPr>
              <a:t>:</a:t>
            </a:r>
          </a:p>
          <a:p>
            <a:pPr lvl="1"/>
            <a:r>
              <a:rPr lang="en-US" sz="2400" dirty="0" smtClean="0">
                <a:latin typeface="Cambria" pitchFamily="18" charset="0"/>
                <a:ea typeface="Cambria" pitchFamily="18" charset="0"/>
              </a:rPr>
              <a:t>Understand the scope and objectives of the </a:t>
            </a:r>
            <a:r>
              <a:rPr lang="en-US" sz="2400" dirty="0" err="1" smtClean="0">
                <a:latin typeface="Cambria" pitchFamily="18" charset="0"/>
                <a:ea typeface="Cambria" pitchFamily="18" charset="0"/>
              </a:rPr>
              <a:t>IMDb</a:t>
            </a:r>
            <a:r>
              <a:rPr lang="en-US" sz="2400" dirty="0" smtClean="0">
                <a:latin typeface="Cambria" pitchFamily="18" charset="0"/>
                <a:ea typeface="Cambria" pitchFamily="18" charset="0"/>
              </a:rPr>
              <a:t> movie review system.</a:t>
            </a:r>
          </a:p>
          <a:p>
            <a:pPr lvl="1"/>
            <a:r>
              <a:rPr lang="en-US" sz="2400" dirty="0" smtClean="0">
                <a:latin typeface="Cambria" pitchFamily="18" charset="0"/>
                <a:ea typeface="Cambria" pitchFamily="18" charset="0"/>
              </a:rPr>
              <a:t>Identify stakeholders and their requirements, including end-users, administrators, and developers.</a:t>
            </a:r>
          </a:p>
          <a:p>
            <a:r>
              <a:rPr lang="en-US" sz="2800" b="1" dirty="0" smtClean="0">
                <a:latin typeface="Cambria" pitchFamily="18" charset="0"/>
                <a:ea typeface="Cambria" pitchFamily="18" charset="0"/>
              </a:rPr>
              <a:t>Design Phase</a:t>
            </a:r>
            <a:r>
              <a:rPr lang="en-US" sz="2800" dirty="0" smtClean="0">
                <a:latin typeface="Cambria" pitchFamily="18" charset="0"/>
                <a:ea typeface="Cambria" pitchFamily="18" charset="0"/>
              </a:rPr>
              <a:t>:</a:t>
            </a:r>
          </a:p>
          <a:p>
            <a:pPr lvl="1"/>
            <a:r>
              <a:rPr lang="en-US" sz="2400" dirty="0" smtClean="0">
                <a:latin typeface="Cambria" pitchFamily="18" charset="0"/>
                <a:ea typeface="Cambria" pitchFamily="18" charset="0"/>
              </a:rPr>
              <a:t>Design the system architecture, including database schema, backend APIs, frontend components, and integration points.</a:t>
            </a:r>
          </a:p>
          <a:p>
            <a:pPr lvl="1"/>
            <a:r>
              <a:rPr lang="en-US" sz="2400" dirty="0" smtClean="0">
                <a:latin typeface="Cambria" pitchFamily="18" charset="0"/>
                <a:ea typeface="Cambria" pitchFamily="18" charset="0"/>
              </a:rPr>
              <a:t>Define user interface (UI) wireframes and mockups to visualize the user interaction flow.</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3648" y="332656"/>
            <a:ext cx="7498080" cy="4800600"/>
          </a:xfrm>
        </p:spPr>
        <p:txBody>
          <a:bodyPr>
            <a:noAutofit/>
          </a:bodyPr>
          <a:lstStyle/>
          <a:p>
            <a:r>
              <a:rPr lang="en-US" sz="2400" b="1" dirty="0" smtClean="0">
                <a:latin typeface="Cambria" pitchFamily="18" charset="0"/>
                <a:ea typeface="Cambria" pitchFamily="18" charset="0"/>
              </a:rPr>
              <a:t>Backend Development</a:t>
            </a:r>
            <a:r>
              <a:rPr lang="en-US" sz="2400" dirty="0" smtClean="0">
                <a:latin typeface="Cambria" pitchFamily="18" charset="0"/>
                <a:ea typeface="Cambria" pitchFamily="18" charset="0"/>
              </a:rPr>
              <a:t>:</a:t>
            </a:r>
          </a:p>
          <a:p>
            <a:pPr lvl="1"/>
            <a:r>
              <a:rPr lang="en-US" sz="2400" dirty="0" smtClean="0">
                <a:latin typeface="Cambria" pitchFamily="18" charset="0"/>
                <a:ea typeface="Cambria" pitchFamily="18" charset="0"/>
              </a:rPr>
              <a:t>Develop backend services to handle user authentication, review submission, sentiment analysis, and search functionality.</a:t>
            </a:r>
          </a:p>
          <a:p>
            <a:pPr lvl="1"/>
            <a:r>
              <a:rPr lang="en-US" sz="2400" dirty="0" smtClean="0">
                <a:latin typeface="Cambria" pitchFamily="18" charset="0"/>
                <a:ea typeface="Cambria" pitchFamily="18" charset="0"/>
              </a:rPr>
              <a:t>Implement </a:t>
            </a:r>
            <a:r>
              <a:rPr lang="en-US" sz="2400" dirty="0" err="1" smtClean="0">
                <a:latin typeface="Cambria" pitchFamily="18" charset="0"/>
                <a:ea typeface="Cambria" pitchFamily="18" charset="0"/>
              </a:rPr>
              <a:t>RESTful</a:t>
            </a:r>
            <a:r>
              <a:rPr lang="en-US" sz="2400" dirty="0" smtClean="0">
                <a:latin typeface="Cambria" pitchFamily="18" charset="0"/>
                <a:ea typeface="Cambria" pitchFamily="18" charset="0"/>
              </a:rPr>
              <a:t> APIs to expose endpoints for frontend interaction.</a:t>
            </a:r>
          </a:p>
          <a:p>
            <a:pPr lvl="1"/>
            <a:r>
              <a:rPr lang="en-US" sz="2400" dirty="0" smtClean="0">
                <a:latin typeface="Cambria" pitchFamily="18" charset="0"/>
                <a:ea typeface="Cambria" pitchFamily="18" charset="0"/>
              </a:rPr>
              <a:t>Write business logic to process user requests, interact with the database, and perform sentiment analysis using machine learning models.</a:t>
            </a:r>
          </a:p>
          <a:p>
            <a:r>
              <a:rPr lang="en-US" sz="2400" b="1" dirty="0" smtClean="0">
                <a:latin typeface="Cambria" pitchFamily="18" charset="0"/>
                <a:ea typeface="Cambria" pitchFamily="18" charset="0"/>
              </a:rPr>
              <a:t>Frontend Development</a:t>
            </a:r>
            <a:r>
              <a:rPr lang="en-US" sz="2400" dirty="0" smtClean="0">
                <a:latin typeface="Cambria" pitchFamily="18" charset="0"/>
                <a:ea typeface="Cambria" pitchFamily="18" charset="0"/>
              </a:rPr>
              <a:t>:</a:t>
            </a:r>
          </a:p>
          <a:p>
            <a:pPr lvl="1"/>
            <a:r>
              <a:rPr lang="en-US" sz="2400" dirty="0" smtClean="0">
                <a:latin typeface="Cambria" pitchFamily="18" charset="0"/>
                <a:ea typeface="Cambria" pitchFamily="18" charset="0"/>
              </a:rPr>
              <a:t>Develop the user interface (UI) components using HTML, CSS, and JavaScript frameworks (e.g., React, Angular, Vue.js).</a:t>
            </a:r>
          </a:p>
          <a:p>
            <a:pPr lvl="1"/>
            <a:r>
              <a:rPr lang="en-US" sz="2400" dirty="0" smtClean="0">
                <a:latin typeface="Cambria" pitchFamily="18" charset="0"/>
                <a:ea typeface="Cambria" pitchFamily="18" charset="0"/>
              </a:rPr>
              <a:t>Implement user authentication and authorization mechanisms for secure access to system features</a:t>
            </a:r>
            <a:r>
              <a:rPr lang="en-US" sz="2400" dirty="0" smtClean="0">
                <a:latin typeface="Cambria" pitchFamily="18" charset="0"/>
                <a:ea typeface="Cambria" pitchFamily="18" charset="0"/>
              </a:rPr>
              <a:t>.</a:t>
            </a:r>
            <a:endParaRPr lang="en-US" sz="2400" dirty="0" smtClean="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0"/>
            <a:ext cx="7498080" cy="1143000"/>
          </a:xfrm>
        </p:spPr>
        <p:txBody>
          <a:bodyPr>
            <a:normAutofit/>
          </a:bodyPr>
          <a:lstStyle/>
          <a:p>
            <a:r>
              <a:rPr lang="en-US" sz="3600" b="1" dirty="0" smtClean="0">
                <a:solidFill>
                  <a:schemeClr val="accent6"/>
                </a:solidFill>
                <a:latin typeface="Cambria" pitchFamily="18" charset="0"/>
                <a:ea typeface="Cambria" pitchFamily="18" charset="0"/>
                <a:cs typeface="+mn-lt"/>
              </a:rPr>
              <a:t>Algorithm &amp; </a:t>
            </a:r>
            <a:r>
              <a:rPr lang="en-US" sz="3600" b="1" dirty="0" smtClean="0">
                <a:solidFill>
                  <a:schemeClr val="accent6"/>
                </a:solidFill>
                <a:latin typeface="Cambria" pitchFamily="18" charset="0"/>
                <a:ea typeface="Cambria" pitchFamily="18" charset="0"/>
                <a:cs typeface="+mn-lt"/>
              </a:rPr>
              <a:t>Deployment:</a:t>
            </a:r>
            <a:endParaRPr lang="en-US" sz="3600" dirty="0">
              <a:solidFill>
                <a:schemeClr val="accent6"/>
              </a:solidFill>
            </a:endParaRPr>
          </a:p>
        </p:txBody>
      </p:sp>
      <p:sp>
        <p:nvSpPr>
          <p:cNvPr id="3" name="Content Placeholder 2"/>
          <p:cNvSpPr>
            <a:spLocks noGrp="1"/>
          </p:cNvSpPr>
          <p:nvPr>
            <p:ph idx="1"/>
          </p:nvPr>
        </p:nvSpPr>
        <p:spPr>
          <a:xfrm>
            <a:off x="1043608" y="1196752"/>
            <a:ext cx="7890080" cy="4800600"/>
          </a:xfrm>
        </p:spPr>
        <p:txBody>
          <a:bodyPr>
            <a:noAutofit/>
          </a:bodyPr>
          <a:lstStyle/>
          <a:p>
            <a:r>
              <a:rPr lang="en-US" sz="2000" b="1" dirty="0" smtClean="0">
                <a:latin typeface="Cambria" pitchFamily="18" charset="0"/>
                <a:ea typeface="Cambria" pitchFamily="18" charset="0"/>
              </a:rPr>
              <a:t>Data Preparation</a:t>
            </a:r>
            <a:r>
              <a:rPr lang="en-US" sz="2000" dirty="0" smtClean="0">
                <a:latin typeface="Cambria" pitchFamily="18" charset="0"/>
                <a:ea typeface="Cambria" pitchFamily="18" charset="0"/>
              </a:rPr>
              <a:t>: Obtain the movie dataset containing 25,000 positive and 25,000 negative reviews. Ensure it is properly formatted and split into training and testing sets.</a:t>
            </a:r>
          </a:p>
          <a:p>
            <a:r>
              <a:rPr lang="en-US" sz="2000" b="1" dirty="0" smtClean="0">
                <a:latin typeface="Cambria" pitchFamily="18" charset="0"/>
                <a:ea typeface="Cambria" pitchFamily="18" charset="0"/>
              </a:rPr>
              <a:t>Feature Extraction</a:t>
            </a:r>
            <a:r>
              <a:rPr lang="en-US" sz="2000" dirty="0" smtClean="0">
                <a:latin typeface="Cambria" pitchFamily="18" charset="0"/>
                <a:ea typeface="Cambria" pitchFamily="18" charset="0"/>
              </a:rPr>
              <a:t>: Convert the textual data into numerical representations. Common methods include bag-of-words, TF-IDF, or word embeddings like Word2Vec or </a:t>
            </a:r>
            <a:r>
              <a:rPr lang="en-US" sz="2000" dirty="0" err="1" smtClean="0">
                <a:latin typeface="Cambria" pitchFamily="18" charset="0"/>
                <a:ea typeface="Cambria" pitchFamily="18" charset="0"/>
              </a:rPr>
              <a:t>GloVe</a:t>
            </a:r>
            <a:r>
              <a:rPr lang="en-US" sz="2000" dirty="0" smtClean="0">
                <a:latin typeface="Cambria" pitchFamily="18" charset="0"/>
                <a:ea typeface="Cambria" pitchFamily="18" charset="0"/>
              </a:rPr>
              <a:t>.</a:t>
            </a:r>
          </a:p>
          <a:p>
            <a:r>
              <a:rPr lang="en-US" sz="2000" b="1" dirty="0" smtClean="0">
                <a:latin typeface="Cambria" pitchFamily="18" charset="0"/>
                <a:ea typeface="Cambria" pitchFamily="18" charset="0"/>
              </a:rPr>
              <a:t>Model Selection</a:t>
            </a:r>
            <a:r>
              <a:rPr lang="en-US" sz="2000" dirty="0" smtClean="0">
                <a:latin typeface="Cambria" pitchFamily="18" charset="0"/>
                <a:ea typeface="Cambria" pitchFamily="18" charset="0"/>
              </a:rPr>
              <a:t>: Choose a classification algorithm or deep learning architecture suitable for sentiment analysis. For example, you could use logistic regression, Naive </a:t>
            </a:r>
            <a:r>
              <a:rPr lang="en-US" sz="2000" dirty="0" err="1" smtClean="0">
                <a:latin typeface="Cambria" pitchFamily="18" charset="0"/>
                <a:ea typeface="Cambria" pitchFamily="18" charset="0"/>
              </a:rPr>
              <a:t>Bayes</a:t>
            </a:r>
            <a:r>
              <a:rPr lang="en-US" sz="2000" dirty="0" smtClean="0">
                <a:latin typeface="Cambria" pitchFamily="18" charset="0"/>
                <a:ea typeface="Cambria" pitchFamily="18" charset="0"/>
              </a:rPr>
              <a:t>, Support Vector Machines (SVM), or deep learning models like </a:t>
            </a:r>
            <a:r>
              <a:rPr lang="en-US" sz="2000" dirty="0" err="1" smtClean="0">
                <a:latin typeface="Cambria" pitchFamily="18" charset="0"/>
                <a:ea typeface="Cambria" pitchFamily="18" charset="0"/>
              </a:rPr>
              <a:t>Convolutional</a:t>
            </a:r>
            <a:r>
              <a:rPr lang="en-US" sz="2000" dirty="0" smtClean="0">
                <a:latin typeface="Cambria" pitchFamily="18" charset="0"/>
                <a:ea typeface="Cambria" pitchFamily="18" charset="0"/>
              </a:rPr>
              <a:t> Neural Networks (CNNs) or Recurrent Neural Networks (RNNs).</a:t>
            </a:r>
          </a:p>
          <a:p>
            <a:r>
              <a:rPr lang="en-US" sz="2000" b="1" dirty="0" smtClean="0">
                <a:latin typeface="Cambria" pitchFamily="18" charset="0"/>
                <a:ea typeface="Cambria" pitchFamily="18" charset="0"/>
              </a:rPr>
              <a:t>Model Training</a:t>
            </a:r>
            <a:r>
              <a:rPr lang="en-US" sz="2000" dirty="0" smtClean="0">
                <a:latin typeface="Cambria" pitchFamily="18" charset="0"/>
                <a:ea typeface="Cambria" pitchFamily="18" charset="0"/>
              </a:rPr>
              <a:t>: Train the selected model on the training data.</a:t>
            </a:r>
          </a:p>
          <a:p>
            <a:r>
              <a:rPr lang="en-US" sz="2000" b="1" dirty="0" smtClean="0">
                <a:latin typeface="Cambria" pitchFamily="18" charset="0"/>
                <a:ea typeface="Cambria" pitchFamily="18" charset="0"/>
              </a:rPr>
              <a:t>Model Evaluation</a:t>
            </a:r>
            <a:r>
              <a:rPr lang="en-US" sz="2000" dirty="0" smtClean="0">
                <a:latin typeface="Cambria" pitchFamily="18" charset="0"/>
                <a:ea typeface="Cambria" pitchFamily="18" charset="0"/>
              </a:rPr>
              <a:t>: Evaluate the trained model's performance using the testing data. Common evaluation metrics for sentiment classification include accuracy, precision, recall, and F1-score.</a:t>
            </a:r>
          </a:p>
          <a:p>
            <a:r>
              <a:rPr lang="en-US" sz="2000" b="1" dirty="0" smtClean="0">
                <a:latin typeface="Cambria" pitchFamily="18" charset="0"/>
                <a:ea typeface="Cambria" pitchFamily="18" charset="0"/>
              </a:rPr>
              <a:t>Prediction</a:t>
            </a:r>
            <a:r>
              <a:rPr lang="en-US" sz="2000" dirty="0" smtClean="0">
                <a:latin typeface="Cambria" pitchFamily="18" charset="0"/>
                <a:ea typeface="Cambria" pitchFamily="18" charset="0"/>
              </a:rPr>
              <a:t>: Make predictions on new data using the trained model.</a:t>
            </a:r>
          </a:p>
          <a:p>
            <a:endParaRPr lang="en-US" sz="2000" dirty="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rcRect l="35108" t="28105" r="15923" b="25783"/>
          <a:stretch>
            <a:fillRect/>
          </a:stretch>
        </p:blipFill>
        <p:spPr bwMode="auto">
          <a:xfrm>
            <a:off x="2267743" y="188640"/>
            <a:ext cx="5805645" cy="3096344"/>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l="35060" t="19706" r="14656" b="23677"/>
          <a:stretch>
            <a:fillRect/>
          </a:stretch>
        </p:blipFill>
        <p:spPr bwMode="auto">
          <a:xfrm>
            <a:off x="2267744" y="3284984"/>
            <a:ext cx="5832648" cy="328086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96</TotalTime>
  <Words>1447</Words>
  <Application>Microsoft Office PowerPoint</Application>
  <PresentationFormat>On-screen Show (4:3)</PresentationFormat>
  <Paragraphs>92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Solstice</vt:lpstr>
      <vt:lpstr>Slide 1</vt:lpstr>
      <vt:lpstr>Slide 2</vt:lpstr>
      <vt:lpstr>Problem Statement:  </vt:lpstr>
      <vt:lpstr>Proposed System/Solution:</vt:lpstr>
      <vt:lpstr>Slide 5</vt:lpstr>
      <vt:lpstr>System Development Approach:</vt:lpstr>
      <vt:lpstr>Slide 7</vt:lpstr>
      <vt:lpstr>Algorithm &amp; Deployment:</vt:lpstr>
      <vt:lpstr>Slide 9</vt:lpstr>
      <vt:lpstr>Result:  </vt:lpstr>
      <vt:lpstr>Conclusion: </vt:lpstr>
      <vt:lpstr>Slide 12</vt:lpstr>
      <vt:lpstr>Future Scope: </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EEE</dc:creator>
  <cp:lastModifiedBy>EEE</cp:lastModifiedBy>
  <cp:revision>11</cp:revision>
  <dcterms:created xsi:type="dcterms:W3CDTF">2024-04-04T07:12:16Z</dcterms:created>
  <dcterms:modified xsi:type="dcterms:W3CDTF">2024-04-04T08:48:39Z</dcterms:modified>
</cp:coreProperties>
</file>